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</p:sldMasterIdLst>
  <p:notesMasterIdLst>
    <p:notesMasterId r:id="rId4"/>
  </p:notesMasterIdLst>
  <p:handoutMasterIdLst>
    <p:handoutMasterId r:id="rId5"/>
  </p:handoutMasterIdLst>
  <p:sldIdLst>
    <p:sldId id="631" r:id="rId2"/>
    <p:sldId id="562" r:id="rId3"/>
  </p:sldIdLst>
  <p:sldSz cx="9144000" cy="6858000" type="screen4x3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4404"/>
    <a:srgbClr val="CB6D05"/>
    <a:srgbClr val="9A5304"/>
    <a:srgbClr val="003300"/>
    <a:srgbClr val="6CAEDF"/>
    <a:srgbClr val="004B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F8AF44-846D-BE3F-160C-7688AEB35706}" v="57" dt="2022-07-27T22:06:43.3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37" autoAdjust="0"/>
    <p:restoredTop sz="94624" autoAdjust="0"/>
  </p:normalViewPr>
  <p:slideViewPr>
    <p:cSldViewPr snapToGrid="0" snapToObjects="1" showGuides="1">
      <p:cViewPr varScale="1">
        <p:scale>
          <a:sx n="71" d="100"/>
          <a:sy n="71" d="100"/>
        </p:scale>
        <p:origin x="1428" y="60"/>
      </p:cViewPr>
      <p:guideLst>
        <p:guide orient="horz" pos="2159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2"/>
            </a:solidFill>
            <a:ln w="34925">
              <a:solidFill>
                <a:schemeClr val="bg1"/>
              </a:solidFill>
            </a:ln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8D15-482B-8638-B5E4D913ABA3}"/>
              </c:ext>
            </c:extLst>
          </c:dPt>
          <c:dPt>
            <c:idx val="1"/>
            <c:bubble3D val="0"/>
            <c:spPr>
              <a:solidFill>
                <a:schemeClr val="tx2"/>
              </a:solidFill>
              <a:ln w="34925"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2-8D15-482B-8638-B5E4D913ABA3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66</c:v>
                </c:pt>
                <c:pt idx="1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D15-482B-8638-B5E4D913AB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38"/>
      </c:pieChart>
    </c:plotArea>
    <c:plotVisOnly val="1"/>
    <c:dispBlanksAs val="zero"/>
    <c:showDLblsOverMax val="0"/>
  </c:chart>
  <c:spPr>
    <a:ln w="44450"/>
  </c:spPr>
  <c:txPr>
    <a:bodyPr/>
    <a:lstStyle/>
    <a:p>
      <a:pPr>
        <a:defRPr sz="1800">
          <a:latin typeface="Calibri" panose="020F0502020204030204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28449568803898E-2"/>
          <c:y val="0.12264847070168423"/>
          <c:w val="0.82536932883389602"/>
          <c:h val="0.8195760981792790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265D-4DA6-9CBB-65C16B3E141E}"/>
              </c:ext>
            </c:extLst>
          </c:dPt>
          <c:dPt>
            <c:idx val="3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265D-4DA6-9CBB-65C16B3E141E}"/>
              </c:ext>
            </c:extLst>
          </c:dPt>
          <c:dPt>
            <c:idx val="4"/>
            <c:bubble3D val="0"/>
            <c:explosion val="17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265D-4DA6-9CBB-65C16B3E141E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CA222F9B-AB2A-41DD-9FB9-D7002B351871}" type="CATEGORYNAME">
                      <a:rPr lang="en-US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r>
                      <a:rPr lang="en-US" baseline="0" dirty="0">
                        <a:solidFill>
                          <a:schemeClr val="bg1"/>
                        </a:solidFill>
                      </a:rPr>
                      <a:t>, </a:t>
                    </a:r>
                    <a:fld id="{47CFA5E0-9984-4797-A27B-33017E0E5E12}" type="VALUE">
                      <a:rPr lang="en-US" baseline="0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 baseline="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265D-4DA6-9CBB-65C16B3E141E}"/>
                </c:ext>
              </c:extLst>
            </c:dLbl>
            <c:dLbl>
              <c:idx val="2"/>
              <c:layout>
                <c:manualLayout>
                  <c:x val="0.16828974503187102"/>
                  <c:y val="-9.19098526235740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65D-4DA6-9CBB-65C16B3E141E}"/>
                </c:ext>
              </c:extLst>
            </c:dLbl>
            <c:dLbl>
              <c:idx val="3"/>
              <c:layout>
                <c:manualLayout>
                  <c:x val="0.12321428571428623"/>
                  <c:y val="-1.773180436467670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Monitor, </a:t>
                    </a:r>
                    <a:r>
                      <a:rPr lang="en-US" sz="1100" dirty="0"/>
                      <a:t>troubleshoot</a:t>
                    </a:r>
                    <a:r>
                      <a:rPr lang="en-US" dirty="0"/>
                      <a:t> and remediate, 24.8%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65D-4DA6-9CBB-65C16B3E14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Provision, patch, and config</c:v>
                </c:pt>
                <c:pt idx="1">
                  <c:v>New service request and approval</c:v>
                </c:pt>
                <c:pt idx="2">
                  <c:v>Vendor and internal meetings</c:v>
                </c:pt>
                <c:pt idx="3">
                  <c:v>Monitor, troubleshoot and remediate</c:v>
                </c:pt>
                <c:pt idx="4">
                  <c:v>Innovation and new projects</c:v>
                </c:pt>
              </c:strCache>
            </c:strRef>
          </c:cat>
          <c:val>
            <c:numRef>
              <c:f>Sheet1!$B$2:$B$6</c:f>
              <c:numCache>
                <c:formatCode>###0%</c:formatCode>
                <c:ptCount val="5"/>
                <c:pt idx="0">
                  <c:v>0.21963455149501701</c:v>
                </c:pt>
                <c:pt idx="1">
                  <c:v>0.18205980066445204</c:v>
                </c:pt>
                <c:pt idx="2">
                  <c:v>0.15853820598006738</c:v>
                </c:pt>
                <c:pt idx="3">
                  <c:v>0.230564784053156</c:v>
                </c:pt>
                <c:pt idx="4">
                  <c:v>0.20920265780730937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65D-4DA6-9CBB-65C16B3E141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27"/>
      </c:pieChart>
      <c:spPr>
        <a:ln>
          <a:noFill/>
        </a:ln>
      </c:spPr>
    </c:plotArea>
    <c:plotVisOnly val="1"/>
    <c:dispBlanksAs val="zero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1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A8D351-6EE2-ED4B-9D4B-A135C55727FD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927CAB-B0F7-2D4F-8908-52C674DFB4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0155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1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02E65-E1FE-BD40-9E83-1C5BC9790FB4}" type="datetimeFigureOut">
              <a:rPr lang="en-US" smtClean="0"/>
              <a:pPr/>
              <a:t>7/27/2022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1"/>
            <a:ext cx="550545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A8DE6-6B50-094C-8647-96575B0159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907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400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03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080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Questions? Contact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79362-658A-E344-B7E9-F19991414F7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IDC 2013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7209" y="2728949"/>
            <a:ext cx="6534920" cy="1639448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Enter speaker name and title, contact info, and twitter handle</a:t>
            </a:r>
          </a:p>
        </p:txBody>
      </p:sp>
    </p:spTree>
    <p:extLst>
      <p:ext uri="{BB962C8B-B14F-4D97-AF65-F5344CB8AC3E}">
        <p14:creationId xmlns:p14="http://schemas.microsoft.com/office/powerpoint/2010/main" val="325210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704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36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175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14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29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368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295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581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384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607840334"/>
              </p:ext>
            </p:extLst>
          </p:nvPr>
        </p:nvGraphicFramePr>
        <p:xfrm>
          <a:off x="2354688" y="1865186"/>
          <a:ext cx="3538803" cy="3889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3391158" y="2750720"/>
            <a:ext cx="1465861" cy="10958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lnSpc>
                <a:spcPct val="90000"/>
              </a:lnSpc>
            </a:pPr>
            <a:r>
              <a:rPr lang="en-US" sz="3200" dirty="0">
                <a:solidFill>
                  <a:schemeClr val="bg1"/>
                </a:solidFill>
                <a:latin typeface="Calibri" pitchFamily="34" charset="0"/>
              </a:rPr>
              <a:t>2/3</a:t>
            </a:r>
          </a:p>
          <a:p>
            <a:pPr algn="ctr">
              <a:lnSpc>
                <a:spcPct val="90000"/>
              </a:lnSpc>
            </a:pPr>
            <a:endParaRPr lang="en-US" sz="3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99544" y="4824315"/>
            <a:ext cx="2391016" cy="369332"/>
          </a:xfrm>
          <a:prstGeom prst="rect">
            <a:avLst/>
          </a:prstGeom>
          <a:noFill/>
        </p:spPr>
        <p:txBody>
          <a:bodyPr wrap="square" lIns="68580" tIns="45720" rIns="91440" bIns="45720" rtlCol="0" anchor="t">
            <a:spAutoFit/>
          </a:bodyPr>
          <a:lstStyle/>
          <a:p>
            <a:pPr>
              <a:buClr>
                <a:schemeClr val="tx2"/>
              </a:buClr>
            </a:pP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</a:rPr>
              <a:t>Survivors</a:t>
            </a:r>
            <a:endParaRPr lang="en-US" dirty="0">
              <a:latin typeface="Calibri" panose="020F0502020204030204" pitchFamily="34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5032741" y="5037253"/>
            <a:ext cx="860749" cy="0"/>
          </a:xfrm>
          <a:prstGeom prst="line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2" name="Rectangle 21"/>
          <p:cNvSpPr/>
          <p:nvPr/>
        </p:nvSpPr>
        <p:spPr>
          <a:xfrm>
            <a:off x="3473176" y="4388560"/>
            <a:ext cx="1465861" cy="10958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lnSpc>
                <a:spcPct val="90000"/>
              </a:lnSpc>
            </a:pPr>
            <a:r>
              <a:rPr lang="en-US" sz="3200" dirty="0">
                <a:solidFill>
                  <a:schemeClr val="bg1"/>
                </a:solidFill>
                <a:latin typeface="Calibri" pitchFamily="34" charset="0"/>
              </a:rPr>
              <a:t>1/3</a:t>
            </a:r>
          </a:p>
          <a:p>
            <a:pPr algn="ctr">
              <a:lnSpc>
                <a:spcPct val="90000"/>
              </a:lnSpc>
            </a:pPr>
            <a:endParaRPr lang="en-US" sz="32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899544" y="2544362"/>
            <a:ext cx="2339882" cy="369332"/>
          </a:xfrm>
          <a:prstGeom prst="rect">
            <a:avLst/>
          </a:prstGeom>
          <a:noFill/>
        </p:spPr>
        <p:txBody>
          <a:bodyPr wrap="square" lIns="68580" tIns="45720" rIns="91440" bIns="45720" rtlCol="0" anchor="t">
            <a:spAutoFit/>
          </a:bodyPr>
          <a:lstStyle/>
          <a:p>
            <a:pPr>
              <a:buClr>
                <a:schemeClr val="tx2"/>
              </a:buClr>
            </a:pP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</a:rPr>
              <a:t>Thrivers</a:t>
            </a:r>
            <a:endParaRPr lang="en-US" dirty="0">
              <a:latin typeface="Calibri" panose="020F0502020204030204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5185142" y="2761448"/>
            <a:ext cx="707658" cy="0"/>
          </a:xfrm>
          <a:prstGeom prst="line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9362-658A-E344-B7E9-F19991414F7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29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27291497"/>
              </p:ext>
            </p:extLst>
          </p:nvPr>
        </p:nvGraphicFramePr>
        <p:xfrm>
          <a:off x="228600" y="1737895"/>
          <a:ext cx="4267200" cy="4297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79362-658A-E344-B7E9-F19991414F7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7B21C44-E1CA-7F45-484A-F93F0C91E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12359" y="4216637"/>
            <a:ext cx="3868340" cy="823912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40EB195D-E211-3E8F-241D-BFEF695CE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90500" y="2564574"/>
            <a:ext cx="2494999" cy="132556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80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rlito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rlito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rlito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rlito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rlito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8951</TotalTime>
  <Words>2169</Words>
  <Application>Microsoft Office PowerPoint</Application>
  <PresentationFormat>On-screen Show (4:3)</PresentationFormat>
  <Paragraphs>457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IDC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meastwood</dc:creator>
  <cp:lastModifiedBy>Matthew Eastwood</cp:lastModifiedBy>
  <cp:revision>343</cp:revision>
  <cp:lastPrinted>2015-10-13T14:52:25Z</cp:lastPrinted>
  <dcterms:created xsi:type="dcterms:W3CDTF">2012-11-20T00:03:11Z</dcterms:created>
  <dcterms:modified xsi:type="dcterms:W3CDTF">2022-07-27T22:06:55Z</dcterms:modified>
</cp:coreProperties>
</file>