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3" r:id="rId2"/>
    <p:sldId id="275" r:id="rId3"/>
    <p:sldId id="2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8" userDrawn="1">
          <p15:clr>
            <a:srgbClr val="A4A3A4"/>
          </p15:clr>
        </p15:guide>
        <p15:guide id="2" pos="4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0A975A-9921-D056-4945-59BD0F1A5EA3}" v="14" dt="2022-05-11T21:55:04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50"/>
    <p:restoredTop sz="96320"/>
  </p:normalViewPr>
  <p:slideViewPr>
    <p:cSldViewPr snapToGrid="0" snapToObjects="1" showGuides="1">
      <p:cViewPr varScale="1">
        <p:scale>
          <a:sx n="138" d="100"/>
          <a:sy n="138" d="100"/>
        </p:scale>
        <p:origin x="176" y="856"/>
      </p:cViewPr>
      <p:guideLst>
        <p:guide orient="horz" pos="1248"/>
        <p:guide pos="4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3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36" name="PlaceHolder 4"/>
          <p:cNvSpPr>
            <a:spLocks noGrp="1"/>
          </p:cNvSpPr>
          <p:nvPr>
            <p:ph type="dt" idx="2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37" name="PlaceHolder 5"/>
          <p:cNvSpPr>
            <a:spLocks noGrp="1"/>
          </p:cNvSpPr>
          <p:nvPr>
            <p:ph type="ftr" idx="3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38" name="PlaceHolder 6"/>
          <p:cNvSpPr>
            <a:spLocks noGrp="1"/>
          </p:cNvSpPr>
          <p:nvPr>
            <p:ph type="sldNum" idx="4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66A0C372-B21A-4F1E-B982-65E5186F53D4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strike="noStrike" spc="-1" dirty="0">
                <a:latin typeface="+mn-lt"/>
              </a:rPr>
              <a:t>The use of containers and Kubernetes is exploding because of the scalability and efficiency that they help with.  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strike="noStrike" spc="-1" dirty="0">
                <a:latin typeface="+mn-lt"/>
              </a:rPr>
              <a:t>Unfortunately, traditional security tools don’t work inside of these environments.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strike="noStrike" spc="-1" dirty="0">
                <a:latin typeface="+mn-lt"/>
              </a:rPr>
              <a:t>To make matters worse, K8s deliberately obfuscates the network traffic as a trade-off for that efficiency.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en-US" sz="1200" b="0" strike="noStrike" spc="-1" dirty="0">
              <a:latin typeface="+mn-lt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strike="noStrike" spc="-1" dirty="0">
                <a:latin typeface="+mn-lt"/>
              </a:rPr>
              <a:t>This is what our founders found a way to solve, to operate in these ephemeral environments the same way traditional security tools do.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pPr algn="r">
              <a:buNone/>
            </a:pPr>
            <a:fld id="{66A0C372-B21A-4F1E-B982-65E5186F53D4}" type="slidenum">
              <a:rPr lang="en-US" sz="1400" b="0" strike="noStrike" spc="-1" smtClean="0">
                <a:latin typeface="Times New Roman"/>
              </a:rPr>
              <a:t>12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4647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7473E0C5-1C3D-4355-92D4-0278EE36523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0EB094BB-8510-4806-BEB8-1037FAA27CF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9"/>
          <p:cNvSpPr/>
          <p:nvPr/>
        </p:nvSpPr>
        <p:spPr>
          <a:xfrm>
            <a:off x="1194120" y="6294600"/>
            <a:ext cx="1228680" cy="121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AU" sz="800" b="0" strike="noStrike" spc="-1">
                <a:solidFill>
                  <a:srgbClr val="000000"/>
                </a:solidFill>
                <a:latin typeface="Poppins"/>
                <a:ea typeface="DejaVu Sans"/>
              </a:rPr>
              <a:t>Copyright © SUSE 2022 </a:t>
            </a:r>
            <a:endParaRPr lang="en-US" sz="800" b="0" strike="noStrike" spc="-1">
              <a:latin typeface="Arial"/>
            </a:endParaRPr>
          </a:p>
        </p:txBody>
      </p:sp>
      <p:pic>
        <p:nvPicPr>
          <p:cNvPr id="12" name="Graphic 19"/>
          <p:cNvPicPr/>
          <p:nvPr/>
        </p:nvPicPr>
        <p:blipFill>
          <a:blip r:embed="rId4"/>
          <a:stretch/>
        </p:blipFill>
        <p:spPr>
          <a:xfrm>
            <a:off x="667440" y="6184080"/>
            <a:ext cx="464400" cy="267480"/>
          </a:xfrm>
          <a:prstGeom prst="rect">
            <a:avLst/>
          </a:prstGeom>
          <a:ln w="0">
            <a:noFill/>
          </a:ln>
        </p:spPr>
      </p:pic>
      <p:grpSp>
        <p:nvGrpSpPr>
          <p:cNvPr id="2" name="Group 11"/>
          <p:cNvGrpSpPr/>
          <p:nvPr/>
        </p:nvGrpSpPr>
        <p:grpSpPr>
          <a:xfrm>
            <a:off x="0" y="1440"/>
            <a:ext cx="12190680" cy="68400"/>
            <a:chOff x="0" y="1440"/>
            <a:chExt cx="12190680" cy="68400"/>
          </a:xfrm>
        </p:grpSpPr>
        <p:sp>
          <p:nvSpPr>
            <p:cNvPr id="3" name="Rectangle 12"/>
            <p:cNvSpPr/>
            <p:nvPr/>
          </p:nvSpPr>
          <p:spPr>
            <a:xfrm rot="16200000">
              <a:off x="331560" y="-330120"/>
              <a:ext cx="67320" cy="730440"/>
            </a:xfrm>
            <a:prstGeom prst="rect">
              <a:avLst/>
            </a:prstGeom>
            <a:solidFill>
              <a:srgbClr val="245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" name="Rectangle 13"/>
            <p:cNvSpPr/>
            <p:nvPr/>
          </p:nvSpPr>
          <p:spPr>
            <a:xfrm rot="16200000">
              <a:off x="4918680" y="-2979000"/>
              <a:ext cx="67320" cy="6031080"/>
            </a:xfrm>
            <a:prstGeom prst="rect">
              <a:avLst/>
            </a:prstGeom>
            <a:solidFill>
              <a:srgbClr val="30BA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" name="Rectangle 14"/>
            <p:cNvSpPr/>
            <p:nvPr/>
          </p:nvSpPr>
          <p:spPr>
            <a:xfrm rot="16200000">
              <a:off x="8537400" y="-565200"/>
              <a:ext cx="67320" cy="1203480"/>
            </a:xfrm>
            <a:prstGeom prst="rect">
              <a:avLst/>
            </a:prstGeom>
            <a:solidFill>
              <a:srgbClr val="FE7C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" name="Rectangle 20"/>
            <p:cNvSpPr/>
            <p:nvPr/>
          </p:nvSpPr>
          <p:spPr>
            <a:xfrm rot="16200000">
              <a:off x="10648800" y="-1471680"/>
              <a:ext cx="67320" cy="3016440"/>
            </a:xfrm>
            <a:prstGeom prst="rect">
              <a:avLst/>
            </a:prstGeom>
            <a:solidFill>
              <a:srgbClr val="0C32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" name="Rectangle 22"/>
            <p:cNvSpPr/>
            <p:nvPr/>
          </p:nvSpPr>
          <p:spPr>
            <a:xfrm rot="16200000">
              <a:off x="1299960" y="-565200"/>
              <a:ext cx="67320" cy="120348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8" name="PlaceHolder 1"/>
          <p:cNvSpPr>
            <a:spLocks noGrp="1"/>
          </p:cNvSpPr>
          <p:nvPr>
            <p:ph type="sldNum" idx="1"/>
          </p:nvPr>
        </p:nvSpPr>
        <p:spPr>
          <a:xfrm>
            <a:off x="11171160" y="6294600"/>
            <a:ext cx="28728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en-US" sz="800" b="0" strike="noStrike" spc="-1">
                <a:solidFill>
                  <a:srgbClr val="000000"/>
                </a:solidFill>
                <a:latin typeface="Poppins SemiBold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8EB9D91-4B18-46DB-BE60-7654B194FF92}" type="slidenum">
              <a:rPr lang="en-US" sz="800" b="0" strike="noStrike" spc="-1">
                <a:solidFill>
                  <a:srgbClr val="000000"/>
                </a:solidFill>
                <a:latin typeface="Poppins SemiBold"/>
              </a:rPr>
              <a:t>‹#›</a:t>
            </a:fld>
            <a:endParaRPr lang="en-US" sz="800" b="0" strike="noStrike" spc="-1"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s/photos/kreuzenstein?utm_source=unsplash&amp;utm_medium=referral&amp;utm_content=creditCopyText" TargetMode="External"/><Relationship Id="rId2" Type="http://schemas.openxmlformats.org/officeDocument/2006/relationships/hyperlink" Target="https://unsplash.com/@anikinearthwalker?utm_source=unsplash&amp;utm_medium=referral&amp;utm_content=creditCopyTex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Rectangle 534"/>
          <p:cNvSpPr/>
          <p:nvPr/>
        </p:nvSpPr>
        <p:spPr>
          <a:xfrm>
            <a:off x="8699400" y="6607800"/>
            <a:ext cx="3245040" cy="22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en-US" sz="1000" b="0" strike="noStrike" spc="-1">
                <a:solidFill>
                  <a:srgbClr val="000000"/>
                </a:solidFill>
                <a:latin typeface="Arial"/>
                <a:ea typeface="DejaVu Sans"/>
              </a:rPr>
              <a:t>Photo by </a:t>
            </a:r>
            <a:r>
              <a:rPr lang="en-US" sz="1000" b="0" u="sng" strike="noStrike" spc="-1">
                <a:solidFill>
                  <a:srgbClr val="ED7D31"/>
                </a:solidFill>
                <a:uFillTx/>
                <a:latin typeface="Arial"/>
                <a:ea typeface="DejaVu Sans"/>
                <a:hlinkClick r:id="rId2"/>
              </a:rPr>
              <a:t>Dimitry Anikin</a:t>
            </a:r>
            <a:r>
              <a:rPr lang="en-US" sz="1000" b="0" strike="noStrike" spc="-1">
                <a:solidFill>
                  <a:srgbClr val="000000"/>
                </a:solidFill>
                <a:latin typeface="Arial"/>
                <a:ea typeface="DejaVu Sans"/>
              </a:rPr>
              <a:t> on </a:t>
            </a:r>
            <a:r>
              <a:rPr lang="en-US" sz="1000" b="0" u="sng" strike="noStrike" spc="-1">
                <a:solidFill>
                  <a:srgbClr val="ED7D31"/>
                </a:solidFill>
                <a:uFillTx/>
                <a:latin typeface="Arial"/>
                <a:ea typeface="DejaVu Sans"/>
                <a:hlinkClick r:id="rId3"/>
              </a:rPr>
              <a:t>Unsplash</a:t>
            </a:r>
            <a:endParaRPr lang="en-US" sz="1000" b="0" strike="noStrike" spc="-1">
              <a:latin typeface="Arial"/>
            </a:endParaRPr>
          </a:p>
        </p:txBody>
      </p:sp>
      <p:pic>
        <p:nvPicPr>
          <p:cNvPr id="291" name="Picture 43"/>
          <p:cNvPicPr/>
          <p:nvPr/>
        </p:nvPicPr>
        <p:blipFill>
          <a:blip r:embed="rId4"/>
          <a:stretch/>
        </p:blipFill>
        <p:spPr>
          <a:xfrm>
            <a:off x="173880" y="173880"/>
            <a:ext cx="11766600" cy="6508800"/>
          </a:xfrm>
          <a:prstGeom prst="rect">
            <a:avLst/>
          </a:prstGeom>
          <a:ln w="0">
            <a:noFill/>
          </a:ln>
          <a:effectLst>
            <a:softEdge rad="76320"/>
          </a:effectLst>
        </p:spPr>
      </p:pic>
      <p:sp>
        <p:nvSpPr>
          <p:cNvPr id="292" name="TextBox 24"/>
          <p:cNvSpPr/>
          <p:nvPr/>
        </p:nvSpPr>
        <p:spPr>
          <a:xfrm>
            <a:off x="0" y="4828309"/>
            <a:ext cx="12192000" cy="583321"/>
          </a:xfrm>
          <a:prstGeom prst="rect">
            <a:avLst/>
          </a:prstGeom>
          <a:solidFill>
            <a:srgbClr val="AFD095">
              <a:alpha val="80000"/>
            </a:srgb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 wrap="square" lIns="90000" tIns="45000" rIns="90000" bIns="45000" numCol="1" spcCol="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200" b="0" strike="noStrike" spc="-1" dirty="0">
                <a:solidFill>
                  <a:srgbClr val="FFFFD7"/>
                </a:solidFill>
                <a:latin typeface="Poppins Medium"/>
                <a:ea typeface="DejaVu Sans"/>
              </a:rPr>
              <a:t>Perimeter is Changing ➔ Disappearing</a:t>
            </a:r>
            <a:endParaRPr lang="en-US" sz="3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27ACA4-41C8-360E-B2BB-5AC1A8A96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529839"/>
            <a:ext cx="10972440" cy="632322"/>
          </a:xfrm>
        </p:spPr>
        <p:txBody>
          <a:bodyPr/>
          <a:lstStyle/>
          <a:p>
            <a:r>
              <a:rPr lang="en-US" sz="3200" dirty="0">
                <a:latin typeface="Poppins" pitchFamily="2" charset="77"/>
                <a:cs typeface="Poppins" pitchFamily="2" charset="77"/>
              </a:rPr>
              <a:t>The Challenge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0730104-C8BB-D7CC-DCBB-212E46CFD263}"/>
              </a:ext>
            </a:extLst>
          </p:cNvPr>
          <p:cNvGrpSpPr/>
          <p:nvPr/>
        </p:nvGrpSpPr>
        <p:grpSpPr>
          <a:xfrm>
            <a:off x="2519531" y="1646640"/>
            <a:ext cx="3161520" cy="4213440"/>
            <a:chOff x="2519531" y="1646640"/>
            <a:chExt cx="3161520" cy="4213440"/>
          </a:xfrm>
        </p:grpSpPr>
        <p:sp>
          <p:nvSpPr>
            <p:cNvPr id="4" name="Rounded Rectangle 8">
              <a:extLst>
                <a:ext uri="{FF2B5EF4-FFF2-40B4-BE49-F238E27FC236}">
                  <a16:creationId xmlns:a16="http://schemas.microsoft.com/office/drawing/2014/main" id="{7D10960F-BA7E-303E-F0EB-F7E9693144C0}"/>
                </a:ext>
              </a:extLst>
            </p:cNvPr>
            <p:cNvSpPr/>
            <p:nvPr/>
          </p:nvSpPr>
          <p:spPr>
            <a:xfrm flipH="1">
              <a:off x="2519531" y="1646640"/>
              <a:ext cx="3161520" cy="4213440"/>
            </a:xfrm>
            <a:prstGeom prst="roundRect">
              <a:avLst>
                <a:gd name="adj" fmla="val 5326"/>
              </a:avLst>
            </a:prstGeom>
            <a:solidFill>
              <a:schemeClr val="accent1"/>
            </a:solidFill>
            <a:ln>
              <a:noFill/>
            </a:ln>
            <a:effectLst>
              <a:outerShdw blurRad="571680" dist="278162" dir="1492412" sx="98000" sy="98000" algn="ctr" rotWithShape="0">
                <a:srgbClr val="000000">
                  <a:alpha val="1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" name="TextBox 9">
              <a:extLst>
                <a:ext uri="{FF2B5EF4-FFF2-40B4-BE49-F238E27FC236}">
                  <a16:creationId xmlns:a16="http://schemas.microsoft.com/office/drawing/2014/main" id="{0D1C75A2-DEEC-655F-5BB9-E84C628A2099}"/>
                </a:ext>
              </a:extLst>
            </p:cNvPr>
            <p:cNvSpPr/>
            <p:nvPr/>
          </p:nvSpPr>
          <p:spPr>
            <a:xfrm>
              <a:off x="2672891" y="1814400"/>
              <a:ext cx="2858040" cy="13835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100000"/>
                </a:lnSpc>
                <a:buNone/>
              </a:pPr>
              <a:r>
                <a:rPr lang="en-US" sz="2100" b="0" strike="noStrike" spc="-1" dirty="0">
                  <a:solidFill>
                    <a:schemeClr val="bg1"/>
                  </a:solidFill>
                  <a:latin typeface="Poppins Light"/>
                  <a:ea typeface="DejaVu Sans"/>
                </a:rPr>
                <a:t>Container environments are rapidly moving into production</a:t>
              </a:r>
              <a:endParaRPr lang="en-US" sz="2100" b="0" strike="noStrike" spc="-1" dirty="0">
                <a:solidFill>
                  <a:schemeClr val="bg1"/>
                </a:solidFill>
                <a:latin typeface="Arial"/>
              </a:endParaRPr>
            </a:p>
          </p:txBody>
        </p:sp>
        <p:pic>
          <p:nvPicPr>
            <p:cNvPr id="7" name="Picture 4">
              <a:extLst>
                <a:ext uri="{FF2B5EF4-FFF2-40B4-BE49-F238E27FC236}">
                  <a16:creationId xmlns:a16="http://schemas.microsoft.com/office/drawing/2014/main" id="{F43268BA-4EC0-4A21-E097-274889579DE0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20267" y="3768120"/>
              <a:ext cx="1762927" cy="1775520"/>
            </a:xfrm>
            <a:prstGeom prst="rect">
              <a:avLst/>
            </a:prstGeom>
            <a:ln w="0">
              <a:noFill/>
            </a:ln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19F319A-05D2-3BCA-BE7F-3F93E6D962D1}"/>
              </a:ext>
            </a:extLst>
          </p:cNvPr>
          <p:cNvGrpSpPr/>
          <p:nvPr/>
        </p:nvGrpSpPr>
        <p:grpSpPr>
          <a:xfrm>
            <a:off x="6504011" y="1646640"/>
            <a:ext cx="3046320" cy="4213440"/>
            <a:chOff x="6504011" y="1646640"/>
            <a:chExt cx="3046320" cy="4213440"/>
          </a:xfrm>
        </p:grpSpPr>
        <p:sp>
          <p:nvSpPr>
            <p:cNvPr id="6" name="Rounded Rectangle 16">
              <a:extLst>
                <a:ext uri="{FF2B5EF4-FFF2-40B4-BE49-F238E27FC236}">
                  <a16:creationId xmlns:a16="http://schemas.microsoft.com/office/drawing/2014/main" id="{778E68EB-A469-A3C0-3D48-5B7871BCC5A8}"/>
                </a:ext>
              </a:extLst>
            </p:cNvPr>
            <p:cNvSpPr/>
            <p:nvPr/>
          </p:nvSpPr>
          <p:spPr>
            <a:xfrm flipH="1">
              <a:off x="6504011" y="1646640"/>
              <a:ext cx="3046320" cy="4213440"/>
            </a:xfrm>
            <a:prstGeom prst="roundRect">
              <a:avLst>
                <a:gd name="adj" fmla="val 5326"/>
              </a:avLst>
            </a:prstGeom>
            <a:solidFill>
              <a:schemeClr val="accent4"/>
            </a:solidFill>
            <a:ln>
              <a:noFill/>
            </a:ln>
            <a:effectLst>
              <a:outerShdw blurRad="571680" dist="278162" dir="1492412" sx="98000" sy="98000" algn="ctr" rotWithShape="0">
                <a:srgbClr val="000000">
                  <a:alpha val="1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" name="TextBox 22">
              <a:extLst>
                <a:ext uri="{FF2B5EF4-FFF2-40B4-BE49-F238E27FC236}">
                  <a16:creationId xmlns:a16="http://schemas.microsoft.com/office/drawing/2014/main" id="{79A75990-D704-7E41-B177-2CDE12753B53}"/>
                </a:ext>
              </a:extLst>
            </p:cNvPr>
            <p:cNvSpPr/>
            <p:nvPr/>
          </p:nvSpPr>
          <p:spPr>
            <a:xfrm>
              <a:off x="6599771" y="1814400"/>
              <a:ext cx="2858040" cy="1062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100000"/>
                </a:lnSpc>
                <a:buNone/>
              </a:pPr>
              <a:r>
                <a:rPr lang="en-US" sz="2100" b="0" strike="noStrike" spc="-1" dirty="0">
                  <a:solidFill>
                    <a:schemeClr val="bg1"/>
                  </a:solidFill>
                  <a:latin typeface="Poppins Light"/>
                  <a:ea typeface="DejaVu Sans"/>
                </a:rPr>
                <a:t>Traditional Security tools don’t work in these environments</a:t>
              </a:r>
              <a:endParaRPr lang="en-US" sz="2100" b="0" strike="noStrike" spc="-1" dirty="0">
                <a:solidFill>
                  <a:schemeClr val="bg1"/>
                </a:solidFill>
                <a:latin typeface="Arial"/>
              </a:endParaRPr>
            </a:p>
          </p:txBody>
        </p:sp>
        <p:pic>
          <p:nvPicPr>
            <p:cNvPr id="9" name="Picture 6">
              <a:extLst>
                <a:ext uri="{FF2B5EF4-FFF2-40B4-BE49-F238E27FC236}">
                  <a16:creationId xmlns:a16="http://schemas.microsoft.com/office/drawing/2014/main" id="{4F26D7B3-E3D7-C9B8-5DF7-5429ECB024F1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147147" y="3768120"/>
              <a:ext cx="1762927" cy="1775520"/>
            </a:xfrm>
            <a:prstGeom prst="rect">
              <a:avLst/>
            </a:prstGeom>
            <a:ln w="0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9991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000">
        <p14:flythrough/>
      </p:transition>
    </mc:Choice>
    <mc:Fallback xmlns="">
      <p:transition spd="slow" advTm="1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27ACA4-41C8-360E-B2BB-5AC1A8A96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529839"/>
            <a:ext cx="10972440" cy="632322"/>
          </a:xfrm>
        </p:spPr>
        <p:txBody>
          <a:bodyPr/>
          <a:lstStyle/>
          <a:p>
            <a:r>
              <a:rPr lang="en-US" sz="3200" dirty="0">
                <a:latin typeface="Poppins" pitchFamily="2" charset="77"/>
                <a:cs typeface="Poppins" pitchFamily="2" charset="77"/>
              </a:rPr>
              <a:t>The Challenge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0730104-C8BB-D7CC-DCBB-212E46CFD263}"/>
              </a:ext>
            </a:extLst>
          </p:cNvPr>
          <p:cNvGrpSpPr/>
          <p:nvPr/>
        </p:nvGrpSpPr>
        <p:grpSpPr>
          <a:xfrm>
            <a:off x="648000" y="1646640"/>
            <a:ext cx="3161520" cy="4213440"/>
            <a:chOff x="2519531" y="1646640"/>
            <a:chExt cx="3161520" cy="4213440"/>
          </a:xfrm>
        </p:grpSpPr>
        <p:sp>
          <p:nvSpPr>
            <p:cNvPr id="4" name="Rounded Rectangle 8">
              <a:extLst>
                <a:ext uri="{FF2B5EF4-FFF2-40B4-BE49-F238E27FC236}">
                  <a16:creationId xmlns:a16="http://schemas.microsoft.com/office/drawing/2014/main" id="{7D10960F-BA7E-303E-F0EB-F7E9693144C0}"/>
                </a:ext>
              </a:extLst>
            </p:cNvPr>
            <p:cNvSpPr/>
            <p:nvPr/>
          </p:nvSpPr>
          <p:spPr>
            <a:xfrm flipH="1">
              <a:off x="2519531" y="1646640"/>
              <a:ext cx="3161520" cy="4213440"/>
            </a:xfrm>
            <a:prstGeom prst="roundRect">
              <a:avLst>
                <a:gd name="adj" fmla="val 5326"/>
              </a:avLst>
            </a:prstGeom>
            <a:solidFill>
              <a:schemeClr val="accent1"/>
            </a:solidFill>
            <a:ln>
              <a:noFill/>
            </a:ln>
            <a:effectLst>
              <a:outerShdw blurRad="571680" dist="278162" dir="1492412" sx="98000" sy="98000" algn="ctr" rotWithShape="0">
                <a:srgbClr val="000000">
                  <a:alpha val="1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" name="TextBox 9">
              <a:extLst>
                <a:ext uri="{FF2B5EF4-FFF2-40B4-BE49-F238E27FC236}">
                  <a16:creationId xmlns:a16="http://schemas.microsoft.com/office/drawing/2014/main" id="{0D1C75A2-DEEC-655F-5BB9-E84C628A2099}"/>
                </a:ext>
              </a:extLst>
            </p:cNvPr>
            <p:cNvSpPr/>
            <p:nvPr/>
          </p:nvSpPr>
          <p:spPr>
            <a:xfrm>
              <a:off x="2672891" y="1814400"/>
              <a:ext cx="2858040" cy="13835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100000"/>
                </a:lnSpc>
                <a:buNone/>
              </a:pPr>
              <a:r>
                <a:rPr lang="en-US" sz="2100" b="0" strike="noStrike" spc="-1" dirty="0">
                  <a:solidFill>
                    <a:schemeClr val="bg1"/>
                  </a:solidFill>
                  <a:latin typeface="Poppins Light"/>
                  <a:ea typeface="DejaVu Sans"/>
                </a:rPr>
                <a:t>Container environments are rapidly moving into production</a:t>
              </a:r>
              <a:endParaRPr lang="en-US" sz="2100" b="0" strike="noStrike" spc="-1" dirty="0">
                <a:solidFill>
                  <a:schemeClr val="bg1"/>
                </a:solidFill>
                <a:latin typeface="Arial"/>
              </a:endParaRPr>
            </a:p>
          </p:txBody>
        </p:sp>
        <p:pic>
          <p:nvPicPr>
            <p:cNvPr id="7" name="Picture 4">
              <a:extLst>
                <a:ext uri="{FF2B5EF4-FFF2-40B4-BE49-F238E27FC236}">
                  <a16:creationId xmlns:a16="http://schemas.microsoft.com/office/drawing/2014/main" id="{F43268BA-4EC0-4A21-E097-274889579DE0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20267" y="3768120"/>
              <a:ext cx="1762927" cy="1775520"/>
            </a:xfrm>
            <a:prstGeom prst="rect">
              <a:avLst/>
            </a:prstGeom>
            <a:ln w="0">
              <a:noFill/>
            </a:ln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19F319A-05D2-3BCA-BE7F-3F93E6D962D1}"/>
              </a:ext>
            </a:extLst>
          </p:cNvPr>
          <p:cNvGrpSpPr/>
          <p:nvPr/>
        </p:nvGrpSpPr>
        <p:grpSpPr>
          <a:xfrm>
            <a:off x="4632480" y="1646640"/>
            <a:ext cx="3046320" cy="4213440"/>
            <a:chOff x="6504011" y="1646640"/>
            <a:chExt cx="3046320" cy="4213440"/>
          </a:xfrm>
        </p:grpSpPr>
        <p:sp>
          <p:nvSpPr>
            <p:cNvPr id="6" name="Rounded Rectangle 16">
              <a:extLst>
                <a:ext uri="{FF2B5EF4-FFF2-40B4-BE49-F238E27FC236}">
                  <a16:creationId xmlns:a16="http://schemas.microsoft.com/office/drawing/2014/main" id="{778E68EB-A469-A3C0-3D48-5B7871BCC5A8}"/>
                </a:ext>
              </a:extLst>
            </p:cNvPr>
            <p:cNvSpPr/>
            <p:nvPr/>
          </p:nvSpPr>
          <p:spPr>
            <a:xfrm flipH="1">
              <a:off x="6504011" y="1646640"/>
              <a:ext cx="3046320" cy="4213440"/>
            </a:xfrm>
            <a:prstGeom prst="roundRect">
              <a:avLst>
                <a:gd name="adj" fmla="val 5326"/>
              </a:avLst>
            </a:prstGeom>
            <a:solidFill>
              <a:schemeClr val="accent4"/>
            </a:solidFill>
            <a:ln>
              <a:noFill/>
            </a:ln>
            <a:effectLst>
              <a:outerShdw blurRad="571680" dist="278162" dir="1492412" sx="98000" sy="98000" algn="ctr" rotWithShape="0">
                <a:srgbClr val="000000">
                  <a:alpha val="1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" name="TextBox 22">
              <a:extLst>
                <a:ext uri="{FF2B5EF4-FFF2-40B4-BE49-F238E27FC236}">
                  <a16:creationId xmlns:a16="http://schemas.microsoft.com/office/drawing/2014/main" id="{79A75990-D704-7E41-B177-2CDE12753B53}"/>
                </a:ext>
              </a:extLst>
            </p:cNvPr>
            <p:cNvSpPr/>
            <p:nvPr/>
          </p:nvSpPr>
          <p:spPr>
            <a:xfrm>
              <a:off x="6599771" y="1814400"/>
              <a:ext cx="2858040" cy="1062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100000"/>
                </a:lnSpc>
                <a:buNone/>
              </a:pPr>
              <a:r>
                <a:rPr lang="en-US" sz="2100" b="0" strike="noStrike" spc="-1" dirty="0">
                  <a:solidFill>
                    <a:schemeClr val="bg1"/>
                  </a:solidFill>
                  <a:latin typeface="Poppins Light"/>
                  <a:ea typeface="DejaVu Sans"/>
                </a:rPr>
                <a:t>Traditional Security tools don’t work in these environments</a:t>
              </a:r>
              <a:endParaRPr lang="en-US" sz="2100" b="0" strike="noStrike" spc="-1" dirty="0">
                <a:solidFill>
                  <a:schemeClr val="bg1"/>
                </a:solidFill>
                <a:latin typeface="Arial"/>
              </a:endParaRPr>
            </a:p>
          </p:txBody>
        </p:sp>
        <p:pic>
          <p:nvPicPr>
            <p:cNvPr id="9" name="Picture 6">
              <a:extLst>
                <a:ext uri="{FF2B5EF4-FFF2-40B4-BE49-F238E27FC236}">
                  <a16:creationId xmlns:a16="http://schemas.microsoft.com/office/drawing/2014/main" id="{4F26D7B3-E3D7-C9B8-5DF7-5429ECB024F1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147147" y="3768120"/>
              <a:ext cx="1762927" cy="1775520"/>
            </a:xfrm>
            <a:prstGeom prst="rect">
              <a:avLst/>
            </a:prstGeom>
            <a:ln w="0">
              <a:noFill/>
            </a:ln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F0FD2B0-7F9F-701E-4ADF-130A7BDB3FB5}"/>
              </a:ext>
            </a:extLst>
          </p:cNvPr>
          <p:cNvGrpSpPr/>
          <p:nvPr/>
        </p:nvGrpSpPr>
        <p:grpSpPr>
          <a:xfrm>
            <a:off x="8497680" y="1646640"/>
            <a:ext cx="3046320" cy="4213440"/>
            <a:chOff x="8497680" y="1646640"/>
            <a:chExt cx="3046320" cy="4213440"/>
          </a:xfrm>
        </p:grpSpPr>
        <p:sp>
          <p:nvSpPr>
            <p:cNvPr id="14" name="Rounded Rectangle 16">
              <a:extLst>
                <a:ext uri="{FF2B5EF4-FFF2-40B4-BE49-F238E27FC236}">
                  <a16:creationId xmlns:a16="http://schemas.microsoft.com/office/drawing/2014/main" id="{D0AF8814-E20D-FC5C-5766-09916CCC6487}"/>
                </a:ext>
              </a:extLst>
            </p:cNvPr>
            <p:cNvSpPr/>
            <p:nvPr/>
          </p:nvSpPr>
          <p:spPr>
            <a:xfrm flipH="1">
              <a:off x="8497680" y="1646640"/>
              <a:ext cx="3046320" cy="4213440"/>
            </a:xfrm>
            <a:prstGeom prst="roundRect">
              <a:avLst>
                <a:gd name="adj" fmla="val 5326"/>
              </a:avLst>
            </a:prstGeom>
            <a:solidFill>
              <a:schemeClr val="accent3"/>
            </a:solidFill>
            <a:ln>
              <a:noFill/>
            </a:ln>
            <a:effectLst>
              <a:outerShdw blurRad="571680" dist="278162" dir="1492412" sx="98000" sy="98000" algn="ctr" rotWithShape="0">
                <a:srgbClr val="000000">
                  <a:alpha val="1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5" name="TextBox 22">
              <a:extLst>
                <a:ext uri="{FF2B5EF4-FFF2-40B4-BE49-F238E27FC236}">
                  <a16:creationId xmlns:a16="http://schemas.microsoft.com/office/drawing/2014/main" id="{B2F8A432-A83E-6445-D3D3-63BB07C0CE5F}"/>
                </a:ext>
              </a:extLst>
            </p:cNvPr>
            <p:cNvSpPr/>
            <p:nvPr/>
          </p:nvSpPr>
          <p:spPr>
            <a:xfrm>
              <a:off x="8593440" y="1814400"/>
              <a:ext cx="2858040" cy="170670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45000" rIns="0" bIns="45000" anchor="t">
              <a:spAutoFit/>
            </a:bodyPr>
            <a:lstStyle/>
            <a:p>
              <a:pPr algn="ctr">
                <a:lnSpc>
                  <a:spcPct val="100000"/>
                </a:lnSpc>
                <a:buNone/>
              </a:pPr>
              <a:r>
                <a:rPr lang="en-US" sz="2100" spc="-1" dirty="0">
                  <a:solidFill>
                    <a:schemeClr val="bg1"/>
                  </a:solidFill>
                  <a:latin typeface="Poppins Light"/>
                </a:rPr>
                <a:t>Kubernetes abstracts complex container networking but with the trade-off of network visibility</a:t>
              </a:r>
            </a:p>
          </p:txBody>
        </p:sp>
        <p:pic>
          <p:nvPicPr>
            <p:cNvPr id="16" name="Picture 6">
              <a:extLst>
                <a:ext uri="{FF2B5EF4-FFF2-40B4-BE49-F238E27FC236}">
                  <a16:creationId xmlns:a16="http://schemas.microsoft.com/office/drawing/2014/main" id="{6285E9CE-62B4-43B2-D54C-26B5C22168C3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140816" y="3774416"/>
              <a:ext cx="1762927" cy="1762927"/>
            </a:xfrm>
            <a:prstGeom prst="rect">
              <a:avLst/>
            </a:prstGeom>
            <a:ln w="0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1576198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5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USE Infinity">
  <a:themeElements>
    <a:clrScheme name="SUSE Infinity">
      <a:dk1>
        <a:sysClr val="windowText" lastClr="000000"/>
      </a:dk1>
      <a:lt1>
        <a:sysClr val="window" lastClr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878</Words>
  <Application>Microsoft Office PowerPoint</Application>
  <PresentationFormat>Widescreen</PresentationFormat>
  <Paragraphs>173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SUSE Infinity</vt:lpstr>
      <vt:lpstr>PowerPoint Presentation</vt:lpstr>
      <vt:lpstr>The Challenge</vt:lpstr>
      <vt:lpstr>The Challenge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Armstrong, India</dc:creator>
  <dc:description/>
  <cp:lastModifiedBy>Keith Miracle</cp:lastModifiedBy>
  <cp:revision>37</cp:revision>
  <dcterms:created xsi:type="dcterms:W3CDTF">2020-11-17T10:12:06Z</dcterms:created>
  <dcterms:modified xsi:type="dcterms:W3CDTF">2022-05-11T21:55:13Z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0x0101004E85C0C18C362341AC2F2BB5F0B2550A</vt:lpwstr>
  </property>
  <property fmtid="{D5CDD505-2E9C-101B-9397-08002B2CF9AE}" pid="3" name="Notes">
    <vt:i4>9</vt:i4>
  </property>
  <property fmtid="{D5CDD505-2E9C-101B-9397-08002B2CF9AE}" pid="4" name="PresentationFormat">
    <vt:lpwstr>Widescreen</vt:lpwstr>
  </property>
  <property fmtid="{D5CDD505-2E9C-101B-9397-08002B2CF9AE}" pid="5" name="Slides">
    <vt:i4>22</vt:i4>
  </property>
</Properties>
</file>