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7.xml.rels" ContentType="application/vnd.openxmlformats-package.relationships+xml"/>
  <Override PartName="/ppt/slideLayouts/slideLayout25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9.png" ContentType="image/png"/>
  <Override PartName="/ppt/media/media11.mp4" ContentType="video/mp4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2C5F9C-C1F9-4ADE-B7F3-808FC0BE98C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A0C258-6115-4015-8236-17A4D584A8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6E16C64-A986-4B4D-A83A-4802DC8F1E9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C11568-904E-40FB-9564-75FCA602BC0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1FAE12E-550B-4DC3-AE0E-8055EDD0A8E9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E3D03EB-D892-40A6-8FD6-951BA2C6891F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0943431-AED8-4E5A-BEEB-7D3C7E1B89E1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3FB08B8-CFED-4DFD-A847-EA4B1B3D069C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0AF3F50-8260-4750-AE0B-E95CA5503D8C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59981EE-2E76-4757-A8BB-9B60AE6C8989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9C8F04F-0458-428E-B06D-9E705795E832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99FA5D-3DA1-4556-BA7E-ECCD5342534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64EEB1F-8E07-4C7E-BEFF-A0E59817068E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1A4230E-663C-4229-A8B4-0E63AFB8DEB8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38C7A4F-D28B-4C18-A5E7-0C056FFF14AA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80F4A50-48B6-4C6E-A22E-B24BB0A315CF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91DA039-F181-4939-9453-FEA6595431C6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3DFAC8AC-2B19-486D-84C8-F13725413A1A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1AD84271-427C-4A5B-A0F5-85B278B8D289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EF9B54D0-1462-43DE-807C-A482E96FBC6E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10D748E4-953B-4C02-BBE2-D5E7D45FBA30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EA347A71-E749-4C77-8FA5-74F812DF1B69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32B642B-1874-4797-8F21-540A5DF9FDD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252EC5C1-436A-442C-8152-4A388759775B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92734EA9-7DA9-472F-924B-0405B0D54864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21C921F8-1440-4E16-A1EE-1BA54727EED0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F0DDE2F5-396C-4CCE-AE5E-D44C663CF8D1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1C27447D-F5F3-4CDD-B104-F3ED171B2725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5048B839-C84E-46AD-A47F-63D1F83447F0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A7F860CB-427D-412D-9E1A-799E9240E900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5A3E211-87EA-40A1-B623-9E0B27D31CB2}" type="slidenum">
              <a:t>&lt;#&gt;</a:t>
            </a:fld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3BDD573-8032-4F05-A678-2EE103CEF75F}" type="slidenum">
              <a:t>&lt;#&gt;</a:t>
            </a:fld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28B4BC0-C4EA-4F36-A566-DB862533DBA7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2FFEA54-EEEF-4D65-8BBB-D10F1D33A9D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164A3EB-C839-45D5-ACB1-6D6C5855E44B}" type="slidenum">
              <a:t>&lt;#&gt;</a:t>
            </a:fld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851A10E-1863-4E2D-9217-7737C483C03C}" type="slidenum">
              <a:t>&lt;#&gt;</a:t>
            </a:fld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DC5DFAE-182B-4927-B402-BCD884A913F9}" type="slidenum">
              <a:t>&lt;#&gt;</a:t>
            </a:fld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152AE4A-487D-4016-9507-5FE207288E52}" type="slidenum">
              <a:t>&lt;#&gt;</a:t>
            </a:fld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87FD7C8-B327-4FBA-A64C-E331BBFFEEB2}" type="slidenum">
              <a:t>&lt;#&gt;</a:t>
            </a:fld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1C31629-88D8-4ED2-BB12-440976DF1BAA}" type="slidenum">
              <a:t>&lt;#&gt;</a:t>
            </a:fld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FF26DBD-4337-4703-B41C-AD9B361816A7}" type="slidenum">
              <a:t>&lt;#&gt;</a:t>
            </a:fld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5FB88E9-E1B9-448F-9D3B-735AFD24F068}" type="slidenum">
              <a:t>&lt;#&gt;</a:t>
            </a:fld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84BCE29-26CF-4F5E-9408-283996C20D88}" type="slidenum">
              <a:t>&lt;#&gt;</a:t>
            </a:fld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4E4CB8B-F7F1-4662-A67D-8EC764440CCA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98278D-0477-41BC-BE5B-3948C0C9AFD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D29DB3F-4070-4192-8E46-88F494A12374}" type="slidenum">
              <a:t>&lt;#&gt;</a:t>
            </a:fld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C8C0915-F5C0-4C21-A3FB-7DA19C4168C5}" type="slidenum">
              <a:t>&lt;#&gt;</a:t>
            </a:fld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692BF0B-6B79-4057-BC4C-C125D404366D}" type="slidenum">
              <a:t>&lt;#&gt;</a:t>
            </a:fld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C75942D-8715-4C26-84F9-3EC3D236D0A0}" type="slidenum">
              <a:t>&lt;#&gt;</a:t>
            </a:fld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8C06A67-734F-43F9-9454-8A09E02160BA}" type="slidenum">
              <a:t>&lt;#&gt;</a:t>
            </a:fld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0247287-8F1B-4C20-8E61-53E2D900148C}" type="slidenum">
              <a:t>&lt;#&gt;</a:t>
            </a:fld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7754BEE-A5B7-424D-90CA-6C4C05507D37}" type="slidenum">
              <a:t>&lt;#&gt;</a:t>
            </a:fld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E62C5BC-AFFD-4EA1-8D63-EEFC55300FF1}" type="slidenum">
              <a:t>&lt;#&gt;</a:t>
            </a:fld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CADD7F3-F9EA-4D49-BE64-B9CF5F762736}" type="slidenum">
              <a:t>&lt;#&gt;</a:t>
            </a:fld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7EC0638-B067-40D2-9A3F-0BC2EF420B90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8DB05F-4E6C-4B02-BC20-56CD19FD7C8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223230D-6834-413D-ABDF-F742534634D6}" type="slidenum">
              <a:t>&lt;#&gt;</a:t>
            </a:fld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B505425E-DBD4-4472-A06C-2DFE550C65A9}" type="slidenum">
              <a:t>&lt;#&gt;</a:t>
            </a:fld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69F7EC79-94BB-4970-9399-FB7F20387928}" type="slidenum">
              <a:t>&lt;#&gt;</a:t>
            </a:fld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A53C92A6-42C1-4B94-99FA-386EE651F890}" type="slidenum">
              <a:t>&lt;#&gt;</a:t>
            </a:fld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050B1A4C-68CE-4B77-BD00-96EB25571AE4}" type="slidenum">
              <a:t>&lt;#&gt;</a:t>
            </a:fld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F8C3643C-69DD-41D1-A133-8E7E421C8BB3}" type="slidenum">
              <a:t>&lt;#&gt;</a:t>
            </a:fld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B8F0B458-6ACE-4511-8438-EFE48D7B9CF9}" type="slidenum">
              <a:t>&lt;#&gt;</a:t>
            </a:fld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1802A33B-FA3A-4ED1-9004-E2AB4A10E798}" type="slidenum">
              <a:t>&lt;#&gt;</a:t>
            </a:fld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B7AB4377-8597-4B42-BF8D-C895EE7FB469}" type="slidenum">
              <a:t>&lt;#&gt;</a:t>
            </a:fld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A8CECC36-92EF-4437-B6E3-CFC093417956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54C6F4-FC79-4973-B6E2-D0C8AE5377E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A653ECE3-0E61-4452-BF72-8DAE36CFE89D}" type="slidenum">
              <a:t>&lt;#&gt;</a:t>
            </a:fld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80FA7D75-1DFE-48F3-808F-0E7531923DE0}" type="slidenum">
              <a:t>&lt;#&gt;</a:t>
            </a:fld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2BAF377E-BEB2-4393-96A3-63D5AF5B1B3F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DFE8453-584C-41B2-9109-F53166CA6E6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F4B4B2-EC08-4BDF-8513-47EEB16387A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 flipH="1" flipV="1">
            <a:off x="-1440" y="4498560"/>
            <a:ext cx="10078920" cy="1168920"/>
          </a:xfrm>
          <a:prstGeom prst="flowChartDocumen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0"/>
          </a:gradFill>
          <a:ln w="18000">
            <a:noFill/>
          </a:ln>
          <a:effectLst>
            <a:outerShdw blurRad="0" dir="5400000" dist="10800" rotWithShape="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ftr" idx="1"/>
          </p:nvPr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ldNum" idx="2"/>
          </p:nvPr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337385D-D166-4792-B1AD-75A9F9BFFF20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3"/>
          </p:nvPr>
        </p:nvSpPr>
        <p:spPr>
          <a:xfrm>
            <a:off x="36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/>
          <p:nvPr/>
        </p:nvSpPr>
        <p:spPr>
          <a:xfrm>
            <a:off x="0" y="0"/>
            <a:ext cx="10075680" cy="71892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blurRad="0" dir="5400000" dist="10800" rotWithShape="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" name=""/>
          <p:cNvSpPr/>
          <p:nvPr/>
        </p:nvSpPr>
        <p:spPr>
          <a:xfrm>
            <a:off x="3240" y="5040000"/>
            <a:ext cx="10075680" cy="63036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blurRad="0" dir="5400000" dist="10800" rotWithShape="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0" y="1534680"/>
            <a:ext cx="899892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marL="388800" indent="-2916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777600" indent="-2916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166400" indent="-2592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555200" indent="-1944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944000" indent="-1944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332800" indent="-1944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721600" indent="-1944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marL="388800" indent="-2916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777600" indent="-2916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166400" indent="-2592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555200" indent="-1944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944000" indent="-1944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332800" indent="-1944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721600" indent="-1944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4"/>
          </p:nvPr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5"/>
          </p:nvPr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B869C27-14B7-4AA5-8A52-9EC70AF56882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0" y="0"/>
            <a:ext cx="10075680" cy="71892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blurRad="0" dir="5400000" dist="10800" rotWithShape="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6" name=""/>
          <p:cNvSpPr/>
          <p:nvPr/>
        </p:nvSpPr>
        <p:spPr>
          <a:xfrm>
            <a:off x="3240" y="5040000"/>
            <a:ext cx="10075680" cy="63036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blurRad="0" dir="5400000" dist="10800" rotWithShape="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0" y="1534680"/>
            <a:ext cx="899892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293760" indent="-22032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587520" indent="-22032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881280" indent="-19584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175040" indent="-14688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468800" indent="-1468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1762560" indent="-1468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056320" indent="-1468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293760" indent="-22032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587520" indent="-22032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881280" indent="-19584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175040" indent="-14688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1468800" indent="-1468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1762560" indent="-1468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056320" indent="-14688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ftr" idx="6"/>
          </p:nvPr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sldNum" idx="7"/>
          </p:nvPr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AF7F089-6615-4BF4-8DDC-F0B38862EAC9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0" y="0"/>
            <a:ext cx="10075680" cy="71892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blurRad="0" dir="5400000" dist="10800" rotWithShape="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9" name=""/>
          <p:cNvSpPr/>
          <p:nvPr/>
        </p:nvSpPr>
        <p:spPr>
          <a:xfrm>
            <a:off x="3240" y="5040000"/>
            <a:ext cx="10075680" cy="63036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blurRad="0" dir="5400000" dist="10800" rotWithShape="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0" name="PlaceHolder 1"/>
          <p:cNvSpPr>
            <a:spLocks noGrp="1"/>
          </p:cNvSpPr>
          <p:nvPr>
            <p:ph type="ftr" idx="8"/>
          </p:nvPr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ldNum" idx="9"/>
          </p:nvPr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84784DA-0A57-4D01-ADB3-B779665C49E9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"/>
          <p:cNvSpPr/>
          <p:nvPr/>
        </p:nvSpPr>
        <p:spPr>
          <a:xfrm>
            <a:off x="0" y="0"/>
            <a:ext cx="10075680" cy="71892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blurRad="0" dir="5400000" dist="10800" rotWithShape="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1" name=""/>
          <p:cNvSpPr/>
          <p:nvPr/>
        </p:nvSpPr>
        <p:spPr>
          <a:xfrm>
            <a:off x="3240" y="5040000"/>
            <a:ext cx="10075680" cy="63036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blurRad="0" dir="5400000" dist="10800" rotWithShape="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2" name="PlaceHolder 1"/>
          <p:cNvSpPr>
            <a:spLocks noGrp="1"/>
          </p:cNvSpPr>
          <p:nvPr>
            <p:ph type="ftr" idx="10"/>
          </p:nvPr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ldNum" idx="11"/>
          </p:nvPr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96499BD-4D92-471D-A972-FE569ABA4E4A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"/>
          <p:cNvSpPr/>
          <p:nvPr/>
        </p:nvSpPr>
        <p:spPr>
          <a:xfrm>
            <a:off x="0" y="0"/>
            <a:ext cx="10075680" cy="71892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blurRad="0" dir="5400000" dist="10800" rotWithShape="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3" name=""/>
          <p:cNvSpPr/>
          <p:nvPr/>
        </p:nvSpPr>
        <p:spPr>
          <a:xfrm>
            <a:off x="3240" y="5040000"/>
            <a:ext cx="10075680" cy="63036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18000">
            <a:noFill/>
          </a:ln>
          <a:effectLst>
            <a:outerShdw blurRad="0" dir="5400000" dist="10800" rotWithShape="0">
              <a:srgbClr val="009bd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14" name="PlaceHolder 1"/>
          <p:cNvSpPr>
            <a:spLocks noGrp="1"/>
          </p:cNvSpPr>
          <p:nvPr>
            <p:ph type="ftr" idx="12"/>
          </p:nvPr>
        </p:nvSpPr>
        <p:spPr>
          <a:xfrm>
            <a:off x="3420000" y="5220000"/>
            <a:ext cx="323892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ldNum" idx="13"/>
          </p:nvPr>
        </p:nvSpPr>
        <p:spPr>
          <a:xfrm>
            <a:off x="7380000" y="5220000"/>
            <a:ext cx="2338920" cy="35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814701C-05CE-4488-8496-93B3FE4BD9C9}" type="slidenum">
              <a:rPr b="0" lang="ru-RU" sz="14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video" Target="../media/media11.mp4"/><Relationship Id="rId2" Type="http://schemas.microsoft.com/office/2007/relationships/media" Target="../media/media11.mp4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6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40000" y="259920"/>
            <a:ext cx="8998920" cy="127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dd4100"/>
                </a:solidFill>
                <a:latin typeface="Arial"/>
              </a:rPr>
              <a:t>ФЕДЕРАЛЬНОЕ ГОСУДАРСТВЕННОЕ БЮДЖЕТНОЕ ОБРАЗОВАТЕЛЬНОЕ УЧРЕЖДЕНИЕ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dd4100"/>
                </a:solidFill>
                <a:latin typeface="Arial"/>
              </a:rPr>
              <a:t>«Университет «Дубна»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dd4100"/>
                </a:solidFill>
                <a:latin typeface="Arial"/>
              </a:rPr>
              <a:t>Филиал «Протвино»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360000" y="2025000"/>
            <a:ext cx="935892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9bdd"/>
                </a:solidFill>
                <a:highlight>
                  <a:srgbClr val="ffffff"/>
                </a:highlight>
                <a:latin typeface="Tahoma"/>
              </a:rPr>
              <a:t>Создание сетевой игры на базе открытого игрового движка Godot Engine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>
            <a:off x="1311120" y="4919760"/>
            <a:ext cx="7456680" cy="601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Выполнил: студент 5-го курса, группы ПЗС-181 Соломатин А.Э.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Научный руководитель: ст. преподаватель, Губаева М.М.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8920" cy="47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300" spc="-1" strike="noStrike">
                <a:solidFill>
                  <a:srgbClr val="ffffff"/>
                </a:solidFill>
                <a:latin typeface="Arial"/>
              </a:rPr>
              <a:t>Процесс инициализации игры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" descr=""/>
          <p:cNvPicPr/>
          <p:nvPr/>
        </p:nvPicPr>
        <p:blipFill>
          <a:blip r:embed="rId1"/>
          <a:stretch/>
        </p:blipFill>
        <p:spPr>
          <a:xfrm>
            <a:off x="698400" y="1079640"/>
            <a:ext cx="8682120" cy="1715760"/>
          </a:xfrm>
          <a:prstGeom prst="rect">
            <a:avLst/>
          </a:prstGeom>
          <a:ln w="18000">
            <a:noFill/>
          </a:ln>
        </p:spPr>
      </p:pic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360000" y="2960280"/>
            <a:ext cx="9358920" cy="171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При запуске игры происходит подготовка всех используемых компонентов игрового движка для работы. После этого движок обрабатывает все автоматически загружаемые сцены и только после этого загружает главную сцену проекта.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8A9CC1A1-EA75-4C73-BD68-E9E9D0F6F374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61080" y="180000"/>
            <a:ext cx="9358920" cy="47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300" spc="-1" strike="noStrike">
                <a:solidFill>
                  <a:srgbClr val="ffffff"/>
                </a:solidFill>
                <a:latin typeface="Arial"/>
              </a:rPr>
              <a:t>Схема инициализации игры 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6" name="" descr=""/>
          <p:cNvPicPr/>
          <p:nvPr/>
        </p:nvPicPr>
        <p:blipFill>
          <a:blip r:embed="rId1"/>
          <a:stretch/>
        </p:blipFill>
        <p:spPr>
          <a:xfrm>
            <a:off x="154440" y="694800"/>
            <a:ext cx="9772200" cy="48524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BEE0D01-C144-4EB9-8B05-7932EA291CDD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8920" cy="47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300" spc="-1" strike="noStrike">
                <a:solidFill>
                  <a:srgbClr val="ffffff"/>
                </a:solidFill>
                <a:latin typeface="Arial"/>
              </a:rPr>
              <a:t>Межплатформенные различия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8" name="" descr=""/>
          <p:cNvPicPr/>
          <p:nvPr/>
        </p:nvPicPr>
        <p:blipFill>
          <a:blip r:embed="rId1"/>
          <a:srcRect l="0" t="5249" r="0" b="0"/>
          <a:stretch/>
        </p:blipFill>
        <p:spPr>
          <a:xfrm>
            <a:off x="359640" y="1620000"/>
            <a:ext cx="4566240" cy="2666880"/>
          </a:xfrm>
          <a:prstGeom prst="rect">
            <a:avLst/>
          </a:prstGeom>
          <a:ln w="18000">
            <a:noFill/>
          </a:ln>
        </p:spPr>
      </p:pic>
      <p:pic>
        <p:nvPicPr>
          <p:cNvPr id="289" name="" descr=""/>
          <p:cNvPicPr/>
          <p:nvPr/>
        </p:nvPicPr>
        <p:blipFill>
          <a:blip r:embed="rId2"/>
          <a:srcRect l="0" t="5350" r="0" b="0"/>
          <a:stretch/>
        </p:blipFill>
        <p:spPr>
          <a:xfrm>
            <a:off x="5155560" y="1620000"/>
            <a:ext cx="4566240" cy="2669760"/>
          </a:xfrm>
          <a:prstGeom prst="rect">
            <a:avLst/>
          </a:prstGeom>
          <a:ln w="18000">
            <a:noFill/>
          </a:ln>
        </p:spPr>
      </p:pic>
      <p:sp>
        <p:nvSpPr>
          <p:cNvPr id="290" name=""/>
          <p:cNvSpPr/>
          <p:nvPr/>
        </p:nvSpPr>
        <p:spPr>
          <a:xfrm>
            <a:off x="639000" y="5131800"/>
            <a:ext cx="8800920" cy="42912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Экранный джойстик для управления на сенсорных дисплеях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B0BD9EA-8CD9-4C59-9B64-1FA4163ACEB8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8920" cy="47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300" spc="-1" strike="noStrike">
                <a:solidFill>
                  <a:srgbClr val="ffffff"/>
                </a:solidFill>
                <a:latin typeface="Arial"/>
              </a:rPr>
              <a:t>Демонстрация прототипа игры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2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839960" y="1080000"/>
            <a:ext cx="6399000" cy="35989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10461C84-6F36-4552-9DC0-0C3B0597F639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8920" cy="47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300" spc="-1" strike="noStrike">
                <a:solidFill>
                  <a:srgbClr val="ffffff"/>
                </a:solidFill>
                <a:latin typeface="Arial"/>
              </a:rPr>
              <a:t>Задачи, решаемые в процессе разработки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8920" cy="171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В результате выполнения бакалаврской работы были выполнены все поставленные задачи: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360000" y="2960280"/>
            <a:ext cx="9358920" cy="171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Изучена предметная область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Определена структура приложения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Реализована концепция взаимодействия клиента и сервера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Проведено тестирование приложения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FB783C24-0E56-4662-965F-C5810B1CD327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subTitle"/>
          </p:nvPr>
        </p:nvSpPr>
        <p:spPr>
          <a:xfrm>
            <a:off x="360000" y="2025000"/>
            <a:ext cx="9358920" cy="161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9bdd"/>
                </a:solidFill>
                <a:highlight>
                  <a:srgbClr val="ffffff"/>
                </a:highlight>
                <a:latin typeface="Tahoma"/>
              </a:rPr>
              <a:t>Спасибо за внимание!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"/>
          <p:cNvSpPr/>
          <p:nvPr/>
        </p:nvSpPr>
        <p:spPr>
          <a:xfrm>
            <a:off x="1311120" y="4919760"/>
            <a:ext cx="7456680" cy="60120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Выполнил: студент 5-го курса, группы ПЗС-181 Соломатин А.Э.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Научный руководитель: ст. преподаватель, Губаева М.М.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8920" cy="47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300" spc="-1" strike="noStrike">
                <a:solidFill>
                  <a:srgbClr val="ffffff"/>
                </a:solidFill>
                <a:latin typeface="Arial"/>
              </a:rPr>
              <a:t>Цель работы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467892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1060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Целью бакалаврской работы является разработка и реализация многопользовательского прототипа игры на базе игрового движка Godot Engine для настольных и мобильных платформ.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" descr=""/>
          <p:cNvPicPr/>
          <p:nvPr/>
        </p:nvPicPr>
        <p:blipFill>
          <a:blip r:embed="rId1"/>
          <a:stretch/>
        </p:blipFill>
        <p:spPr>
          <a:xfrm>
            <a:off x="5220000" y="1541880"/>
            <a:ext cx="4566240" cy="2674800"/>
          </a:xfrm>
          <a:prstGeom prst="rect">
            <a:avLst/>
          </a:prstGeom>
          <a:ln w="180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2C0DB48-A02B-4A52-A62D-7367B4818075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8920" cy="47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300" spc="-1" strike="noStrike">
                <a:solidFill>
                  <a:srgbClr val="ffffff"/>
                </a:solidFill>
                <a:latin typeface="Arial"/>
              </a:rPr>
              <a:t>Задачи, решаемые в процессе разработки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9358920" cy="171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Для достижения поставленной цели, необходимо выполнить следующие задачи: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60000" y="2960280"/>
            <a:ext cx="9358920" cy="171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Изучить предметную область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Определить структуру приложения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Реализовать концепцию взаимодействия клиента и сервера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Провести тестирование приложения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FC63C126-3787-4E1A-A875-E4C0B81E20D1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8920" cy="47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300" spc="-1" strike="noStrike">
                <a:solidFill>
                  <a:srgbClr val="ffffff"/>
                </a:solidFill>
                <a:latin typeface="Arial"/>
              </a:rPr>
              <a:t>Используемые программные продукты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1"/>
          <a:stretch/>
        </p:blipFill>
        <p:spPr>
          <a:xfrm>
            <a:off x="523080" y="1079640"/>
            <a:ext cx="4239720" cy="1715760"/>
          </a:xfrm>
          <a:prstGeom prst="rect">
            <a:avLst/>
          </a:prstGeom>
          <a:ln w="18000">
            <a:noFill/>
          </a:ln>
        </p:spPr>
      </p:pic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5155920" y="1080000"/>
            <a:ext cx="456624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70440" indent="-95292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Godot Engine - межплатформенная среда разработки компьютерных и мобильных видеоигр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1270440" indent="-95292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Visual Studio Code -</a:t>
            </a:r>
            <a:br>
              <a:rPr sz="2400"/>
            </a:b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внешний редактор для удобного программирования рабочих скриптов.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6" name="" descr=""/>
          <p:cNvPicPr/>
          <p:nvPr/>
        </p:nvPicPr>
        <p:blipFill>
          <a:blip r:embed="rId2"/>
          <a:stretch/>
        </p:blipFill>
        <p:spPr>
          <a:xfrm>
            <a:off x="969480" y="2959920"/>
            <a:ext cx="3346560" cy="1715760"/>
          </a:xfrm>
          <a:prstGeom prst="rect">
            <a:avLst/>
          </a:prstGeom>
          <a:ln w="1800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2C9CA57-D75F-4D8E-8E91-28C3B9D994A6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8920" cy="47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300" spc="-1" strike="noStrike">
                <a:solidFill>
                  <a:srgbClr val="ffffff"/>
                </a:solidFill>
                <a:latin typeface="Arial"/>
              </a:rPr>
              <a:t>Почему я выбрал Godot Engine?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456624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Бесплатное распространение и отсутствие лицензионных ограничений (нет роялти)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Быстрорастущий движок с открытым исходным кодом для создания 2D или 3D игр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Доступное изложение технической документации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5155920" y="1080000"/>
            <a:ext cx="456624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Скриптовый язык GDScript и поддержка C#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Низкие системные требования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9bdd"/>
                </a:solidFill>
                <a:latin typeface="Arial"/>
              </a:rPr>
              <a:t>Активное сообщество, которое может помочь с решением некоторых вопросов и проблем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5E2E6CB-FD84-4AC9-8103-82AE14086886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8920" cy="47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300" spc="-1" strike="noStrike">
                <a:solidFill>
                  <a:srgbClr val="ffffff"/>
                </a:solidFill>
                <a:latin typeface="Arial"/>
              </a:rPr>
              <a:t>Недостатки Godot Engine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360000" y="1080000"/>
            <a:ext cx="456624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009bdd"/>
                </a:solidFill>
                <a:latin typeface="Arial"/>
              </a:rPr>
              <a:t>Коммерческая разработка может повлечь большой объем непредвиденных расходов или в необходимости создания с нуля отсутствующей функциональности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009bdd"/>
                </a:solidFill>
                <a:latin typeface="Arial"/>
              </a:rPr>
              <a:t>Ограниченное количество открытых вакансий с компетенцией по данному решению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5155920" y="1080000"/>
            <a:ext cx="456624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009bdd"/>
                </a:solidFill>
                <a:latin typeface="Arial"/>
              </a:rPr>
              <a:t>3D рендер движка использует устаревшие техники визуализации и недостаточно оптимизирован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009bdd"/>
                </a:solidFill>
                <a:latin typeface="Arial"/>
              </a:rPr>
              <a:t>Отсутствие гарантий и официальной поддержки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DB713B6-F9DA-471E-8ACC-A61329EE9FB3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8920" cy="47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300" spc="-1" strike="noStrike">
                <a:solidFill>
                  <a:srgbClr val="ffffff"/>
                </a:solidFill>
                <a:latin typeface="Arial"/>
              </a:rPr>
              <a:t>Ключевая концепция Godot Engine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" descr=""/>
          <p:cNvPicPr/>
          <p:nvPr/>
        </p:nvPicPr>
        <p:blipFill>
          <a:blip r:embed="rId1"/>
          <a:stretch/>
        </p:blipFill>
        <p:spPr>
          <a:xfrm>
            <a:off x="1187280" y="873000"/>
            <a:ext cx="7704720" cy="4138920"/>
          </a:xfrm>
          <a:prstGeom prst="rect">
            <a:avLst/>
          </a:prstGeom>
          <a:ln w="18000">
            <a:noFill/>
          </a:ln>
        </p:spPr>
      </p:pic>
      <p:sp>
        <p:nvSpPr>
          <p:cNvPr id="275" name=""/>
          <p:cNvSpPr/>
          <p:nvPr/>
        </p:nvSpPr>
        <p:spPr>
          <a:xfrm>
            <a:off x="1436040" y="5075640"/>
            <a:ext cx="7206840" cy="55728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3300" spc="-1" strike="noStrike">
                <a:solidFill>
                  <a:srgbClr val="ffffff"/>
                </a:solidFill>
                <a:latin typeface="Arial"/>
                <a:ea typeface="DejaVu Sans"/>
              </a:rPr>
              <a:t>Объектно-ориентированный дизайн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0656540-DE5C-4B4B-9D10-BAD367E5DE51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8920" cy="47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300" spc="-1" strike="noStrike">
                <a:solidFill>
                  <a:srgbClr val="ffffff"/>
                </a:solidFill>
                <a:latin typeface="Arial"/>
              </a:rPr>
              <a:t>Ключевая концепция Godot Engine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"/>
          <p:cNvSpPr/>
          <p:nvPr/>
        </p:nvSpPr>
        <p:spPr>
          <a:xfrm>
            <a:off x="3215520" y="5075640"/>
            <a:ext cx="3648240" cy="557280"/>
          </a:xfrm>
          <a:prstGeom prst="rect">
            <a:avLst/>
          </a:prstGeom>
          <a:noFill/>
          <a:ln w="180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ru-RU" sz="3300" spc="-1" strike="noStrike">
                <a:solidFill>
                  <a:srgbClr val="ffffff"/>
                </a:solidFill>
                <a:latin typeface="Arial"/>
                <a:ea typeface="DejaVu Sans"/>
              </a:rPr>
              <a:t>Сигналы событий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8" name="" descr=""/>
          <p:cNvPicPr/>
          <p:nvPr/>
        </p:nvPicPr>
        <p:blipFill>
          <a:blip r:embed="rId1"/>
          <a:stretch/>
        </p:blipFill>
        <p:spPr>
          <a:xfrm>
            <a:off x="68040" y="1008000"/>
            <a:ext cx="9942840" cy="4032360"/>
          </a:xfrm>
          <a:prstGeom prst="rect">
            <a:avLst/>
          </a:prstGeom>
          <a:ln w="180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C3F8279-FDDF-4D18-B917-83527BC54240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9358920" cy="47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300" spc="-1" strike="noStrike">
                <a:solidFill>
                  <a:srgbClr val="ffffff"/>
                </a:solidFill>
                <a:latin typeface="Arial"/>
              </a:rPr>
              <a:t>Структура файлов приложения</a:t>
            </a:r>
            <a:endParaRPr b="0" lang="ru-RU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0" name="" descr=""/>
          <p:cNvPicPr/>
          <p:nvPr/>
        </p:nvPicPr>
        <p:blipFill>
          <a:blip r:embed="rId1"/>
          <a:stretch/>
        </p:blipFill>
        <p:spPr>
          <a:xfrm>
            <a:off x="720000" y="1080000"/>
            <a:ext cx="2906280" cy="3598920"/>
          </a:xfrm>
          <a:prstGeom prst="rect">
            <a:avLst/>
          </a:prstGeom>
          <a:ln w="18000">
            <a:noFill/>
          </a:ln>
        </p:spPr>
      </p:pic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3960000" y="936000"/>
            <a:ext cx="57621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9bdd"/>
                </a:solidFill>
                <a:latin typeface="Arial"/>
              </a:rPr>
              <a:t>Addons — директория для хранения подключаемых дополнений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9bdd"/>
                </a:solidFill>
                <a:latin typeface="Arial"/>
              </a:rPr>
              <a:t>Fonts — сторонние шрифты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9bdd"/>
                </a:solidFill>
                <a:latin typeface="Arial"/>
              </a:rPr>
              <a:t>Models — импортированные 3D модели персонажей для формата сцены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9bdd"/>
                </a:solidFill>
                <a:latin typeface="Arial"/>
              </a:rPr>
              <a:t>Scenes — заготовки функциональных сцен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9bdd"/>
                </a:solidFill>
                <a:latin typeface="Arial"/>
              </a:rPr>
              <a:t>Textures — текстуры для окружения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9bdd"/>
                </a:solidFill>
                <a:latin typeface="Arial"/>
              </a:rPr>
              <a:t>Themes — шаблоны для оформления элементов интерфейса (текст, шрифты)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60"/>
              </a:spcBef>
              <a:buClr>
                <a:srgbClr val="77caee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9bdd"/>
                </a:solidFill>
                <a:latin typeface="Arial"/>
              </a:rPr>
              <a:t>Прочие файлы: иконка проекта, файлы локализации и настройки 3D окружения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0BB4CBD-340B-4B34-98BF-9DDB3E1FC2E4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Application>LibreOffice/7.5.0.3$Linux_X86_64 LibreOffice_project/50$Build-3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2023-02-05T16:15:15Z</dcterms:created>
  <dc:creator/>
  <dc:description/>
  <dc:language>ru-RU</dc:language>
  <cp:lastModifiedBy/>
  <dcterms:modified xsi:type="dcterms:W3CDTF">2023-02-07T15:45:44Z</dcterms:modified>
  <cp:revision>68</cp:revision>
  <dc:subject/>
  <dc:title>Blue Curve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