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4" r:id="rId1"/>
    <p:sldMasterId id="2147483707" r:id="rId2"/>
  </p:sldMasterIdLst>
  <p:notesMasterIdLst>
    <p:notesMasterId r:id="rId4"/>
  </p:notesMasterIdLst>
  <p:handoutMasterIdLst>
    <p:handoutMasterId r:id="rId5"/>
  </p:handoutMasterIdLst>
  <p:sldIdLst>
    <p:sldId id="405" r:id="rId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gk" initials="" lastIdx="68" clrIdx="0"/>
  <p:cmAuthor id="1" name="Denise MacNeil" initials="" lastIdx="1" clrIdx="1"/>
  <p:cmAuthor id="2" name="Ulli Tanurhan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248"/>
    <a:srgbClr val="0074A8"/>
    <a:srgbClr val="00405C"/>
    <a:srgbClr val="7B4180"/>
    <a:srgbClr val="0096AA"/>
    <a:srgbClr val="69A858"/>
    <a:srgbClr val="49753D"/>
    <a:srgbClr val="2B9A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90" autoAdjust="0"/>
    <p:restoredTop sz="72331" autoAdjust="0"/>
  </p:normalViewPr>
  <p:slideViewPr>
    <p:cSldViewPr snapToGrid="0">
      <p:cViewPr varScale="1">
        <p:scale>
          <a:sx n="76" d="100"/>
          <a:sy n="76" d="100"/>
        </p:scale>
        <p:origin x="-7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3564" y="-10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0160" tIns="45080" rIns="90160" bIns="4508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0160" tIns="45080" rIns="90160" bIns="4508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290C3C0-5701-40C8-9C66-A852EF4A8ECA}" type="datetimeFigureOut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0160" tIns="45080" rIns="90160" bIns="4508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0160" tIns="45080" rIns="90160" bIns="45080" rtlCol="0" anchor="b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8EED5C1-A175-4A2C-A0EE-3B482A5AEE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73" tIns="45937" rIns="91873" bIns="45937" numCol="1" anchor="t" anchorCtr="0" compatLnSpc="1">
            <a:prstTxWarp prst="textNoShape">
              <a:avLst/>
            </a:prstTxWarp>
          </a:bodyPr>
          <a:lstStyle>
            <a:lvl1pPr defTabSz="918817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73" tIns="45937" rIns="91873" bIns="45937" numCol="1" anchor="t" anchorCtr="0" compatLnSpc="1">
            <a:prstTxWarp prst="textNoShape">
              <a:avLst/>
            </a:prstTxWarp>
          </a:bodyPr>
          <a:lstStyle>
            <a:lvl1pPr algn="r" defTabSz="918817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73" tIns="45937" rIns="91873" bIns="459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73" tIns="45937" rIns="91873" bIns="45937" numCol="1" anchor="b" anchorCtr="0" compatLnSpc="1">
            <a:prstTxWarp prst="textNoShape">
              <a:avLst/>
            </a:prstTxWarp>
          </a:bodyPr>
          <a:lstStyle>
            <a:lvl1pPr defTabSz="918817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73" tIns="45937" rIns="91873" bIns="45937" numCol="1" anchor="b" anchorCtr="0" compatLnSpc="1">
            <a:prstTxWarp prst="textNoShape">
              <a:avLst/>
            </a:prstTxWarp>
          </a:bodyPr>
          <a:lstStyle>
            <a:lvl1pPr algn="r" defTabSz="918817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5AFE8AEA-34D0-4A2C-9E6D-834FD953C3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 noChangeArrowheads="1"/>
          </p:cNvSpPr>
          <p:nvPr>
            <p:ph idx="1"/>
          </p:nvPr>
        </p:nvSpPr>
        <p:spPr bwMode="auto">
          <a:xfrm>
            <a:off x="508000" y="1204913"/>
            <a:ext cx="8310563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173038" marR="0" indent="-1730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lvl1pPr>
            <a:lvl2pPr marL="569913" marR="0" indent="-2238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lvl2pPr>
            <a:lvl3pPr marL="915988" marR="0" indent="-1730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lvl3pPr>
            <a:lvl4pPr marL="1312863" marR="0" indent="-225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lvl4pPr>
            <a:lvl5pPr marL="1662113" marR="0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tabLst/>
              <a:defRPr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EB05D-ED62-4569-A28C-DC47FE17743C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A17C-574C-4325-A83F-03117F6612F9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6FC3E7E7-29FB-43DB-84CD-8E84D147B9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0551-E150-4B07-8E7B-2A122D72E67F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88179971-5DC9-49C1-9F64-F5553CCB9A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5499E-F342-4A89-B302-670DC62D2A29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DF104F30-E197-4DC9-A3B8-2ECF0C3A6F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E882D-F25A-4F8C-B2DA-F8731321E4EC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B91068E0-BE81-4E68-8A1F-3895C283B3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2C8EA-61E7-4005-8F0D-0C77C39706C0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3B3DEFD4-82DB-4B8E-8551-345AC2F54A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D156-EC72-4631-AE74-AAF07BFBBB73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D1805BA5-7FF8-4312-8988-27EF16CB6B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E90E3-C10C-4AAE-910E-1844960BE674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B9786A69-6564-4CAC-B0C9-0CB983C78D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D81AC-7F63-4CEC-8037-2D3061B55C62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27FAB928-6CB3-476E-9BDA-0FE626A1FC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871FF-C1F1-4069-A237-A5DC0F15D966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C3B0AC27-6252-4927-81FD-E0D724E5C9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2852B-18CC-41AD-A6FC-3476003CFD74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3" name="TextBox 6"/>
          <p:cNvSpPr txBox="1"/>
          <p:nvPr userDrawn="1"/>
        </p:nvSpPr>
        <p:spPr>
          <a:xfrm>
            <a:off x="6183313" y="6465888"/>
            <a:ext cx="2808287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000" b="1" dirty="0">
                <a:cs typeface="+mn-cs"/>
              </a:rPr>
              <a:t>McAfee Confidential—Internal Use Only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10BC3-DE78-495C-8A79-48679BCE496E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/Tex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Melissa.DUARTE\Desktop\bkdSolo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6675" y="-15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6"/>
          <p:cNvSpPr txBox="1"/>
          <p:nvPr userDrawn="1"/>
        </p:nvSpPr>
        <p:spPr>
          <a:xfrm>
            <a:off x="6183313" y="6465888"/>
            <a:ext cx="2808287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000" b="1" dirty="0">
                <a:cs typeface="+mn-cs"/>
              </a:rPr>
              <a:t>McAfee Confidential—Internal Use Only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1FF3-8EBC-4DE0-85C0-6B52D2FD3EF2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4" name="Picture 2" descr="C:\Users\Melissa.DUARTE\Desktop\McAfeeLayout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6"/>
          <p:cNvSpPr txBox="1"/>
          <p:nvPr userDrawn="1"/>
        </p:nvSpPr>
        <p:spPr>
          <a:xfrm>
            <a:off x="6183313" y="6465888"/>
            <a:ext cx="2808287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000" b="1" dirty="0">
                <a:cs typeface="+mn-cs"/>
              </a:rPr>
              <a:t>McAfee Confidential—Internal Use Only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404100" y="468313"/>
            <a:ext cx="1263650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409575" y="1323975"/>
            <a:ext cx="8296275" cy="3509282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accent4">
                    <a:lumMod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D4BE4-6052-430E-8B9C-86E3849AFCA2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Melissa.DUARTE\Desktop\bkdSolo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C:\Users\Melissa.DUARTE\Desktop\redBox.png"/>
          <p:cNvPicPr>
            <a:picLocks noChangeAspect="1" noChangeArrowheads="1"/>
          </p:cNvPicPr>
          <p:nvPr userDrawn="1"/>
        </p:nvPicPr>
        <p:blipFill>
          <a:blip r:embed="rId3"/>
          <a:srcRect l="6250" t="15001" r="6111" b="10001"/>
          <a:stretch>
            <a:fillRect/>
          </a:stretch>
        </p:blipFill>
        <p:spPr bwMode="auto">
          <a:xfrm>
            <a:off x="571500" y="1028700"/>
            <a:ext cx="80137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404100" y="468313"/>
            <a:ext cx="1263650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8"/>
          <p:cNvSpPr/>
          <p:nvPr userDrawn="1"/>
        </p:nvSpPr>
        <p:spPr bwMode="auto">
          <a:xfrm>
            <a:off x="711200" y="1190625"/>
            <a:ext cx="7721600" cy="4803775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88900" sx="101000" sy="101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7" name="TextBox 16"/>
          <p:cNvSpPr txBox="1"/>
          <p:nvPr userDrawn="1"/>
        </p:nvSpPr>
        <p:spPr>
          <a:xfrm>
            <a:off x="6183313" y="6465888"/>
            <a:ext cx="2808287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000" b="1" dirty="0">
                <a:cs typeface="+mn-cs"/>
              </a:rPr>
              <a:t>McAfee Confidential—Internal Use Only</a:t>
            </a:r>
          </a:p>
        </p:txBody>
      </p:sp>
      <p:sp>
        <p:nvSpPr>
          <p:cNvPr id="15" name="Media Placeholder 14"/>
          <p:cNvSpPr>
            <a:spLocks noGrp="1"/>
          </p:cNvSpPr>
          <p:nvPr>
            <p:ph type="media" sz="quarter" idx="13"/>
          </p:nvPr>
        </p:nvSpPr>
        <p:spPr>
          <a:xfrm>
            <a:off x="710970" y="1176338"/>
            <a:ext cx="7707313" cy="4803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dirty="0" smtClean="0"/>
              <a:t>Click icon to add media</a:t>
            </a:r>
            <a:endParaRPr lang="en-US" noProof="0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268F4-CAD6-43AB-9A69-ED3802702A05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pic>
        <p:nvPicPr>
          <p:cNvPr id="3" name="Picture 6" descr="mfe_logo_primary_ppt_std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87663" y="2806700"/>
            <a:ext cx="32893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30DC3-F7FE-432C-B29F-C2DBEF712AED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7323EE63-4640-4668-9F01-6742A36943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FBA4F-2C2C-4DEF-B704-EB456393AA0C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cs typeface="+mn-cs"/>
              </a:defRPr>
            </a:lvl1pPr>
          </a:lstStyle>
          <a:p>
            <a:pPr>
              <a:defRPr/>
            </a:pPr>
            <a:fld id="{B0300995-2B67-4AAB-9E3F-64DC3A5E35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0"/>
            <a:ext cx="9144000" cy="969963"/>
            <a:chOff x="0" y="0"/>
            <a:chExt cx="9144000" cy="969818"/>
          </a:xfrm>
        </p:grpSpPr>
        <p:pic>
          <p:nvPicPr>
            <p:cNvPr id="1031" name="Picture 9" descr="mfe_ppt_content_banner_std_blank_96.png"/>
            <p:cNvPicPr>
              <a:picLocks noChangeAspect="1"/>
            </p:cNvPicPr>
            <p:nvPr userDrawn="1"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0" y="0"/>
              <a:ext cx="9144000" cy="969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8" descr="mfe_rev_logo_300_allW.png"/>
            <p:cNvPicPr>
              <a:picLocks noChangeAspect="1"/>
            </p:cNvPicPr>
            <p:nvPr userDrawn="1"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703938" y="464569"/>
              <a:ext cx="1258461" cy="389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ltGray">
          <a:xfrm>
            <a:off x="503238" y="90488"/>
            <a:ext cx="71389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204913"/>
            <a:ext cx="8310563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4925" y="6464300"/>
            <a:ext cx="13954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000">
                <a:cs typeface="+mn-cs"/>
              </a:defRPr>
            </a:lvl1pPr>
          </a:lstStyle>
          <a:p>
            <a:pPr>
              <a:defRPr/>
            </a:pPr>
            <a:fld id="{3CDE6B3A-2E3A-4022-B159-606CDC39C061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15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3275" y="6464300"/>
            <a:ext cx="24114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4" r:id="rId2"/>
    <p:sldLayoutId id="2147483726" r:id="rId3"/>
    <p:sldLayoutId id="2147483727" r:id="rId4"/>
    <p:sldLayoutId id="2147483728" r:id="rId5"/>
    <p:sldLayoutId id="2147483729" r:id="rId6"/>
    <p:sldLayoutId id="2147483730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MS PGothic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MS PGothic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MS PGothic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MS PGothic" pitchFamily="34" charset="-128"/>
        </a:defRPr>
      </a:lvl9pPr>
    </p:titleStyle>
    <p:bodyStyle>
      <a:lvl1pPr marL="173038" indent="-17303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69913" indent="-2238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2pPr>
      <a:lvl3pPr marL="915988" indent="-1730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312863" indent="-22542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1662113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119313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576513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033713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490913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08E3F8E-3BE3-4281-B65D-F1DC0AEDA91D}" type="datetime1">
              <a:rPr lang="en-US"/>
              <a:pPr>
                <a:defRPr/>
              </a:pPr>
              <a:t>1/9/2014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87"/>
          <p:cNvSpPr/>
          <p:nvPr/>
        </p:nvSpPr>
        <p:spPr bwMode="auto">
          <a:xfrm>
            <a:off x="287338" y="1060450"/>
            <a:ext cx="8437562" cy="540385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alpha val="28000"/>
                </a:schemeClr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" rotWithShape="0">
              <a:prstClr val="black">
                <a:alpha val="30000"/>
              </a:prstClr>
            </a:outerShdw>
          </a:effectLst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86601" y="1060059"/>
            <a:ext cx="7799398" cy="5523528"/>
          </a:xfrm>
          <a:prstGeom prst="rect">
            <a:avLst/>
          </a:prstGeom>
          <a:gradFill flip="none" rotWithShape="1">
            <a:gsLst>
              <a:gs pos="66000">
                <a:schemeClr val="bg2">
                  <a:alpha val="81000"/>
                </a:schemeClr>
              </a:gs>
              <a:gs pos="100000">
                <a:schemeClr val="accent4">
                  <a:alpha val="0"/>
                </a:schemeClr>
              </a:gs>
            </a:gsLst>
            <a:lin ang="0" scaled="1"/>
            <a:tileRect/>
          </a:gradFill>
          <a:ln w="34925" cmpd="sng">
            <a:gradFill flip="none" rotWithShape="1">
              <a:gsLst>
                <a:gs pos="25000">
                  <a:schemeClr val="accent4">
                    <a:lumMod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tIns="91440" bIns="91440" anchor="ctr"/>
          <a:lstStyle>
            <a:defPPr>
              <a:defRPr lang="en-US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1500" b="1">
                <a:solidFill>
                  <a:srgbClr val="FFFFFF"/>
                </a:solidFill>
                <a:effectLst>
                  <a:outerShdw blurRad="25400" dist="12700" dir="2700000" algn="tl" rotWithShape="0">
                    <a:prstClr val="black">
                      <a:alpha val="21000"/>
                    </a:prstClr>
                  </a:outerShdw>
                </a:effectLst>
                <a:latin typeface="Arial"/>
                <a:cs typeface="MS PGothic" pitchFamily="34" charset="-128"/>
              </a:defRPr>
            </a:lvl1pPr>
          </a:lstStyle>
          <a:p>
            <a:pPr eaLnBrk="0" hangingPunct="0">
              <a:defRPr/>
            </a:pPr>
            <a:endParaRPr lang="en-US" dirty="0"/>
          </a:p>
        </p:txBody>
      </p:sp>
      <p:grpSp>
        <p:nvGrpSpPr>
          <p:cNvPr id="23557" name="Group 80"/>
          <p:cNvGrpSpPr>
            <a:grpSpLocks/>
          </p:cNvGrpSpPr>
          <p:nvPr/>
        </p:nvGrpSpPr>
        <p:grpSpPr bwMode="auto">
          <a:xfrm>
            <a:off x="5551488" y="4808538"/>
            <a:ext cx="919162" cy="1144587"/>
            <a:chOff x="3990419" y="4806708"/>
            <a:chExt cx="1123839" cy="1401090"/>
          </a:xfrm>
        </p:grpSpPr>
        <p:pic>
          <p:nvPicPr>
            <p:cNvPr id="23602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603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Oval 38"/>
          <p:cNvSpPr/>
          <p:nvPr/>
        </p:nvSpPr>
        <p:spPr bwMode="auto">
          <a:xfrm>
            <a:off x="423938" y="5554909"/>
            <a:ext cx="896713" cy="896713"/>
          </a:xfrm>
          <a:prstGeom prst="ellipse">
            <a:avLst/>
          </a:prstGeom>
          <a:gradFill>
            <a:gsLst>
              <a:gs pos="0">
                <a:schemeClr val="tx1"/>
              </a:gs>
              <a:gs pos="25000">
                <a:schemeClr val="tx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423938" y="5543433"/>
            <a:ext cx="896713" cy="896713"/>
          </a:xfrm>
          <a:prstGeom prst="ellipse">
            <a:avLst/>
          </a:prstGeom>
          <a:gradFill flip="none" rotWithShape="1">
            <a:gsLst>
              <a:gs pos="0">
                <a:srgbClr val="C00000"/>
              </a:gs>
              <a:gs pos="25000">
                <a:srgbClr val="C0000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85" name="Oval 84"/>
          <p:cNvSpPr/>
          <p:nvPr/>
        </p:nvSpPr>
        <p:spPr bwMode="auto">
          <a:xfrm>
            <a:off x="423937" y="5543432"/>
            <a:ext cx="896713" cy="896713"/>
          </a:xfrm>
          <a:prstGeom prst="ellipse">
            <a:avLst/>
          </a:prstGeom>
          <a:gradFill flip="none" rotWithShape="1">
            <a:gsLst>
              <a:gs pos="0">
                <a:srgbClr val="00B050"/>
              </a:gs>
              <a:gs pos="25000">
                <a:srgbClr val="00B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235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McAfee Agent Relay 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1662113" y="5046663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>
            <a:off x="2238375" y="5356225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>
            <a:off x="3079750" y="5046663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>
            <a:off x="3654425" y="5370513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 bwMode="auto">
          <a:xfrm>
            <a:off x="4510088" y="5046663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 bwMode="auto">
          <a:xfrm>
            <a:off x="5075238" y="5360988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>
            <a:off x="852488" y="5356225"/>
            <a:ext cx="0" cy="2952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 bwMode="auto">
          <a:xfrm flipV="1">
            <a:off x="6902450" y="3346450"/>
            <a:ext cx="86995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 bwMode="auto">
          <a:xfrm>
            <a:off x="6059488" y="3921125"/>
            <a:ext cx="0" cy="112553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577" name="TextBox 375821"/>
          <p:cNvSpPr txBox="1">
            <a:spLocks noChangeArrowheads="1"/>
          </p:cNvSpPr>
          <p:nvPr/>
        </p:nvSpPr>
        <p:spPr bwMode="auto">
          <a:xfrm>
            <a:off x="7632700" y="3806825"/>
            <a:ext cx="1085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/>
              <a:t>ePO</a:t>
            </a:r>
          </a:p>
        </p:txBody>
      </p:sp>
      <p:sp>
        <p:nvSpPr>
          <p:cNvPr id="23578" name="TextBox 49"/>
          <p:cNvSpPr txBox="1">
            <a:spLocks noChangeArrowheads="1"/>
          </p:cNvSpPr>
          <p:nvPr/>
        </p:nvSpPr>
        <p:spPr bwMode="auto">
          <a:xfrm>
            <a:off x="7065963" y="3068638"/>
            <a:ext cx="5429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/>
              <a:t>WAN</a:t>
            </a:r>
          </a:p>
        </p:txBody>
      </p: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3425" y="5178425"/>
            <a:ext cx="5073650" cy="461963"/>
            <a:chOff x="392993" y="5194456"/>
            <a:chExt cx="4954581" cy="461544"/>
          </a:xfrm>
        </p:grpSpPr>
        <p:cxnSp>
          <p:nvCxnSpPr>
            <p:cNvPr id="59" name="Straight Connector 58"/>
            <p:cNvCxnSpPr/>
            <p:nvPr/>
          </p:nvCxnSpPr>
          <p:spPr bwMode="auto">
            <a:xfrm flipV="1">
              <a:off x="392993" y="5196043"/>
              <a:ext cx="4954581" cy="1586"/>
            </a:xfrm>
            <a:prstGeom prst="line">
              <a:avLst/>
            </a:prstGeom>
            <a:ln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 bwMode="auto">
            <a:xfrm flipV="1">
              <a:off x="392993" y="5194456"/>
              <a:ext cx="0" cy="461544"/>
            </a:xfrm>
            <a:prstGeom prst="line">
              <a:avLst/>
            </a:prstGeom>
            <a:ln>
              <a:solidFill>
                <a:srgbClr val="C00000"/>
              </a:solidFill>
              <a:prstDash val="sysDash"/>
              <a:headEnd type="none" w="med" len="med"/>
              <a:tailEnd type="none" w="med" len="med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375828" name="Rectangular Callout 375827"/>
          <p:cNvSpPr/>
          <p:nvPr/>
        </p:nvSpPr>
        <p:spPr bwMode="auto">
          <a:xfrm>
            <a:off x="6773863" y="5207000"/>
            <a:ext cx="1298575" cy="847725"/>
          </a:xfrm>
          <a:prstGeom prst="wedgeRectCallout">
            <a:avLst>
              <a:gd name="adj1" fmla="val -75225"/>
              <a:gd name="adj2" fmla="val -27554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>
            <a:normAutofit fontScale="85000" lnSpcReduction="20000"/>
          </a:bodyPr>
          <a:lstStyle/>
          <a:p>
            <a:pPr algn="ctr" eaLnBrk="0" hangingPunct="0">
              <a:defRPr/>
            </a:pPr>
            <a:r>
              <a:rPr lang="en-US" dirty="0">
                <a:solidFill>
                  <a:srgbClr val="00B050"/>
                </a:solidFill>
                <a:cs typeface="+mn-cs"/>
              </a:rPr>
              <a:t>Enable Relay on Network </a:t>
            </a:r>
          </a:p>
        </p:txBody>
      </p:sp>
      <p:sp>
        <p:nvSpPr>
          <p:cNvPr id="23581" name="TextBox 42"/>
          <p:cNvSpPr txBox="1">
            <a:spLocks noChangeArrowheads="1"/>
          </p:cNvSpPr>
          <p:nvPr/>
        </p:nvSpPr>
        <p:spPr bwMode="auto">
          <a:xfrm>
            <a:off x="287338" y="1122363"/>
            <a:ext cx="82994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0" hangingPunct="0">
              <a:buFont typeface="Arial" charset="0"/>
              <a:buChar char="•"/>
            </a:pPr>
            <a:r>
              <a:rPr lang="en-US" sz="1800"/>
              <a:t>Robust – Enables systems with restricted network access to be managed by Relaying only ePO specific traffic  on enabled nodes </a:t>
            </a:r>
          </a:p>
          <a:p>
            <a:pPr marL="342900" indent="-342900" eaLnBrk="0" hangingPunct="0">
              <a:buFont typeface="Arial" charset="0"/>
              <a:buChar char="•"/>
            </a:pPr>
            <a:endParaRPr lang="en-US" sz="1800"/>
          </a:p>
          <a:p>
            <a:pPr marL="342900" indent="-342900" eaLnBrk="0" hangingPunct="0">
              <a:buFont typeface="Arial" charset="0"/>
              <a:buChar char="•"/>
            </a:pPr>
            <a:r>
              <a:rPr lang="en-US" sz="1800"/>
              <a:t>Secure – MA will only relay requests to known elements in the sitelist</a:t>
            </a:r>
          </a:p>
          <a:p>
            <a:pPr marL="342900" indent="-342900" eaLnBrk="0" hangingPunct="0">
              <a:buFont typeface="Arial" charset="0"/>
              <a:buChar char="•"/>
            </a:pPr>
            <a:endParaRPr lang="en-US" sz="1800"/>
          </a:p>
          <a:p>
            <a:pPr marL="342900" indent="-342900" eaLnBrk="0" hangingPunct="0">
              <a:buFont typeface="Arial" charset="0"/>
              <a:buChar char="•"/>
            </a:pPr>
            <a:r>
              <a:rPr lang="en-US" sz="1800"/>
              <a:t>Configurable – Only enabled nodes act as relay </a:t>
            </a:r>
            <a:br>
              <a:rPr lang="en-US" sz="1800"/>
            </a:br>
            <a:r>
              <a:rPr lang="en-US" sz="1800"/>
              <a:t>		(policy setting)  </a:t>
            </a:r>
          </a:p>
          <a:p>
            <a:pPr marL="342900" indent="-342900" eaLnBrk="0" hangingPunct="0">
              <a:buFont typeface="Arial" charset="0"/>
              <a:buChar char="•"/>
            </a:pPr>
            <a:endParaRPr lang="en-US" sz="1800"/>
          </a:p>
          <a:p>
            <a:pPr marL="342900" indent="-342900" eaLnBrk="0" hangingPunct="0">
              <a:buFont typeface="Arial" charset="0"/>
              <a:buChar char="•"/>
            </a:pPr>
            <a:r>
              <a:rPr lang="en-US" sz="1800"/>
              <a:t>Cross Platform! </a:t>
            </a:r>
          </a:p>
          <a:p>
            <a:pPr marL="342900" indent="-342900" eaLnBrk="0" hangingPunct="0">
              <a:buFont typeface="Arial" charset="0"/>
              <a:buChar char="•"/>
            </a:pPr>
            <a:endParaRPr lang="en-US" sz="1800"/>
          </a:p>
          <a:p>
            <a:pPr marL="342900" indent="-342900" eaLnBrk="0" hangingPunct="0">
              <a:buFont typeface="Arial" charset="0"/>
              <a:buChar char="•"/>
            </a:pPr>
            <a:endParaRPr lang="en-US" sz="1800"/>
          </a:p>
        </p:txBody>
      </p:sp>
      <p:grpSp>
        <p:nvGrpSpPr>
          <p:cNvPr id="23582" name="Group 60"/>
          <p:cNvGrpSpPr>
            <a:grpSpLocks/>
          </p:cNvGrpSpPr>
          <p:nvPr/>
        </p:nvGrpSpPr>
        <p:grpSpPr bwMode="auto">
          <a:xfrm>
            <a:off x="2620963" y="4248150"/>
            <a:ext cx="917575" cy="1143000"/>
            <a:chOff x="3990419" y="4806708"/>
            <a:chExt cx="1123839" cy="1401090"/>
          </a:xfrm>
        </p:grpSpPr>
        <p:pic>
          <p:nvPicPr>
            <p:cNvPr id="23598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99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83" name="Group 63"/>
          <p:cNvGrpSpPr>
            <a:grpSpLocks/>
          </p:cNvGrpSpPr>
          <p:nvPr/>
        </p:nvGrpSpPr>
        <p:grpSpPr bwMode="auto">
          <a:xfrm>
            <a:off x="4054475" y="4248150"/>
            <a:ext cx="917575" cy="1143000"/>
            <a:chOff x="3990419" y="4806708"/>
            <a:chExt cx="1123839" cy="1401090"/>
          </a:xfrm>
        </p:grpSpPr>
        <p:pic>
          <p:nvPicPr>
            <p:cNvPr id="23596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97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84" name="Group 67"/>
          <p:cNvGrpSpPr>
            <a:grpSpLocks/>
          </p:cNvGrpSpPr>
          <p:nvPr/>
        </p:nvGrpSpPr>
        <p:grpSpPr bwMode="auto">
          <a:xfrm>
            <a:off x="1755775" y="5375275"/>
            <a:ext cx="917575" cy="1144588"/>
            <a:chOff x="3990419" y="4806708"/>
            <a:chExt cx="1123839" cy="1401090"/>
          </a:xfrm>
        </p:grpSpPr>
        <p:pic>
          <p:nvPicPr>
            <p:cNvPr id="23594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95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85" name="Group 70"/>
          <p:cNvGrpSpPr>
            <a:grpSpLocks/>
          </p:cNvGrpSpPr>
          <p:nvPr/>
        </p:nvGrpSpPr>
        <p:grpSpPr bwMode="auto">
          <a:xfrm>
            <a:off x="3168650" y="5375275"/>
            <a:ext cx="917575" cy="1144588"/>
            <a:chOff x="3990419" y="4806708"/>
            <a:chExt cx="1123839" cy="1401090"/>
          </a:xfrm>
        </p:grpSpPr>
        <p:pic>
          <p:nvPicPr>
            <p:cNvPr id="23592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93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86" name="Group 73"/>
          <p:cNvGrpSpPr>
            <a:grpSpLocks/>
          </p:cNvGrpSpPr>
          <p:nvPr/>
        </p:nvGrpSpPr>
        <p:grpSpPr bwMode="auto">
          <a:xfrm>
            <a:off x="4600575" y="5375275"/>
            <a:ext cx="917575" cy="1144588"/>
            <a:chOff x="3990419" y="4806708"/>
            <a:chExt cx="1123839" cy="1401090"/>
          </a:xfrm>
        </p:grpSpPr>
        <p:pic>
          <p:nvPicPr>
            <p:cNvPr id="23590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91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87" name="Group 76"/>
          <p:cNvGrpSpPr>
            <a:grpSpLocks/>
          </p:cNvGrpSpPr>
          <p:nvPr/>
        </p:nvGrpSpPr>
        <p:grpSpPr bwMode="auto">
          <a:xfrm>
            <a:off x="342900" y="5391150"/>
            <a:ext cx="919163" cy="1144588"/>
            <a:chOff x="3990419" y="4806708"/>
            <a:chExt cx="1123839" cy="1401090"/>
          </a:xfrm>
        </p:grpSpPr>
        <p:pic>
          <p:nvPicPr>
            <p:cNvPr id="23588" name="Picture 11" descr="C:\Users\blittle\Desktop\MFE-Icons\COMBINED-TEMP\server-horizontal-blue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54694" y="5207458"/>
              <a:ext cx="995288" cy="1000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89" name="Picture 26" descr="C:\Users\blittle\Desktop\MFE-Icons\COMBINED-TEMP\monitor-imaged-blue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90419" y="4806708"/>
              <a:ext cx="1123839" cy="11295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5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5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5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375828" grpId="0" animBg="1"/>
    </p:bldLst>
  </p:timing>
</p:sld>
</file>

<file path=ppt/theme/theme1.xml><?xml version="1.0" encoding="utf-8"?>
<a:theme xmlns:a="http://schemas.openxmlformats.org/drawingml/2006/main" name="2012_McAfeeTemplate_DD">
  <a:themeElements>
    <a:clrScheme name="Custom 1">
      <a:dk1>
        <a:srgbClr val="5E6A71"/>
      </a:dk1>
      <a:lt1>
        <a:srgbClr val="FFFFFF"/>
      </a:lt1>
      <a:dk2>
        <a:srgbClr val="0C0C0C"/>
      </a:dk2>
      <a:lt2>
        <a:srgbClr val="FFFFFF"/>
      </a:lt2>
      <a:accent1>
        <a:srgbClr val="B71234"/>
      </a:accent1>
      <a:accent2>
        <a:srgbClr val="5E6A71"/>
      </a:accent2>
      <a:accent3>
        <a:srgbClr val="DD6B30"/>
      </a:accent3>
      <a:accent4>
        <a:srgbClr val="0074A8"/>
      </a:accent4>
      <a:accent5>
        <a:srgbClr val="7B4180"/>
      </a:accent5>
      <a:accent6>
        <a:srgbClr val="69A23B"/>
      </a:accent6>
      <a:hlink>
        <a:srgbClr val="2B455F"/>
      </a:hlink>
      <a:folHlink>
        <a:srgbClr val="6790B9"/>
      </a:folHlink>
    </a:clrScheme>
    <a:fontScheme name="Office Theme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10233</TotalTime>
  <Words>51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18</vt:i4>
      </vt:variant>
      <vt:variant>
        <vt:lpstr>Slide Titles</vt:lpstr>
      </vt:variant>
      <vt:variant>
        <vt:i4>1</vt:i4>
      </vt:variant>
    </vt:vector>
  </HeadingPairs>
  <TitlesOfParts>
    <vt:vector size="22" baseType="lpstr">
      <vt:lpstr>Arial</vt:lpstr>
      <vt:lpstr>MS PGothic</vt:lpstr>
      <vt:lpstr>Calibri</vt:lpstr>
      <vt:lpstr>2012_McAfeeTemplate_DD</vt:lpstr>
      <vt:lpstr>Custom Design</vt:lpstr>
      <vt:lpstr>2012_McAfeeTemplate_DD</vt:lpstr>
      <vt:lpstr>2012_McAfeeTemplate_DD</vt:lpstr>
      <vt:lpstr>2012_McAfeeTemplate_DD</vt:lpstr>
      <vt:lpstr>2012_McAfeeTemplate_DD</vt:lpstr>
      <vt:lpstr>2012_McAfeeTemplate_DD</vt:lpstr>
      <vt:lpstr>Custom Design</vt:lpstr>
      <vt:lpstr>Custom Design</vt:lpstr>
      <vt:lpstr>Custom Design</vt:lpstr>
      <vt:lpstr>Custom Design</vt:lpstr>
      <vt:lpstr>Custom Design</vt:lpstr>
      <vt:lpstr>Custom Design</vt:lpstr>
      <vt:lpstr>Custom Design</vt:lpstr>
      <vt:lpstr>Custom Design</vt:lpstr>
      <vt:lpstr>Custom Design</vt:lpstr>
      <vt:lpstr>Custom Design</vt:lpstr>
      <vt:lpstr>Custom Design</vt:lpstr>
      <vt:lpstr>McAfee Agent Relay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</dc:creator>
  <cp:lastModifiedBy>ADMINIBM</cp:lastModifiedBy>
  <cp:revision>193</cp:revision>
  <cp:lastPrinted>2011-11-28T22:32:44Z</cp:lastPrinted>
  <dcterms:created xsi:type="dcterms:W3CDTF">2011-12-02T19:04:53Z</dcterms:created>
  <dcterms:modified xsi:type="dcterms:W3CDTF">2014-01-09T10:46:28Z</dcterms:modified>
</cp:coreProperties>
</file>