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75" r:id="rId1"/>
  </p:sldMasterIdLst>
  <p:notesMasterIdLst>
    <p:notesMasterId r:id="rId3"/>
  </p:notesMasterIdLst>
  <p:handoutMasterIdLst>
    <p:handoutMasterId r:id="rId4"/>
  </p:handoutMasterIdLst>
  <p:sldIdLst>
    <p:sldId id="434" r:id="rId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D85E"/>
    <a:srgbClr val="02D35E"/>
    <a:srgbClr val="F2F2F2"/>
    <a:srgbClr val="00B2E2"/>
    <a:srgbClr val="80D8F0"/>
    <a:srgbClr val="0007B0"/>
    <a:srgbClr val="E35205"/>
    <a:srgbClr val="00C081"/>
    <a:srgbClr val="0D2C40"/>
    <a:srgbClr val="02D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DF854-F4E8-435E-BA6E-F25AB039B483}" v="47" dt="2023-07-24T06:06:07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85458" autoAdjust="0"/>
  </p:normalViewPr>
  <p:slideViewPr>
    <p:cSldViewPr snapToGrid="0" showGuides="1">
      <p:cViewPr varScale="1">
        <p:scale>
          <a:sx n="77" d="100"/>
          <a:sy n="77" d="100"/>
        </p:scale>
        <p:origin x="92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04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84665039820368E-2"/>
          <c:y val="3.472613853295637E-2"/>
          <c:w val="0.94261878950726918"/>
          <c:h val="0.479290678839847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CIO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1. Assessing the need to change</c:v>
                </c:pt>
                <c:pt idx="1">
                  <c:v>2. Committing to change</c:v>
                </c:pt>
                <c:pt idx="2">
                  <c:v>3. Exploring possible solutions</c:v>
                </c:pt>
                <c:pt idx="3">
                  <c:v>4. Committing to a solution</c:v>
                </c:pt>
                <c:pt idx="4">
                  <c:v>5. Justifying the decision</c:v>
                </c:pt>
                <c:pt idx="5">
                  <c:v>6. Making the selection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</c:v>
                </c:pt>
                <c:pt idx="1">
                  <c:v>0.6</c:v>
                </c:pt>
                <c:pt idx="2">
                  <c:v>0.22</c:v>
                </c:pt>
                <c:pt idx="3">
                  <c:v>0.36</c:v>
                </c:pt>
                <c:pt idx="4">
                  <c:v>0.39</c:v>
                </c:pt>
                <c:pt idx="5">
                  <c:v>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A6-4F7A-AE42-3306DD5C24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 Director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1. Assessing the need to change</c:v>
                </c:pt>
                <c:pt idx="1">
                  <c:v>2. Committing to change</c:v>
                </c:pt>
                <c:pt idx="2">
                  <c:v>3. Exploring possible solutions</c:v>
                </c:pt>
                <c:pt idx="3">
                  <c:v>4. Committing to a solution</c:v>
                </c:pt>
                <c:pt idx="4">
                  <c:v>5. Justifying the decision</c:v>
                </c:pt>
                <c:pt idx="5">
                  <c:v>6. Making the selection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0.56000000000000005</c:v>
                </c:pt>
                <c:pt idx="1">
                  <c:v>0.55000000000000004</c:v>
                </c:pt>
                <c:pt idx="2">
                  <c:v>0.61</c:v>
                </c:pt>
                <c:pt idx="3">
                  <c:v>0.47</c:v>
                </c:pt>
                <c:pt idx="4">
                  <c:v>0.54</c:v>
                </c:pt>
                <c:pt idx="5">
                  <c:v>0.56999999999999995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A6-4F7A-AE42-3306DD5C24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IT Manager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1. Assessing the need to change</c:v>
                </c:pt>
                <c:pt idx="1">
                  <c:v>2. Committing to change</c:v>
                </c:pt>
                <c:pt idx="2">
                  <c:v>3. Exploring possible solutions</c:v>
                </c:pt>
                <c:pt idx="3">
                  <c:v>4. Committing to a solution</c:v>
                </c:pt>
                <c:pt idx="4">
                  <c:v>5. Justifying the decision</c:v>
                </c:pt>
                <c:pt idx="5">
                  <c:v>6. Making the selection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0.62</c:v>
                </c:pt>
                <c:pt idx="1">
                  <c:v>0.57999999999999996</c:v>
                </c:pt>
                <c:pt idx="2">
                  <c:v>0.69</c:v>
                </c:pt>
                <c:pt idx="3">
                  <c:v>0.57999999999999996</c:v>
                </c:pt>
                <c:pt idx="4">
                  <c:v>0.55000000000000004</c:v>
                </c:pt>
                <c:pt idx="5">
                  <c:v>0.51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A6-4F7A-AE42-3306DD5C24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IT Architect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1. Assessing the need to change</c:v>
                </c:pt>
                <c:pt idx="1">
                  <c:v>2. Committing to change</c:v>
                </c:pt>
                <c:pt idx="2">
                  <c:v>3. Exploring possible solutions</c:v>
                </c:pt>
                <c:pt idx="3">
                  <c:v>4. Committing to a solution</c:v>
                </c:pt>
                <c:pt idx="4">
                  <c:v>5. Justifying the decision</c:v>
                </c:pt>
                <c:pt idx="5">
                  <c:v>6. Making the selection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0.66</c:v>
                </c:pt>
                <c:pt idx="1">
                  <c:v>0.63</c:v>
                </c:pt>
                <c:pt idx="2">
                  <c:v>0.77</c:v>
                </c:pt>
                <c:pt idx="3">
                  <c:v>0.7</c:v>
                </c:pt>
                <c:pt idx="4">
                  <c:v>0.77</c:v>
                </c:pt>
                <c:pt idx="5">
                  <c:v>0.53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A6-4F7A-AE42-3306DD5C242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IT Engineer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1. Assessing the need to change</c:v>
                </c:pt>
                <c:pt idx="1">
                  <c:v>2. Committing to change</c:v>
                </c:pt>
                <c:pt idx="2">
                  <c:v>3. Exploring possible solutions</c:v>
                </c:pt>
                <c:pt idx="3">
                  <c:v>4. Committing to a solution</c:v>
                </c:pt>
                <c:pt idx="4">
                  <c:v>5. Justifying the decision</c:v>
                </c:pt>
                <c:pt idx="5">
                  <c:v>6. Making the selection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0.2</c:v>
                </c:pt>
                <c:pt idx="1">
                  <c:v>0.22</c:v>
                </c:pt>
                <c:pt idx="2">
                  <c:v>0.46</c:v>
                </c:pt>
                <c:pt idx="3">
                  <c:v>0.22</c:v>
                </c:pt>
                <c:pt idx="4">
                  <c:v>0.37</c:v>
                </c:pt>
                <c:pt idx="5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A6-4F7A-AE42-3306DD5C242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IT Developer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1. Assessing the need to change</c:v>
                </c:pt>
                <c:pt idx="1">
                  <c:v>2. Committing to change</c:v>
                </c:pt>
                <c:pt idx="2">
                  <c:v>3. Exploring possible solutions</c:v>
                </c:pt>
                <c:pt idx="3">
                  <c:v>4. Committing to a solution</c:v>
                </c:pt>
                <c:pt idx="4">
                  <c:v>5. Justifying the decision</c:v>
                </c:pt>
                <c:pt idx="5">
                  <c:v>6. Making the selection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0.67</c:v>
                </c:pt>
                <c:pt idx="1">
                  <c:v>0.52</c:v>
                </c:pt>
                <c:pt idx="2">
                  <c:v>0.56999999999999995</c:v>
                </c:pt>
                <c:pt idx="3">
                  <c:v>0.51</c:v>
                </c:pt>
                <c:pt idx="4">
                  <c:v>0.59</c:v>
                </c:pt>
                <c:pt idx="5">
                  <c:v>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6A6-4F7A-AE42-3306DD5C242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CTO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1. Assessing the need to change</c:v>
                </c:pt>
                <c:pt idx="1">
                  <c:v>2. Committing to change</c:v>
                </c:pt>
                <c:pt idx="2">
                  <c:v>3. Exploring possible solutions</c:v>
                </c:pt>
                <c:pt idx="3">
                  <c:v>4. Committing to a solution</c:v>
                </c:pt>
                <c:pt idx="4">
                  <c:v>5. Justifying the decision</c:v>
                </c:pt>
                <c:pt idx="5">
                  <c:v>6. Making the selection</c:v>
                </c:pt>
              </c:strCache>
            </c:strRef>
          </c:cat>
          <c:val>
            <c:numRef>
              <c:f>Sheet1!$H$2:$H$7</c:f>
              <c:numCache>
                <c:formatCode>0%</c:formatCode>
                <c:ptCount val="6"/>
                <c:pt idx="0">
                  <c:v>0.71</c:v>
                </c:pt>
                <c:pt idx="1">
                  <c:v>0.66</c:v>
                </c:pt>
                <c:pt idx="2">
                  <c:v>0.33</c:v>
                </c:pt>
                <c:pt idx="3">
                  <c:v>0.26</c:v>
                </c:pt>
                <c:pt idx="4">
                  <c:v>0.59</c:v>
                </c:pt>
                <c:pt idx="5">
                  <c:v>0.73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6A6-4F7A-AE42-3306DD5C242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IT Developer Manager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1. Assessing the need to change</c:v>
                </c:pt>
                <c:pt idx="1">
                  <c:v>2. Committing to change</c:v>
                </c:pt>
                <c:pt idx="2">
                  <c:v>3. Exploring possible solutions</c:v>
                </c:pt>
                <c:pt idx="3">
                  <c:v>4. Committing to a solution</c:v>
                </c:pt>
                <c:pt idx="4">
                  <c:v>5. Justifying the decision</c:v>
                </c:pt>
                <c:pt idx="5">
                  <c:v>6. Making the selection</c:v>
                </c:pt>
              </c:strCache>
            </c:strRef>
          </c:cat>
          <c:val>
            <c:numRef>
              <c:f>Sheet1!$I$2:$I$7</c:f>
              <c:numCache>
                <c:formatCode>0%</c:formatCode>
                <c:ptCount val="6"/>
                <c:pt idx="0">
                  <c:v>0.62</c:v>
                </c:pt>
                <c:pt idx="1">
                  <c:v>0.59</c:v>
                </c:pt>
                <c:pt idx="2">
                  <c:v>0.44</c:v>
                </c:pt>
                <c:pt idx="3">
                  <c:v>0.56000000000000005</c:v>
                </c:pt>
                <c:pt idx="4">
                  <c:v>0.26</c:v>
                </c:pt>
                <c:pt idx="5">
                  <c:v>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6A6-4F7A-AE42-3306DD5C242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IT Operations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1. Assessing the need to change</c:v>
                </c:pt>
                <c:pt idx="1">
                  <c:v>2. Committing to change</c:v>
                </c:pt>
                <c:pt idx="2">
                  <c:v>3. Exploring possible solutions</c:v>
                </c:pt>
                <c:pt idx="3">
                  <c:v>4. Committing to a solution</c:v>
                </c:pt>
                <c:pt idx="4">
                  <c:v>5. Justifying the decision</c:v>
                </c:pt>
                <c:pt idx="5">
                  <c:v>6. Making the selection</c:v>
                </c:pt>
              </c:strCache>
            </c:strRef>
          </c:cat>
          <c:val>
            <c:numRef>
              <c:f>Sheet1!$J$2:$J$7</c:f>
              <c:numCache>
                <c:formatCode>0%</c:formatCode>
                <c:ptCount val="6"/>
                <c:pt idx="0">
                  <c:v>0.26</c:v>
                </c:pt>
                <c:pt idx="1">
                  <c:v>0.24</c:v>
                </c:pt>
                <c:pt idx="2">
                  <c:v>0.34</c:v>
                </c:pt>
                <c:pt idx="3">
                  <c:v>0.33</c:v>
                </c:pt>
                <c:pt idx="4">
                  <c:v>0.3</c:v>
                </c:pt>
                <c:pt idx="5">
                  <c:v>0.21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6A6-4F7A-AE42-3306DD5C2424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IT Administrators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1. Assessing the need to change</c:v>
                </c:pt>
                <c:pt idx="1">
                  <c:v>2. Committing to change</c:v>
                </c:pt>
                <c:pt idx="2">
                  <c:v>3. Exploring possible solutions</c:v>
                </c:pt>
                <c:pt idx="3">
                  <c:v>4. Committing to a solution</c:v>
                </c:pt>
                <c:pt idx="4">
                  <c:v>5. Justifying the decision</c:v>
                </c:pt>
                <c:pt idx="5">
                  <c:v>6. Making the selection</c:v>
                </c:pt>
              </c:strCache>
            </c:strRef>
          </c:cat>
          <c:val>
            <c:numRef>
              <c:f>Sheet1!$K$2:$K$7</c:f>
              <c:numCache>
                <c:formatCode>0%</c:formatCode>
                <c:ptCount val="6"/>
                <c:pt idx="0">
                  <c:v>0.11</c:v>
                </c:pt>
                <c:pt idx="1">
                  <c:v>0.17</c:v>
                </c:pt>
                <c:pt idx="2">
                  <c:v>0.15</c:v>
                </c:pt>
                <c:pt idx="3">
                  <c:v>0.18</c:v>
                </c:pt>
                <c:pt idx="4">
                  <c:v>0.14000000000000001</c:v>
                </c:pt>
                <c:pt idx="5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6A6-4F7A-AE42-3306DD5C2424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Procurement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1. Assessing the need to change</c:v>
                </c:pt>
                <c:pt idx="1">
                  <c:v>2. Committing to change</c:v>
                </c:pt>
                <c:pt idx="2">
                  <c:v>3. Exploring possible solutions</c:v>
                </c:pt>
                <c:pt idx="3">
                  <c:v>4. Committing to a solution</c:v>
                </c:pt>
                <c:pt idx="4">
                  <c:v>5. Justifying the decision</c:v>
                </c:pt>
                <c:pt idx="5">
                  <c:v>6. Making the selection</c:v>
                </c:pt>
              </c:strCache>
            </c:strRef>
          </c:cat>
          <c:val>
            <c:numRef>
              <c:f>Sheet1!$L$2:$L$7</c:f>
              <c:numCache>
                <c:formatCode>0%</c:formatCode>
                <c:ptCount val="6"/>
                <c:pt idx="0">
                  <c:v>0.12</c:v>
                </c:pt>
                <c:pt idx="1">
                  <c:v>0.21</c:v>
                </c:pt>
                <c:pt idx="2">
                  <c:v>0.18</c:v>
                </c:pt>
                <c:pt idx="3">
                  <c:v>0.16</c:v>
                </c:pt>
                <c:pt idx="4">
                  <c:v>0.2</c:v>
                </c:pt>
                <c:pt idx="5">
                  <c:v>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6A6-4F7A-AE42-3306DD5C2424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Line of Business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1. Assessing the need to change</c:v>
                </c:pt>
                <c:pt idx="1">
                  <c:v>2. Committing to change</c:v>
                </c:pt>
                <c:pt idx="2">
                  <c:v>3. Exploring possible solutions</c:v>
                </c:pt>
                <c:pt idx="3">
                  <c:v>4. Committing to a solution</c:v>
                </c:pt>
                <c:pt idx="4">
                  <c:v>5. Justifying the decision</c:v>
                </c:pt>
                <c:pt idx="5">
                  <c:v>6. Making the selection</c:v>
                </c:pt>
              </c:strCache>
            </c:strRef>
          </c:cat>
          <c:val>
            <c:numRef>
              <c:f>Sheet1!$M$2:$M$7</c:f>
              <c:numCache>
                <c:formatCode>0%</c:formatCode>
                <c:ptCount val="6"/>
                <c:pt idx="0">
                  <c:v>0.2</c:v>
                </c:pt>
                <c:pt idx="1">
                  <c:v>0.21</c:v>
                </c:pt>
                <c:pt idx="2">
                  <c:v>0.18</c:v>
                </c:pt>
                <c:pt idx="3">
                  <c:v>0.19</c:v>
                </c:pt>
                <c:pt idx="4">
                  <c:v>0.21</c:v>
                </c:pt>
                <c:pt idx="5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6A6-4F7A-AE42-3306DD5C2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1050656"/>
        <c:axId val="391045168"/>
      </c:lineChart>
      <c:catAx>
        <c:axId val="39105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045168"/>
        <c:crosses val="autoZero"/>
        <c:auto val="1"/>
        <c:lblAlgn val="ctr"/>
        <c:lblOffset val="100"/>
        <c:noMultiLvlLbl val="0"/>
      </c:catAx>
      <c:valAx>
        <c:axId val="39104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05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19636374726778E-3"/>
          <c:y val="0.67617598857458672"/>
          <c:w val="0.99758036362527325"/>
          <c:h val="0.32382401142541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small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FFFFFF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93F1F-7F52-4E99-B661-018001979420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A7A2B-E085-41D4-9D4A-A612F7225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15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39EE6-6CB5-4158-8481-91E159A52F78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706D-B563-4C50-8A04-59F10C8D7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1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5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50808" y="4805363"/>
            <a:ext cx="192087" cy="192087"/>
          </a:xfrm>
        </p:spPr>
        <p:txBody>
          <a:bodyPr/>
          <a:lstStyle>
            <a:lvl1pPr>
              <a:defRPr/>
            </a:lvl1pPr>
          </a:lstStyle>
          <a:p>
            <a:fld id="{E52298CF-B8F4-4F25-A946-0FECDA24DF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0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139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9838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543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102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624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193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7" r:id="rId2"/>
    <p:sldLayoutId id="2147483777" r:id="rId3"/>
    <p:sldLayoutId id="2147483782" r:id="rId4"/>
    <p:sldLayoutId id="2147483826" r:id="rId5"/>
    <p:sldLayoutId id="2147483779" r:id="rId6"/>
    <p:sldLayoutId id="2147483780" r:id="rId7"/>
    <p:sldLayoutId id="2147483781" r:id="rId8"/>
    <p:sldLayoutId id="2147483784" r:id="rId9"/>
    <p:sldLayoutId id="2147483825" r:id="rId10"/>
    <p:sldLayoutId id="2147483776" r:id="rId11"/>
    <p:sldLayoutId id="2147483823" r:id="rId12"/>
    <p:sldLayoutId id="2147483802" r:id="rId13"/>
    <p:sldLayoutId id="2147483805" r:id="rId14"/>
    <p:sldLayoutId id="2147483799" r:id="rId15"/>
    <p:sldLayoutId id="2147483822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 userDrawn="1">
          <p15:clr>
            <a:srgbClr val="F26B43"/>
          </p15:clr>
        </p15:guide>
        <p15:guide id="2" pos="199" userDrawn="1">
          <p15:clr>
            <a:srgbClr val="F26B43"/>
          </p15:clr>
        </p15:guide>
        <p15:guide id="3" pos="5569" userDrawn="1">
          <p15:clr>
            <a:srgbClr val="F26B43"/>
          </p15:clr>
        </p15:guide>
        <p15:guide id="4" pos="549" userDrawn="1">
          <p15:clr>
            <a:srgbClr val="F26B43"/>
          </p15:clr>
        </p15:guide>
        <p15:guide id="5" pos="5211" userDrawn="1">
          <p15:clr>
            <a:srgbClr val="F26B43"/>
          </p15:clr>
        </p15:guide>
        <p15:guide id="6" orient="horz" pos="585" userDrawn="1">
          <p15:clr>
            <a:srgbClr val="F26B43"/>
          </p15:clr>
        </p15:guide>
        <p15:guide id="7" orient="horz" pos="2940" userDrawn="1">
          <p15:clr>
            <a:srgbClr val="F26B43"/>
          </p15:clr>
        </p15:guide>
        <p15:guide id="8" orient="horz" pos="215" userDrawn="1">
          <p15:clr>
            <a:srgbClr val="F26B43"/>
          </p15:clr>
        </p15:guide>
        <p15:guide id="9" orient="horz" pos="7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10334622"/>
              </p:ext>
            </p:extLst>
          </p:nvPr>
        </p:nvGraphicFramePr>
        <p:xfrm>
          <a:off x="462940" y="494710"/>
          <a:ext cx="8590547" cy="3655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2231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2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1" id="{301E55A8-89C6-4806-9C18-9557F0410374}" vid="{7A554D26-75B4-4FDC-AFE7-5F2AEC1CE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SUSE® Presentation (32pt)</Template>
  <TotalTime>0</TotalTime>
  <Words>5098</Words>
  <Application>Microsoft Office PowerPoint</Application>
  <PresentationFormat>On-screen Show (16:9)</PresentationFormat>
  <Paragraphs>1582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template2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 Survey Results:                          Container Management/Application Delivery</dc:title>
  <dc:creator/>
  <cp:lastModifiedBy/>
  <cp:revision>23</cp:revision>
  <dcterms:created xsi:type="dcterms:W3CDTF">2019-08-20T16:34:40Z</dcterms:created>
  <dcterms:modified xsi:type="dcterms:W3CDTF">2023-07-24T06:06:17Z</dcterms:modified>
</cp:coreProperties>
</file>