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rts/chart1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20.xml" ContentType="application/vnd.openxmlformats-officedocument.drawingml.chart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media/image7.jpeg" ContentType="image/jpeg"/>
  <Override PartName="/ppt/media/image1.png" ContentType="image/png"/>
  <Override PartName="/ppt/media/image2.png" ContentType="image/png"/>
  <Override PartName="/ppt/media/image9.jpeg" ContentType="image/jpeg"/>
  <Override PartName="/ppt/media/image3.png" ContentType="image/png"/>
  <Override PartName="/ppt/media/image4.png" ContentType="image/png"/>
  <Override PartName="/ppt/media/image5.jpeg" ContentType="image/jpeg"/>
  <Override PartName="/ppt/media/image8.jpeg" ContentType="image/jpeg"/>
  <Override PartName="/ppt/media/image6.png" ContentType="image/png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
</Relationships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0" sz="1862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defRPr>
            </a:pPr>
            <a:r>
              <a:rPr b="0" sz="1862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Gráfico de Setores ou Pizza</a:t>
            </a:r>
          </a:p>
        </c:rich>
      </c:tx>
      <c:overlay val="0"/>
    </c:title>
    <c:autoTitleDeleted val="0"/>
    <c:view3D>
      <c:rotX val="30"/>
      <c:rotY val="0"/>
      <c:rAngAx val="0"/>
      <c:perspective val="30"/>
    </c:view3D>
    <c:floor>
      <c:spPr>
        <a:solidFill>
          <a:srgbClr val="d9d9d9"/>
        </a:solidFill>
        <a:ln>
          <a:noFill/>
        </a:ln>
      </c:spPr>
    </c:floor>
    <c:backWall>
      <c:spPr>
        <a:solidFill>
          <a:srgbClr val="d9d9d9"/>
        </a:solidFill>
        <a:ln>
          <a:noFill/>
        </a:ln>
      </c:spPr>
    </c:backWall>
    <c:plotArea>
      <c:pie3D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Vendas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explosion val="0"/>
          <c:dPt>
            <c:idx val="0"/>
            <c:spPr>
              <a:solidFill>
                <a:srgbClr val="5b9bd5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1"/>
            <c:spPr>
              <a:solidFill>
                <a:srgbClr val="ed7d31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2"/>
            <c:spPr>
              <a:solidFill>
                <a:srgbClr val="a5a5a5"/>
              </a:solidFill>
              <a:ln w="25560">
                <a:solidFill>
                  <a:srgbClr val="ffffff"/>
                </a:solidFill>
                <a:round/>
              </a:ln>
            </c:spPr>
          </c:dPt>
          <c:dLbls>
            <c:dLbl>
              <c:idx val="0"/>
              <c:dLblPos val="bestFit"/>
              <c:showLegendKey val="0"/>
              <c:showVal val="1"/>
              <c:showCatName val="0"/>
              <c:showSerName val="0"/>
              <c:showPercent val="0"/>
            </c:dLbl>
            <c:dLbl>
              <c:idx val="1"/>
              <c:dLblPos val="bestFit"/>
              <c:showLegendKey val="0"/>
              <c:showVal val="1"/>
              <c:showCatName val="0"/>
              <c:showSerName val="0"/>
              <c:showPercent val="0"/>
            </c:dLbl>
            <c:dLbl>
              <c:idx val="2"/>
              <c:dLblPos val="bestFit"/>
              <c:showLegendKey val="0"/>
              <c:showVal val="1"/>
              <c:showCatName val="0"/>
              <c:showSerName val="0"/>
              <c:showPercent val="0"/>
            </c:dLbl>
            <c:dLblPos val="bestFit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3"/>
                <c:pt idx="0">
                  <c:v>Sedan</c:v>
                </c:pt>
                <c:pt idx="1">
                  <c:v>Hatch</c:v>
                </c:pt>
                <c:pt idx="2">
                  <c:v>Cupe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3"/>
                <c:pt idx="0">
                  <c:v>13</c:v>
                </c:pt>
                <c:pt idx="1">
                  <c:v>6</c:v>
                </c:pt>
                <c:pt idx="2">
                  <c:v>0</c:v>
                </c:pt>
              </c:numCache>
            </c:numRef>
          </c:val>
        </c:ser>
      </c:pie3DChart>
      <c:spPr>
        <a:solidFill>
          <a:srgbClr val="d9d9d9"/>
        </a:solidFill>
        <a:ln>
          <a:noFill/>
        </a:ln>
      </c:spPr>
    </c:plotArea>
    <c:legend>
      <c:legendPos val="b"/>
      <c:overlay val="0"/>
      <c:spPr>
        <a:noFill/>
        <a:ln>
          <a:noFill/>
        </a:ln>
      </c:spPr>
    </c:legend>
    <c:plotVisOnly val="1"/>
    <c:dispBlanksAs val="gap"/>
  </c:chart>
  <c:spPr>
    <a:noFill/>
    <a:ln>
      <a:noFill/>
    </a:ln>
  </c:spPr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0" sz="1862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defRPr>
            </a:pPr>
            <a:r>
              <a:rPr b="0" sz="1862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Gráfico de Colunas ou Barras</a:t>
            </a:r>
          </a:p>
        </c:rich>
      </c:tx>
      <c:layout>
        <c:manualLayout>
          <c:xMode val="edge"/>
          <c:yMode val="edge"/>
          <c:x val="0.235957417005183"/>
          <c:y val="0.319805194805195"/>
        </c:manualLayout>
      </c:layout>
      <c:overlay val="0"/>
    </c:title>
    <c:autoTitleDeleted val="0"/>
    <c:view3D>
      <c:rotX val="15"/>
      <c:rotY val="20"/>
      <c:rAngAx val="1"/>
      <c:perspective val="30"/>
    </c:view3D>
    <c:floor>
      <c:spPr>
        <a:noFill/>
        <a:ln w="6480">
          <a:noFill/>
        </a:ln>
      </c:spPr>
    </c:floor>
    <c:backWall>
      <c:spPr>
        <a:noFill/>
        <a:ln w="6480">
          <a:noFill/>
        </a:ln>
      </c:spPr>
    </c:backWall>
    <c:plotArea>
      <c:layout>
        <c:manualLayout>
          <c:layoutTarget val="inner"/>
          <c:xMode val="edge"/>
          <c:yMode val="edge"/>
          <c:x val="0.121935845356493"/>
          <c:y val="0.190603514132926"/>
          <c:w val="0.856702619414484"/>
          <c:h val="0.748376623376623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Sedan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Hatch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Cupe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gapWidth val="0"/>
        <c:shape val="box"/>
        <c:axId val="37771616"/>
        <c:axId val="21054949"/>
        <c:axId val="0"/>
      </c:bar3DChart>
      <c:catAx>
        <c:axId val="37771616"/>
        <c:scaling>
          <c:orientation val="minMax"/>
        </c:scaling>
        <c:delete val="1"/>
        <c:axPos val="b"/>
        <c:numFmt formatCode="DD/MM/YYYY" sourceLinked="1"/>
        <c:majorTickMark val="none"/>
        <c:minorTickMark val="none"/>
        <c:tickLblPos val="nextTo"/>
        <c:spPr>
          <a:ln w="6480">
            <a:solidFill>
              <a:srgbClr val="8b8b8b"/>
            </a:solidFill>
            <a:round/>
          </a:ln>
        </c:spPr>
        <c:txPr>
          <a:bodyPr/>
          <a:p>
            <a:pPr>
              <a:defRPr b="0" sz="1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defRPr>
            </a:pPr>
          </a:p>
        </c:txPr>
        <c:crossAx val="21054949"/>
        <c:crosses val="autoZero"/>
        <c:auto val="1"/>
        <c:lblAlgn val="ctr"/>
        <c:lblOffset val="100"/>
      </c:catAx>
      <c:valAx>
        <c:axId val="21054949"/>
        <c:scaling>
          <c:orientation val="minMax"/>
        </c:scaling>
        <c:delete val="1"/>
        <c:axPos val="l"/>
        <c:numFmt formatCode="General" sourceLinked="0"/>
        <c:majorTickMark val="none"/>
        <c:minorTickMark val="none"/>
        <c:tickLblPos val="nextTo"/>
        <c:spPr>
          <a:ln w="6480">
            <a:solidFill>
              <a:srgbClr val="8b8b8b"/>
            </a:solidFill>
            <a:round/>
          </a:ln>
        </c:spPr>
        <c:txPr>
          <a:bodyPr/>
          <a:p>
            <a:pPr>
              <a:defRPr b="0" sz="1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defRPr>
            </a:pPr>
          </a:p>
        </c:txPr>
        <c:crossAx val="37771616"/>
        <c:crosses val="autoZero"/>
        <c:crossBetween val="midCat"/>
      </c:valAx>
      <c:spPr>
        <a:noFill/>
        <a:ln w="6480">
          <a:noFill/>
        </a:ln>
      </c:spPr>
    </c:plotArea>
    <c:legend>
      <c:legendPos val="b"/>
      <c:overlay val="0"/>
      <c:spPr>
        <a:noFill/>
        <a:ln>
          <a:noFill/>
        </a:ln>
      </c:spPr>
    </c:legend>
    <c:plotVisOnly val="1"/>
    <c:dispBlanksAs val="gap"/>
  </c:chart>
  <c:spPr>
    <a:noFill/>
    <a:ln>
      <a:noFill/>
    </a:ln>
  </c:spPr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0" sz="1862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defRPr>
            </a:pPr>
            <a:r>
              <a:rPr b="0" sz="1862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Gráfico de Setores ou Pizza</a:t>
            </a:r>
          </a:p>
        </c:rich>
      </c:tx>
      <c:overlay val="0"/>
    </c:title>
    <c:autoTitleDeleted val="0"/>
    <c:view3D>
      <c:rotX val="30"/>
      <c:rotY val="0"/>
      <c:rAngAx val="0"/>
      <c:perspective val="30"/>
    </c:view3D>
    <c:floor>
      <c:spPr>
        <a:solidFill>
          <a:srgbClr val="d9d9d9"/>
        </a:solidFill>
        <a:ln>
          <a:noFill/>
        </a:ln>
      </c:spPr>
    </c:floor>
    <c:backWall>
      <c:spPr>
        <a:solidFill>
          <a:srgbClr val="d9d9d9"/>
        </a:solidFill>
        <a:ln>
          <a:noFill/>
        </a:ln>
      </c:spPr>
    </c:backWall>
    <c:plotArea>
      <c:pie3D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Vendas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explosion val="0"/>
          <c:dPt>
            <c:idx val="0"/>
            <c:spPr>
              <a:solidFill>
                <a:srgbClr val="5b9bd5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1"/>
            <c:spPr>
              <a:solidFill>
                <a:srgbClr val="ed7d31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2"/>
            <c:spPr>
              <a:solidFill>
                <a:srgbClr val="a5a5a5"/>
              </a:solidFill>
              <a:ln w="25560">
                <a:solidFill>
                  <a:srgbClr val="ffffff"/>
                </a:solidFill>
                <a:round/>
              </a:ln>
            </c:spPr>
          </c:dPt>
          <c:dLbls>
            <c:dLbl>
              <c:idx val="0"/>
              <c:dLblPos val="bestFit"/>
              <c:showLegendKey val="0"/>
              <c:showVal val="1"/>
              <c:showCatName val="0"/>
              <c:showSerName val="0"/>
              <c:showPercent val="0"/>
            </c:dLbl>
            <c:dLbl>
              <c:idx val="1"/>
              <c:dLblPos val="bestFit"/>
              <c:showLegendKey val="0"/>
              <c:showVal val="1"/>
              <c:showCatName val="0"/>
              <c:showSerName val="0"/>
              <c:showPercent val="0"/>
            </c:dLbl>
            <c:dLbl>
              <c:idx val="2"/>
              <c:dLblPos val="bestFit"/>
              <c:showLegendKey val="0"/>
              <c:showVal val="1"/>
              <c:showCatName val="0"/>
              <c:showSerName val="0"/>
              <c:showPercent val="0"/>
            </c:dLbl>
            <c:dLblPos val="bestFit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3"/>
                <c:pt idx="0">
                  <c:v>1.0</c:v>
                </c:pt>
                <c:pt idx="1">
                  <c:v>1.6</c:v>
                </c:pt>
                <c:pt idx="2">
                  <c:v>2.0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3"/>
                <c:pt idx="0">
                  <c:v>3</c:v>
                </c:pt>
                <c:pt idx="1">
                  <c:v>14</c:v>
                </c:pt>
                <c:pt idx="2">
                  <c:v>2</c:v>
                </c:pt>
              </c:numCache>
            </c:numRef>
          </c:val>
        </c:ser>
      </c:pie3DChart>
      <c:spPr>
        <a:solidFill>
          <a:srgbClr val="d9d9d9"/>
        </a:solidFill>
        <a:ln>
          <a:noFill/>
        </a:ln>
      </c:spPr>
    </c:plotArea>
    <c:legend>
      <c:legendPos val="b"/>
      <c:overlay val="0"/>
      <c:spPr>
        <a:noFill/>
        <a:ln>
          <a:noFill/>
        </a:ln>
      </c:spPr>
    </c:legend>
    <c:plotVisOnly val="1"/>
    <c:dispBlanksAs val="gap"/>
  </c:chart>
  <c:spPr>
    <a:noFill/>
    <a:ln>
      <a:noFill/>
    </a:ln>
  </c:spPr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0" sz="1862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defRPr>
            </a:pPr>
            <a:r>
              <a:rPr b="0" sz="1862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Gráfico de Colunas ou Barras</a:t>
            </a:r>
          </a:p>
        </c:rich>
      </c:tx>
      <c:layout>
        <c:manualLayout>
          <c:xMode val="edge"/>
          <c:yMode val="edge"/>
          <c:x val="0.218938226642387"/>
          <c:y val="0.0235867074102368"/>
        </c:manualLayout>
      </c:layout>
      <c:overlay val="0"/>
    </c:title>
    <c:autoTitleDeleted val="0"/>
    <c:view3D>
      <c:rotX val="15"/>
      <c:rotY val="20"/>
      <c:rAngAx val="1"/>
      <c:perspective val="30"/>
    </c:view3D>
    <c:floor>
      <c:spPr>
        <a:noFill/>
        <a:ln w="6480">
          <a:noFill/>
        </a:ln>
      </c:spPr>
    </c:floor>
    <c:backWall>
      <c:spPr>
        <a:noFill/>
        <a:ln w="6480">
          <a:noFill/>
        </a:ln>
      </c:spPr>
    </c:backWall>
    <c:plotArea>
      <c:layout>
        <c:manualLayout>
          <c:layoutTarget val="inner"/>
          <c:xMode val="edge"/>
          <c:yMode val="edge"/>
          <c:x val="0.121935845356493"/>
          <c:y val="0.190603514132926"/>
          <c:w val="0.856702619414484"/>
          <c:h val="0.748376623376623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1.6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1.0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2.0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gapWidth val="0"/>
        <c:shape val="box"/>
        <c:axId val="18844890"/>
        <c:axId val="42348566"/>
        <c:axId val="0"/>
      </c:bar3DChart>
      <c:catAx>
        <c:axId val="18844890"/>
        <c:scaling>
          <c:orientation val="minMax"/>
        </c:scaling>
        <c:delete val="1"/>
        <c:axPos val="b"/>
        <c:numFmt formatCode="DD/MM/YYYY" sourceLinked="1"/>
        <c:majorTickMark val="none"/>
        <c:minorTickMark val="none"/>
        <c:tickLblPos val="nextTo"/>
        <c:spPr>
          <a:ln w="6480">
            <a:solidFill>
              <a:srgbClr val="8b8b8b"/>
            </a:solidFill>
            <a:round/>
          </a:ln>
        </c:spPr>
        <c:txPr>
          <a:bodyPr/>
          <a:p>
            <a:pPr>
              <a:defRPr b="0" sz="1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defRPr>
            </a:pPr>
          </a:p>
        </c:txPr>
        <c:crossAx val="42348566"/>
        <c:crosses val="autoZero"/>
        <c:auto val="1"/>
        <c:lblAlgn val="ctr"/>
        <c:lblOffset val="100"/>
      </c:catAx>
      <c:valAx>
        <c:axId val="42348566"/>
        <c:scaling>
          <c:orientation val="minMax"/>
        </c:scaling>
        <c:delete val="1"/>
        <c:axPos val="l"/>
        <c:numFmt formatCode="General" sourceLinked="0"/>
        <c:majorTickMark val="none"/>
        <c:minorTickMark val="none"/>
        <c:tickLblPos val="nextTo"/>
        <c:spPr>
          <a:ln w="6480">
            <a:solidFill>
              <a:srgbClr val="8b8b8b"/>
            </a:solidFill>
            <a:round/>
          </a:ln>
        </c:spPr>
        <c:txPr>
          <a:bodyPr/>
          <a:p>
            <a:pPr>
              <a:defRPr b="0" sz="1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defRPr>
            </a:pPr>
          </a:p>
        </c:txPr>
        <c:crossAx val="18844890"/>
        <c:crosses val="autoZero"/>
        <c:crossBetween val="midCat"/>
      </c:valAx>
      <c:spPr>
        <a:noFill/>
        <a:ln w="6480">
          <a:noFill/>
        </a:ln>
      </c:spPr>
    </c:plotArea>
    <c:legend>
      <c:legendPos val="b"/>
      <c:overlay val="0"/>
      <c:spPr>
        <a:noFill/>
        <a:ln>
          <a:noFill/>
        </a:ln>
      </c:spPr>
    </c:legend>
    <c:plotVisOnly val="1"/>
    <c:dispBlanksAs val="gap"/>
  </c:chart>
  <c:spPr>
    <a:noFill/>
    <a:ln>
      <a:noFill/>
    </a:ln>
  </c:spPr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0" sz="1862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defRPr>
            </a:pPr>
            <a:r>
              <a:rPr b="0" sz="1862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Gráfico de Setores ou Pizza</a:t>
            </a:r>
          </a:p>
        </c:rich>
      </c:tx>
      <c:overlay val="0"/>
    </c:title>
    <c:autoTitleDeleted val="0"/>
    <c:view3D>
      <c:rotX val="30"/>
      <c:rotY val="0"/>
      <c:rAngAx val="0"/>
      <c:perspective val="30"/>
    </c:view3D>
    <c:floor>
      <c:spPr>
        <a:solidFill>
          <a:srgbClr val="d9d9d9"/>
        </a:solidFill>
        <a:ln>
          <a:noFill/>
        </a:ln>
      </c:spPr>
    </c:floor>
    <c:backWall>
      <c:spPr>
        <a:solidFill>
          <a:srgbClr val="d9d9d9"/>
        </a:solidFill>
        <a:ln>
          <a:noFill/>
        </a:ln>
      </c:spPr>
    </c:backWall>
    <c:plotArea>
      <c:pie3D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Vendas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explosion val="0"/>
          <c:dPt>
            <c:idx val="0"/>
            <c:spPr>
              <a:solidFill>
                <a:srgbClr val="5b9bd5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1"/>
            <c:spPr>
              <a:solidFill>
                <a:srgbClr val="ed7d31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2"/>
            <c:spPr>
              <a:solidFill>
                <a:srgbClr val="a5a5a5"/>
              </a:solidFill>
              <a:ln w="25560">
                <a:solidFill>
                  <a:srgbClr val="ffffff"/>
                </a:solidFill>
                <a:round/>
              </a:ln>
            </c:spPr>
          </c:dPt>
          <c:dLbls>
            <c:dLbl>
              <c:idx val="0"/>
              <c:dLblPos val="bestFit"/>
              <c:showLegendKey val="0"/>
              <c:showVal val="1"/>
              <c:showCatName val="0"/>
              <c:showSerName val="0"/>
              <c:showPercent val="0"/>
            </c:dLbl>
            <c:dLbl>
              <c:idx val="1"/>
              <c:dLblPos val="bestFit"/>
              <c:showLegendKey val="0"/>
              <c:showVal val="1"/>
              <c:showCatName val="0"/>
              <c:showSerName val="0"/>
              <c:showPercent val="0"/>
            </c:dLbl>
            <c:dLbl>
              <c:idx val="2"/>
              <c:dLblPos val="bestFit"/>
              <c:showLegendKey val="0"/>
              <c:showVal val="1"/>
              <c:showCatName val="0"/>
              <c:showSerName val="0"/>
              <c:showPercent val="0"/>
            </c:dLbl>
            <c:dLblPos val="bestFit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3"/>
                <c:pt idx="0">
                  <c:v>Gasolina</c:v>
                </c:pt>
                <c:pt idx="1">
                  <c:v>Alcool</c:v>
                </c:pt>
                <c:pt idx="2">
                  <c:v>Flex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3"/>
                <c:pt idx="0">
                  <c:v>11</c:v>
                </c:pt>
                <c:pt idx="1">
                  <c:v>2</c:v>
                </c:pt>
                <c:pt idx="2">
                  <c:v>6</c:v>
                </c:pt>
              </c:numCache>
            </c:numRef>
          </c:val>
        </c:ser>
      </c:pie3DChart>
      <c:spPr>
        <a:solidFill>
          <a:srgbClr val="d9d9d9"/>
        </a:solidFill>
        <a:ln>
          <a:noFill/>
        </a:ln>
      </c:spPr>
    </c:plotArea>
    <c:legend>
      <c:legendPos val="b"/>
      <c:overlay val="0"/>
      <c:spPr>
        <a:noFill/>
        <a:ln>
          <a:noFill/>
        </a:ln>
      </c:spPr>
    </c:legend>
    <c:plotVisOnly val="1"/>
    <c:dispBlanksAs val="gap"/>
  </c:chart>
  <c:spPr>
    <a:noFill/>
    <a:ln>
      <a:noFill/>
    </a:ln>
  </c:spPr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0" sz="1862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defRPr>
            </a:pPr>
            <a:r>
              <a:rPr b="0" sz="1862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Gráfico de Colunas ou Barras</a:t>
            </a:r>
          </a:p>
        </c:rich>
      </c:tx>
      <c:layout>
        <c:manualLayout>
          <c:xMode val="edge"/>
          <c:yMode val="edge"/>
          <c:x val="0.238408740719989"/>
          <c:y val="0.0336134453781513"/>
        </c:manualLayout>
      </c:layout>
      <c:overlay val="0"/>
    </c:title>
    <c:autoTitleDeleted val="0"/>
    <c:view3D>
      <c:rotX val="15"/>
      <c:rotY val="20"/>
      <c:rAngAx val="1"/>
      <c:perspective val="30"/>
    </c:view3D>
    <c:floor>
      <c:spPr>
        <a:noFill/>
        <a:ln w="6480">
          <a:noFill/>
        </a:ln>
      </c:spPr>
    </c:floor>
    <c:backWall>
      <c:spPr>
        <a:noFill/>
        <a:ln w="6480">
          <a:noFill/>
        </a:ln>
      </c:spPr>
    </c:backWall>
    <c:plotArea>
      <c:layout>
        <c:manualLayout>
          <c:layoutTarget val="inner"/>
          <c:xMode val="edge"/>
          <c:yMode val="edge"/>
          <c:x val="0.121935845356493"/>
          <c:y val="0.190603514132926"/>
          <c:w val="0.856702619414484"/>
          <c:h val="0.748376623376623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Gasolina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Flex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Alcool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gapWidth val="0"/>
        <c:shape val="box"/>
        <c:axId val="31362190"/>
        <c:axId val="26535179"/>
        <c:axId val="0"/>
      </c:bar3DChart>
      <c:catAx>
        <c:axId val="31362190"/>
        <c:scaling>
          <c:orientation val="minMax"/>
        </c:scaling>
        <c:delete val="1"/>
        <c:axPos val="b"/>
        <c:numFmt formatCode="DD/MM/YYYY" sourceLinked="1"/>
        <c:majorTickMark val="none"/>
        <c:minorTickMark val="none"/>
        <c:tickLblPos val="nextTo"/>
        <c:spPr>
          <a:ln w="6480">
            <a:solidFill>
              <a:srgbClr val="8b8b8b"/>
            </a:solidFill>
            <a:round/>
          </a:ln>
        </c:spPr>
        <c:txPr>
          <a:bodyPr/>
          <a:p>
            <a:pPr>
              <a:defRPr b="0" sz="1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defRPr>
            </a:pPr>
          </a:p>
        </c:txPr>
        <c:crossAx val="26535179"/>
        <c:crosses val="autoZero"/>
        <c:auto val="1"/>
        <c:lblAlgn val="ctr"/>
        <c:lblOffset val="100"/>
      </c:catAx>
      <c:valAx>
        <c:axId val="26535179"/>
        <c:scaling>
          <c:orientation val="minMax"/>
        </c:scaling>
        <c:delete val="1"/>
        <c:axPos val="l"/>
        <c:numFmt formatCode="General" sourceLinked="0"/>
        <c:majorTickMark val="none"/>
        <c:minorTickMark val="none"/>
        <c:tickLblPos val="nextTo"/>
        <c:spPr>
          <a:ln w="6480">
            <a:solidFill>
              <a:srgbClr val="8b8b8b"/>
            </a:solidFill>
            <a:round/>
          </a:ln>
        </c:spPr>
        <c:txPr>
          <a:bodyPr/>
          <a:p>
            <a:pPr>
              <a:defRPr b="0" sz="1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defRPr>
            </a:pPr>
          </a:p>
        </c:txPr>
        <c:crossAx val="31362190"/>
        <c:crosses val="autoZero"/>
        <c:crossBetween val="midCat"/>
      </c:valAx>
      <c:spPr>
        <a:noFill/>
        <a:ln w="6480">
          <a:noFill/>
        </a:ln>
      </c:spPr>
    </c:plotArea>
    <c:legend>
      <c:legendPos val="b"/>
      <c:overlay val="0"/>
      <c:spPr>
        <a:noFill/>
        <a:ln>
          <a:noFill/>
        </a:ln>
      </c:spPr>
    </c:legend>
    <c:plotVisOnly val="1"/>
    <c:dispBlanksAs val="gap"/>
  </c:chart>
  <c:spPr>
    <a:noFill/>
    <a:ln>
      <a:noFill/>
    </a:ln>
  </c:spPr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0" sz="1862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defRPr>
            </a:pPr>
            <a:r>
              <a:rPr b="0" sz="1862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Gráfico de Setores ou Pizza</a:t>
            </a:r>
          </a:p>
        </c:rich>
      </c:tx>
      <c:overlay val="0"/>
    </c:title>
    <c:autoTitleDeleted val="0"/>
    <c:view3D>
      <c:rotX val="30"/>
      <c:rotY val="0"/>
      <c:rAngAx val="0"/>
      <c:perspective val="30"/>
    </c:view3D>
    <c:floor>
      <c:spPr>
        <a:solidFill>
          <a:srgbClr val="d9d9d9"/>
        </a:solidFill>
        <a:ln>
          <a:noFill/>
        </a:ln>
      </c:spPr>
    </c:floor>
    <c:backWall>
      <c:spPr>
        <a:solidFill>
          <a:srgbClr val="d9d9d9"/>
        </a:solidFill>
        <a:ln>
          <a:noFill/>
        </a:ln>
      </c:spPr>
    </c:backWall>
    <c:plotArea>
      <c:pie3D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Vendas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explosion val="0"/>
          <c:dPt>
            <c:idx val="0"/>
            <c:spPr>
              <a:solidFill>
                <a:srgbClr val="5b9bd5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1"/>
            <c:spPr>
              <a:solidFill>
                <a:srgbClr val="ed7d31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2"/>
            <c:spPr>
              <a:solidFill>
                <a:srgbClr val="a5a5a5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3"/>
            <c:spPr>
              <a:solidFill>
                <a:srgbClr val="ffc000"/>
              </a:solidFill>
              <a:ln w="25560">
                <a:solidFill>
                  <a:srgbClr val="ffffff"/>
                </a:solidFill>
                <a:round/>
              </a:ln>
            </c:spPr>
          </c:dPt>
          <c:dLbls>
            <c:dLbl>
              <c:idx val="0"/>
              <c:dLblPos val="bestFit"/>
              <c:showLegendKey val="0"/>
              <c:showVal val="1"/>
              <c:showCatName val="0"/>
              <c:showSerName val="0"/>
              <c:showPercent val="0"/>
            </c:dLbl>
            <c:dLbl>
              <c:idx val="1"/>
              <c:dLblPos val="bestFit"/>
              <c:showLegendKey val="0"/>
              <c:showVal val="1"/>
              <c:showCatName val="0"/>
              <c:showSerName val="0"/>
              <c:showPercent val="0"/>
            </c:dLbl>
            <c:dLbl>
              <c:idx val="2"/>
              <c:dLblPos val="bestFit"/>
              <c:showLegendKey val="0"/>
              <c:showVal val="1"/>
              <c:showCatName val="0"/>
              <c:showSerName val="0"/>
              <c:showPercent val="0"/>
            </c:dLbl>
            <c:dLbl>
              <c:idx val="3"/>
              <c:dLblPos val="bestFit"/>
              <c:showLegendKey val="0"/>
              <c:showVal val="1"/>
              <c:showCatName val="0"/>
              <c:showSerName val="0"/>
              <c:showPercent val="0"/>
            </c:dLbl>
            <c:dLblPos val="bestFit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4"/>
                <c:pt idx="0">
                  <c:v>Branco</c:v>
                </c:pt>
                <c:pt idx="1">
                  <c:v>Prata</c:v>
                </c:pt>
                <c:pt idx="2">
                  <c:v>Preto</c:v>
                </c:pt>
                <c:pt idx="3">
                  <c:v>Vermelho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4</c:v>
                </c:pt>
                <c:pt idx="1">
                  <c:v>6</c:v>
                </c:pt>
                <c:pt idx="2">
                  <c:v>3</c:v>
                </c:pt>
                <c:pt idx="3">
                  <c:v>6</c:v>
                </c:pt>
              </c:numCache>
            </c:numRef>
          </c:val>
        </c:ser>
      </c:pie3DChart>
      <c:spPr>
        <a:solidFill>
          <a:srgbClr val="d9d9d9"/>
        </a:solidFill>
        <a:ln>
          <a:noFill/>
        </a:ln>
      </c:spPr>
    </c:plotArea>
    <c:legend>
      <c:legendPos val="b"/>
      <c:overlay val="0"/>
      <c:spPr>
        <a:noFill/>
        <a:ln>
          <a:noFill/>
        </a:ln>
      </c:spPr>
    </c:legend>
    <c:plotVisOnly val="1"/>
    <c:dispBlanksAs val="gap"/>
  </c:chart>
  <c:spPr>
    <a:noFill/>
    <a:ln>
      <a:noFill/>
    </a:ln>
  </c:spPr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0" sz="1862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defRPr>
            </a:pPr>
            <a:r>
              <a:rPr b="0" sz="1862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Gráfico de Colunas ou Barras</a:t>
            </a:r>
          </a:p>
        </c:rich>
      </c:tx>
      <c:layout>
        <c:manualLayout>
          <c:xMode val="edge"/>
          <c:yMode val="edge"/>
          <c:x val="0.201848998459168"/>
          <c:y val="0.0203399541634836"/>
        </c:manualLayout>
      </c:layout>
      <c:overlay val="0"/>
    </c:title>
    <c:autoTitleDeleted val="0"/>
    <c:view3D>
      <c:rotX val="15"/>
      <c:rotY val="20"/>
      <c:rAngAx val="1"/>
      <c:perspective val="30"/>
    </c:view3D>
    <c:floor>
      <c:spPr>
        <a:noFill/>
        <a:ln w="6480">
          <a:noFill/>
        </a:ln>
      </c:spPr>
    </c:floor>
    <c:backWall>
      <c:spPr>
        <a:noFill/>
        <a:ln w="6480">
          <a:noFill/>
        </a:ln>
      </c:spPr>
    </c:backWall>
    <c:plotArea>
      <c:layout>
        <c:manualLayout>
          <c:layoutTarget val="inner"/>
          <c:xMode val="edge"/>
          <c:yMode val="edge"/>
          <c:x val="0.121935845356493"/>
          <c:y val="0.190603514132926"/>
          <c:w val="0.856702619414484"/>
          <c:h val="0.748376623376623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Prata 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Vermelho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Branco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ser>
          <c:idx val="3"/>
          <c:order val="3"/>
          <c:tx>
            <c:strRef>
              <c:f>label 3</c:f>
              <c:strCache>
                <c:ptCount val="1"/>
                <c:pt idx="0">
                  <c:v>Preto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3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gapWidth val="0"/>
        <c:shape val="box"/>
        <c:axId val="19847144"/>
        <c:axId val="8787882"/>
        <c:axId val="0"/>
      </c:bar3DChart>
      <c:catAx>
        <c:axId val="19847144"/>
        <c:scaling>
          <c:orientation val="minMax"/>
        </c:scaling>
        <c:delete val="1"/>
        <c:axPos val="b"/>
        <c:numFmt formatCode="DD/MM/YYYY" sourceLinked="1"/>
        <c:majorTickMark val="none"/>
        <c:minorTickMark val="none"/>
        <c:tickLblPos val="nextTo"/>
        <c:spPr>
          <a:ln w="6480">
            <a:solidFill>
              <a:srgbClr val="8b8b8b"/>
            </a:solidFill>
            <a:round/>
          </a:ln>
        </c:spPr>
        <c:txPr>
          <a:bodyPr/>
          <a:p>
            <a:pPr>
              <a:defRPr b="0" sz="1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defRPr>
            </a:pPr>
          </a:p>
        </c:txPr>
        <c:crossAx val="8787882"/>
        <c:crosses val="autoZero"/>
        <c:auto val="1"/>
        <c:lblAlgn val="ctr"/>
        <c:lblOffset val="100"/>
      </c:catAx>
      <c:valAx>
        <c:axId val="8787882"/>
        <c:scaling>
          <c:orientation val="minMax"/>
        </c:scaling>
        <c:delete val="1"/>
        <c:axPos val="l"/>
        <c:numFmt formatCode="General" sourceLinked="0"/>
        <c:majorTickMark val="none"/>
        <c:minorTickMark val="none"/>
        <c:tickLblPos val="nextTo"/>
        <c:spPr>
          <a:ln w="6480">
            <a:solidFill>
              <a:srgbClr val="8b8b8b"/>
            </a:solidFill>
            <a:round/>
          </a:ln>
        </c:spPr>
        <c:txPr>
          <a:bodyPr/>
          <a:p>
            <a:pPr>
              <a:defRPr b="0" sz="1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defRPr>
            </a:pPr>
          </a:p>
        </c:txPr>
        <c:crossAx val="19847144"/>
        <c:crosses val="autoZero"/>
        <c:crossBetween val="midCat"/>
      </c:valAx>
      <c:spPr>
        <a:noFill/>
        <a:ln w="6480">
          <a:noFill/>
        </a:ln>
      </c:spPr>
    </c:plotArea>
    <c:legend>
      <c:legendPos val="b"/>
      <c:overlay val="0"/>
      <c:spPr>
        <a:noFill/>
        <a:ln>
          <a:noFill/>
        </a:ln>
      </c:spPr>
    </c:legend>
    <c:plotVisOnly val="1"/>
    <c:dispBlanksAs val="gap"/>
  </c:chart>
  <c:spPr>
    <a:noFill/>
    <a:ln>
      <a:noFill/>
    </a:ln>
  </c:spPr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0" sz="1862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defRPr>
            </a:pPr>
            <a:r>
              <a:rPr b="0" sz="1862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Gráfico de Setores ou Pizza</a:t>
            </a:r>
          </a:p>
        </c:rich>
      </c:tx>
      <c:overlay val="0"/>
    </c:title>
    <c:autoTitleDeleted val="0"/>
    <c:view3D>
      <c:rotX val="30"/>
      <c:rotY val="0"/>
      <c:rAngAx val="0"/>
      <c:perspective val="30"/>
    </c:view3D>
    <c:floor>
      <c:spPr>
        <a:solidFill>
          <a:srgbClr val="d9d9d9"/>
        </a:solidFill>
        <a:ln>
          <a:noFill/>
        </a:ln>
      </c:spPr>
    </c:floor>
    <c:backWall>
      <c:spPr>
        <a:solidFill>
          <a:srgbClr val="d9d9d9"/>
        </a:solidFill>
        <a:ln>
          <a:noFill/>
        </a:ln>
      </c:spPr>
    </c:backWall>
    <c:plotArea>
      <c:pie3D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Vendas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explosion val="0"/>
          <c:dPt>
            <c:idx val="0"/>
            <c:spPr>
              <a:solidFill>
                <a:srgbClr val="5b9bd5"/>
              </a:solidFill>
              <a:ln w="25560">
                <a:solidFill>
                  <a:srgbClr val="ffffff"/>
                </a:solidFill>
                <a:round/>
              </a:ln>
            </c:spPr>
          </c:dPt>
          <c:dPt>
            <c:idx val="1"/>
            <c:spPr>
              <a:solidFill>
                <a:srgbClr val="ed7d31"/>
              </a:solidFill>
              <a:ln w="25560">
                <a:solidFill>
                  <a:srgbClr val="ffffff"/>
                </a:solidFill>
                <a:round/>
              </a:ln>
            </c:spPr>
          </c:dPt>
          <c:dLbls>
            <c:dLbl>
              <c:idx val="0"/>
              <c:dLblPos val="bestFit"/>
              <c:showLegendKey val="0"/>
              <c:showVal val="1"/>
              <c:showCatName val="0"/>
              <c:showSerName val="0"/>
              <c:showPercent val="0"/>
            </c:dLbl>
            <c:dLbl>
              <c:idx val="1"/>
              <c:dLblPos val="bestFit"/>
              <c:showLegendKey val="0"/>
              <c:showVal val="1"/>
              <c:showCatName val="0"/>
              <c:showSerName val="0"/>
              <c:showPercent val="0"/>
            </c:dLbl>
            <c:dLblPos val="bestFit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2"/>
                <c:pt idx="0">
                  <c:v>Couro</c:v>
                </c:pt>
                <c:pt idx="1">
                  <c:v>Tecido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"/>
                <c:pt idx="0">
                  <c:v>15</c:v>
                </c:pt>
                <c:pt idx="1">
                  <c:v>4</c:v>
                </c:pt>
              </c:numCache>
            </c:numRef>
          </c:val>
        </c:ser>
      </c:pie3DChart>
      <c:spPr>
        <a:solidFill>
          <a:srgbClr val="d9d9d9"/>
        </a:solidFill>
        <a:ln>
          <a:noFill/>
        </a:ln>
      </c:spPr>
    </c:plotArea>
    <c:legend>
      <c:legendPos val="b"/>
      <c:overlay val="0"/>
      <c:spPr>
        <a:noFill/>
        <a:ln>
          <a:noFill/>
        </a:ln>
      </c:spPr>
    </c:legend>
    <c:plotVisOnly val="1"/>
    <c:dispBlanksAs val="gap"/>
  </c:chart>
  <c:spPr>
    <a:noFill/>
    <a:ln>
      <a:noFill/>
    </a:ln>
  </c:spPr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title>
      <c:tx>
        <c:rich>
          <a:bodyPr rot="0"/>
          <a:lstStyle/>
          <a:p>
            <a:pPr>
              <a:defRPr b="0" sz="1862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defRPr>
            </a:pPr>
            <a:r>
              <a:rPr b="0" sz="1862" spc="-1" strike="noStrike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Gráfico de Colunas ou Barras</a:t>
            </a:r>
          </a:p>
        </c:rich>
      </c:tx>
      <c:layout>
        <c:manualLayout>
          <c:xMode val="edge"/>
          <c:yMode val="edge"/>
          <c:x val="0.196946351029556"/>
          <c:y val="0.030366692131398"/>
        </c:manualLayout>
      </c:layout>
      <c:overlay val="0"/>
    </c:title>
    <c:autoTitleDeleted val="0"/>
    <c:view3D>
      <c:rotX val="15"/>
      <c:rotY val="20"/>
      <c:rAngAx val="1"/>
      <c:perspective val="30"/>
    </c:view3D>
    <c:floor>
      <c:spPr>
        <a:noFill/>
        <a:ln w="6480">
          <a:noFill/>
        </a:ln>
      </c:spPr>
    </c:floor>
    <c:backWall>
      <c:spPr>
        <a:noFill/>
        <a:ln w="6480">
          <a:noFill/>
        </a:ln>
      </c:spPr>
    </c:backWall>
    <c:plotArea>
      <c:layout>
        <c:manualLayout>
          <c:layoutTarget val="inner"/>
          <c:xMode val="edge"/>
          <c:yMode val="edge"/>
          <c:x val="0.121935845356493"/>
          <c:y val="0.190603514132926"/>
          <c:w val="0.856702619414484"/>
          <c:h val="0.748376623376623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Couro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Colunas1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1"/>
                <c:pt idx="0">
                  <c:v>Categoria 1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gapWidth val="0"/>
        <c:shape val="box"/>
        <c:axId val="37491434"/>
        <c:axId val="11810156"/>
        <c:axId val="0"/>
      </c:bar3DChart>
      <c:catAx>
        <c:axId val="37491434"/>
        <c:scaling>
          <c:orientation val="minMax"/>
        </c:scaling>
        <c:delete val="1"/>
        <c:axPos val="b"/>
        <c:numFmt formatCode="DD/MM/YYYY" sourceLinked="1"/>
        <c:majorTickMark val="none"/>
        <c:minorTickMark val="none"/>
        <c:tickLblPos val="nextTo"/>
        <c:spPr>
          <a:ln w="6480">
            <a:solidFill>
              <a:srgbClr val="8b8b8b"/>
            </a:solidFill>
            <a:round/>
          </a:ln>
        </c:spPr>
        <c:txPr>
          <a:bodyPr/>
          <a:p>
            <a:pPr>
              <a:defRPr b="0" sz="1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defRPr>
            </a:pPr>
          </a:p>
        </c:txPr>
        <c:crossAx val="11810156"/>
        <c:crosses val="autoZero"/>
        <c:auto val="1"/>
        <c:lblAlgn val="ctr"/>
        <c:lblOffset val="100"/>
      </c:catAx>
      <c:valAx>
        <c:axId val="11810156"/>
        <c:scaling>
          <c:orientation val="minMax"/>
        </c:scaling>
        <c:delete val="1"/>
        <c:axPos val="l"/>
        <c:numFmt formatCode="General" sourceLinked="0"/>
        <c:majorTickMark val="none"/>
        <c:minorTickMark val="none"/>
        <c:tickLblPos val="nextTo"/>
        <c:spPr>
          <a:ln w="6480">
            <a:solidFill>
              <a:srgbClr val="8b8b8b"/>
            </a:solidFill>
            <a:round/>
          </a:ln>
        </c:spPr>
        <c:txPr>
          <a:bodyPr/>
          <a:p>
            <a:pPr>
              <a:defRPr b="0" sz="1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defRPr>
            </a:pPr>
          </a:p>
        </c:txPr>
        <c:crossAx val="37491434"/>
        <c:crosses val="autoZero"/>
        <c:crossBetween val="midCat"/>
      </c:valAx>
      <c:spPr>
        <a:noFill/>
        <a:ln w="6480">
          <a:noFill/>
        </a:ln>
      </c:spPr>
    </c:plotArea>
    <c:legend>
      <c:legendPos val="b"/>
      <c:overlay val="0"/>
      <c:spPr>
        <a:noFill/>
        <a:ln>
          <a:noFill/>
        </a:ln>
      </c:spPr>
    </c:legend>
    <c:plotVisOnly val="1"/>
    <c:dispBlanksAs val="gap"/>
  </c:chart>
  <c:spPr>
    <a:noFill/>
    <a:ln>
      <a:noFill/>
    </a:ln>
  </c:spPr>
</c:chartSpace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" descr=""/>
          <p:cNvPicPr/>
          <p:nvPr/>
        </p:nvPicPr>
        <p:blipFill>
          <a:blip r:embed="rId2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1" name="" descr=""/>
          <p:cNvPicPr/>
          <p:nvPr/>
        </p:nvPicPr>
        <p:blipFill>
          <a:blip r:embed="rId3"/>
          <a:stretch/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chart" Target="../charts/chart19.xml"/><Relationship Id="rId2" Type="http://schemas.openxmlformats.org/officeDocument/2006/relationships/chart" Target="../charts/chart20.xml"/><Relationship Id="rId3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chart" Target="../charts/chart11.xml"/><Relationship Id="rId2" Type="http://schemas.openxmlformats.org/officeDocument/2006/relationships/chart" Target="../charts/chart12.xml"/><Relationship Id="rId3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chart" Target="../charts/chart13.xml"/><Relationship Id="rId2" Type="http://schemas.openxmlformats.org/officeDocument/2006/relationships/chart" Target="../charts/chart14.xml"/><Relationship Id="rId3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chart" Target="../charts/chart15.xml"/><Relationship Id="rId2" Type="http://schemas.openxmlformats.org/officeDocument/2006/relationships/chart" Target="../charts/chart16.xml"/><Relationship Id="rId3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chart" Target="../charts/chart17.xml"/><Relationship Id="rId2" Type="http://schemas.openxmlformats.org/officeDocument/2006/relationships/chart" Target="../charts/chart18.xml"/><Relationship Id="rId3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stomShape 1"/>
          <p:cNvSpPr/>
          <p:nvPr/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pt-BR" sz="6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Pesquisa de preferência veicular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CustomShape 2"/>
          <p:cNvSpPr/>
          <p:nvPr/>
        </p:nvSpPr>
        <p:spPr>
          <a:xfrm>
            <a:off x="1523880" y="3602160"/>
            <a:ext cx="9143280" cy="165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Equipe: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Carlos 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Gilmar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Diane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4" name="Picture 2" descr=""/>
          <p:cNvPicPr/>
          <p:nvPr/>
        </p:nvPicPr>
        <p:blipFill>
          <a:blip r:embed="rId1"/>
          <a:stretch/>
        </p:blipFill>
        <p:spPr>
          <a:xfrm>
            <a:off x="7424640" y="2869920"/>
            <a:ext cx="4401000" cy="3528720"/>
          </a:xfrm>
          <a:prstGeom prst="rect">
            <a:avLst/>
          </a:prstGeom>
          <a:ln>
            <a:noFill/>
          </a:ln>
        </p:spPr>
      </p:pic>
      <p:pic>
        <p:nvPicPr>
          <p:cNvPr id="75" name="Picture 4" descr=""/>
          <p:cNvPicPr/>
          <p:nvPr/>
        </p:nvPicPr>
        <p:blipFill>
          <a:blip r:embed="rId2"/>
          <a:stretch/>
        </p:blipFill>
        <p:spPr>
          <a:xfrm>
            <a:off x="365760" y="3371400"/>
            <a:ext cx="4979160" cy="27756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ustomShape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102" name="Table 2"/>
          <p:cNvGraphicFramePr/>
          <p:nvPr/>
        </p:nvGraphicFramePr>
        <p:xfrm>
          <a:off x="331920" y="365040"/>
          <a:ext cx="11267640" cy="2336400"/>
        </p:xfrm>
        <a:graphic>
          <a:graphicData uri="http://schemas.openxmlformats.org/drawingml/2006/table">
            <a:tbl>
              <a:tblPr/>
              <a:tblGrid>
                <a:gridCol w="1126800"/>
                <a:gridCol w="1126800"/>
                <a:gridCol w="1126800"/>
                <a:gridCol w="1126800"/>
                <a:gridCol w="1126800"/>
                <a:gridCol w="1126800"/>
                <a:gridCol w="1126800"/>
                <a:gridCol w="1126800"/>
                <a:gridCol w="1126800"/>
                <a:gridCol w="1126800"/>
              </a:tblGrid>
              <a:tr h="1006920">
                <a:tc gridSpan="10"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Qual o tipo preferido de estofamento?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</a:tr>
              <a:tr h="38160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Couro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Tecido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</a:tr>
              <a:tr h="38160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15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4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</a:tr>
              <a:tr h="566640">
                <a:tc gridSpan="10">
                  <a:txBody>
                    <a:bodyPr lIns="9360" rIns="936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O tipo preferido de estofamento escolhido pelos entrevistados foi o de couro.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3" name="Gráfico 4"/>
          <p:cNvGraphicFramePr/>
          <p:nvPr/>
        </p:nvGraphicFramePr>
        <p:xfrm>
          <a:off x="201960" y="2998800"/>
          <a:ext cx="5323320" cy="3858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104" name="Gráfico 5"/>
          <p:cNvGraphicFramePr/>
          <p:nvPr/>
        </p:nvGraphicFramePr>
        <p:xfrm>
          <a:off x="6381000" y="2560320"/>
          <a:ext cx="5139720" cy="3769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CustomShape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6" name="CustomShape 2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28600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 tipo preferido de estofamento escolhido pelos entrevistados foi o de couro.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7" name="Picture 2" descr=""/>
          <p:cNvPicPr/>
          <p:nvPr/>
        </p:nvPicPr>
        <p:blipFill>
          <a:blip r:embed="rId1"/>
          <a:stretch/>
        </p:blipFill>
        <p:spPr>
          <a:xfrm>
            <a:off x="2476800" y="3111480"/>
            <a:ext cx="6647760" cy="24091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9" name="CustomShape 2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28600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Fim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1" name="CustomShape 2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CustomShape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3" name="CustomShape 2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5" name="CustomShape 2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29" dur="indefinite" restart="never" nodeType="tmRoot">
          <p:childTnLst>
            <p:seq>
              <p:cTn id="3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7" name="CustomShape 2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31" dur="indefinite" restart="never" nodeType="tmRoot">
          <p:childTnLst>
            <p:seq>
              <p:cTn id="3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9" name="CustomShape 2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33" dur="indefinite" restart="never" nodeType="tmRoot">
          <p:childTnLst>
            <p:seq>
              <p:cTn id="3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77" name="Table 2"/>
          <p:cNvGraphicFramePr/>
          <p:nvPr/>
        </p:nvGraphicFramePr>
        <p:xfrm>
          <a:off x="386640" y="195120"/>
          <a:ext cx="10966320" cy="1897920"/>
        </p:xfrm>
        <a:graphic>
          <a:graphicData uri="http://schemas.openxmlformats.org/drawingml/2006/table">
            <a:tbl>
              <a:tblPr/>
              <a:tblGrid>
                <a:gridCol w="843480"/>
                <a:gridCol w="843480"/>
                <a:gridCol w="843480"/>
                <a:gridCol w="843480"/>
                <a:gridCol w="843480"/>
                <a:gridCol w="843480"/>
                <a:gridCol w="843480"/>
                <a:gridCol w="843480"/>
                <a:gridCol w="843480"/>
                <a:gridCol w="843480"/>
                <a:gridCol w="843480"/>
                <a:gridCol w="843480"/>
                <a:gridCol w="844920"/>
              </a:tblGrid>
              <a:tr h="463680">
                <a:tc gridSpan="13">
                  <a:txBody>
                    <a:bodyPr lIns="9360" rIns="936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Se você fosse comprar um carro que modelo escolheria?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</a:tr>
              <a:tr h="463680"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Sedan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Hatch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Cupe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</a:tr>
              <a:tr h="463680"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13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6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0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</a:tr>
              <a:tr h="835560">
                <a:tc gridSpan="13">
                  <a:txBody>
                    <a:bodyPr lIns="9360" rIns="936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De acordo com os dados, a pesquisa indica que o modelo sedan foi o modelo de carro preferido pelas pessoas entrevistadas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8" name="Gráfico 8"/>
          <p:cNvGraphicFramePr/>
          <p:nvPr/>
        </p:nvGraphicFramePr>
        <p:xfrm>
          <a:off x="244080" y="2797920"/>
          <a:ext cx="5323320" cy="3858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79" name="Gráfico 31"/>
          <p:cNvGraphicFramePr/>
          <p:nvPr/>
        </p:nvGraphicFramePr>
        <p:xfrm>
          <a:off x="6308280" y="2566440"/>
          <a:ext cx="5139720" cy="3769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444240" y="27828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28600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 acordo com os dados, a pesquisa indica que o modelo sedan foi o modelo de carro preferido pelas pessoas pessoas entrevistadas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1" name="Picture 2" descr=""/>
          <p:cNvPicPr/>
          <p:nvPr/>
        </p:nvPicPr>
        <p:blipFill>
          <a:blip r:embed="rId1"/>
          <a:stretch/>
        </p:blipFill>
        <p:spPr>
          <a:xfrm>
            <a:off x="444240" y="1487880"/>
            <a:ext cx="5083560" cy="51894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83" name="Table 2"/>
          <p:cNvGraphicFramePr/>
          <p:nvPr/>
        </p:nvGraphicFramePr>
        <p:xfrm>
          <a:off x="414000" y="167760"/>
          <a:ext cx="11377080" cy="1897920"/>
        </p:xfrm>
        <a:graphic>
          <a:graphicData uri="http://schemas.openxmlformats.org/drawingml/2006/table">
            <a:tbl>
              <a:tblPr/>
              <a:tblGrid>
                <a:gridCol w="1137600"/>
                <a:gridCol w="1137600"/>
                <a:gridCol w="1137600"/>
                <a:gridCol w="1137600"/>
                <a:gridCol w="1137600"/>
                <a:gridCol w="1137600"/>
                <a:gridCol w="1137600"/>
                <a:gridCol w="1137600"/>
                <a:gridCol w="1137600"/>
                <a:gridCol w="1139040"/>
              </a:tblGrid>
              <a:tr h="463680">
                <a:tc gridSpan="10">
                  <a:txBody>
                    <a:bodyPr lIns="9360" rIns="936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Qual a potencia do motor que mais lhe agrada?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</a:tr>
              <a:tr h="463680"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1.0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1.6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2.0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</a:tr>
              <a:tr h="463680"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14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</a:tr>
              <a:tr h="835560">
                <a:tc gridSpan="10">
                  <a:txBody>
                    <a:bodyPr lIns="9360" rIns="936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Os dados indicam que a potencia média de 1.6 foi a escolhida pela maioria das pessoas entrevistadas.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4" name="Gráfico 4"/>
          <p:cNvGraphicFramePr/>
          <p:nvPr/>
        </p:nvGraphicFramePr>
        <p:xfrm>
          <a:off x="244080" y="2797920"/>
          <a:ext cx="5323320" cy="3858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85" name="Gráfico 5"/>
          <p:cNvGraphicFramePr/>
          <p:nvPr/>
        </p:nvGraphicFramePr>
        <p:xfrm>
          <a:off x="6381000" y="2560320"/>
          <a:ext cx="5139720" cy="3769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7" name="CustomShape 2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28600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Os dados indicam que a potencia média de 1.6 foi a escolhida pela maioria das pessoas entrevistadas.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89" name="Table 2"/>
          <p:cNvGraphicFramePr/>
          <p:nvPr/>
        </p:nvGraphicFramePr>
        <p:xfrm>
          <a:off x="250200" y="211320"/>
          <a:ext cx="11417760" cy="2244600"/>
        </p:xfrm>
        <a:graphic>
          <a:graphicData uri="http://schemas.openxmlformats.org/drawingml/2006/table">
            <a:tbl>
              <a:tblPr/>
              <a:tblGrid>
                <a:gridCol w="1141560"/>
                <a:gridCol w="1596600"/>
                <a:gridCol w="686880"/>
                <a:gridCol w="1141560"/>
                <a:gridCol w="1141560"/>
                <a:gridCol w="1141560"/>
                <a:gridCol w="1141560"/>
                <a:gridCol w="1141560"/>
                <a:gridCol w="1141560"/>
                <a:gridCol w="1143720"/>
              </a:tblGrid>
              <a:tr h="849960">
                <a:tc gridSpan="10"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Tipo de combustível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</a:tr>
              <a:tr h="38160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Gasolina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Alcool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Flex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</a:tr>
              <a:tr h="38160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11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6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</a:tr>
              <a:tr h="631800">
                <a:tc gridSpan="10">
                  <a:txBody>
                    <a:bodyPr lIns="9360" rIns="936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O combustível escolhido que mais se adequa a maioria dos entrevistados foi a gasolina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0" name="Gráfico 4"/>
          <p:cNvGraphicFramePr/>
          <p:nvPr/>
        </p:nvGraphicFramePr>
        <p:xfrm>
          <a:off x="244080" y="2797920"/>
          <a:ext cx="5323320" cy="3858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91" name="Gráfico 5"/>
          <p:cNvGraphicFramePr/>
          <p:nvPr/>
        </p:nvGraphicFramePr>
        <p:xfrm>
          <a:off x="6381000" y="2560320"/>
          <a:ext cx="5139720" cy="3769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3" name="CustomShape 2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28600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 combustível escolhido que mais se adequa a maioria dos entrevistados foi a gasolina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graphicFrame>
        <p:nvGraphicFramePr>
          <p:cNvPr id="95" name="Table 2"/>
          <p:cNvGraphicFramePr/>
          <p:nvPr/>
        </p:nvGraphicFramePr>
        <p:xfrm>
          <a:off x="322920" y="260280"/>
          <a:ext cx="11522520" cy="1770840"/>
        </p:xfrm>
        <a:graphic>
          <a:graphicData uri="http://schemas.openxmlformats.org/drawingml/2006/table">
            <a:tbl>
              <a:tblPr/>
              <a:tblGrid>
                <a:gridCol w="960120"/>
                <a:gridCol w="960120"/>
                <a:gridCol w="960120"/>
                <a:gridCol w="960120"/>
                <a:gridCol w="960120"/>
                <a:gridCol w="960120"/>
                <a:gridCol w="960120"/>
                <a:gridCol w="960120"/>
                <a:gridCol w="960120"/>
                <a:gridCol w="960120"/>
                <a:gridCol w="960120"/>
                <a:gridCol w="961560"/>
              </a:tblGrid>
              <a:tr h="626400">
                <a:tc gridSpan="12"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Qual sua cor preferida para automóvel?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</a:tr>
              <a:tr h="38160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Branco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Prata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Preto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 gridSpan="3"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Vermelho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</a:tr>
              <a:tr h="381600"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4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6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 lIns="9360" rIns="936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6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</a:tr>
              <a:tr h="381600">
                <a:tc gridSpan="12">
                  <a:txBody>
                    <a:bodyPr lIns="9360" rIns="936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pt-BR" sz="24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 cor de preferencia dos entrevistados para automóveis foi empate entre prata e vermelho.</a:t>
                      </a:r>
                      <a:endParaRPr b="0" lang="pt-BR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6" name="Gráfico 4"/>
          <p:cNvGraphicFramePr/>
          <p:nvPr/>
        </p:nvGraphicFramePr>
        <p:xfrm>
          <a:off x="244080" y="2797920"/>
          <a:ext cx="5323320" cy="3858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97" name="Gráfico 5"/>
          <p:cNvGraphicFramePr/>
          <p:nvPr/>
        </p:nvGraphicFramePr>
        <p:xfrm>
          <a:off x="6381000" y="2560320"/>
          <a:ext cx="5139720" cy="3769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9" name="CustomShape 2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28600" indent="-22788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 cor de preferencia dos entrevistados para automóveis foi empate entre prata e vermelho.</a:t>
            </a:r>
            <a:endParaRPr b="0" lang="pt-B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0" name="Picture 2" descr=""/>
          <p:cNvPicPr/>
          <p:nvPr/>
        </p:nvPicPr>
        <p:blipFill>
          <a:blip r:embed="rId1"/>
          <a:stretch/>
        </p:blipFill>
        <p:spPr>
          <a:xfrm>
            <a:off x="838080" y="3107520"/>
            <a:ext cx="4161600" cy="27331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Application>LibreOffice/5.1.3.2$Windows_x86 LibreOffice_project/644e4637d1d8544fd9f56425bd6cec110e49301b</Application>
  <Words>292</Words>
  <Paragraphs>61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2016-06-17T23:06:22Z</dcterms:created>
  <dc:creator>Fr0nt.Acer</dc:creator>
  <dc:description/>
  <dc:language>pt-BR</dc:language>
  <cp:lastModifiedBy/>
  <dcterms:modified xsi:type="dcterms:W3CDTF">2016-06-25T21:52:21Z</dcterms:modified>
  <cp:revision>17</cp:revision>
  <dc:subject/>
  <dc:title>Pesquisa de preferencia veicular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17</vt:i4>
  </property>
</Properties>
</file>