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20"/>
  </p:notesMasterIdLst>
  <p:sldIdLst>
    <p:sldId id="257" r:id="rId4"/>
    <p:sldId id="258" r:id="rId5"/>
    <p:sldId id="268" r:id="rId6"/>
    <p:sldId id="269" r:id="rId7"/>
    <p:sldId id="259" r:id="rId8"/>
    <p:sldId id="266" r:id="rId9"/>
    <p:sldId id="262" r:id="rId10"/>
    <p:sldId id="263" r:id="rId11"/>
    <p:sldId id="264" r:id="rId12"/>
    <p:sldId id="265" r:id="rId13"/>
    <p:sldId id="267" r:id="rId14"/>
    <p:sldId id="271" r:id="rId15"/>
    <p:sldId id="272" r:id="rId16"/>
    <p:sldId id="273" r:id="rId17"/>
    <p:sldId id="261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4" autoAdjust="0"/>
    <p:restoredTop sz="94660"/>
  </p:normalViewPr>
  <p:slideViewPr>
    <p:cSldViewPr>
      <p:cViewPr>
        <p:scale>
          <a:sx n="100" d="100"/>
          <a:sy n="100" d="100"/>
        </p:scale>
        <p:origin x="-1092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2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DCA30-2ED5-41C4-A072-F195EC56C9D7}" type="datetimeFigureOut">
              <a:rPr lang="en-US" smtClean="0"/>
              <a:t>12/2/2013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7E218-9473-4E4E-BA13-22C19D99876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2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4:54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0" y="8685213"/>
            <a:ext cx="6172200" cy="457200"/>
          </a:xfrm>
        </p:spPr>
        <p:txBody>
          <a:bodyPr/>
          <a:lstStyle/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5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sz="5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6172199" y="8685213"/>
            <a:ext cx="684213" cy="457200"/>
          </a:xfrm>
        </p:spPr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4:54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10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4:54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11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4:55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4:55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13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4:55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14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4:57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15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4:58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16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4:54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2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4:54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3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4:54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4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4:54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5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4:54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6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4:54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7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4:54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8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 algn="r" defTabSz="914400">
              <a:buNone/>
            </a:pPr>
            <a:fld id="{81331B57-0BE5-4F82-AA58-76F53EFF3ADA}" type="datetime8">
              <a:rPr lang="en-US" sz="1200" b="0" i="0">
                <a:latin typeface="Calibri"/>
                <a:ea typeface="+mn-ea"/>
                <a:cs typeface="+mn-cs"/>
              </a:rPr>
              <a:t>12/2/2013 4:54 PM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© 2007 Microsoft Corporation. Todos os direitos reservados. Microsoft, Windows, Windows Vista e outros nomes de produtos são ou podem ser marcas registradas e/ou marcas comerciais nos Estados Unidos e/ou em outros países.</a:t>
            </a:r>
          </a:p>
          <a:p>
            <a:pPr algn="l" defTabSz="914400">
              <a:buNone/>
            </a:pP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As informações contidas neste documento têm finalidades meramente informativas e representam a visão atual da Microsoft Corporation, na data desta apresentação.  Como a Microsoft precisa responder às constantes mudanças nas condições de mercado, o conteúdo do documento não deve ser interpretado como um compromisso por parte da Microsoft, e a Microsoft não pode garantir a exatidão de qualquer informação fornecida após a data desta apresentação.  </a:t>
            </a:r>
            <a:b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</a:br>
            <a:r>
              <a:rPr lang="en-US" sz="1200" b="0" i="0">
                <a:solidFill>
                  <a:srgbClr val="000000"/>
                </a:solidFill>
                <a:latin typeface="Calibri"/>
                <a:ea typeface="+mn-ea"/>
                <a:cs typeface="+mn-cs"/>
              </a:rPr>
              <a:t>A MICROSOFT NÃO OFERECE NENHUMA GARANTIA, SEJA EXPRESSA, IMPLÍCITA OU LEGAL, CONCERNENTE ÀS INFORMAÇÕES DESTA APRESENTAÇÃO.</a:t>
            </a:r>
          </a:p>
          <a:p>
            <a:pPr algn="l" defTabSz="914400">
              <a:buNone/>
            </a:pPr>
            <a:endParaRPr lang="en-US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algn="r" defTabSz="914400">
              <a:buNone/>
            </a:pPr>
            <a:fld id="{EC87E0CF-87F6-4B58-B8B8-DCAB2DAAF3CA}" type="slidenum">
              <a:rPr lang="en-US" sz="1200" b="0" i="0">
                <a:latin typeface="Calibri"/>
                <a:ea typeface="+mn-ea"/>
                <a:cs typeface="+mn-cs"/>
              </a:rPr>
              <a:t>9</a:t>
            </a:fld>
            <a:endParaRPr lang="en-US" sz="1200" b="0" i="0"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 smtClean="0"/>
              <a:t>Clique para editar o estilo do subtítulo mestre</a:t>
            </a:r>
            <a:endParaRPr lang="pt-BR" noProof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ítulo 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ítulo e Conteúd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4" name="Espaço Reservado para Texto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pt-BR" noProof="0" smtClean="0"/>
              <a:t>Clique para editar o texto mestre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s &quot;especiais&quot; 2_Demo, Vídeo etc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 smtClean="0"/>
              <a:t>Clique para editar o estilo do subtítulo mestre</a:t>
            </a:r>
            <a:endParaRPr lang="pt-BR" noProof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t-BR" noProof="0" smtClean="0"/>
              <a:t>clique para…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ar para slides com Código de Softw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533001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s &quot;especiais&quot; 1_Demo, Vídeo etc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noProof="0" smtClean="0"/>
              <a:t>Clique para editar o estilo do subtítulo mestre</a:t>
            </a:r>
            <a:endParaRPr lang="pt-BR" noProof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pt-BR" noProof="0" smtClean="0"/>
              <a:t>clique para…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855893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855893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smtClean="0"/>
              <a:t>Clique para editar o título mestre</a:t>
            </a:r>
            <a:endParaRPr lang="pt-BR" noProof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Imprime em ESCALA DE CIN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3295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pic>
        <p:nvPicPr>
          <p:cNvPr id="4" name="Imagem 3" descr="footer_graphic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5435827"/>
            <a:ext cx="9144000" cy="1420586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32959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pt-BR" noProof="0" smtClean="0"/>
              <a:t>Clique para editar o estilo do título Mestre</a:t>
            </a:r>
            <a:endParaRPr lang="pt-BR" noProof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5330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jp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jp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681913" cy="1523495"/>
          </a:xfrm>
        </p:spPr>
        <p:txBody>
          <a:bodyPr/>
          <a:lstStyle/>
          <a:p>
            <a:pPr algn="ctr" defTabSz="914400">
              <a:spcBef>
                <a:spcPts val="0"/>
              </a:spcBef>
            </a:pPr>
            <a:r>
              <a:rPr lang="pt-BR" dirty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cs typeface="Arial"/>
              </a:rPr>
              <a:t>Detecção do </a:t>
            </a:r>
            <a:r>
              <a:rPr lang="pt-BR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cs typeface="Arial"/>
              </a:rPr>
              <a:t>Clima Utilizando Mineração </a:t>
            </a:r>
            <a:r>
              <a:rPr lang="pt-BR" dirty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cs typeface="Arial"/>
              </a:rPr>
              <a:t>de </a:t>
            </a:r>
            <a:r>
              <a:rPr lang="pt-BR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cs typeface="Arial"/>
              </a:rPr>
              <a:t>Imagens</a:t>
            </a:r>
            <a:endParaRPr lang="pt-BR" sz="54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1370012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pt-BR" dirty="0">
                <a:solidFill>
                  <a:srgbClr val="FFFFFF">
                    <a:tint val="75000"/>
                  </a:srgbClr>
                </a:solidFill>
              </a:rPr>
              <a:t>Alexandre </a:t>
            </a:r>
            <a:r>
              <a:rPr lang="pt-BR" dirty="0" err="1" smtClean="0">
                <a:solidFill>
                  <a:srgbClr val="FFFFFF">
                    <a:tint val="75000"/>
                  </a:srgbClr>
                </a:solidFill>
              </a:rPr>
              <a:t>Vicenzi</a:t>
            </a:r>
            <a:endParaRPr lang="pt-BR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solidFill>
                  <a:srgbClr val="FFFFFF">
                    <a:tint val="75000"/>
                  </a:srgbClr>
                </a:solidFill>
              </a:rPr>
              <a:t>Chrystian Pimentel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solidFill>
                  <a:srgbClr val="FFFFFF">
                    <a:tint val="75000"/>
                  </a:srgbClr>
                </a:solidFill>
              </a:rPr>
              <a:t>Jéssica </a:t>
            </a:r>
            <a:r>
              <a:rPr lang="pt-BR" dirty="0" err="1" smtClean="0">
                <a:solidFill>
                  <a:srgbClr val="FFFFFF">
                    <a:tint val="75000"/>
                  </a:srgbClr>
                </a:solidFill>
              </a:rPr>
              <a:t>Hausmann</a:t>
            </a:r>
            <a:endParaRPr lang="pt-BR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dirty="0" smtClean="0">
                <a:solidFill>
                  <a:srgbClr val="FFFFFF">
                    <a:tint val="75000"/>
                  </a:srgbClr>
                </a:solidFill>
              </a:rPr>
              <a:t>Marcos </a:t>
            </a:r>
            <a:r>
              <a:rPr lang="pt-BR" dirty="0">
                <a:solidFill>
                  <a:srgbClr val="FFFFFF">
                    <a:tint val="75000"/>
                  </a:srgbClr>
                </a:solidFill>
              </a:rPr>
              <a:t>Souza</a:t>
            </a:r>
            <a:endParaRPr lang="pt-BR" b="0" i="0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683568" y="2492896"/>
            <a:ext cx="7681913" cy="137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363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2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363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545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727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909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090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272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454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Departamento de Sistemas e 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Computação</a:t>
            </a:r>
            <a:b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</a:b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Universidade 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Regional de Blumenau (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FURB)</a:t>
            </a:r>
          </a:p>
          <a:p>
            <a:pPr algn="ctr"/>
            <a:r>
              <a:rPr lang="pt-BR" sz="2000" dirty="0" smtClean="0">
                <a:solidFill>
                  <a:srgbClr val="FFFFFF">
                    <a:tint val="75000"/>
                  </a:srgbClr>
                </a:solidFill>
              </a:rPr>
              <a:t>Blumenau/SC</a:t>
            </a:r>
          </a:p>
          <a:p>
            <a:pPr algn="ctr"/>
            <a:r>
              <a:rPr lang="pt-BR" sz="2000" dirty="0" smtClean="0">
                <a:solidFill>
                  <a:srgbClr val="FFFFFF">
                    <a:tint val="75000"/>
                  </a:srgbClr>
                </a:solidFill>
              </a:rPr>
              <a:t>Dezembro 2013</a:t>
            </a:r>
            <a:endParaRPr lang="pt-BR" sz="2000" dirty="0">
              <a:solidFill>
                <a:srgbClr val="FFFFFF">
                  <a:tint val="75000"/>
                </a:srgb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A Solução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25" y="980728"/>
            <a:ext cx="7615975" cy="5585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74265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A Solução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A comparação feita usando 3 algoritmos de calculo de distância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:</a:t>
            </a:r>
          </a:p>
          <a:p>
            <a:pPr marL="0" indent="0">
              <a:buNone/>
            </a:pP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	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- </a:t>
            </a:r>
            <a:r>
              <a:rPr lang="pt-BR" sz="2400" dirty="0" err="1" smtClean="0">
                <a:solidFill>
                  <a:srgbClr val="FFFFFF">
                    <a:tint val="75000"/>
                  </a:srgbClr>
                </a:solidFill>
              </a:rPr>
              <a:t>Bray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-Curtis;</a:t>
            </a:r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  <a:p>
            <a:pPr marL="0" indent="0">
              <a:buNone/>
            </a:pP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	- </a:t>
            </a:r>
            <a:r>
              <a:rPr lang="pt-BR" sz="2400" dirty="0" err="1" smtClean="0">
                <a:solidFill>
                  <a:srgbClr val="FFFFFF">
                    <a:tint val="75000"/>
                  </a:srgbClr>
                </a:solidFill>
              </a:rPr>
              <a:t>Cosine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 ;</a:t>
            </a:r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  <a:p>
            <a:pPr marL="0" indent="0">
              <a:buNone/>
            </a:pP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	- </a:t>
            </a:r>
            <a:r>
              <a:rPr lang="pt-BR" sz="2400" dirty="0" err="1" smtClean="0">
                <a:solidFill>
                  <a:srgbClr val="FFFFFF">
                    <a:tint val="75000"/>
                  </a:srgbClr>
                </a:solidFill>
              </a:rPr>
              <a:t>Hamming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.</a:t>
            </a:r>
            <a:b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</a:b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Calculam a distância entre dois objetos (</a:t>
            </a:r>
            <a:r>
              <a:rPr lang="pt-BR" sz="2400" dirty="0" err="1" smtClean="0">
                <a:solidFill>
                  <a:srgbClr val="FFFFFF">
                    <a:tint val="75000"/>
                  </a:srgbClr>
                </a:solidFill>
              </a:rPr>
              <a:t>arrays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 1D) e retornam um valor entre 0 e 1 (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0 e 100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%);</a:t>
            </a:r>
          </a:p>
          <a:p>
            <a:pPr>
              <a:buFont typeface="Arial" pitchFamily="34" charset="0"/>
              <a:buChar char="•"/>
            </a:pP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100% quer dizer que ambas imagens são iguais.</a:t>
            </a:r>
          </a:p>
          <a:p>
            <a:pPr marL="0" indent="0">
              <a:buNone/>
            </a:pPr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7247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Resultados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980728"/>
            <a:ext cx="4896544" cy="560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178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Resultados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978" y="836712"/>
            <a:ext cx="5037931" cy="5748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4278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Resultados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563" y="980728"/>
            <a:ext cx="4970685" cy="5644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0494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Conclusões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/>
              <a:t>Conforme verificados nos resultados </a:t>
            </a:r>
            <a:r>
              <a:rPr lang="pt-BR" sz="2400" dirty="0" smtClean="0"/>
              <a:t>apresentados, obtivemos cerca </a:t>
            </a:r>
            <a:r>
              <a:rPr lang="pt-BR" sz="2400" dirty="0"/>
              <a:t>de 50% de acerto, 20% dentro de um patamar tolerável e 30% ficou abaixo do esperado, desconsiderando os resultados </a:t>
            </a:r>
            <a:r>
              <a:rPr lang="pt-BR" sz="2400" dirty="0" smtClean="0"/>
              <a:t>destes;</a:t>
            </a: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Os resultados não possuem 100% de exatidão;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A exatidão nas comparações está diretamente relacionada ao tamanho da amostragem (armazenamento de imagens no banco de dados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);</a:t>
            </a: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Mineração 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de imagens é uma tecnologia multidisciplinar, pois abrange também mineração de dados, processamento de imagens, banco de dados e inteligência artificial para realizar o 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aprendizado.</a:t>
            </a:r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7758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Referências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VIEIRA, Everton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Vilda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. Mineração de imagens: conceitos e aplicação em sistemas de recuperação de imagens por conteúdo. 2002. Dissertação em Mestrado de Informática – Universidade Federal do Paraná.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Anderson V. Araújo, Olga R. P.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Bellon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, Luciano Silva, Everton V. Vieira1, Mônica Cat. Aplicando Mineração de Imagens para Auxiliar na Determinação da Idade Gestacional em Recém-Nascidos. Grupo Imago de Pesquisa em Visão Computacional, Computação Gráfica e Processamento de Imagens – Universidade Federal do Paraná.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Página Dinâmica para Aprendizado do Sensoriamento Remoto. O Histograma de uma Imagem - Universidade Federal do Rio Grande do Sul.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Woods, R. E.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and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Gonzalez, R. C. 1981. Real-time digital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image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enhancement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. In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Proceedings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of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IEEE, volume 69, páginas 634–654.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Python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Imaging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Library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Handbook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.</a:t>
            </a:r>
          </a:p>
          <a:p>
            <a:pPr marL="0" indent="0">
              <a:buNone/>
            </a:pP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</a:t>
            </a:r>
            <a:r>
              <a:rPr lang="pt-BR" sz="1900" dirty="0" smtClean="0">
                <a:solidFill>
                  <a:srgbClr val="FFFFFF">
                    <a:tint val="75000"/>
                  </a:srgbClr>
                </a:solidFill>
              </a:rPr>
              <a:t>            Disponível 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em: http://effbot.org/imagingbook/pil-index.htm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Distance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computations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(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scipy.spatial.distance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)</a:t>
            </a:r>
          </a:p>
          <a:p>
            <a:pPr marL="0" indent="0">
              <a:buNone/>
            </a:pPr>
            <a:r>
              <a:rPr lang="pt-BR" sz="1900" dirty="0" smtClean="0">
                <a:solidFill>
                  <a:srgbClr val="FFFFFF">
                    <a:tint val="75000"/>
                  </a:srgbClr>
                </a:solidFill>
              </a:rPr>
              <a:t>             Disponível 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em: http://docs.scipy.org/doc/scipy/reference/spatial.distance.html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SCHULZ, Jan. 2007.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Bray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-Curtis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dissimilarity</a:t>
            </a: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0" indent="0">
              <a:buNone/>
            </a:pPr>
            <a:r>
              <a:rPr lang="pt-BR" sz="1900" dirty="0" smtClean="0">
                <a:solidFill>
                  <a:srgbClr val="FFFFFF">
                    <a:tint val="75000"/>
                  </a:srgbClr>
                </a:solidFill>
              </a:rPr>
              <a:t>             Disponível 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em: http://</a:t>
            </a:r>
            <a:r>
              <a:rPr lang="pt-BR" sz="1900" dirty="0" smtClean="0">
                <a:solidFill>
                  <a:srgbClr val="FFFFFF">
                    <a:tint val="75000"/>
                  </a:srgbClr>
                </a:solidFill>
              </a:rPr>
              <a:t>www.code10.info/index.php?option=com_content&amp;view=article&amp;id=46:articlebray-curtis-                                               	              </a:t>
            </a:r>
            <a:r>
              <a:rPr lang="pt-BR" sz="1900" dirty="0" err="1" smtClean="0">
                <a:solidFill>
                  <a:srgbClr val="FFFFFF">
                    <a:tint val="75000"/>
                  </a:srgbClr>
                </a:solidFill>
              </a:rPr>
              <a:t>dissim&amp;catid</a:t>
            </a:r>
            <a:r>
              <a:rPr lang="pt-BR" sz="1900" dirty="0" smtClean="0">
                <a:solidFill>
                  <a:srgbClr val="FFFFFF">
                    <a:tint val="75000"/>
                  </a:srgbClr>
                </a:solidFill>
              </a:rPr>
              <a:t>=38:cat_coding_algorithms_data-similarity&amp;Itemid=57</a:t>
            </a: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SCHULZ, Jan. 2007.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Hamming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distance</a:t>
            </a: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0" indent="0">
              <a:buNone/>
            </a:pPr>
            <a:r>
              <a:rPr lang="pt-BR" sz="1900" dirty="0" smtClean="0">
                <a:solidFill>
                  <a:srgbClr val="FFFFFF">
                    <a:tint val="75000"/>
                  </a:srgbClr>
                </a:solidFill>
              </a:rPr>
              <a:t>             Disponível 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em: http://</a:t>
            </a:r>
            <a:r>
              <a:rPr lang="pt-BR" sz="1900" dirty="0" smtClean="0">
                <a:solidFill>
                  <a:srgbClr val="FFFFFF">
                    <a:tint val="75000"/>
                  </a:srgbClr>
                </a:solidFill>
              </a:rPr>
              <a:t>www.code10.info/index.php?option=com_content&amp;view=article&amp;id=59:hamming-              	              </a:t>
            </a:r>
            <a:r>
              <a:rPr lang="pt-BR" sz="1900" dirty="0" err="1" smtClean="0">
                <a:solidFill>
                  <a:srgbClr val="FFFFFF">
                    <a:tint val="75000"/>
                  </a:srgbClr>
                </a:solidFill>
              </a:rPr>
              <a:t>distance&amp;catid</a:t>
            </a:r>
            <a:r>
              <a:rPr lang="pt-BR" sz="1900" dirty="0" smtClean="0">
                <a:solidFill>
                  <a:srgbClr val="FFFFFF">
                    <a:tint val="75000"/>
                  </a:srgbClr>
                </a:solidFill>
              </a:rPr>
              <a:t>=38:cat_coding_algorithms_data-similarity&amp;Itemid=57</a:t>
            </a: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Wikipedia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,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the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free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encyclopedia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.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Cosine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</a:t>
            </a:r>
            <a:r>
              <a:rPr lang="pt-BR" sz="1900" dirty="0" err="1">
                <a:solidFill>
                  <a:srgbClr val="FFFFFF">
                    <a:tint val="75000"/>
                  </a:srgbClr>
                </a:solidFill>
              </a:rPr>
              <a:t>similarity</a:t>
            </a:r>
            <a:endParaRPr lang="pt-BR" sz="1900" dirty="0">
              <a:solidFill>
                <a:srgbClr val="FFFFFF">
                  <a:tint val="75000"/>
                </a:srgbClr>
              </a:solidFill>
            </a:endParaRPr>
          </a:p>
          <a:p>
            <a:pPr marL="0" indent="0">
              <a:buNone/>
            </a:pP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 </a:t>
            </a:r>
            <a:r>
              <a:rPr lang="pt-BR" sz="1900" dirty="0" smtClean="0">
                <a:solidFill>
                  <a:srgbClr val="FFFFFF">
                    <a:tint val="75000"/>
                  </a:srgbClr>
                </a:solidFill>
              </a:rPr>
              <a:t>            Disponível </a:t>
            </a:r>
            <a:r>
              <a:rPr lang="pt-BR" sz="1900" dirty="0">
                <a:solidFill>
                  <a:srgbClr val="FFFFFF">
                    <a:tint val="75000"/>
                  </a:srgbClr>
                </a:solidFill>
              </a:rPr>
              <a:t>em: http://en.wikipedia.org/wiki/Cosine_similarity</a:t>
            </a:r>
            <a:endParaRPr lang="pt-BR" sz="19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4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Apresentação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endParaRPr lang="pt-BR" sz="2400" dirty="0" smtClean="0"/>
          </a:p>
          <a:p>
            <a:pPr marL="0" indent="0">
              <a:buNone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475928" y="13316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Mineração de Imagens</a:t>
            </a:r>
          </a:p>
          <a:p>
            <a:pPr marL="0" indent="0" algn="just">
              <a:buNone/>
            </a:pPr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  <a:p>
            <a:pPr marL="0" indent="0" algn="just">
              <a:buNone/>
            </a:pPr>
            <a:r>
              <a:rPr lang="pt-BR" sz="2400" dirty="0" smtClean="0"/>
              <a:t>“Extração </a:t>
            </a:r>
            <a:r>
              <a:rPr lang="pt-BR" sz="2400" dirty="0"/>
              <a:t>de conhecimento implícito, </a:t>
            </a:r>
            <a:r>
              <a:rPr lang="pt-BR" sz="2400" dirty="0" smtClean="0"/>
              <a:t>relacionamento </a:t>
            </a:r>
            <a:r>
              <a:rPr lang="pt-BR" sz="2400" dirty="0"/>
              <a:t>de imagens e </a:t>
            </a:r>
            <a:r>
              <a:rPr lang="pt-BR" sz="2400" dirty="0" smtClean="0"/>
              <a:t>outros padrões </a:t>
            </a:r>
            <a:r>
              <a:rPr lang="pt-BR" sz="2400" dirty="0"/>
              <a:t>não explicitamente armazenados em bases de dados de </a:t>
            </a:r>
            <a:r>
              <a:rPr lang="pt-BR" sz="2400" dirty="0" smtClean="0"/>
              <a:t>imagens”.</a:t>
            </a:r>
            <a:endParaRPr lang="pt-BR" sz="2400" dirty="0"/>
          </a:p>
          <a:p>
            <a:pPr marL="0" indent="0" algn="just">
              <a:buNone/>
            </a:pPr>
            <a:endParaRPr lang="pt-BR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/>
          </a:p>
          <a:p>
            <a:pPr marL="0" indent="0">
              <a:buNone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Desafio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Grande quantidade de informações disponíveis no momento, não apenas textos, mas principalmente 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imagens;</a:t>
            </a:r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pt-BR" sz="2400" dirty="0" smtClean="0"/>
              <a:t>Internet </a:t>
            </a:r>
            <a:r>
              <a:rPr lang="pt-BR" sz="2400" dirty="0"/>
              <a:t>como </a:t>
            </a:r>
            <a:r>
              <a:rPr lang="pt-BR" sz="2400" dirty="0" smtClean="0"/>
              <a:t>catalisadora;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400" dirty="0" smtClean="0"/>
              <a:t>Extrair </a:t>
            </a:r>
            <a:r>
              <a:rPr lang="pt-BR" sz="2400" dirty="0"/>
              <a:t>algo útil e resumido a partir dessas </a:t>
            </a:r>
            <a:r>
              <a:rPr lang="pt-BR" sz="2400" dirty="0" smtClean="0"/>
              <a:t>informações, ou </a:t>
            </a:r>
            <a:r>
              <a:rPr lang="pt-BR" sz="2400" dirty="0"/>
              <a:t>seja, </a:t>
            </a:r>
            <a:r>
              <a:rPr lang="pt-BR" sz="2400" dirty="0" smtClean="0"/>
              <a:t>a </a:t>
            </a:r>
            <a:r>
              <a:rPr lang="pt-BR" sz="2400" dirty="0"/>
              <a:t>necessidade de se descobrir </a:t>
            </a:r>
            <a:r>
              <a:rPr lang="pt-BR" sz="2400" dirty="0" smtClean="0"/>
              <a:t>conhecimento.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/>
          </a:p>
          <a:p>
            <a:pPr marL="0" indent="0">
              <a:buNone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104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Desafio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Como um sistema 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pode extrair não apenas 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características 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visuais mas 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também relacionamentos 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escondidos entre características com o objetivo de permitir 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um resultado?</a:t>
            </a:r>
          </a:p>
          <a:p>
            <a:pPr marL="0" indent="0" algn="just">
              <a:buNone/>
            </a:pPr>
            <a:endParaRPr lang="pt-BR" sz="2400" u="sng" dirty="0" smtClean="0">
              <a:solidFill>
                <a:srgbClr val="FFFFFF">
                  <a:tint val="75000"/>
                </a:srgbClr>
              </a:solidFill>
            </a:endParaRPr>
          </a:p>
          <a:p>
            <a:pPr marL="0" indent="0">
              <a:buNone/>
            </a:pP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	- aprendizado com experiência;</a:t>
            </a:r>
          </a:p>
          <a:p>
            <a:pPr marL="0" indent="0">
              <a:buNone/>
            </a:pP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	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- extração 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automática de 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conhecimento;</a:t>
            </a:r>
          </a:p>
          <a:p>
            <a:pPr marL="0" indent="0">
              <a:buNone/>
            </a:pP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	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- realimentação 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de relevância.</a:t>
            </a:r>
            <a:endParaRPr lang="pt-BR" sz="2400" dirty="0" smtClean="0"/>
          </a:p>
          <a:p>
            <a:pPr marL="0" indent="0">
              <a:buNone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6736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Aplicações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323528" y="1196752"/>
            <a:ext cx="7681913" cy="137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363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2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363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545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727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909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090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272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454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itchFamily="34" charset="0"/>
              <a:buChar char="•"/>
            </a:pP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Auxiliar 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na 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determinação 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da 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idade;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Auxiliar em diagnósticos médicos;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400" dirty="0"/>
              <a:t>Meio </a:t>
            </a:r>
            <a:r>
              <a:rPr lang="pt-BR" sz="2400" dirty="0" smtClean="0"/>
              <a:t>ambiente;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400" dirty="0" smtClean="0"/>
              <a:t>Pesquisa mineral;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400" dirty="0" smtClean="0"/>
              <a:t>Monitoramento;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400" dirty="0"/>
              <a:t>G</a:t>
            </a:r>
            <a:r>
              <a:rPr lang="pt-BR" sz="2400" dirty="0" smtClean="0"/>
              <a:t>estão territorial;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400" dirty="0" smtClean="0"/>
              <a:t>Projetos </a:t>
            </a:r>
            <a:r>
              <a:rPr lang="pt-BR" sz="2400" dirty="0"/>
              <a:t>de </a:t>
            </a:r>
            <a:r>
              <a:rPr lang="pt-BR" sz="2400" dirty="0" smtClean="0"/>
              <a:t>infraestrutura;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400" dirty="0" smtClean="0"/>
              <a:t>Averbação;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pt-BR" sz="2400" dirty="0" smtClean="0"/>
              <a:t>Dados </a:t>
            </a:r>
            <a:r>
              <a:rPr lang="pt-BR" sz="2400" dirty="0" err="1" smtClean="0"/>
              <a:t>agrometeorológicos</a:t>
            </a:r>
            <a:r>
              <a:rPr lang="pt-BR" sz="2400" dirty="0" smtClean="0"/>
              <a:t>.</a:t>
            </a:r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7253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A Solução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323528" y="1196752"/>
            <a:ext cx="7681913" cy="137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363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2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363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545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727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909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090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272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454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T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reinamento 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na base de 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dados (</a:t>
            </a:r>
            <a:r>
              <a:rPr lang="pt-BR" sz="2400" dirty="0"/>
              <a:t>histograma da </a:t>
            </a:r>
            <a:r>
              <a:rPr lang="pt-BR" sz="2400" dirty="0" smtClean="0"/>
              <a:t>imagem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);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 smtClean="0"/>
              <a:t>Classificação “Nublado</a:t>
            </a:r>
            <a:r>
              <a:rPr lang="pt-BR" sz="2400" dirty="0"/>
              <a:t>”, “Ensolarado”, “Chuvoso” ou “Trovejando</a:t>
            </a:r>
            <a:r>
              <a:rPr lang="pt-BR" sz="2400" dirty="0" smtClean="0"/>
              <a:t>”;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 smtClean="0"/>
              <a:t>Armazenamento da </a:t>
            </a:r>
            <a:r>
              <a:rPr lang="pt-BR" sz="2400" dirty="0"/>
              <a:t>imagem na base para a </a:t>
            </a:r>
            <a:r>
              <a:rPr lang="pt-BR" sz="2400" dirty="0" smtClean="0"/>
              <a:t>mineração.</a:t>
            </a:r>
          </a:p>
          <a:p>
            <a:pPr marL="0" indent="0">
              <a:buNone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0677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A Solução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323528" y="1196752"/>
            <a:ext cx="7681913" cy="137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363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2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363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545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727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909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090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272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454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7560840" cy="5560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23439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A Solução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323528" y="1196752"/>
            <a:ext cx="7681913" cy="13700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363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182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363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545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727" indent="0" algn="ctr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5909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090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272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454" indent="0" algn="ctr" defTabSz="91436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t-BR" sz="2400" dirty="0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323528" y="1179290"/>
            <a:ext cx="7681913" cy="4841998"/>
          </a:xfrm>
          <a:prstGeom prst="rect">
            <a:avLst/>
          </a:prstGeom>
        </p:spPr>
        <p:txBody>
          <a:bodyPr>
            <a:normAutofit/>
          </a:bodyPr>
          <a:lstStyle>
            <a:lvl1pPr marL="396875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8888" indent="-344488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4963" indent="-3460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41513" indent="-336550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4"/>
              </a:buBlip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99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81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63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45" indent="-228591" algn="l" defTabSz="91436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O </a:t>
            </a:r>
            <a:r>
              <a:rPr lang="pt-BR" sz="2400" dirty="0">
                <a:solidFill>
                  <a:srgbClr val="FFFFFF">
                    <a:tint val="75000"/>
                  </a:srgbClr>
                </a:solidFill>
              </a:rPr>
              <a:t>aplicativo solicita para o usuário selecionar </a:t>
            </a:r>
            <a:r>
              <a:rPr lang="pt-BR" sz="2400" dirty="0" smtClean="0">
                <a:solidFill>
                  <a:srgbClr val="FFFFFF">
                    <a:tint val="75000"/>
                  </a:srgbClr>
                </a:solidFill>
              </a:rPr>
              <a:t>uma </a:t>
            </a:r>
            <a:r>
              <a:rPr lang="pt-BR" sz="2400" dirty="0" smtClean="0"/>
              <a:t>imagem;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 smtClean="0"/>
              <a:t>A aplicação gera </a:t>
            </a:r>
            <a:r>
              <a:rPr lang="pt-BR" sz="2400" dirty="0"/>
              <a:t>o histograma desta imagem e começa a comparar com as que estão no banco, fazendo uma média por </a:t>
            </a:r>
            <a:r>
              <a:rPr lang="pt-BR" sz="2400" dirty="0" smtClean="0"/>
              <a:t>tipo;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pt-BR" sz="2400" dirty="0"/>
              <a:t>O tipo que obtiver o maior valor (0-100%) é o que provavelmente será o </a:t>
            </a:r>
            <a:r>
              <a:rPr lang="pt-BR" sz="2400" dirty="0" smtClean="0"/>
              <a:t>vencedor.</a:t>
            </a:r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/>
          </a:p>
          <a:p>
            <a:pPr marL="457200" indent="-457200">
              <a:buFont typeface="Arial" pitchFamily="34" charset="0"/>
              <a:buChar char="•"/>
            </a:pPr>
            <a:endParaRPr lang="pt-BR" sz="2400" dirty="0"/>
          </a:p>
          <a:p>
            <a:pPr marL="457200" indent="-457200">
              <a:buFont typeface="Arial" pitchFamily="34" charset="0"/>
              <a:buChar char="•"/>
            </a:pPr>
            <a:endParaRPr lang="pt-BR" sz="2400" dirty="0" smtClean="0">
              <a:solidFill>
                <a:srgbClr val="FFFFFF">
                  <a:tint val="75000"/>
                </a:srgbClr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endParaRPr lang="pt-BR" dirty="0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8567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</p:spPr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pt-BR" sz="4800" b="0" i="0" spc="-150" dirty="0" smtClean="0">
                <a:effectLst>
                  <a:outerShdw blurRad="50800" dist="38100" dir="2700000" algn="tl">
                    <a:prstClr val="black">
                      <a:alpha val="40000"/>
                    </a:prstClr>
                  </a:outerShdw>
                </a:effectLst>
                <a:latin typeface="Calibri"/>
                <a:ea typeface="+mn-ea"/>
                <a:cs typeface="Arial"/>
              </a:rPr>
              <a:t>A Solução</a:t>
            </a:r>
            <a:endParaRPr lang="pt-BR" sz="4800" b="0" i="0" spc="-150" dirty="0">
              <a:effectLst>
                <a:outerShdw blurRad="50800" dist="38100" dir="2700000" algn="tl">
                  <a:prstClr val="black">
                    <a:alpha val="40000"/>
                  </a:prstClr>
                </a:outerShdw>
              </a:effectLst>
              <a:latin typeface="Calibri"/>
              <a:ea typeface="+mn-ea"/>
              <a:cs typeface="Arial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15574"/>
            <a:ext cx="7848872" cy="5753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32463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10286717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Branco com fonte Courier para slides de código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8D45093-9C65-46FB-9332-B88902DC52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TS010286717</Template>
  <TotalTime>252</TotalTime>
  <Words>2292</Words>
  <Application>Microsoft Office PowerPoint</Application>
  <PresentationFormat>Apresentação na tela (4:3)</PresentationFormat>
  <Paragraphs>199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16</vt:i4>
      </vt:variant>
    </vt:vector>
  </HeadingPairs>
  <TitlesOfParts>
    <vt:vector size="18" baseType="lpstr">
      <vt:lpstr>TS010286717</vt:lpstr>
      <vt:lpstr>Branco com fonte Courier para slides de código</vt:lpstr>
      <vt:lpstr>Detecção do Clima Utilizando Mineração de Imagens</vt:lpstr>
      <vt:lpstr>Apresentação</vt:lpstr>
      <vt:lpstr>Desafio</vt:lpstr>
      <vt:lpstr>Desafio</vt:lpstr>
      <vt:lpstr>Aplicações</vt:lpstr>
      <vt:lpstr>A Solução</vt:lpstr>
      <vt:lpstr>A Solução</vt:lpstr>
      <vt:lpstr>A Solução</vt:lpstr>
      <vt:lpstr>A Solução</vt:lpstr>
      <vt:lpstr>A Solução</vt:lpstr>
      <vt:lpstr>A Solução</vt:lpstr>
      <vt:lpstr>Resultados</vt:lpstr>
      <vt:lpstr>Resultados</vt:lpstr>
      <vt:lpstr>Resultados</vt:lpstr>
      <vt:lpstr>Conclusões</vt:lpstr>
      <vt:lpstr>Referências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Detecção do Clima Utilizando Mineração de Imagens</dc:title>
  <dc:creator>Chrystian Costa Pimentel - Uniodonto SC</dc:creator>
  <cp:keywords/>
  <cp:lastModifiedBy>Chrystian Costa Pimentel - Uniodonto SC</cp:lastModifiedBy>
  <cp:revision>28</cp:revision>
  <dcterms:created xsi:type="dcterms:W3CDTF">2013-12-02T13:22:12Z</dcterms:created>
  <dcterms:modified xsi:type="dcterms:W3CDTF">2013-12-02T19:02:39Z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TC102867179990</vt:lpwstr>
  </property>
</Properties>
</file>