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4057" r:id="rId2"/>
  </p:sldMasterIdLst>
  <p:notesMasterIdLst>
    <p:notesMasterId r:id="rId8"/>
  </p:notesMasterIdLst>
  <p:sldIdLst>
    <p:sldId id="294" r:id="rId3"/>
    <p:sldId id="295" r:id="rId4"/>
    <p:sldId id="309" r:id="rId5"/>
    <p:sldId id="310" r:id="rId6"/>
    <p:sldId id="311" r:id="rId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ha Mercedes Sosa Ruiz" initials="Mms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654"/>
    <a:srgbClr val="FFCCCC"/>
    <a:srgbClr val="9CB6C2"/>
    <a:srgbClr val="99CCFF"/>
    <a:srgbClr val="FF9999"/>
    <a:srgbClr val="FFCCFF"/>
    <a:srgbClr val="DFBC3B"/>
    <a:srgbClr val="3366CC"/>
    <a:srgbClr val="669900"/>
    <a:srgbClr val="B7C0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730" autoAdjust="0"/>
    <p:restoredTop sz="94608" autoAdjust="0"/>
  </p:normalViewPr>
  <p:slideViewPr>
    <p:cSldViewPr>
      <p:cViewPr>
        <p:scale>
          <a:sx n="75" d="100"/>
          <a:sy n="75" d="100"/>
        </p:scale>
        <p:origin x="-2526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view3D>
      <c:rotX val="0"/>
      <c:rotY val="0"/>
      <c:perspective val="30"/>
    </c:view3D>
    <c:sideWall>
      <c:spPr>
        <a:noFill/>
        <a:ln>
          <a:solidFill>
            <a:schemeClr val="accent3">
              <a:lumMod val="85000"/>
            </a:schemeClr>
          </a:solidFill>
        </a:ln>
      </c:spPr>
    </c:sideWall>
    <c:backWall>
      <c:spPr>
        <a:noFill/>
        <a:ln>
          <a:solidFill>
            <a:schemeClr val="accent3">
              <a:lumMod val="8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4.6742125984251967E-2"/>
          <c:y val="3.8943759172132199E-2"/>
          <c:w val="0.95035570986659934"/>
          <c:h val="0.65285536803234001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ABRIL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MAYO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JUNIO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Hoja1!$G$2:$G$5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JULIO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Hoja1!$H$2:$H$5</c:f>
              <c:numCache>
                <c:formatCode>General</c:formatCode>
                <c:ptCount val="4"/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AGOSTO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Hoja1!$I$2:$I$5</c:f>
              <c:numCache>
                <c:formatCode>General</c:formatCode>
                <c:ptCount val="4"/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SEPTIEMBRE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Hoja1!$J$2:$J$5</c:f>
              <c:numCache>
                <c:formatCode>General</c:formatCode>
                <c:ptCount val="4"/>
              </c:numCache>
            </c:numRef>
          </c:val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OCTUBRE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Hoja1!$K$2:$K$5</c:f>
              <c:numCache>
                <c:formatCode>General</c:formatCode>
                <c:ptCount val="4"/>
              </c:numCache>
            </c:numRef>
          </c:val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NOVIEMBRE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Hoja1!$L$2:$L$5</c:f>
              <c:numCache>
                <c:formatCode>General</c:formatCode>
                <c:ptCount val="4"/>
              </c:numCache>
            </c:numRef>
          </c:val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DICIEMBRE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Triage Total</c:v>
                </c:pt>
                <c:pt idx="1">
                  <c:v>Urgencias (TRIAGE I -II)</c:v>
                </c:pt>
                <c:pt idx="2">
                  <c:v>Prioritarias (TRIAGE III)</c:v>
                </c:pt>
                <c:pt idx="3">
                  <c:v>No Atendidos</c:v>
                </c:pt>
              </c:strCache>
            </c:strRef>
          </c:cat>
          <c:val>
            <c:numRef>
              <c:f>Hoja1!$M$2:$M$5</c:f>
              <c:numCache>
                <c:formatCode>General</c:formatCode>
                <c:ptCount val="4"/>
              </c:numCache>
            </c:numRef>
          </c:val>
        </c:ser>
        <c:shape val="cylinder"/>
        <c:axId val="77216000"/>
        <c:axId val="77221888"/>
        <c:axId val="0"/>
      </c:bar3DChart>
      <c:catAx>
        <c:axId val="77216000"/>
        <c:scaling>
          <c:orientation val="minMax"/>
        </c:scaling>
        <c:delete val="1"/>
        <c:axPos val="b"/>
        <c:majorTickMark val="none"/>
        <c:tickLblPos val="none"/>
        <c:crossAx val="77221888"/>
        <c:crosses val="autoZero"/>
        <c:auto val="1"/>
        <c:lblAlgn val="ctr"/>
        <c:lblOffset val="100"/>
      </c:catAx>
      <c:valAx>
        <c:axId val="77221888"/>
        <c:scaling>
          <c:orientation val="minMax"/>
          <c:max val="3000"/>
        </c:scaling>
        <c:axPos val="l"/>
        <c:majorGridlines>
          <c:spPr>
            <a:ln>
              <a:solidFill>
                <a:srgbClr val="00ADDC">
                  <a:lumMod val="40000"/>
                  <a:lumOff val="60000"/>
                </a:srgbClr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77216000"/>
        <c:crosses val="autoZero"/>
        <c:crossBetween val="between"/>
        <c:majorUnit val="5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ES"/>
            </a:pPr>
            <a:endParaRPr lang="es-ES"/>
          </a:p>
        </c:txPr>
      </c:dTable>
    </c:plotArea>
    <c:plotVisOnly val="1"/>
  </c:chart>
  <c:txPr>
    <a:bodyPr/>
    <a:lstStyle/>
    <a:p>
      <a:pPr>
        <a:defRPr sz="800" baseline="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autoTitleDeleted val="1"/>
    <c:view3D>
      <c:rotX val="0"/>
      <c:rotY val="0"/>
      <c:depthPercent val="100"/>
      <c:perspective val="30"/>
    </c:view3D>
    <c:plotArea>
      <c:layout>
        <c:manualLayout>
          <c:layoutTarget val="inner"/>
          <c:xMode val="edge"/>
          <c:yMode val="edge"/>
          <c:x val="6.6466539719955392E-2"/>
          <c:y val="1.4721527346625688E-2"/>
          <c:w val="0.91819326282880065"/>
          <c:h val="0.52152421762680645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Hoja1!$D$2:$D$3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ABRIL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Hoja1!$E$2:$E$3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Hoja1!$F$2:$F$3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JUNIO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Hoja1!$G$2:$G$3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JULIO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Hoja1!$H$2:$H$3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AGOSTO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Hoja1!$I$2:$I$3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META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Consultas MES</c:v>
                </c:pt>
                <c:pt idx="1">
                  <c:v>% Cumplimiento</c:v>
                </c:pt>
              </c:strCache>
            </c:strRef>
          </c:cat>
          <c:val>
            <c:numRef>
              <c:f>Hoja1!$J$2:$J$3</c:f>
              <c:numCache>
                <c:formatCode>0%</c:formatCode>
                <c:ptCount val="2"/>
                <c:pt idx="1">
                  <c:v>1</c:v>
                </c:pt>
              </c:numCache>
            </c:numRef>
          </c:val>
        </c:ser>
        <c:shape val="cylinder"/>
        <c:axId val="77516160"/>
        <c:axId val="77796480"/>
        <c:axId val="0"/>
      </c:bar3DChart>
      <c:catAx>
        <c:axId val="77516160"/>
        <c:scaling>
          <c:orientation val="minMax"/>
        </c:scaling>
        <c:delete val="1"/>
        <c:axPos val="b"/>
        <c:majorTickMark val="none"/>
        <c:tickLblPos val="none"/>
        <c:crossAx val="77796480"/>
        <c:crosses val="autoZero"/>
        <c:auto val="1"/>
        <c:lblAlgn val="ctr"/>
        <c:lblOffset val="100"/>
      </c:catAx>
      <c:valAx>
        <c:axId val="77796480"/>
        <c:scaling>
          <c:orientation val="minMax"/>
          <c:max val="1400"/>
          <c:min val="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s-CO" sz="800" baseline="0"/>
            </a:pPr>
            <a:endParaRPr lang="es-ES"/>
          </a:p>
        </c:txPr>
        <c:crossAx val="77516160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CO" sz="800" baseline="0"/>
            </a:pPr>
            <a:endParaRPr lang="es-ES"/>
          </a:p>
        </c:txPr>
      </c:dTable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0"/>
      <c:rotY val="0"/>
      <c:depthPercent val="100"/>
      <c:perspective val="30"/>
    </c:view3D>
    <c:plotArea>
      <c:layout>
        <c:manualLayout>
          <c:layoutTarget val="inner"/>
          <c:xMode val="edge"/>
          <c:yMode val="edge"/>
          <c:x val="6.7988775817890784E-2"/>
          <c:y val="4.2241960293125359E-2"/>
          <c:w val="0.92317486565265339"/>
          <c:h val="0.52648957583975342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Pacientes en OBSERVACION</c:v>
                </c:pt>
                <c:pt idx="1">
                  <c:v>% Pacientes Observaciòn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Pacientes en OBSERVACION</c:v>
                </c:pt>
                <c:pt idx="1">
                  <c:v>% Pacientes Observaciòn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Pacientes en OBSERVACION</c:v>
                </c:pt>
                <c:pt idx="1">
                  <c:v>% Pacientes Observaciòn</c:v>
                </c:pt>
              </c:strCache>
            </c:strRef>
          </c:cat>
          <c:val>
            <c:numRef>
              <c:f>Hoja1!$D$2:$D$3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ABRIL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Pacientes en OBSERVACION</c:v>
                </c:pt>
                <c:pt idx="1">
                  <c:v>% Pacientes Observaciòn</c:v>
                </c:pt>
              </c:strCache>
            </c:strRef>
          </c:cat>
          <c:val>
            <c:numRef>
              <c:f>Hoja1!$E$2:$E$3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Pacientes en OBSERVACION</c:v>
                </c:pt>
                <c:pt idx="1">
                  <c:v>% Pacientes Observaciòn</c:v>
                </c:pt>
              </c:strCache>
            </c:strRef>
          </c:cat>
          <c:val>
            <c:numRef>
              <c:f>Hoja1!$F$2:$F$3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JUNIO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Pacientes en OBSERVACION</c:v>
                </c:pt>
                <c:pt idx="1">
                  <c:v>% Pacientes Observaciòn</c:v>
                </c:pt>
              </c:strCache>
            </c:strRef>
          </c:cat>
          <c:val>
            <c:numRef>
              <c:f>Hoja1!$G$2:$G$3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JULIO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Pacientes en OBSERVACION</c:v>
                </c:pt>
                <c:pt idx="1">
                  <c:v>% Pacientes Observaciòn</c:v>
                </c:pt>
              </c:strCache>
            </c:strRef>
          </c:cat>
          <c:val>
            <c:numRef>
              <c:f>Hoja1!$H$2:$H$3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AGOSTO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Pacientes en OBSERVACION</c:v>
                </c:pt>
                <c:pt idx="1">
                  <c:v>% Pacientes Observaciòn</c:v>
                </c:pt>
              </c:strCache>
            </c:strRef>
          </c:cat>
          <c:val>
            <c:numRef>
              <c:f>Hoja1!$I$2:$I$3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PROMEDIO 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No. Pacientes en OBSERVACION</c:v>
                </c:pt>
                <c:pt idx="1">
                  <c:v>% Pacientes Observaciòn</c:v>
                </c:pt>
              </c:strCache>
            </c:strRef>
          </c:cat>
          <c:val>
            <c:numRef>
              <c:f>Hoja1!$J$2:$J$3</c:f>
              <c:numCache>
                <c:formatCode>_(* #,##0_);_(* \(#,##0\);_(* "-"??_);_(@_)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hape val="cylinder"/>
        <c:axId val="77869824"/>
        <c:axId val="77871360"/>
        <c:axId val="0"/>
      </c:bar3DChart>
      <c:catAx>
        <c:axId val="77869824"/>
        <c:scaling>
          <c:orientation val="minMax"/>
        </c:scaling>
        <c:delete val="1"/>
        <c:axPos val="b"/>
        <c:majorTickMark val="none"/>
        <c:tickLblPos val="none"/>
        <c:crossAx val="77871360"/>
        <c:crosses val="autoZero"/>
        <c:auto val="1"/>
        <c:lblAlgn val="ctr"/>
        <c:lblOffset val="100"/>
      </c:catAx>
      <c:valAx>
        <c:axId val="778713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s-CO" sz="800" baseline="0"/>
            </a:pPr>
            <a:endParaRPr lang="es-ES"/>
          </a:p>
        </c:txPr>
        <c:crossAx val="778698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CO" sz="800" baseline="0"/>
            </a:pPr>
            <a:endParaRPr lang="es-ES"/>
          </a:p>
        </c:txPr>
      </c:dTable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/>
            </a:pPr>
            <a:endParaRPr lang="es-CO" dirty="0"/>
          </a:p>
        </c:rich>
      </c:tx>
      <c:layout/>
    </c:title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6.2061454946771073E-2"/>
          <c:y val="3.9483609420403271E-2"/>
          <c:w val="0.91942110415618683"/>
          <c:h val="0.52165295520923849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Hoja1!$D$2:$D$3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ABRIL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Hoja1!$E$2:$E$3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Hoja1!$F$2:$F$3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JUNIO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Hoja1!$G$2:$G$3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JULIO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Hoja1!$H$2:$H$3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AGOSTO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Hoja1!$I$2:$I$3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SEPTIEMBRE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Hoja1!$J$2:$J$3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OCTUBRE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Hoja1!$K$2:$K$3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NOVIEMBRE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Hoja1!$L$2:$L$3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DICIEMBRE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Hoja1!$M$2:$M$3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er>
          <c:idx val="12"/>
          <c:order val="12"/>
          <c:tx>
            <c:strRef>
              <c:f>Hoja1!$N$1</c:f>
              <c:strCache>
                <c:ptCount val="1"/>
                <c:pt idx="0">
                  <c:v>PROMEDIO 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HOSPITALIZACIONES</c:v>
                </c:pt>
                <c:pt idx="1">
                  <c:v>PORCENTAJE</c:v>
                </c:pt>
              </c:strCache>
            </c:strRef>
          </c:cat>
          <c:val>
            <c:numRef>
              <c:f>Hoja1!$N$2:$N$3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hape val="cylinder"/>
        <c:axId val="77988992"/>
        <c:axId val="77990528"/>
        <c:axId val="0"/>
      </c:bar3DChart>
      <c:catAx>
        <c:axId val="77988992"/>
        <c:scaling>
          <c:orientation val="minMax"/>
        </c:scaling>
        <c:delete val="1"/>
        <c:axPos val="b"/>
        <c:majorTickMark val="none"/>
        <c:tickLblPos val="none"/>
        <c:crossAx val="77990528"/>
        <c:crosses val="autoZero"/>
        <c:auto val="1"/>
        <c:lblAlgn val="ctr"/>
        <c:lblOffset val="100"/>
      </c:catAx>
      <c:valAx>
        <c:axId val="77990528"/>
        <c:scaling>
          <c:orientation val="minMax"/>
        </c:scaling>
        <c:axPos val="l"/>
        <c:majorGridlines>
          <c:spPr>
            <a:ln>
              <a:solidFill>
                <a:srgbClr val="D6ECFF">
                  <a:lumMod val="90000"/>
                  <a:alpha val="26000"/>
                </a:srgbClr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lang="es-CO" sz="800" baseline="0"/>
            </a:pPr>
            <a:endParaRPr lang="es-ES"/>
          </a:p>
        </c:txPr>
        <c:crossAx val="779889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CO" sz="800" baseline="0"/>
            </a:pPr>
            <a:endParaRPr lang="es-ES"/>
          </a:p>
        </c:txPr>
      </c:dTable>
    </c:plotArea>
    <c:plotVisOnly val="1"/>
  </c:chart>
  <c:txPr>
    <a:bodyPr/>
    <a:lstStyle/>
    <a:p>
      <a:pPr>
        <a:defRPr sz="1200" baseline="0"/>
      </a:pPr>
      <a:endParaRPr lang="es-E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0"/>
      <c:rotY val="0"/>
      <c:perspective val="30"/>
    </c:view3D>
    <c:backWall>
      <c:spPr>
        <a:noFill/>
        <a:ln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3.6267391566101891E-2"/>
          <c:y val="4.0519573926139113E-2"/>
          <c:w val="0.94236118116384149"/>
          <c:h val="0.55770790573359263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Hoja1!$D$2:$D$3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ABRIL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Hoja1!$E$2:$E$3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Hoja1!$F$2:$F$3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JUNIO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Hoja1!$G$2:$G$3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JULIO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Hoja1!$H$2:$H$3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AGOSTO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Hoja1!$I$2:$I$3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SEPTIEMBRE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Hoja1!$J$2:$J$3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OCTUBRE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Hoja1!$K$2:$K$3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NOVIEMBRE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Hoja1!$L$2:$L$3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DICIEMBRE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Hoja1!$M$2:$M$3</c:f>
              <c:numCache>
                <c:formatCode>0%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</c:ser>
        <c:ser>
          <c:idx val="12"/>
          <c:order val="12"/>
          <c:tx>
            <c:strRef>
              <c:f>Hoja1!$N$1</c:f>
              <c:strCache>
                <c:ptCount val="1"/>
                <c:pt idx="0">
                  <c:v>META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Promedio Consultas/dia</c:v>
                </c:pt>
                <c:pt idx="1">
                  <c:v>% Cumplimiento</c:v>
                </c:pt>
              </c:strCache>
            </c:strRef>
          </c:cat>
          <c:val>
            <c:numRef>
              <c:f>Hoja1!$N$2:$N$3</c:f>
              <c:numCache>
                <c:formatCode>@</c:formatCode>
                <c:ptCount val="2"/>
                <c:pt idx="0" formatCode="General">
                  <c:v>42</c:v>
                </c:pt>
                <c:pt idx="1">
                  <c:v>0</c:v>
                </c:pt>
              </c:numCache>
            </c:numRef>
          </c:val>
        </c:ser>
        <c:shape val="cylinder"/>
        <c:axId val="76838784"/>
        <c:axId val="76840320"/>
        <c:axId val="0"/>
      </c:bar3DChart>
      <c:catAx>
        <c:axId val="76838784"/>
        <c:scaling>
          <c:orientation val="minMax"/>
        </c:scaling>
        <c:delete val="1"/>
        <c:axPos val="b"/>
        <c:majorTickMark val="none"/>
        <c:tickLblPos val="none"/>
        <c:crossAx val="76840320"/>
        <c:crosses val="autoZero"/>
        <c:auto val="1"/>
        <c:lblAlgn val="ctr"/>
        <c:lblOffset val="100"/>
      </c:catAx>
      <c:valAx>
        <c:axId val="76840320"/>
        <c:scaling>
          <c:orientation val="minMax"/>
        </c:scaling>
        <c:axPos val="l"/>
        <c:majorGridlines/>
        <c:numFmt formatCode="0" sourceLinked="1"/>
        <c:majorTickMark val="none"/>
        <c:tickLblPos val="nextTo"/>
        <c:txPr>
          <a:bodyPr/>
          <a:lstStyle/>
          <a:p>
            <a:pPr>
              <a:defRPr lang="es-CO" sz="800" baseline="0"/>
            </a:pPr>
            <a:endParaRPr lang="es-ES"/>
          </a:p>
        </c:txPr>
        <c:crossAx val="76838784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CO" sz="800" baseline="0"/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</c:chart>
  <c:txPr>
    <a:bodyPr/>
    <a:lstStyle/>
    <a:p>
      <a:pPr>
        <a:defRPr sz="1200" baseline="0"/>
      </a:pPr>
      <a:endParaRPr lang="es-E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0.23009</cdr:x>
      <cdr:y>0.46484</cdr:y>
    </cdr:from>
    <cdr:to>
      <cdr:x>0.28319</cdr:x>
      <cdr:y>0.5668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57388" y="1889124"/>
          <a:ext cx="428628" cy="414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0.1635</cdr:x>
      <cdr:y>0.59969</cdr:y>
    </cdr:from>
    <cdr:to>
      <cdr:x>0.23024</cdr:x>
      <cdr:y>0.65749</cdr:y>
    </cdr:to>
    <cdr:sp macro="" textlink="">
      <cdr:nvSpPr>
        <cdr:cNvPr id="3" name="2 CuadroTexto"/>
        <cdr:cNvSpPr txBox="1"/>
      </cdr:nvSpPr>
      <cdr:spPr>
        <a:xfrm xmlns:a="http://schemas.openxmlformats.org/drawingml/2006/main" rot="21426575">
          <a:off x="1214766" y="2998869"/>
          <a:ext cx="495827" cy="288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0.23077</cdr:x>
      <cdr:y>0.54286</cdr:y>
    </cdr:from>
    <cdr:to>
      <cdr:x>0.28846</cdr:x>
      <cdr:y>0.60195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714512" y="2714645"/>
          <a:ext cx="428628" cy="295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0.27885</cdr:x>
      <cdr:y>0.65714</cdr:y>
    </cdr:from>
    <cdr:to>
      <cdr:x>0.33654</cdr:x>
      <cdr:y>0.68571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2071703" y="3286147"/>
          <a:ext cx="428628" cy="142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0.32692</cdr:x>
      <cdr:y>0.38571</cdr:y>
    </cdr:from>
    <cdr:to>
      <cdr:x>0.39423</cdr:x>
      <cdr:y>0.42857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2428892" y="1928825"/>
          <a:ext cx="500066" cy="214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0.38462</cdr:x>
      <cdr:y>0.31429</cdr:y>
    </cdr:from>
    <cdr:to>
      <cdr:x>0.44231</cdr:x>
      <cdr:y>0.35714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2857520" y="1571636"/>
          <a:ext cx="428629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0.42308</cdr:x>
      <cdr:y>0.44286</cdr:y>
    </cdr:from>
    <cdr:to>
      <cdr:x>0.47115</cdr:x>
      <cdr:y>0.5</cdr:y>
    </cdr:to>
    <cdr:sp macro="" textlink="">
      <cdr:nvSpPr>
        <cdr:cNvPr id="8" name="7 CuadroTexto"/>
        <cdr:cNvSpPr txBox="1"/>
      </cdr:nvSpPr>
      <cdr:spPr>
        <a:xfrm xmlns:a="http://schemas.openxmlformats.org/drawingml/2006/main">
          <a:off x="3143272" y="2214578"/>
          <a:ext cx="357191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0.75962</cdr:x>
      <cdr:y>0.64286</cdr:y>
    </cdr:from>
    <cdr:to>
      <cdr:x>0.80769</cdr:x>
      <cdr:y>0.7</cdr:y>
    </cdr:to>
    <cdr:sp macro="" textlink="">
      <cdr:nvSpPr>
        <cdr:cNvPr id="11" name="10 CuadroTexto"/>
        <cdr:cNvSpPr txBox="1"/>
      </cdr:nvSpPr>
      <cdr:spPr>
        <a:xfrm xmlns:a="http://schemas.openxmlformats.org/drawingml/2006/main" flipH="1">
          <a:off x="5643602" y="3214710"/>
          <a:ext cx="35719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0.58654</cdr:x>
      <cdr:y>0.38571</cdr:y>
    </cdr:from>
    <cdr:to>
      <cdr:x>0.63462</cdr:x>
      <cdr:y>0.41429</cdr:y>
    </cdr:to>
    <cdr:sp macro="" textlink="">
      <cdr:nvSpPr>
        <cdr:cNvPr id="12" name="11 CuadroTexto"/>
        <cdr:cNvSpPr txBox="1"/>
      </cdr:nvSpPr>
      <cdr:spPr>
        <a:xfrm xmlns:a="http://schemas.openxmlformats.org/drawingml/2006/main">
          <a:off x="4357719" y="1928826"/>
          <a:ext cx="357190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0.65385</cdr:x>
      <cdr:y>0.47143</cdr:y>
    </cdr:from>
    <cdr:to>
      <cdr:x>0.69231</cdr:x>
      <cdr:y>0.54286</cdr:y>
    </cdr:to>
    <cdr:sp macro="" textlink="">
      <cdr:nvSpPr>
        <cdr:cNvPr id="13" name="12 CuadroTexto"/>
        <cdr:cNvSpPr txBox="1"/>
      </cdr:nvSpPr>
      <cdr:spPr>
        <a:xfrm xmlns:a="http://schemas.openxmlformats.org/drawingml/2006/main">
          <a:off x="4857785" y="2357454"/>
          <a:ext cx="28575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0.70796</cdr:x>
      <cdr:y>0.58571</cdr:y>
    </cdr:from>
    <cdr:to>
      <cdr:x>0.74038</cdr:x>
      <cdr:y>0.61953</cdr:y>
    </cdr:to>
    <cdr:sp macro="" textlink="">
      <cdr:nvSpPr>
        <cdr:cNvPr id="14" name="13 CuadroTexto"/>
        <cdr:cNvSpPr txBox="1"/>
      </cdr:nvSpPr>
      <cdr:spPr>
        <a:xfrm xmlns:a="http://schemas.openxmlformats.org/drawingml/2006/main">
          <a:off x="5259827" y="2928958"/>
          <a:ext cx="240900" cy="169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0.81731</cdr:x>
      <cdr:y>0.37143</cdr:y>
    </cdr:from>
    <cdr:to>
      <cdr:x>0.89423</cdr:x>
      <cdr:y>0.44286</cdr:y>
    </cdr:to>
    <cdr:sp macro="" textlink="">
      <cdr:nvSpPr>
        <cdr:cNvPr id="15" name="14 CuadroTexto"/>
        <cdr:cNvSpPr txBox="1"/>
      </cdr:nvSpPr>
      <cdr:spPr>
        <a:xfrm xmlns:a="http://schemas.openxmlformats.org/drawingml/2006/main">
          <a:off x="6072230" y="1857388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1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0.23423</cdr:x>
      <cdr:y>0.22852</cdr:y>
    </cdr:from>
    <cdr:to>
      <cdr:x>0.34954</cdr:x>
      <cdr:y>0.45352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857388" y="928694"/>
          <a:ext cx="91436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0.27928</cdr:x>
      <cdr:y>0.22852</cdr:y>
    </cdr:from>
    <cdr:to>
      <cdr:x>0.3946</cdr:x>
      <cdr:y>0.45352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214578" y="928694"/>
          <a:ext cx="91444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0.33333</cdr:x>
      <cdr:y>0.19336</cdr:y>
    </cdr:from>
    <cdr:to>
      <cdr:x>0.44864</cdr:x>
      <cdr:y>0.41836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2643206" y="785818"/>
          <a:ext cx="91436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0.37838</cdr:x>
      <cdr:y>0.2461</cdr:y>
    </cdr:from>
    <cdr:to>
      <cdr:x>0.49369</cdr:x>
      <cdr:y>0.4711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3000396" y="1000132"/>
          <a:ext cx="91436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0.52252</cdr:x>
      <cdr:y>0.26367</cdr:y>
    </cdr:from>
    <cdr:to>
      <cdr:x>0.63783</cdr:x>
      <cdr:y>0.48867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4143404" y="1071570"/>
          <a:ext cx="91436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0.63964</cdr:x>
      <cdr:y>0.2461</cdr:y>
    </cdr:from>
    <cdr:to>
      <cdr:x>0.75496</cdr:x>
      <cdr:y>0.4711</cdr:y>
    </cdr:to>
    <cdr:sp macro="" textlink="">
      <cdr:nvSpPr>
        <cdr:cNvPr id="12" name="11 CuadroTexto"/>
        <cdr:cNvSpPr txBox="1"/>
      </cdr:nvSpPr>
      <cdr:spPr>
        <a:xfrm xmlns:a="http://schemas.openxmlformats.org/drawingml/2006/main">
          <a:off x="5072098" y="1000132"/>
          <a:ext cx="91444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CO" sz="16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6CF9E-2915-4C78-AFDD-9283C576E216}" type="datetimeFigureOut">
              <a:rPr lang="es-CO" smtClean="0"/>
              <a:pPr/>
              <a:t>23/10/2015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B6E81-612F-4170-B871-FC7FCCE4744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6E81-612F-4170-B871-FC7FCCE4744A}" type="slidenum">
              <a:rPr lang="es-CO" smtClean="0"/>
              <a:pPr/>
              <a:t>1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6E81-612F-4170-B871-FC7FCCE4744A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02" name="Picture 2" descr="Hintergr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pic>
        <p:nvPicPr>
          <p:cNvPr id="1075213" name="Picture 13" descr="Himm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27075" y="1260475"/>
            <a:ext cx="6757988" cy="1143000"/>
          </a:xfrm>
        </p:spPr>
        <p:txBody>
          <a:bodyPr lIns="91440" rIns="91440" anchor="b"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de-DE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0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pic>
        <p:nvPicPr>
          <p:cNvPr id="1075211" name="Picture 11" descr="schatt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</p:spPr>
      </p:pic>
      <p:pic>
        <p:nvPicPr>
          <p:cNvPr id="1075216" name="Picture 16" descr="PP small"/>
          <p:cNvPicPr>
            <a:picLocks noChangeAspect="1" noChangeArrowheads="1"/>
          </p:cNvPicPr>
          <p:nvPr/>
        </p:nvPicPr>
        <p:blipFill>
          <a:blip r:embed="rId5" cstate="print"/>
          <a:srcRect b="34532"/>
          <a:stretch>
            <a:fillRect/>
          </a:stretch>
        </p:blipFill>
        <p:spPr bwMode="auto">
          <a:xfrm>
            <a:off x="6432550" y="6191250"/>
            <a:ext cx="2419350" cy="3032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5600" y="230188"/>
            <a:ext cx="2100263" cy="56594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03225" y="230188"/>
            <a:ext cx="6149975" cy="5659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51B726-10BF-4DF0-8CDA-75B1BFCC244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Image" r:id="rId3" imgW="7606349" imgH="6095238" progId="">
              <p:embed/>
            </p:oleObj>
          </a:graphicData>
        </a:graphic>
      </p:graphicFrame>
      <p:sp>
        <p:nvSpPr>
          <p:cNvPr id="3090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/>
            <a:ahLst/>
            <a:cxnLst>
              <a:cxn ang="0">
                <a:pos x="0" y="1845"/>
              </a:cxn>
              <a:cxn ang="0">
                <a:pos x="0" y="1336"/>
              </a:cxn>
              <a:cxn ang="0">
                <a:pos x="3664" y="1456"/>
              </a:cxn>
              <a:cxn ang="0">
                <a:pos x="5776" y="0"/>
              </a:cxn>
              <a:cxn ang="0">
                <a:pos x="5752" y="1845"/>
              </a:cxn>
              <a:cxn ang="0">
                <a:pos x="0" y="1845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DO"/>
          </a:p>
        </p:txBody>
      </p:sp>
      <p:sp>
        <p:nvSpPr>
          <p:cNvPr id="3094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/>
            <a:ahLst/>
            <a:cxnLst>
              <a:cxn ang="0">
                <a:pos x="3048" y="1335"/>
              </a:cxn>
              <a:cxn ang="0">
                <a:pos x="1440" y="1099"/>
              </a:cxn>
              <a:cxn ang="0">
                <a:pos x="0" y="0"/>
              </a:cxn>
              <a:cxn ang="0">
                <a:pos x="0" y="1424"/>
              </a:cxn>
              <a:cxn ang="0">
                <a:pos x="3048" y="1335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DO"/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/>
            <a:ahLst/>
            <a:cxnLst>
              <a:cxn ang="0">
                <a:pos x="0" y="1560"/>
              </a:cxn>
              <a:cxn ang="0">
                <a:pos x="0" y="928"/>
              </a:cxn>
              <a:cxn ang="0">
                <a:pos x="4200" y="984"/>
              </a:cxn>
              <a:cxn ang="0">
                <a:pos x="5768" y="0"/>
              </a:cxn>
              <a:cxn ang="0">
                <a:pos x="5760" y="1560"/>
              </a:cxn>
              <a:cxn ang="0">
                <a:pos x="0" y="1560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D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 sz="1200"/>
            </a:lvl1pPr>
          </a:lstStyle>
          <a:p>
            <a:fld id="{664EC788-2D42-4EF4-A01A-F88E6749C229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 altLang="ko-KR" smtClean="0"/>
              <a:t>Haga clic para modificar el estilo de título del patrón</a:t>
            </a:r>
            <a:endParaRPr lang="en-US" altLang="ko-KR"/>
          </a:p>
        </p:txBody>
      </p:sp>
    </p:spTree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EB0882D-2D44-4FD1-B45E-1C74CD9DD505}" type="datetime1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766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3A4E885-C340-4235-9D4C-416F802E40FC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 spd="med">
    <p:wipe dir="r"/>
  </p:transition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89" name="Rectangle 13"/>
          <p:cNvSpPr>
            <a:spLocks noChangeArrowheads="1"/>
          </p:cNvSpPr>
          <p:nvPr/>
        </p:nvSpPr>
        <p:spPr bwMode="auto">
          <a:xfrm>
            <a:off x="0" y="1003300"/>
            <a:ext cx="9144000" cy="5346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DO"/>
          </a:p>
        </p:txBody>
      </p:sp>
      <p:pic>
        <p:nvPicPr>
          <p:cNvPr id="1074181" name="Picture 5" descr="Hintergrund"/>
          <p:cNvPicPr>
            <a:picLocks noChangeAspect="1" noChangeArrowheads="1"/>
          </p:cNvPicPr>
          <p:nvPr/>
        </p:nvPicPr>
        <p:blipFill>
          <a:blip r:embed="rId14" cstate="print"/>
          <a:srcRect b="92570"/>
          <a:stretch>
            <a:fillRect/>
          </a:stretch>
        </p:blipFill>
        <p:spPr bwMode="auto">
          <a:xfrm>
            <a:off x="0" y="6362700"/>
            <a:ext cx="9144000" cy="509588"/>
          </a:xfrm>
          <a:prstGeom prst="rect">
            <a:avLst/>
          </a:prstGeom>
          <a:noFill/>
        </p:spPr>
      </p:pic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de-DE" smtClean="0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74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45450" y="64643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1074182" name="Picture 6" descr="schatten"/>
          <p:cNvPicPr>
            <a:picLocks noChangeAspect="1" noChangeArrowheads="1"/>
          </p:cNvPicPr>
          <p:nvPr/>
        </p:nvPicPr>
        <p:blipFill>
          <a:blip r:embed="rId15" cstate="print">
            <a:lum bright="36000"/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</p:spPr>
      </p:pic>
      <p:sp>
        <p:nvSpPr>
          <p:cNvPr id="1074188" name="Rectangle 12"/>
          <p:cNvSpPr>
            <a:spLocks noChangeArrowheads="1"/>
          </p:cNvSpPr>
          <p:nvPr/>
        </p:nvSpPr>
        <p:spPr bwMode="auto">
          <a:xfrm>
            <a:off x="1876425" y="6464300"/>
            <a:ext cx="53768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de-DE" sz="1200"/>
              <a:t>Here comes your footer</a:t>
            </a:r>
          </a:p>
        </p:txBody>
      </p:sp>
      <p:pic>
        <p:nvPicPr>
          <p:cNvPr id="1074194" name="Picture 18" descr="PP small"/>
          <p:cNvPicPr>
            <a:picLocks noChangeAspect="1" noChangeArrowheads="1"/>
          </p:cNvPicPr>
          <p:nvPr/>
        </p:nvPicPr>
        <p:blipFill>
          <a:blip r:embed="rId16" cstate="print"/>
          <a:srcRect b="34532"/>
          <a:stretch>
            <a:fillRect/>
          </a:stretch>
        </p:blipFill>
        <p:spPr bwMode="auto">
          <a:xfrm>
            <a:off x="6604000" y="381000"/>
            <a:ext cx="2266950" cy="284163"/>
          </a:xfrm>
          <a:prstGeom prst="rect">
            <a:avLst/>
          </a:prstGeom>
          <a:noFill/>
        </p:spPr>
      </p:pic>
      <p:pic>
        <p:nvPicPr>
          <p:cNvPr id="1074195" name="Picture 19" descr="PP small"/>
          <p:cNvPicPr>
            <a:picLocks noChangeAspect="1" noChangeArrowheads="1"/>
          </p:cNvPicPr>
          <p:nvPr/>
        </p:nvPicPr>
        <p:blipFill>
          <a:blip r:embed="rId16" cstate="print"/>
          <a:srcRect b="34532"/>
          <a:stretch>
            <a:fillRect/>
          </a:stretch>
        </p:blipFill>
        <p:spPr bwMode="auto">
          <a:xfrm>
            <a:off x="152400" y="6459538"/>
            <a:ext cx="2419350" cy="3032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spd="med">
    <p:wipe dir="r"/>
  </p:transition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DO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p:oleObj spid="_x0000_s2050" name="Image" r:id="rId15" imgW="7390476" imgH="913963" progId="">
              <p:embed/>
            </p:oleObj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DO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D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5CAB034-D3B6-4B9A-9A76-FA837797473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150813"/>
            <a:ext cx="6143668" cy="563562"/>
          </a:xfrm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URGENCIAS</a:t>
            </a:r>
            <a:endParaRPr lang="es-C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0" y="1142984"/>
          <a:ext cx="9144000" cy="545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CuadroTexto"/>
          <p:cNvSpPr txBox="1"/>
          <p:nvPr/>
        </p:nvSpPr>
        <p:spPr>
          <a:xfrm>
            <a:off x="2428860" y="785794"/>
            <a:ext cx="4381043" cy="3946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s-E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NUMERO DE ACTIVIDADES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563562"/>
          </a:xfrm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URGENCIAS</a:t>
            </a:r>
            <a:endParaRPr lang="es-C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142844" y="1285860"/>
          <a:ext cx="871546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CuadroTexto"/>
          <p:cNvSpPr txBox="1"/>
          <p:nvPr/>
        </p:nvSpPr>
        <p:spPr>
          <a:xfrm>
            <a:off x="2714612" y="714356"/>
            <a:ext cx="3665569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CONSULTAS URGENCIAS</a:t>
            </a:r>
            <a:endParaRPr lang="es-CO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643042" y="142852"/>
            <a:ext cx="5929354" cy="563562"/>
          </a:xfrm>
        </p:spPr>
        <p:txBody>
          <a:bodyPr/>
          <a:lstStyle/>
          <a:p>
            <a:r>
              <a:rPr lang="es-ES" sz="2800" dirty="0" smtClean="0"/>
              <a:t>URGENCIAS</a:t>
            </a:r>
            <a:endParaRPr lang="es-CO" sz="2800" dirty="0"/>
          </a:p>
        </p:txBody>
      </p:sp>
      <p:graphicFrame>
        <p:nvGraphicFramePr>
          <p:cNvPr id="8" name="7 Gráfico"/>
          <p:cNvGraphicFramePr/>
          <p:nvPr/>
        </p:nvGraphicFramePr>
        <p:xfrm>
          <a:off x="214282" y="1142984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928794" y="714356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0" dirty="0" smtClean="0">
                <a:latin typeface="Tahoma" pitchFamily="34" charset="0"/>
                <a:cs typeface="Tahoma" pitchFamily="34" charset="0"/>
              </a:rPr>
              <a:t>PORCENTAJE DE PACIENTES EN OBSERVACION</a:t>
            </a:r>
            <a:endParaRPr lang="es-CO" sz="2000" b="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URGENCIAS</a:t>
            </a:r>
            <a:endParaRPr lang="es-CO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214282" y="1142984"/>
          <a:ext cx="8501122" cy="538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CuadroTexto"/>
          <p:cNvSpPr txBox="1"/>
          <p:nvPr/>
        </p:nvSpPr>
        <p:spPr>
          <a:xfrm>
            <a:off x="2143108" y="714356"/>
            <a:ext cx="4317542" cy="3007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NUMERO DE HOSPITALIZACIONES</a:t>
            </a:r>
            <a:endParaRPr lang="es-CO" sz="1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URGENCIAS</a:t>
            </a:r>
            <a:endParaRPr lang="es-CO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214282" y="1214422"/>
          <a:ext cx="8786874" cy="509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CuadroTexto"/>
          <p:cNvSpPr txBox="1"/>
          <p:nvPr/>
        </p:nvSpPr>
        <p:spPr>
          <a:xfrm>
            <a:off x="2071670" y="714356"/>
            <a:ext cx="4786346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PROMEDIO CONSULTAS DIARIAS</a:t>
            </a:r>
            <a:endParaRPr lang="es-CO" sz="1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INFORMES MEDILASER S.A[1]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1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INFORMES MEDILASER S.A[1]</Template>
  <TotalTime>61182</TotalTime>
  <Words>26</Words>
  <Application>Microsoft Office PowerPoint</Application>
  <PresentationFormat>Presentación en pantalla (4:3)</PresentationFormat>
  <Paragraphs>12</Paragraphs>
  <Slides>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PLANTILLA INFORMES MEDILASER S.A[1]</vt:lpstr>
      <vt:lpstr>Tema1</vt:lpstr>
      <vt:lpstr>Image</vt:lpstr>
      <vt:lpstr> URGENCIAS</vt:lpstr>
      <vt:lpstr>URGENCIAS</vt:lpstr>
      <vt:lpstr>URGENCIAS</vt:lpstr>
      <vt:lpstr> URGENCIAS</vt:lpstr>
      <vt:lpstr> URGENCIAS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Manuel Garrido</dc:creator>
  <cp:lastModifiedBy>AUGUSTO</cp:lastModifiedBy>
  <cp:revision>4198</cp:revision>
  <dcterms:created xsi:type="dcterms:W3CDTF">2009-09-24T23:01:25Z</dcterms:created>
  <dcterms:modified xsi:type="dcterms:W3CDTF">2015-10-23T19:34:01Z</dcterms:modified>
</cp:coreProperties>
</file>