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8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_rels/presentation.xml.rels" ContentType="application/vnd.openxmlformats-package.relationships+xml"/>
  <Override PartName="/ppt/media/image33.png" ContentType="image/png"/>
  <Override PartName="/ppt/media/image32.png" ContentType="image/png"/>
  <Override PartName="/ppt/media/image31.jpeg" ContentType="image/jpeg"/>
  <Override PartName="/ppt/media/image29.png" ContentType="image/png"/>
  <Override PartName="/ppt/media/image27.png" ContentType="image/png"/>
  <Override PartName="/ppt/media/image26.png" ContentType="image/png"/>
  <Override PartName="/ppt/media/image35.png" ContentType="image/png"/>
  <Override PartName="/ppt/media/image25.jpeg" ContentType="image/jpeg"/>
  <Override PartName="/ppt/media/image5.jpeg" ContentType="image/jpeg"/>
  <Override PartName="/ppt/media/image21.jpeg" ContentType="image/jpeg"/>
  <Override PartName="/ppt/media/image3.png" ContentType="image/png"/>
  <Override PartName="/ppt/media/image20.jpeg" ContentType="image/jpeg"/>
  <Override PartName="/ppt/media/image19.png" ContentType="image/png"/>
  <Override PartName="/ppt/media/image17.jpeg" ContentType="image/jpeg"/>
  <Override PartName="/ppt/media/image1.jpeg" ContentType="image/jpeg"/>
  <Override PartName="/ppt/media/image16.jpeg" ContentType="image/jpeg"/>
  <Override PartName="/ppt/media/image15.png" ContentType="image/png"/>
  <Override PartName="/ppt/media/image14.jpeg" ContentType="image/jpeg"/>
  <Override PartName="/ppt/media/image11.png" ContentType="image/png"/>
  <Override PartName="/ppt/media/image13.jpeg" ContentType="image/jpeg"/>
  <Override PartName="/ppt/media/image24.png" ContentType="image/png"/>
  <Override PartName="/ppt/media/image9.png" ContentType="image/png"/>
  <Override PartName="/ppt/media/image8.jpeg" ContentType="image/jpeg"/>
  <Override PartName="/ppt/media/image34.png" ContentType="image/png"/>
  <Override PartName="/ppt/media/image10.jpeg" ContentType="image/jpeg"/>
  <Override PartName="/ppt/media/image22.png" ContentType="image/png"/>
  <Override PartName="/ppt/media/image7.png" ContentType="image/png"/>
  <Override PartName="/ppt/media/image12.png" ContentType="image/png"/>
  <Override PartName="/ppt/media/image6.jpeg" ContentType="image/jpeg"/>
  <Override PartName="/ppt/media/image4.png" ContentType="image/png"/>
  <Override PartName="/ppt/media/image30.jpeg" ContentType="image/jpeg"/>
  <Override PartName="/ppt/media/image2.png" ContentType="image/png"/>
  <Override PartName="/ppt/media/image23.png" ContentType="image/png"/>
  <Override PartName="/ppt/media/image28.png" ContentType="image/png"/>
  <Override PartName="/ppt/media/image18.jpeg" ContentType="image/jpeg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nl-BE" sz="4400" spc="-1" strike="noStrike">
                <a:latin typeface="Arial"/>
              </a:rPr>
              <a:t>Cliquez pour déplacer la diapo</a:t>
            </a:r>
            <a:endParaRPr b="0" lang="nl-BE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nl-BE" sz="2000" spc="-1" strike="noStrike">
                <a:latin typeface="Arial"/>
              </a:rPr>
              <a:t>Cliquez pour modifier le format des notes</a:t>
            </a:r>
            <a:endParaRPr b="0" lang="nl-BE" sz="20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nl-BE" sz="1400" spc="-1" strike="noStrike">
                <a:latin typeface="Times New Roman"/>
              </a:rPr>
              <a:t>&lt;en-tête&gt;</a:t>
            </a:r>
            <a:endParaRPr b="0" lang="nl-BE" sz="1400" spc="-1" strike="noStrike">
              <a:latin typeface="Times New Roman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nl-BE" sz="1400" spc="-1" strike="noStrike">
                <a:latin typeface="Times New Roman"/>
              </a:rPr>
              <a:t>&lt;date/heure&gt;</a:t>
            </a:r>
            <a:endParaRPr b="0" lang="nl-BE" sz="1400" spc="-1" strike="noStrike">
              <a:latin typeface="Times New Roman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nl-BE" sz="1400" spc="-1" strike="noStrike">
                <a:latin typeface="Times New Roman"/>
              </a:rPr>
              <a:t>&lt;pied de page&gt;</a:t>
            </a:r>
            <a:endParaRPr b="0" lang="nl-BE" sz="1400" spc="-1" strike="noStrike">
              <a:latin typeface="Times New Roman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F334336-19E8-4DFE-AE15-BEC8B2677310}" type="slidenum">
              <a:rPr b="0" lang="nl-BE" sz="1400" spc="-1" strike="noStrike">
                <a:latin typeface="Times New Roman"/>
              </a:rPr>
              <a:t>&lt;numéro&gt;</a:t>
            </a:fld>
            <a:endParaRPr b="0" lang="nl-B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3720" cy="3085200"/>
          </a:xfrm>
          <a:prstGeom prst="rect">
            <a:avLst/>
          </a:prstGeom>
        </p:spPr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nl-BE" sz="1200" spc="-1" strike="noStrike">
                <a:solidFill>
                  <a:srgbClr val="000000"/>
                </a:solidFill>
                <a:latin typeface="Calibri"/>
                <a:ea typeface="Calibri"/>
              </a:rPr>
              <a:t>Principales difficultés rencontrées :</a:t>
            </a:r>
            <a:endParaRPr b="0" lang="nl-BE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nl-BE" sz="1200" spc="-1" strike="noStrike">
                <a:solidFill>
                  <a:srgbClr val="000000"/>
                </a:solidFill>
                <a:latin typeface="Calibri"/>
                <a:ea typeface="Calibri"/>
              </a:rPr>
              <a:t>Inégalité face à l’école et à la formation</a:t>
            </a:r>
            <a:endParaRPr b="0" lang="nl-BE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nl-BE" sz="1200" spc="-1" strike="noStrike">
                <a:solidFill>
                  <a:srgbClr val="000000"/>
                </a:solidFill>
                <a:latin typeface="Calibri"/>
                <a:ea typeface="Calibri"/>
              </a:rPr>
              <a:t>Absence de réseaux professionnel et de solidarité (capital social)</a:t>
            </a:r>
            <a:endParaRPr b="0" lang="nl-BE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nl-BE" sz="1200" spc="-1" strike="noStrike">
                <a:solidFill>
                  <a:srgbClr val="000000"/>
                </a:solidFill>
                <a:latin typeface="Calibri"/>
                <a:ea typeface="Calibri"/>
              </a:rPr>
              <a:t>Méconnaissance des métiers et du marché de l’emploi</a:t>
            </a:r>
            <a:endParaRPr b="0" lang="nl-BE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nl-BE" sz="1200" spc="-1" strike="noStrike">
                <a:solidFill>
                  <a:srgbClr val="000000"/>
                </a:solidFill>
                <a:latin typeface="Calibri"/>
                <a:ea typeface="Calibri"/>
              </a:rPr>
              <a:t>Discrimination à l’embauche</a:t>
            </a:r>
            <a:endParaRPr b="0" lang="nl-BE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nl-BE" sz="1200" spc="-1" strike="noStrike">
                <a:solidFill>
                  <a:srgbClr val="000000"/>
                </a:solidFill>
                <a:latin typeface="Calibri"/>
                <a:ea typeface="Calibri"/>
              </a:rPr>
              <a:t>Problème pour la garde des enfants</a:t>
            </a:r>
            <a:endParaRPr b="0" lang="nl-BE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nl-BE" sz="1200" spc="-1" strike="noStrike">
                <a:solidFill>
                  <a:srgbClr val="000000"/>
                </a:solidFill>
                <a:latin typeface="Calibri"/>
                <a:ea typeface="Calibri"/>
              </a:rPr>
              <a:t>Non reconnaissance des diplômes</a:t>
            </a:r>
            <a:endParaRPr b="0" lang="nl-BE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nl-BE" sz="1200" spc="-1" strike="noStrike">
                <a:solidFill>
                  <a:srgbClr val="000000"/>
                </a:solidFill>
                <a:latin typeface="Calibri"/>
                <a:ea typeface="Calibri"/>
              </a:rPr>
              <a:t>Autres évenements précarisant (pauvreté / isolement / logement)</a:t>
            </a:r>
            <a:endParaRPr b="0" lang="nl-BE" sz="1200" spc="-1" strike="noStrike">
              <a:latin typeface="Arial"/>
            </a:endParaRPr>
          </a:p>
        </p:txBody>
      </p:sp>
      <p:sp>
        <p:nvSpPr>
          <p:cNvPr id="513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F39D12D-94E7-4B31-BCE3-90D94FDDB1B2}" type="slidenum">
              <a:rPr b="0" lang="nl-BE" sz="1200" spc="-1" strike="noStrike">
                <a:solidFill>
                  <a:srgbClr val="000000"/>
                </a:solidFill>
                <a:latin typeface="Calibri"/>
                <a:ea typeface="Calibri"/>
              </a:rPr>
              <a:t>&lt;numéro&gt;</a:t>
            </a:fld>
            <a:endParaRPr b="0" lang="nl-BE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920" cy="3427920"/>
          </a:xfrm>
          <a:prstGeom prst="rect">
            <a:avLst/>
          </a:prstGeom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rIns="0" tIns="0" bIns="0"/>
          <a:p>
            <a:endParaRPr b="0" lang="nl-BE" sz="2000" spc="-1" strike="noStrike">
              <a:latin typeface="Arial"/>
            </a:endParaRPr>
          </a:p>
        </p:txBody>
      </p:sp>
      <p:sp>
        <p:nvSpPr>
          <p:cNvPr id="516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B28F820-E0C2-49F5-80DE-13E071603CAC}" type="slidenum">
              <a:rPr b="0" lang="nl-BE" sz="1200" spc="-1" strike="noStrike">
                <a:solidFill>
                  <a:srgbClr val="000000"/>
                </a:solidFill>
                <a:latin typeface="Calibri"/>
                <a:ea typeface="Calibri"/>
              </a:rPr>
              <a:t>&lt;numéro&gt;</a:t>
            </a:fld>
            <a:endParaRPr b="0" lang="nl-BE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920" cy="3427920"/>
          </a:xfrm>
          <a:prstGeom prst="rect">
            <a:avLst/>
          </a:prstGeom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rIns="0" tIns="0" bIns="0"/>
          <a:p>
            <a:endParaRPr b="0" lang="nl-BE" sz="2000" spc="-1" strike="noStrike">
              <a:latin typeface="Arial"/>
            </a:endParaRPr>
          </a:p>
        </p:txBody>
      </p:sp>
      <p:sp>
        <p:nvSpPr>
          <p:cNvPr id="519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67785D0-D8E7-4AC9-9AAD-2FF05279A75F}" type="slidenum">
              <a:rPr b="0" lang="nl-BE" sz="1200" spc="-1" strike="noStrike">
                <a:solidFill>
                  <a:srgbClr val="000000"/>
                </a:solidFill>
                <a:latin typeface="Calibri"/>
                <a:ea typeface="Calibri"/>
              </a:rPr>
              <a:t>&lt;numéro&gt;</a:t>
            </a:fld>
            <a:endParaRPr b="0" lang="nl-BE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9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9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17;p2" descr=""/>
          <p:cNvPicPr/>
          <p:nvPr/>
        </p:nvPicPr>
        <p:blipFill>
          <a:blip r:embed="rId2"/>
          <a:srcRect l="44671" t="0" r="11217" b="0"/>
          <a:stretch/>
        </p:blipFill>
        <p:spPr>
          <a:xfrm flipH="1">
            <a:off x="1080" y="0"/>
            <a:ext cx="4550400" cy="6875280"/>
          </a:xfrm>
          <a:prstGeom prst="rect">
            <a:avLst/>
          </a:prstGeom>
          <a:ln>
            <a:noFill/>
          </a:ln>
        </p:spPr>
      </p:pic>
      <p:pic>
        <p:nvPicPr>
          <p:cNvPr id="1" name="Google Shape;18;p2" descr=""/>
          <p:cNvPicPr/>
          <p:nvPr/>
        </p:nvPicPr>
        <p:blipFill>
          <a:blip r:embed="rId3"/>
          <a:stretch/>
        </p:blipFill>
        <p:spPr>
          <a:xfrm>
            <a:off x="5455440" y="894600"/>
            <a:ext cx="2814840" cy="28148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nl-BE" sz="4400" spc="-1" strike="noStrike">
                <a:latin typeface="Arial"/>
              </a:rPr>
              <a:t>Cliquez pour éditer le format du texte-titre</a:t>
            </a:r>
            <a:endParaRPr b="0" lang="nl-B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3200" spc="-1" strike="noStrike">
                <a:latin typeface="Arial"/>
              </a:rPr>
              <a:t>Cliquez pour éditer le format du plan de texte</a:t>
            </a:r>
            <a:endParaRPr b="0" lang="nl-B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800" spc="-1" strike="noStrike">
                <a:latin typeface="Arial"/>
              </a:rPr>
              <a:t>Second niveau de plan</a:t>
            </a:r>
            <a:endParaRPr b="0" lang="nl-B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400" spc="-1" strike="noStrike">
                <a:latin typeface="Arial"/>
              </a:rPr>
              <a:t>Troisième niveau de plan</a:t>
            </a:r>
            <a:endParaRPr b="0" lang="nl-B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000" spc="-1" strike="noStrike">
                <a:latin typeface="Arial"/>
              </a:rPr>
              <a:t>Quatrième niveau de plan</a:t>
            </a:r>
            <a:endParaRPr b="0" lang="nl-B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Cinquième niveau de plan</a:t>
            </a:r>
            <a:endParaRPr b="0" lang="nl-B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Sixième niveau de plan</a:t>
            </a:r>
            <a:endParaRPr b="0" lang="nl-B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Septième niveau de plan</a:t>
            </a:r>
            <a:endParaRPr b="0" lang="nl-B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21;p3" descr=""/>
          <p:cNvPicPr/>
          <p:nvPr/>
        </p:nvPicPr>
        <p:blipFill>
          <a:blip r:embed="rId2"/>
          <a:stretch/>
        </p:blipFill>
        <p:spPr>
          <a:xfrm>
            <a:off x="326160" y="5692680"/>
            <a:ext cx="883440" cy="883440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 rot="10800000">
            <a:off x="5724720" y="5524560"/>
            <a:ext cx="736920" cy="19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50000"/>
              </a:lnSpc>
            </a:pPr>
            <a:r>
              <a:rPr b="0" lang="nl-BE" sz="4000" spc="-1" strike="noStrike">
                <a:solidFill>
                  <a:srgbClr val="7f7f7f"/>
                </a:solidFill>
                <a:latin typeface="Arial"/>
                <a:ea typeface="Arial"/>
              </a:rPr>
              <a:t>&gt;&gt;</a:t>
            </a:r>
            <a:endParaRPr b="0" lang="nl-BE" sz="4000" spc="-1" strike="noStrike">
              <a:latin typeface="Arial"/>
            </a:endParaRPr>
          </a:p>
        </p:txBody>
      </p:sp>
      <p:pic>
        <p:nvPicPr>
          <p:cNvPr id="42" name="Google Shape;25;p3" descr=""/>
          <p:cNvPicPr/>
          <p:nvPr/>
        </p:nvPicPr>
        <p:blipFill>
          <a:blip r:embed="rId3"/>
          <a:stretch/>
        </p:blipFill>
        <p:spPr>
          <a:xfrm>
            <a:off x="326160" y="5692680"/>
            <a:ext cx="883440" cy="883440"/>
          </a:xfrm>
          <a:prstGeom prst="rect">
            <a:avLst/>
          </a:prstGeom>
          <a:ln>
            <a:noFill/>
          </a:ln>
        </p:spPr>
      </p:pic>
      <p:pic>
        <p:nvPicPr>
          <p:cNvPr id="43" name="Google Shape;26;p3" descr=""/>
          <p:cNvPicPr/>
          <p:nvPr/>
        </p:nvPicPr>
        <p:blipFill>
          <a:blip r:embed="rId4"/>
          <a:srcRect l="0" t="0" r="7625" b="0"/>
          <a:stretch/>
        </p:blipFill>
        <p:spPr>
          <a:xfrm>
            <a:off x="4051440" y="3197880"/>
            <a:ext cx="5104080" cy="3683520"/>
          </a:xfrm>
          <a:prstGeom prst="rect">
            <a:avLst/>
          </a:prstGeom>
          <a:ln>
            <a:noFill/>
          </a:ln>
        </p:spPr>
      </p:pic>
      <p:sp>
        <p:nvSpPr>
          <p:cNvPr id="44" name="CustomShape 2"/>
          <p:cNvSpPr/>
          <p:nvPr/>
        </p:nvSpPr>
        <p:spPr>
          <a:xfrm rot="10800000">
            <a:off x="5724720" y="5524560"/>
            <a:ext cx="736920" cy="19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50000"/>
              </a:lnSpc>
            </a:pPr>
            <a:r>
              <a:rPr b="0" lang="nl-BE" sz="4000" spc="-1" strike="noStrike">
                <a:solidFill>
                  <a:srgbClr val="7f7f7f"/>
                </a:solidFill>
                <a:latin typeface="Arial"/>
                <a:ea typeface="Arial"/>
              </a:rPr>
              <a:t>&gt;&gt;</a:t>
            </a:r>
            <a:endParaRPr b="0" lang="nl-BE" sz="4000" spc="-1" strike="noStrike">
              <a:latin typeface="Arial"/>
            </a:endParaRPr>
          </a:p>
        </p:txBody>
      </p:sp>
      <p:pic>
        <p:nvPicPr>
          <p:cNvPr id="45" name="Google Shape;30;p3" descr=""/>
          <p:cNvPicPr/>
          <p:nvPr/>
        </p:nvPicPr>
        <p:blipFill>
          <a:blip r:embed="rId5"/>
          <a:srcRect l="9599" t="0" r="5931" b="0"/>
          <a:stretch/>
        </p:blipFill>
        <p:spPr>
          <a:xfrm>
            <a:off x="0" y="0"/>
            <a:ext cx="4050360" cy="319680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3829320" y="1503360"/>
            <a:ext cx="736920" cy="19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50000"/>
              </a:lnSpc>
            </a:pPr>
            <a:r>
              <a:rPr b="0" lang="nl-BE" sz="4000" spc="-1" strike="noStrike">
                <a:solidFill>
                  <a:srgbClr val="7f7f7f"/>
                </a:solidFill>
                <a:latin typeface="Arial"/>
                <a:ea typeface="Arial"/>
              </a:rPr>
              <a:t>&gt;&gt;</a:t>
            </a:r>
            <a:endParaRPr b="0" lang="nl-BE" sz="4000" spc="-1" strike="noStrike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nl-BE" sz="4400" spc="-1" strike="noStrike">
                <a:latin typeface="Arial"/>
              </a:rPr>
              <a:t>Cliquez pour éditer le format du texte-titre</a:t>
            </a:r>
            <a:endParaRPr b="0" lang="nl-BE" sz="4400" spc="-1" strike="noStrike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3200" spc="-1" strike="noStrike">
                <a:latin typeface="Arial"/>
              </a:rPr>
              <a:t>Cliquez pour éditer le format du plan de texte</a:t>
            </a:r>
            <a:endParaRPr b="0" lang="nl-B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800" spc="-1" strike="noStrike">
                <a:latin typeface="Arial"/>
              </a:rPr>
              <a:t>Second niveau de plan</a:t>
            </a:r>
            <a:endParaRPr b="0" lang="nl-B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400" spc="-1" strike="noStrike">
                <a:latin typeface="Arial"/>
              </a:rPr>
              <a:t>Troisième niveau de plan</a:t>
            </a:r>
            <a:endParaRPr b="0" lang="nl-B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000" spc="-1" strike="noStrike">
                <a:latin typeface="Arial"/>
              </a:rPr>
              <a:t>Quatrième niveau de plan</a:t>
            </a:r>
            <a:endParaRPr b="0" lang="nl-B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Cinquième niveau de plan</a:t>
            </a:r>
            <a:endParaRPr b="0" lang="nl-B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Sixième niveau de plan</a:t>
            </a:r>
            <a:endParaRPr b="0" lang="nl-B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Septième niveau de plan</a:t>
            </a:r>
            <a:endParaRPr b="0" lang="nl-B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33;p4" descr=""/>
          <p:cNvPicPr/>
          <p:nvPr/>
        </p:nvPicPr>
        <p:blipFill>
          <a:blip r:embed="rId2"/>
          <a:stretch/>
        </p:blipFill>
        <p:spPr>
          <a:xfrm>
            <a:off x="326160" y="5692680"/>
            <a:ext cx="883440" cy="883440"/>
          </a:xfrm>
          <a:prstGeom prst="rect">
            <a:avLst/>
          </a:prstGeom>
          <a:ln>
            <a:noFill/>
          </a:ln>
        </p:spPr>
      </p:pic>
      <p:pic>
        <p:nvPicPr>
          <p:cNvPr id="86" name="Google Shape;34;p4" descr=""/>
          <p:cNvPicPr/>
          <p:nvPr/>
        </p:nvPicPr>
        <p:blipFill>
          <a:blip r:embed="rId3"/>
          <a:srcRect l="0" t="10326" r="0" b="25549"/>
          <a:stretch/>
        </p:blipFill>
        <p:spPr>
          <a:xfrm>
            <a:off x="0" y="0"/>
            <a:ext cx="9142920" cy="3908160"/>
          </a:xfrm>
          <a:prstGeom prst="rect">
            <a:avLst/>
          </a:prstGeom>
          <a:ln>
            <a:noFill/>
          </a:ln>
        </p:spPr>
      </p:pic>
      <p:pic>
        <p:nvPicPr>
          <p:cNvPr id="87" name="Google Shape;35;p4" descr=""/>
          <p:cNvPicPr/>
          <p:nvPr/>
        </p:nvPicPr>
        <p:blipFill>
          <a:blip r:embed="rId4"/>
          <a:stretch/>
        </p:blipFill>
        <p:spPr>
          <a:xfrm>
            <a:off x="326160" y="5692680"/>
            <a:ext cx="883440" cy="883440"/>
          </a:xfrm>
          <a:prstGeom prst="rect">
            <a:avLst/>
          </a:prstGeom>
          <a:ln>
            <a:noFill/>
          </a:ln>
        </p:spPr>
      </p:pic>
      <p:pic>
        <p:nvPicPr>
          <p:cNvPr id="88" name="Google Shape;36;p4" descr=""/>
          <p:cNvPicPr/>
          <p:nvPr/>
        </p:nvPicPr>
        <p:blipFill>
          <a:blip r:embed="rId5"/>
          <a:srcRect l="0" t="6622" r="0" b="29259"/>
          <a:stretch/>
        </p:blipFill>
        <p:spPr>
          <a:xfrm>
            <a:off x="0" y="0"/>
            <a:ext cx="9142920" cy="390816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440360" y="3104280"/>
            <a:ext cx="7141320" cy="3752640"/>
          </a:xfrm>
          <a:prstGeom prst="rect">
            <a:avLst/>
          </a:prstGeom>
          <a:solidFill>
            <a:schemeClr val="lt1">
              <a:alpha val="69411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nl-BE" sz="4400" spc="-1" strike="noStrike">
                <a:latin typeface="Arial"/>
              </a:rPr>
              <a:t>Cliquez pour éditer le format du texte-titre</a:t>
            </a:r>
            <a:endParaRPr b="0" lang="nl-BE" sz="44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3200" spc="-1" strike="noStrike">
                <a:latin typeface="Arial"/>
              </a:rPr>
              <a:t>Cliquez pour éditer le format du plan de texte</a:t>
            </a:r>
            <a:endParaRPr b="0" lang="nl-B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800" spc="-1" strike="noStrike">
                <a:latin typeface="Arial"/>
              </a:rPr>
              <a:t>Second niveau de plan</a:t>
            </a:r>
            <a:endParaRPr b="0" lang="nl-B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400" spc="-1" strike="noStrike">
                <a:latin typeface="Arial"/>
              </a:rPr>
              <a:t>Troisième niveau de plan</a:t>
            </a:r>
            <a:endParaRPr b="0" lang="nl-B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000" spc="-1" strike="noStrike">
                <a:latin typeface="Arial"/>
              </a:rPr>
              <a:t>Quatrième niveau de plan</a:t>
            </a:r>
            <a:endParaRPr b="0" lang="nl-B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Cinquième niveau de plan</a:t>
            </a:r>
            <a:endParaRPr b="0" lang="nl-B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Sixième niveau de plan</a:t>
            </a:r>
            <a:endParaRPr b="0" lang="nl-B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Septième niveau de plan</a:t>
            </a:r>
            <a:endParaRPr b="0" lang="nl-B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40;p5" descr=""/>
          <p:cNvPicPr/>
          <p:nvPr/>
        </p:nvPicPr>
        <p:blipFill>
          <a:blip r:embed="rId2"/>
          <a:stretch/>
        </p:blipFill>
        <p:spPr>
          <a:xfrm>
            <a:off x="326160" y="5692680"/>
            <a:ext cx="883440" cy="88344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3829320" y="1503360"/>
            <a:ext cx="736920" cy="19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50000"/>
              </a:lnSpc>
            </a:pPr>
            <a:r>
              <a:rPr b="0" lang="nl-BE" sz="4000" spc="-1" strike="noStrike">
                <a:solidFill>
                  <a:srgbClr val="7f7f7f"/>
                </a:solidFill>
                <a:latin typeface="Arial"/>
                <a:ea typeface="Arial"/>
              </a:rPr>
              <a:t>&gt;&gt;</a:t>
            </a:r>
            <a:endParaRPr b="0" lang="nl-BE" sz="4000" spc="-1" strike="noStrike">
              <a:latin typeface="Arial"/>
            </a:endParaRPr>
          </a:p>
        </p:txBody>
      </p:sp>
      <p:pic>
        <p:nvPicPr>
          <p:cNvPr id="130" name="Google Shape;44;p5" descr=""/>
          <p:cNvPicPr/>
          <p:nvPr/>
        </p:nvPicPr>
        <p:blipFill>
          <a:blip r:embed="rId3"/>
          <a:stretch/>
        </p:blipFill>
        <p:spPr>
          <a:xfrm>
            <a:off x="326160" y="5692680"/>
            <a:ext cx="883440" cy="883440"/>
          </a:xfrm>
          <a:prstGeom prst="rect">
            <a:avLst/>
          </a:prstGeom>
          <a:ln>
            <a:noFill/>
          </a:ln>
        </p:spPr>
      </p:pic>
      <p:pic>
        <p:nvPicPr>
          <p:cNvPr id="131" name="Google Shape;45;p5" descr=""/>
          <p:cNvPicPr/>
          <p:nvPr/>
        </p:nvPicPr>
        <p:blipFill>
          <a:blip r:embed="rId4"/>
          <a:srcRect l="7248" t="0" r="0" b="0"/>
          <a:stretch/>
        </p:blipFill>
        <p:spPr>
          <a:xfrm>
            <a:off x="4057560" y="3197880"/>
            <a:ext cx="5112360" cy="3674520"/>
          </a:xfrm>
          <a:prstGeom prst="rect">
            <a:avLst/>
          </a:prstGeom>
          <a:ln>
            <a:noFill/>
          </a:ln>
        </p:spPr>
      </p:pic>
      <p:pic>
        <p:nvPicPr>
          <p:cNvPr id="132" name="Google Shape;46;p5" descr=""/>
          <p:cNvPicPr/>
          <p:nvPr/>
        </p:nvPicPr>
        <p:blipFill>
          <a:blip r:embed="rId5"/>
          <a:srcRect l="15413" t="0" r="0" b="0"/>
          <a:stretch/>
        </p:blipFill>
        <p:spPr>
          <a:xfrm>
            <a:off x="0" y="0"/>
            <a:ext cx="4056480" cy="319680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3829320" y="1503360"/>
            <a:ext cx="736920" cy="19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50000"/>
              </a:lnSpc>
            </a:pPr>
            <a:r>
              <a:rPr b="0" lang="nl-BE" sz="4000" spc="-1" strike="noStrike">
                <a:solidFill>
                  <a:srgbClr val="7f7f7f"/>
                </a:solidFill>
                <a:latin typeface="Arial"/>
                <a:ea typeface="Arial"/>
              </a:rPr>
              <a:t>&gt;&gt;</a:t>
            </a:r>
            <a:endParaRPr b="0" lang="nl-BE" sz="400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 rot="10800000">
            <a:off x="5724720" y="5524560"/>
            <a:ext cx="736920" cy="19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50000"/>
              </a:lnSpc>
            </a:pPr>
            <a:r>
              <a:rPr b="0" lang="nl-BE" sz="4000" spc="-1" strike="noStrike">
                <a:solidFill>
                  <a:srgbClr val="7f7f7f"/>
                </a:solidFill>
                <a:latin typeface="Arial"/>
                <a:ea typeface="Arial"/>
              </a:rPr>
              <a:t>&gt;&gt;</a:t>
            </a:r>
            <a:endParaRPr b="0" lang="nl-BE" sz="40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nl-BE" sz="4400" spc="-1" strike="noStrike">
                <a:latin typeface="Arial"/>
              </a:rPr>
              <a:t>Cliquez pour éditer le format du texte-titre</a:t>
            </a:r>
            <a:endParaRPr b="0" lang="nl-BE" sz="4400" spc="-1" strike="noStrike"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3200" spc="-1" strike="noStrike">
                <a:latin typeface="Arial"/>
              </a:rPr>
              <a:t>Cliquez pour éditer le format du plan de texte</a:t>
            </a:r>
            <a:endParaRPr b="0" lang="nl-B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800" spc="-1" strike="noStrike">
                <a:latin typeface="Arial"/>
              </a:rPr>
              <a:t>Second niveau de plan</a:t>
            </a:r>
            <a:endParaRPr b="0" lang="nl-B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400" spc="-1" strike="noStrike">
                <a:latin typeface="Arial"/>
              </a:rPr>
              <a:t>Troisième niveau de plan</a:t>
            </a:r>
            <a:endParaRPr b="0" lang="nl-B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000" spc="-1" strike="noStrike">
                <a:latin typeface="Arial"/>
              </a:rPr>
              <a:t>Quatrième niveau de plan</a:t>
            </a:r>
            <a:endParaRPr b="0" lang="nl-B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Cinquième niveau de plan</a:t>
            </a:r>
            <a:endParaRPr b="0" lang="nl-B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Sixième niveau de plan</a:t>
            </a:r>
            <a:endParaRPr b="0" lang="nl-B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Septième niveau de plan</a:t>
            </a:r>
            <a:endParaRPr b="0" lang="nl-B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52;p6" descr=""/>
          <p:cNvPicPr/>
          <p:nvPr/>
        </p:nvPicPr>
        <p:blipFill>
          <a:blip r:embed="rId2"/>
          <a:stretch/>
        </p:blipFill>
        <p:spPr>
          <a:xfrm>
            <a:off x="326160" y="5692680"/>
            <a:ext cx="883440" cy="883440"/>
          </a:xfrm>
          <a:prstGeom prst="rect">
            <a:avLst/>
          </a:prstGeom>
          <a:ln>
            <a:noFill/>
          </a:ln>
        </p:spPr>
      </p:pic>
      <p:grpSp>
        <p:nvGrpSpPr>
          <p:cNvPr id="174" name="Group 1"/>
          <p:cNvGrpSpPr/>
          <p:nvPr/>
        </p:nvGrpSpPr>
        <p:grpSpPr>
          <a:xfrm>
            <a:off x="730440" y="1527480"/>
            <a:ext cx="7943400" cy="3246480"/>
            <a:chOff x="730440" y="1527480"/>
            <a:chExt cx="7943400" cy="3246480"/>
          </a:xfrm>
        </p:grpSpPr>
        <p:pic>
          <p:nvPicPr>
            <p:cNvPr id="175" name="Google Shape;54;p6" descr=""/>
            <p:cNvPicPr/>
            <p:nvPr/>
          </p:nvPicPr>
          <p:blipFill>
            <a:blip r:embed="rId3"/>
            <a:stretch/>
          </p:blipFill>
          <p:spPr>
            <a:xfrm>
              <a:off x="6088680" y="1543680"/>
              <a:ext cx="2585160" cy="3230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Google Shape;55;p6" descr=""/>
            <p:cNvPicPr/>
            <p:nvPr/>
          </p:nvPicPr>
          <p:blipFill>
            <a:blip r:embed="rId4"/>
            <a:stretch/>
          </p:blipFill>
          <p:spPr>
            <a:xfrm>
              <a:off x="3418560" y="1527480"/>
              <a:ext cx="2585160" cy="3230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Google Shape;56;p6" descr=""/>
            <p:cNvPicPr/>
            <p:nvPr/>
          </p:nvPicPr>
          <p:blipFill>
            <a:blip r:embed="rId5"/>
            <a:stretch/>
          </p:blipFill>
          <p:spPr>
            <a:xfrm>
              <a:off x="730440" y="1527480"/>
              <a:ext cx="2585160" cy="3230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8" name="CustomShape 2"/>
          <p:cNvSpPr/>
          <p:nvPr/>
        </p:nvSpPr>
        <p:spPr>
          <a:xfrm>
            <a:off x="819720" y="3283560"/>
            <a:ext cx="7762320" cy="2408040"/>
          </a:xfrm>
          <a:prstGeom prst="rect">
            <a:avLst/>
          </a:prstGeom>
          <a:solidFill>
            <a:schemeClr val="lt1">
              <a:alpha val="69019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nl-BE" sz="4400" spc="-1" strike="noStrike">
                <a:latin typeface="Arial"/>
              </a:rPr>
              <a:t>Cliquez pour éditer le format du texte-titre</a:t>
            </a:r>
            <a:endParaRPr b="0" lang="nl-BE" sz="44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3200" spc="-1" strike="noStrike">
                <a:latin typeface="Arial"/>
              </a:rPr>
              <a:t>Cliquez pour éditer le format du plan de texte</a:t>
            </a:r>
            <a:endParaRPr b="0" lang="nl-B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800" spc="-1" strike="noStrike">
                <a:latin typeface="Arial"/>
              </a:rPr>
              <a:t>Second niveau de plan</a:t>
            </a:r>
            <a:endParaRPr b="0" lang="nl-B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400" spc="-1" strike="noStrike">
                <a:latin typeface="Arial"/>
              </a:rPr>
              <a:t>Troisième niveau de plan</a:t>
            </a:r>
            <a:endParaRPr b="0" lang="nl-B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000" spc="-1" strike="noStrike">
                <a:latin typeface="Arial"/>
              </a:rPr>
              <a:t>Quatrième niveau de plan</a:t>
            </a:r>
            <a:endParaRPr b="0" lang="nl-B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Cinquième niveau de plan</a:t>
            </a:r>
            <a:endParaRPr b="0" lang="nl-B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Sixième niveau de plan</a:t>
            </a:r>
            <a:endParaRPr b="0" lang="nl-B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Septième niveau de plan</a:t>
            </a:r>
            <a:endParaRPr b="0" lang="nl-B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nl-BE" sz="4400" spc="-1" strike="noStrike">
                <a:latin typeface="Arial"/>
              </a:rPr>
              <a:t>Cliquez pour éditer le format du texte-titre</a:t>
            </a:r>
            <a:endParaRPr b="0" lang="nl-BE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3200" spc="-1" strike="noStrike">
                <a:latin typeface="Arial"/>
              </a:rPr>
              <a:t>Cliquez pour éditer le format du plan de texte</a:t>
            </a:r>
            <a:endParaRPr b="0" lang="nl-B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800" spc="-1" strike="noStrike">
                <a:latin typeface="Arial"/>
              </a:rPr>
              <a:t>Second niveau de plan</a:t>
            </a:r>
            <a:endParaRPr b="0" lang="nl-B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400" spc="-1" strike="noStrike">
                <a:latin typeface="Arial"/>
              </a:rPr>
              <a:t>Troisième niveau de plan</a:t>
            </a:r>
            <a:endParaRPr b="0" lang="nl-B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000" spc="-1" strike="noStrike">
                <a:latin typeface="Arial"/>
              </a:rPr>
              <a:t>Quatrième niveau de plan</a:t>
            </a:r>
            <a:endParaRPr b="0" lang="nl-B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Cinquième niveau de plan</a:t>
            </a:r>
            <a:endParaRPr b="0" lang="nl-B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Sixième niveau de plan</a:t>
            </a:r>
            <a:endParaRPr b="0" lang="nl-B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Septième niveau de plan</a:t>
            </a:r>
            <a:endParaRPr b="0" lang="nl-B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67;p8" descr=""/>
          <p:cNvPicPr/>
          <p:nvPr/>
        </p:nvPicPr>
        <p:blipFill>
          <a:blip r:embed="rId2"/>
          <a:stretch/>
        </p:blipFill>
        <p:spPr>
          <a:xfrm>
            <a:off x="326160" y="5692680"/>
            <a:ext cx="883440" cy="883440"/>
          </a:xfrm>
          <a:prstGeom prst="rect">
            <a:avLst/>
          </a:prstGeom>
          <a:ln>
            <a:noFill/>
          </a:ln>
        </p:spPr>
      </p:pic>
      <p:pic>
        <p:nvPicPr>
          <p:cNvPr id="256" name="Google Shape;68;p8" descr=""/>
          <p:cNvPicPr/>
          <p:nvPr/>
        </p:nvPicPr>
        <p:blipFill>
          <a:blip r:embed="rId3"/>
          <a:srcRect l="0" t="4376" r="0" b="12584"/>
          <a:stretch/>
        </p:blipFill>
        <p:spPr>
          <a:xfrm>
            <a:off x="0" y="1796040"/>
            <a:ext cx="9142920" cy="5060880"/>
          </a:xfrm>
          <a:prstGeom prst="rect">
            <a:avLst/>
          </a:prstGeom>
          <a:ln>
            <a:noFill/>
          </a:ln>
        </p:spPr>
      </p:pic>
      <p:sp>
        <p:nvSpPr>
          <p:cNvPr id="257" name="CustomShape 1"/>
          <p:cNvSpPr/>
          <p:nvPr/>
        </p:nvSpPr>
        <p:spPr>
          <a:xfrm>
            <a:off x="326160" y="1702080"/>
            <a:ext cx="8314560" cy="4583160"/>
          </a:xfrm>
          <a:prstGeom prst="rect">
            <a:avLst/>
          </a:prstGeom>
          <a:solidFill>
            <a:schemeClr val="lt1">
              <a:alpha val="69019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2"/>
          <p:cNvSpPr/>
          <p:nvPr/>
        </p:nvSpPr>
        <p:spPr>
          <a:xfrm rot="5400000">
            <a:off x="144000" y="1237320"/>
            <a:ext cx="736920" cy="19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50000"/>
              </a:lnSpc>
            </a:pPr>
            <a:r>
              <a:rPr b="0" lang="nl-BE" sz="4000" spc="-1" strike="noStrike">
                <a:solidFill>
                  <a:srgbClr val="7f7f7f"/>
                </a:solidFill>
                <a:latin typeface="Arial"/>
                <a:ea typeface="Arial"/>
              </a:rPr>
              <a:t>&gt;&gt;</a:t>
            </a:r>
            <a:endParaRPr b="0" lang="nl-BE" sz="40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nl-BE" sz="4400" spc="-1" strike="noStrike">
                <a:latin typeface="Arial"/>
              </a:rPr>
              <a:t>Cliquez pour éditer le format du texte-titre</a:t>
            </a:r>
            <a:endParaRPr b="0" lang="nl-BE" sz="4400" spc="-1" strike="noStrike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3200" spc="-1" strike="noStrike">
                <a:latin typeface="Arial"/>
              </a:rPr>
              <a:t>Cliquez pour éditer le format du plan de texte</a:t>
            </a:r>
            <a:endParaRPr b="0" lang="nl-B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800" spc="-1" strike="noStrike">
                <a:latin typeface="Arial"/>
              </a:rPr>
              <a:t>Second niveau de plan</a:t>
            </a:r>
            <a:endParaRPr b="0" lang="nl-B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400" spc="-1" strike="noStrike">
                <a:latin typeface="Arial"/>
              </a:rPr>
              <a:t>Troisième niveau de plan</a:t>
            </a:r>
            <a:endParaRPr b="0" lang="nl-B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000" spc="-1" strike="noStrike">
                <a:latin typeface="Arial"/>
              </a:rPr>
              <a:t>Quatrième niveau de plan</a:t>
            </a:r>
            <a:endParaRPr b="0" lang="nl-B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Cinquième niveau de plan</a:t>
            </a:r>
            <a:endParaRPr b="0" lang="nl-B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Sixième niveau de plan</a:t>
            </a:r>
            <a:endParaRPr b="0" lang="nl-B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latin typeface="Arial"/>
              </a:rPr>
              <a:t>Septième niveau de plan</a:t>
            </a:r>
            <a:endParaRPr b="0" lang="nl-B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mailto:info@duoforajob.be" TargetMode="External"/><Relationship Id="rId2" Type="http://schemas.openxmlformats.org/officeDocument/2006/relationships/hyperlink" Target="http://www.duoforajob.be/" TargetMode="Externa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hyperlink" Target="https://vimeo.com/188266856" TargetMode="External"/><Relationship Id="rId6" Type="http://schemas.openxmlformats.org/officeDocument/2006/relationships/hyperlink" Target="https://vimeo.com/188266856" TargetMode="External"/><Relationship Id="rId7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61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4697640" y="3873960"/>
            <a:ext cx="4330800" cy="107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l-BE" sz="3200" spc="-1" strike="noStrike">
                <a:solidFill>
                  <a:srgbClr val="8dc53e"/>
                </a:solidFill>
                <a:latin typeface="Calibri"/>
                <a:ea typeface="Calibri"/>
              </a:rPr>
              <a:t>INFOSESSIE MENTOREN </a:t>
            </a:r>
            <a:endParaRPr b="0" lang="nl-BE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BE" sz="3200" spc="-1" strike="noStrike">
                <a:solidFill>
                  <a:srgbClr val="8dc53e"/>
                </a:solidFill>
                <a:latin typeface="Calibri"/>
                <a:ea typeface="Calibri"/>
              </a:rPr>
              <a:t>2019</a:t>
            </a:r>
            <a:endParaRPr b="0" lang="nl-B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6085800" y="3793320"/>
            <a:ext cx="4724640" cy="4566240"/>
          </a:xfrm>
          <a:custGeom>
            <a:avLst/>
            <a:gdLst/>
            <a:ahLst/>
            <a:rect l="l" t="t" r="r" b="b"/>
            <a:pathLst>
              <a:path w="3259682" h="3150556">
                <a:moveTo>
                  <a:pt x="1629841" y="672568"/>
                </a:moveTo>
                <a:cubicBezTo>
                  <a:pt x="1114020" y="672568"/>
                  <a:pt x="695864" y="1076725"/>
                  <a:pt x="695864" y="1575278"/>
                </a:cubicBezTo>
                <a:cubicBezTo>
                  <a:pt x="695864" y="2073831"/>
                  <a:pt x="1114020" y="2477988"/>
                  <a:pt x="1629841" y="2477988"/>
                </a:cubicBezTo>
                <a:cubicBezTo>
                  <a:pt x="2145662" y="2477988"/>
                  <a:pt x="2563818" y="2073831"/>
                  <a:pt x="2563818" y="1575278"/>
                </a:cubicBezTo>
                <a:cubicBezTo>
                  <a:pt x="2563818" y="1076725"/>
                  <a:pt x="2145662" y="672568"/>
                  <a:pt x="1629841" y="672568"/>
                </a:cubicBezTo>
                <a:close/>
                <a:moveTo>
                  <a:pt x="1629841" y="0"/>
                </a:moveTo>
                <a:cubicBezTo>
                  <a:pt x="2529977" y="0"/>
                  <a:pt x="3259682" y="705276"/>
                  <a:pt x="3259682" y="1575278"/>
                </a:cubicBezTo>
                <a:cubicBezTo>
                  <a:pt x="3259682" y="2445280"/>
                  <a:pt x="2529977" y="3150556"/>
                  <a:pt x="1629841" y="3150556"/>
                </a:cubicBezTo>
                <a:cubicBezTo>
                  <a:pt x="729705" y="3150556"/>
                  <a:pt x="0" y="2445280"/>
                  <a:pt x="0" y="1575278"/>
                </a:cubicBezTo>
                <a:cubicBezTo>
                  <a:pt x="0" y="705276"/>
                  <a:pt x="729705" y="0"/>
                  <a:pt x="1629841" y="0"/>
                </a:cubicBezTo>
                <a:close/>
              </a:path>
            </a:pathLst>
          </a:custGeom>
          <a:solidFill>
            <a:srgbClr val="8dc53e">
              <a:alpha val="3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CustomShape 2"/>
          <p:cNvSpPr/>
          <p:nvPr/>
        </p:nvSpPr>
        <p:spPr>
          <a:xfrm>
            <a:off x="1125720" y="257400"/>
            <a:ext cx="7086960" cy="52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l-BE" sz="2800" spc="-1" strike="noStrike">
                <a:solidFill>
                  <a:srgbClr val="1fb6ea"/>
                </a:solidFill>
                <a:latin typeface="Calibri"/>
                <a:ea typeface="Calibri"/>
              </a:rPr>
              <a:t>VORMINGSPROGRAMMA MENTOREN</a:t>
            </a:r>
            <a:endParaRPr b="0" lang="nl-BE" sz="2800" spc="-1" strike="noStrike">
              <a:latin typeface="Arial"/>
            </a:endParaRPr>
          </a:p>
        </p:txBody>
      </p:sp>
      <p:sp>
        <p:nvSpPr>
          <p:cNvPr id="494" name="CustomShape 3"/>
          <p:cNvSpPr/>
          <p:nvPr/>
        </p:nvSpPr>
        <p:spPr>
          <a:xfrm>
            <a:off x="612720" y="962640"/>
            <a:ext cx="7027200" cy="4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l-BE" sz="2400" spc="-1" strike="noStrike">
                <a:solidFill>
                  <a:srgbClr val="8dc53e"/>
                </a:solidFill>
                <a:latin typeface="Calibri"/>
                <a:ea typeface="Calibri"/>
              </a:rPr>
              <a:t>(4 DAGEN, MAX. 10 MENTOREN/MAAND, VERPLICHT)</a:t>
            </a:r>
            <a:endParaRPr b="0" lang="nl-BE" sz="2400" spc="-1" strike="noStrike">
              <a:latin typeface="Arial"/>
            </a:endParaRPr>
          </a:p>
        </p:txBody>
      </p:sp>
      <p:sp>
        <p:nvSpPr>
          <p:cNvPr id="495" name="CustomShape 4"/>
          <p:cNvSpPr/>
          <p:nvPr/>
        </p:nvSpPr>
        <p:spPr>
          <a:xfrm>
            <a:off x="299520" y="5995800"/>
            <a:ext cx="8738280" cy="70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ZOWEL EXTERNE TRAINERS ALS COÖRDINATOREN VAN DUO FOR A JOB STAAN IN VOOR HET VORMINGSPROGRAMMA. </a:t>
            </a:r>
            <a:endParaRPr b="0" lang="nl-BE" sz="2000" spc="-1" strike="noStrike">
              <a:latin typeface="Arial"/>
            </a:endParaRPr>
          </a:p>
        </p:txBody>
      </p:sp>
      <p:pic>
        <p:nvPicPr>
          <p:cNvPr id="496" name="Google Shape;353;p25" descr=""/>
          <p:cNvPicPr/>
          <p:nvPr/>
        </p:nvPicPr>
        <p:blipFill>
          <a:blip r:embed="rId1"/>
          <a:srcRect l="0" t="15847" r="0" b="0"/>
          <a:stretch/>
        </p:blipFill>
        <p:spPr>
          <a:xfrm>
            <a:off x="889560" y="1468080"/>
            <a:ext cx="7557840" cy="448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2" dur="indefinite" restart="never" nodeType="tmRoot">
          <p:childTnLst>
            <p:seq>
              <p:cTn id="15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6169680" y="3793320"/>
            <a:ext cx="4724640" cy="4566240"/>
          </a:xfrm>
          <a:custGeom>
            <a:avLst/>
            <a:gdLst/>
            <a:ahLst/>
            <a:rect l="l" t="t" r="r" b="b"/>
            <a:pathLst>
              <a:path w="3259682" h="3150556">
                <a:moveTo>
                  <a:pt x="1629841" y="672568"/>
                </a:moveTo>
                <a:cubicBezTo>
                  <a:pt x="1114020" y="672568"/>
                  <a:pt x="695864" y="1076725"/>
                  <a:pt x="695864" y="1575278"/>
                </a:cubicBezTo>
                <a:cubicBezTo>
                  <a:pt x="695864" y="2073831"/>
                  <a:pt x="1114020" y="2477988"/>
                  <a:pt x="1629841" y="2477988"/>
                </a:cubicBezTo>
                <a:cubicBezTo>
                  <a:pt x="2145662" y="2477988"/>
                  <a:pt x="2563818" y="2073831"/>
                  <a:pt x="2563818" y="1575278"/>
                </a:cubicBezTo>
                <a:cubicBezTo>
                  <a:pt x="2563818" y="1076725"/>
                  <a:pt x="2145662" y="672568"/>
                  <a:pt x="1629841" y="672568"/>
                </a:cubicBezTo>
                <a:close/>
                <a:moveTo>
                  <a:pt x="1629841" y="0"/>
                </a:moveTo>
                <a:cubicBezTo>
                  <a:pt x="2529977" y="0"/>
                  <a:pt x="3259682" y="705276"/>
                  <a:pt x="3259682" y="1575278"/>
                </a:cubicBezTo>
                <a:cubicBezTo>
                  <a:pt x="3259682" y="2445280"/>
                  <a:pt x="2529977" y="3150556"/>
                  <a:pt x="1629841" y="3150556"/>
                </a:cubicBezTo>
                <a:cubicBezTo>
                  <a:pt x="729705" y="3150556"/>
                  <a:pt x="0" y="2445280"/>
                  <a:pt x="0" y="1575278"/>
                </a:cubicBezTo>
                <a:cubicBezTo>
                  <a:pt x="0" y="705276"/>
                  <a:pt x="729705" y="0"/>
                  <a:pt x="1629841" y="0"/>
                </a:cubicBezTo>
                <a:close/>
              </a:path>
            </a:pathLst>
          </a:custGeom>
          <a:solidFill>
            <a:srgbClr val="8dc53e">
              <a:alpha val="3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CustomShape 2"/>
          <p:cNvSpPr/>
          <p:nvPr/>
        </p:nvSpPr>
        <p:spPr>
          <a:xfrm>
            <a:off x="1712520" y="257400"/>
            <a:ext cx="6100560" cy="4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l-BE" sz="2400" spc="-1" strike="noStrike">
                <a:solidFill>
                  <a:srgbClr val="1fb6ea"/>
                </a:solidFill>
                <a:latin typeface="Calibri"/>
                <a:ea typeface="Calibri"/>
              </a:rPr>
              <a:t>VORMINGSPROGRAMMA MENTOREN</a:t>
            </a:r>
            <a:endParaRPr b="0" lang="nl-BE" sz="2400" spc="-1" strike="noStrike">
              <a:latin typeface="Arial"/>
            </a:endParaRPr>
          </a:p>
        </p:txBody>
      </p:sp>
      <p:pic>
        <p:nvPicPr>
          <p:cNvPr id="499" name="Google Shape;360;p26" descr=""/>
          <p:cNvPicPr/>
          <p:nvPr/>
        </p:nvPicPr>
        <p:blipFill>
          <a:blip r:embed="rId1"/>
          <a:srcRect l="0" t="16593" r="0" b="0"/>
          <a:stretch/>
        </p:blipFill>
        <p:spPr>
          <a:xfrm>
            <a:off x="392760" y="1029960"/>
            <a:ext cx="8512560" cy="500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4" dur="indefinite" restart="never" nodeType="tmRoot">
          <p:childTnLst>
            <p:seq>
              <p:cTn id="15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6169680" y="3793320"/>
            <a:ext cx="4724640" cy="4566240"/>
          </a:xfrm>
          <a:custGeom>
            <a:avLst/>
            <a:gdLst/>
            <a:ahLst/>
            <a:rect l="l" t="t" r="r" b="b"/>
            <a:pathLst>
              <a:path w="3259682" h="3150556">
                <a:moveTo>
                  <a:pt x="1629841" y="672568"/>
                </a:moveTo>
                <a:cubicBezTo>
                  <a:pt x="1114020" y="672568"/>
                  <a:pt x="695864" y="1076725"/>
                  <a:pt x="695864" y="1575278"/>
                </a:cubicBezTo>
                <a:cubicBezTo>
                  <a:pt x="695864" y="2073831"/>
                  <a:pt x="1114020" y="2477988"/>
                  <a:pt x="1629841" y="2477988"/>
                </a:cubicBezTo>
                <a:cubicBezTo>
                  <a:pt x="2145662" y="2477988"/>
                  <a:pt x="2563818" y="2073831"/>
                  <a:pt x="2563818" y="1575278"/>
                </a:cubicBezTo>
                <a:cubicBezTo>
                  <a:pt x="2563818" y="1076725"/>
                  <a:pt x="2145662" y="672568"/>
                  <a:pt x="1629841" y="672568"/>
                </a:cubicBezTo>
                <a:close/>
                <a:moveTo>
                  <a:pt x="1629841" y="0"/>
                </a:moveTo>
                <a:cubicBezTo>
                  <a:pt x="2529977" y="0"/>
                  <a:pt x="3259682" y="705276"/>
                  <a:pt x="3259682" y="1575278"/>
                </a:cubicBezTo>
                <a:cubicBezTo>
                  <a:pt x="3259682" y="2445280"/>
                  <a:pt x="2529977" y="3150556"/>
                  <a:pt x="1629841" y="3150556"/>
                </a:cubicBezTo>
                <a:cubicBezTo>
                  <a:pt x="729705" y="3150556"/>
                  <a:pt x="0" y="2445280"/>
                  <a:pt x="0" y="1575278"/>
                </a:cubicBezTo>
                <a:cubicBezTo>
                  <a:pt x="0" y="705276"/>
                  <a:pt x="729705" y="0"/>
                  <a:pt x="1629841" y="0"/>
                </a:cubicBezTo>
                <a:close/>
              </a:path>
            </a:pathLst>
          </a:custGeom>
          <a:solidFill>
            <a:srgbClr val="8dc53e">
              <a:alpha val="3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CustomShape 2"/>
          <p:cNvSpPr/>
          <p:nvPr/>
        </p:nvSpPr>
        <p:spPr>
          <a:xfrm>
            <a:off x="2256480" y="486000"/>
            <a:ext cx="5012280" cy="46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l-BE" sz="2400" spc="-1" strike="noStrike">
                <a:solidFill>
                  <a:srgbClr val="1fb6ea"/>
                </a:solidFill>
                <a:latin typeface="Calibri"/>
                <a:ea typeface="Calibri"/>
              </a:rPr>
              <a:t>MEERWAARDEN VAN DUO FOR A JOB</a:t>
            </a:r>
            <a:endParaRPr b="0" lang="nl-BE" sz="2400" spc="-1" strike="noStrike">
              <a:latin typeface="Arial"/>
            </a:endParaRPr>
          </a:p>
        </p:txBody>
      </p:sp>
      <p:pic>
        <p:nvPicPr>
          <p:cNvPr id="502" name="Google Shape;367;p27" descr=""/>
          <p:cNvPicPr/>
          <p:nvPr/>
        </p:nvPicPr>
        <p:blipFill>
          <a:blip r:embed="rId1"/>
          <a:stretch/>
        </p:blipFill>
        <p:spPr>
          <a:xfrm>
            <a:off x="4575600" y="1295280"/>
            <a:ext cx="4353840" cy="4592520"/>
          </a:xfrm>
          <a:prstGeom prst="rect">
            <a:avLst/>
          </a:prstGeom>
          <a:ln>
            <a:noFill/>
          </a:ln>
        </p:spPr>
      </p:pic>
      <p:pic>
        <p:nvPicPr>
          <p:cNvPr id="503" name="Google Shape;368;p27" descr=""/>
          <p:cNvPicPr/>
          <p:nvPr/>
        </p:nvPicPr>
        <p:blipFill>
          <a:blip r:embed="rId2"/>
          <a:stretch/>
        </p:blipFill>
        <p:spPr>
          <a:xfrm>
            <a:off x="262440" y="1341720"/>
            <a:ext cx="4312080" cy="4548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6" dur="indefinite" restart="never" nodeType="tmRoot">
          <p:childTnLst>
            <p:seq>
              <p:cTn id="15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1"/>
          <p:cNvSpPr/>
          <p:nvPr/>
        </p:nvSpPr>
        <p:spPr>
          <a:xfrm>
            <a:off x="6387120" y="5622120"/>
            <a:ext cx="2663280" cy="10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CustomShape 2"/>
          <p:cNvSpPr/>
          <p:nvPr/>
        </p:nvSpPr>
        <p:spPr>
          <a:xfrm>
            <a:off x="887760" y="1103400"/>
            <a:ext cx="374616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l-BE" sz="4000" spc="-1" strike="noStrike">
                <a:solidFill>
                  <a:srgbClr val="1fb6ea"/>
                </a:solidFill>
                <a:latin typeface="Calibri"/>
                <a:ea typeface="Calibri"/>
              </a:rPr>
              <a:t>VRAGEN?</a:t>
            </a:r>
            <a:endParaRPr b="0" lang="nl-BE" sz="4000" spc="-1" strike="noStrike">
              <a:latin typeface="Arial"/>
            </a:endParaRPr>
          </a:p>
        </p:txBody>
      </p:sp>
      <p:sp>
        <p:nvSpPr>
          <p:cNvPr id="506" name="CustomShape 3"/>
          <p:cNvSpPr/>
          <p:nvPr/>
        </p:nvSpPr>
        <p:spPr>
          <a:xfrm>
            <a:off x="234360" y="1809360"/>
            <a:ext cx="3071880" cy="48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l-BE" sz="2000" spc="-1" strike="noStrike">
                <a:solidFill>
                  <a:srgbClr val="000000"/>
                </a:solidFill>
                <a:latin typeface="Calibri"/>
                <a:ea typeface="Calibri"/>
              </a:rPr>
              <a:t>DUO for a JOB Gent</a:t>
            </a:r>
            <a:endParaRPr b="0" lang="nl-BE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BE" sz="2000" spc="-1" strike="noStrike">
                <a:solidFill>
                  <a:srgbClr val="000000"/>
                </a:solidFill>
                <a:latin typeface="Calibri"/>
                <a:ea typeface="Calibri"/>
              </a:rPr>
              <a:t>Jakobijnenstraat, 4 </a:t>
            </a:r>
            <a:endParaRPr b="0" lang="nl-BE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BE" sz="2000" spc="-1" strike="noStrike">
                <a:solidFill>
                  <a:srgbClr val="000000"/>
                </a:solidFill>
                <a:latin typeface="Calibri"/>
                <a:ea typeface="Calibri"/>
              </a:rPr>
              <a:t>9000 GENT</a:t>
            </a:r>
            <a:endParaRPr b="0" lang="nl-BE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BE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nl-BE" sz="2000" spc="-1" strike="noStrike">
                <a:solidFill>
                  <a:srgbClr val="000000"/>
                </a:solidFill>
                <a:latin typeface="Calibri"/>
                <a:ea typeface="Calibri"/>
              </a:rPr>
              <a:t>09 278 29 28 </a:t>
            </a:r>
            <a:endParaRPr b="0" lang="nl-BE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nl-BE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 </a:t>
            </a:r>
            <a:r>
              <a:rPr b="0" lang="nl-BE" sz="20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1"/>
              </a:rPr>
              <a:t>gent@duoforajob.be</a:t>
            </a:r>
            <a:endParaRPr b="0" lang="nl-BE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nl-BE" sz="20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2"/>
              </a:rPr>
              <a:t>www.duoforajob.be</a:t>
            </a:r>
            <a:endParaRPr b="0" lang="nl-BE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nl-BE" sz="2000" spc="-1" strike="noStrike">
              <a:latin typeface="Arial"/>
            </a:endParaRPr>
          </a:p>
        </p:txBody>
      </p:sp>
      <p:sp>
        <p:nvSpPr>
          <p:cNvPr id="507" name="CustomShape 4"/>
          <p:cNvSpPr/>
          <p:nvPr/>
        </p:nvSpPr>
        <p:spPr>
          <a:xfrm>
            <a:off x="4680" y="769680"/>
            <a:ext cx="882000" cy="885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08" name="Google Shape;377;p28" descr=""/>
          <p:cNvPicPr/>
          <p:nvPr/>
        </p:nvPicPr>
        <p:blipFill>
          <a:blip r:embed="rId3"/>
          <a:stretch/>
        </p:blipFill>
        <p:spPr>
          <a:xfrm>
            <a:off x="322920" y="3240"/>
            <a:ext cx="1232640" cy="1232640"/>
          </a:xfrm>
          <a:prstGeom prst="rect">
            <a:avLst/>
          </a:prstGeom>
          <a:ln>
            <a:noFill/>
          </a:ln>
        </p:spPr>
      </p:pic>
      <p:pic>
        <p:nvPicPr>
          <p:cNvPr id="509" name="Google Shape;378;p28" descr=""/>
          <p:cNvPicPr/>
          <p:nvPr/>
        </p:nvPicPr>
        <p:blipFill>
          <a:blip r:embed="rId4"/>
          <a:srcRect l="0" t="10508" r="4043" b="12204"/>
          <a:stretch/>
        </p:blipFill>
        <p:spPr>
          <a:xfrm>
            <a:off x="3727800" y="296280"/>
            <a:ext cx="5195880" cy="5961960"/>
          </a:xfrm>
          <a:prstGeom prst="rect">
            <a:avLst/>
          </a:prstGeom>
          <a:ln>
            <a:noFill/>
          </a:ln>
        </p:spPr>
      </p:pic>
      <p:sp>
        <p:nvSpPr>
          <p:cNvPr id="510" name="CustomShape 5"/>
          <p:cNvSpPr/>
          <p:nvPr/>
        </p:nvSpPr>
        <p:spPr>
          <a:xfrm>
            <a:off x="-172080" y="5124960"/>
            <a:ext cx="3999600" cy="95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nl-BE" sz="14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5"/>
              </a:rPr>
              <a:t>Filmpje: </a:t>
            </a:r>
            <a:endParaRPr b="0" lang="nl-BE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nl-BE" sz="14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6"/>
              </a:rPr>
              <a:t>Wat is DUO for a JOB?</a:t>
            </a:r>
            <a:endParaRPr b="0" lang="nl-BE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8" dur="indefinite" restart="never" nodeType="tmRoot">
          <p:childTnLst>
            <p:seq>
              <p:cTn id="15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147240" y="3702240"/>
            <a:ext cx="3661200" cy="60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l-BE" sz="2000" spc="-1" strike="noStrike">
                <a:solidFill>
                  <a:srgbClr val="4bacc6"/>
                </a:solidFill>
                <a:latin typeface="Calibri"/>
                <a:ea typeface="Calibri"/>
              </a:rPr>
              <a:t>50-PLUSSERS IN VLAANDEREN</a:t>
            </a:r>
            <a:endParaRPr b="0" lang="nl-BE" sz="2000" spc="-1" strike="noStrike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-93600" y="4232520"/>
            <a:ext cx="4118760" cy="153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29040">
              <a:lnSpc>
                <a:spcPct val="100000"/>
              </a:lnSpc>
              <a:buClr>
                <a:srgbClr val="7f7f7f"/>
              </a:buClr>
              <a:buFont typeface="Arial"/>
              <a:buChar char="•"/>
            </a:pPr>
            <a:r>
              <a:rPr b="0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Lage activiteitsgraad </a:t>
            </a:r>
            <a:r>
              <a:rPr b="0" i="1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(55-64j)</a:t>
            </a:r>
            <a:r>
              <a:rPr b="0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= </a:t>
            </a:r>
            <a:r>
              <a:rPr b="1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48,3% </a:t>
            </a:r>
            <a:endParaRPr b="0" lang="nl-BE" sz="1800" spc="-1" strike="noStrike">
              <a:latin typeface="Arial"/>
            </a:endParaRPr>
          </a:p>
          <a:p>
            <a:pPr marL="343080">
              <a:lnSpc>
                <a:spcPct val="100000"/>
              </a:lnSpc>
            </a:pPr>
            <a:endParaRPr b="0" lang="nl-BE" sz="1800" spc="-1" strike="noStrike">
              <a:latin typeface="Arial"/>
            </a:endParaRPr>
          </a:p>
          <a:p>
            <a:pPr marL="343080" indent="-329040">
              <a:lnSpc>
                <a:spcPct val="100000"/>
              </a:lnSpc>
              <a:spcBef>
                <a:spcPts val="400"/>
              </a:spcBef>
              <a:buClr>
                <a:srgbClr val="7f7f7f"/>
              </a:buClr>
              <a:buFont typeface="Arial"/>
              <a:buChar char="•"/>
            </a:pPr>
            <a:r>
              <a:rPr b="0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Weinig waardering van de ervaring </a:t>
            </a:r>
            <a:br/>
            <a:r>
              <a:rPr b="0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 </a:t>
            </a:r>
            <a:endParaRPr b="0" lang="nl-BE" sz="1800" spc="-1" strike="noStrike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4259880" y="580680"/>
            <a:ext cx="4941360" cy="70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l-BE" sz="2000" spc="-1" strike="noStrike">
                <a:solidFill>
                  <a:srgbClr val="9bbb59"/>
                </a:solidFill>
                <a:latin typeface="Calibri"/>
                <a:ea typeface="Calibri"/>
              </a:rPr>
              <a:t>JEUGD EN WERKLOOSHEID IN VLAANDEREN</a:t>
            </a:r>
            <a:endParaRPr b="0" lang="nl-BE" sz="2000" spc="-1" strike="noStrike">
              <a:latin typeface="Arial"/>
            </a:endParaRPr>
          </a:p>
        </p:txBody>
      </p:sp>
      <p:sp>
        <p:nvSpPr>
          <p:cNvPr id="307" name="CustomShape 4"/>
          <p:cNvSpPr/>
          <p:nvPr/>
        </p:nvSpPr>
        <p:spPr>
          <a:xfrm>
            <a:off x="4336200" y="1130760"/>
            <a:ext cx="4789080" cy="19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algn="just">
              <a:lnSpc>
                <a:spcPct val="100000"/>
              </a:lnSpc>
            </a:pPr>
            <a:endParaRPr b="0" lang="nl-BE" sz="1800" spc="-1" strike="noStrike">
              <a:latin typeface="Arial"/>
            </a:endParaRPr>
          </a:p>
          <a:p>
            <a:pPr marL="343080" indent="-329040">
              <a:lnSpc>
                <a:spcPct val="100000"/>
              </a:lnSpc>
              <a:buClr>
                <a:srgbClr val="7f7f7f"/>
              </a:buClr>
              <a:buFont typeface="Arial"/>
              <a:buChar char="•"/>
            </a:pPr>
            <a:r>
              <a:rPr b="0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Percentage jeugdwerkloosheid </a:t>
            </a:r>
            <a:r>
              <a:rPr b="0" i="1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(&lt;25j)</a:t>
            </a:r>
            <a:r>
              <a:rPr b="0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=</a:t>
            </a:r>
            <a:r>
              <a:rPr b="0" i="1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 </a:t>
            </a:r>
            <a:r>
              <a:rPr b="1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18 %</a:t>
            </a:r>
            <a:endParaRPr b="0" lang="nl-BE" sz="1800" spc="-1" strike="noStrike">
              <a:latin typeface="Arial"/>
            </a:endParaRPr>
          </a:p>
          <a:p>
            <a:pPr marL="343080" indent="-329040">
              <a:lnSpc>
                <a:spcPct val="100000"/>
              </a:lnSpc>
              <a:buClr>
                <a:srgbClr val="7f7f7f"/>
              </a:buClr>
              <a:buFont typeface="Arial"/>
              <a:buChar char="•"/>
            </a:pPr>
            <a:r>
              <a:rPr b="0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Nog hogere werkloosheidsgraad bij jongeren met een migratieachtergrond</a:t>
            </a:r>
            <a:endParaRPr b="0" lang="nl-B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2216520" y="4224240"/>
            <a:ext cx="6464880" cy="27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l-BE" sz="2000" spc="-1" strike="noStrike">
                <a:solidFill>
                  <a:srgbClr val="00b0f0"/>
                </a:solidFill>
                <a:latin typeface="Calibri"/>
                <a:ea typeface="Calibri"/>
              </a:rPr>
              <a:t>Doelstellingen</a:t>
            </a:r>
            <a:endParaRPr b="0" lang="nl-B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nl-BE" sz="2000" spc="-1" strike="noStrike">
              <a:latin typeface="Arial"/>
            </a:endParaRPr>
          </a:p>
          <a:p>
            <a:pPr marL="457200" indent="-342000">
              <a:lnSpc>
                <a:spcPct val="100000"/>
              </a:lnSpc>
              <a:spcBef>
                <a:spcPts val="400"/>
              </a:spcBef>
              <a:buClr>
                <a:srgbClr val="98c621"/>
              </a:buClr>
              <a:buFont typeface="Arial"/>
              <a:buChar char="●"/>
            </a:pPr>
            <a:r>
              <a:rPr b="0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Jobkansen van werkzoekende jongeren vergroten</a:t>
            </a:r>
            <a:endParaRPr b="0" lang="nl-BE" sz="1800" spc="-1" strike="noStrike">
              <a:latin typeface="Arial"/>
            </a:endParaRPr>
          </a:p>
          <a:p>
            <a:pPr marL="457200" indent="-342000">
              <a:lnSpc>
                <a:spcPct val="100000"/>
              </a:lnSpc>
              <a:buClr>
                <a:srgbClr val="98c621"/>
              </a:buClr>
              <a:buFont typeface="Calibri"/>
              <a:buChar char="●"/>
            </a:pPr>
            <a:r>
              <a:rPr b="0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Ervaringen van 50-plussers blijven valoriseren</a:t>
            </a:r>
            <a:endParaRPr b="0" lang="nl-BE" sz="1800" spc="-1" strike="noStrike">
              <a:latin typeface="Arial"/>
            </a:endParaRPr>
          </a:p>
          <a:p>
            <a:pPr marL="457200" indent="-342000">
              <a:lnSpc>
                <a:spcPct val="100000"/>
              </a:lnSpc>
              <a:buClr>
                <a:srgbClr val="98c621"/>
              </a:buClr>
              <a:buFont typeface="Calibri"/>
              <a:buChar char="●"/>
            </a:pPr>
            <a:r>
              <a:rPr b="0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Sociale cohesie lokaal versterken</a:t>
            </a:r>
            <a:endParaRPr b="0" lang="nl-BE" sz="1800" spc="-1" strike="noStrike">
              <a:latin typeface="Arial"/>
            </a:endParaRPr>
          </a:p>
          <a:p>
            <a:pPr marL="457200" indent="-342000">
              <a:lnSpc>
                <a:spcPct val="100000"/>
              </a:lnSpc>
              <a:buClr>
                <a:srgbClr val="98c621"/>
              </a:buClr>
              <a:buFont typeface="Calibri"/>
              <a:buChar char="●"/>
            </a:pPr>
            <a:r>
              <a:rPr b="0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Interculturele en intergenerationele ontmoetingen stimuleren</a:t>
            </a:r>
            <a:endParaRPr b="0" lang="nl-BE" sz="1800" spc="-1" strike="noStrike">
              <a:latin typeface="Arial"/>
            </a:endParaRPr>
          </a:p>
          <a:p>
            <a:pPr marL="457200" indent="-342000">
              <a:lnSpc>
                <a:spcPct val="100000"/>
              </a:lnSpc>
              <a:buClr>
                <a:srgbClr val="98c621"/>
              </a:buClr>
              <a:buFont typeface="Calibri"/>
              <a:buChar char="●"/>
            </a:pPr>
            <a:r>
              <a:rPr b="0" lang="nl-BE" sz="1800" spc="-1" strike="noStrike">
                <a:solidFill>
                  <a:srgbClr val="7f7f7f"/>
                </a:solidFill>
                <a:latin typeface="Calibri"/>
                <a:ea typeface="Calibri"/>
              </a:rPr>
              <a:t>Vooroordelen rond leeftijd en herkomst doorprikken</a:t>
            </a:r>
            <a:endParaRPr b="0" lang="nl-BE" sz="1800" spc="-1" strike="noStrike">
              <a:latin typeface="Arial"/>
            </a:endParaRPr>
          </a:p>
          <a:p>
            <a:pPr marL="320040" indent="-242640">
              <a:lnSpc>
                <a:spcPct val="100000"/>
              </a:lnSpc>
              <a:spcBef>
                <a:spcPts val="700"/>
              </a:spcBef>
            </a:pPr>
            <a:endParaRPr b="0" lang="nl-BE" sz="1800" spc="-1" strike="noStrike">
              <a:latin typeface="Arial"/>
            </a:endParaRPr>
          </a:p>
          <a:p>
            <a:pPr marL="320040" indent="-242640">
              <a:lnSpc>
                <a:spcPct val="100000"/>
              </a:lnSpc>
              <a:spcBef>
                <a:spcPts val="400"/>
              </a:spcBef>
            </a:pPr>
            <a:endParaRPr b="0" lang="nl-BE" sz="1800" spc="-1" strike="noStrike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1478160" y="4360680"/>
            <a:ext cx="736920" cy="44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50000"/>
              </a:lnSpc>
            </a:pPr>
            <a:r>
              <a:rPr b="0" lang="nl-BE" sz="4000" spc="-1" strike="noStrike">
                <a:solidFill>
                  <a:srgbClr val="bfbfbf"/>
                </a:solidFill>
                <a:latin typeface="Arial"/>
                <a:ea typeface="Arial"/>
              </a:rPr>
              <a:t>&gt;&gt;</a:t>
            </a:r>
            <a:endParaRPr b="0" lang="nl-BE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4482000" y="279360"/>
            <a:ext cx="4560840" cy="60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l-BE" sz="2000" spc="-1" strike="noStrike">
                <a:solidFill>
                  <a:srgbClr val="9bbb59"/>
                </a:solidFill>
                <a:latin typeface="Calibri"/>
                <a:ea typeface="Calibri"/>
              </a:rPr>
              <a:t>MENTEE</a:t>
            </a:r>
            <a:endParaRPr b="0" lang="nl-BE" sz="2000" spc="-1" strike="noStrike"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4336200" y="846720"/>
            <a:ext cx="4706640" cy="247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29040" algn="just">
              <a:lnSpc>
                <a:spcPct val="100000"/>
              </a:lnSpc>
              <a:buClr>
                <a:srgbClr val="8dc53e"/>
              </a:buClr>
              <a:buFont typeface="Arial"/>
              <a:buChar char="•"/>
            </a:pPr>
            <a:r>
              <a:rPr b="0" lang="nl-BE" sz="1800" spc="-1" strike="noStrike">
                <a:solidFill>
                  <a:srgbClr val="828286"/>
                </a:solidFill>
                <a:latin typeface="Calibri"/>
                <a:ea typeface="Calibri"/>
              </a:rPr>
              <a:t>Tussen </a:t>
            </a:r>
            <a:r>
              <a:rPr b="1" lang="nl-BE" sz="1800" spc="-1" strike="noStrike">
                <a:solidFill>
                  <a:srgbClr val="828286"/>
                </a:solidFill>
                <a:latin typeface="Calibri"/>
                <a:ea typeface="Calibri"/>
              </a:rPr>
              <a:t>18 en 34 </a:t>
            </a:r>
            <a:r>
              <a:rPr b="0" lang="nl-BE" sz="1800" spc="-1" strike="noStrike">
                <a:solidFill>
                  <a:srgbClr val="828286"/>
                </a:solidFill>
                <a:latin typeface="Calibri"/>
                <a:ea typeface="Calibri"/>
              </a:rPr>
              <a:t>jaar;</a:t>
            </a:r>
            <a:endParaRPr b="0" lang="nl-BE" sz="1800" spc="-1" strike="noStrike">
              <a:latin typeface="Arial"/>
            </a:endParaRPr>
          </a:p>
          <a:p>
            <a:pPr marL="343080" indent="-329040">
              <a:lnSpc>
                <a:spcPct val="100000"/>
              </a:lnSpc>
              <a:spcBef>
                <a:spcPts val="400"/>
              </a:spcBef>
              <a:buClr>
                <a:srgbClr val="8dc53e"/>
              </a:buClr>
              <a:buFont typeface="Arial"/>
              <a:buChar char="•"/>
            </a:pPr>
            <a:r>
              <a:rPr b="0" lang="nl-BE" sz="1800" spc="-1" strike="noStrike">
                <a:solidFill>
                  <a:srgbClr val="828286"/>
                </a:solidFill>
                <a:latin typeface="Calibri"/>
                <a:ea typeface="Calibri"/>
              </a:rPr>
              <a:t>Een migratieachtergrond (</a:t>
            </a:r>
            <a:r>
              <a:rPr b="1" lang="nl-BE" sz="1800" spc="-1" strike="noStrike">
                <a:solidFill>
                  <a:srgbClr val="828286"/>
                </a:solidFill>
                <a:latin typeface="Calibri"/>
                <a:ea typeface="Calibri"/>
              </a:rPr>
              <a:t>niet EU</a:t>
            </a:r>
            <a:r>
              <a:rPr b="0" lang="nl-BE" sz="1800" spc="-1" strike="noStrike">
                <a:solidFill>
                  <a:srgbClr val="828286"/>
                </a:solidFill>
                <a:latin typeface="Calibri"/>
                <a:ea typeface="Calibri"/>
              </a:rPr>
              <a:t>) </a:t>
            </a:r>
            <a:r>
              <a:rPr b="0" i="1" lang="nl-BE" sz="1800" spc="-1" strike="noStrike">
                <a:solidFill>
                  <a:srgbClr val="828286"/>
                </a:solidFill>
                <a:latin typeface="Calibri"/>
                <a:ea typeface="Calibri"/>
              </a:rPr>
              <a:t>(nieuwkomer of Belg)</a:t>
            </a:r>
            <a:r>
              <a:rPr b="0" lang="nl-BE" sz="1800" spc="-1" strike="noStrike">
                <a:solidFill>
                  <a:srgbClr val="828286"/>
                </a:solidFill>
                <a:latin typeface="Calibri"/>
                <a:ea typeface="Calibri"/>
              </a:rPr>
              <a:t>;</a:t>
            </a:r>
            <a:endParaRPr b="0" lang="nl-BE" sz="1800" spc="-1" strike="noStrike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400"/>
              </a:spcBef>
              <a:buClr>
                <a:srgbClr val="8dc53e"/>
              </a:buClr>
              <a:buFont typeface="Arial"/>
              <a:buChar char="•"/>
            </a:pPr>
            <a:r>
              <a:rPr b="0" lang="nl-BE" sz="1800" spc="-1" strike="noStrike">
                <a:solidFill>
                  <a:srgbClr val="828286"/>
                </a:solidFill>
                <a:latin typeface="Calibri"/>
                <a:ea typeface="Calibri"/>
              </a:rPr>
              <a:t>Ingeschreven bij </a:t>
            </a:r>
            <a:r>
              <a:rPr b="1" lang="nl-BE" sz="1800" spc="-1" strike="noStrike">
                <a:solidFill>
                  <a:srgbClr val="828286"/>
                </a:solidFill>
                <a:latin typeface="Calibri"/>
                <a:ea typeface="Calibri"/>
              </a:rPr>
              <a:t>VDAB;</a:t>
            </a:r>
            <a:endParaRPr b="0" lang="nl-BE" sz="1800" spc="-1" strike="noStrike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400"/>
              </a:spcBef>
              <a:buClr>
                <a:srgbClr val="8dc53e"/>
              </a:buClr>
              <a:buFont typeface="Arial"/>
              <a:buChar char="•"/>
            </a:pPr>
            <a:r>
              <a:rPr b="0" lang="nl-BE" sz="1800" spc="-1" strike="noStrike">
                <a:solidFill>
                  <a:srgbClr val="828286"/>
                </a:solidFill>
                <a:latin typeface="Calibri"/>
                <a:ea typeface="Calibri"/>
              </a:rPr>
              <a:t>Vrijwillig in het traject stappen;</a:t>
            </a:r>
            <a:endParaRPr b="0" lang="nl-BE" sz="1800" spc="-1" strike="noStrike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400"/>
              </a:spcBef>
              <a:buClr>
                <a:srgbClr val="8dc53e"/>
              </a:buClr>
              <a:buFont typeface="Arial"/>
              <a:buChar char="•"/>
            </a:pPr>
            <a:r>
              <a:rPr b="0" lang="nl-BE" sz="1800" spc="-1" strike="noStrike">
                <a:solidFill>
                  <a:srgbClr val="828286"/>
                </a:solidFill>
                <a:latin typeface="Calibri"/>
                <a:ea typeface="Calibri"/>
              </a:rPr>
              <a:t>NL / FR / ENG spreken;</a:t>
            </a:r>
            <a:endParaRPr b="0" lang="nl-BE" sz="1800" spc="-1" strike="noStrike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400"/>
              </a:spcBef>
              <a:buClr>
                <a:srgbClr val="8dc53e"/>
              </a:buClr>
              <a:buFont typeface="Arial"/>
              <a:buChar char="•"/>
            </a:pPr>
            <a:r>
              <a:rPr b="0" lang="nl-BE" sz="1800" spc="-1" strike="noStrike">
                <a:solidFill>
                  <a:srgbClr val="828286"/>
                </a:solidFill>
                <a:latin typeface="Calibri"/>
                <a:ea typeface="Calibri"/>
              </a:rPr>
              <a:t>Langdurig statuut in België hebben</a:t>
            </a:r>
            <a:endParaRPr b="0" lang="nl-BE" sz="1800" spc="-1" strike="noStrike">
              <a:latin typeface="Arial"/>
            </a:endParaRPr>
          </a:p>
          <a:p>
            <a:pPr marL="343080" indent="-214920" algn="just">
              <a:lnSpc>
                <a:spcPct val="100000"/>
              </a:lnSpc>
              <a:spcBef>
                <a:spcPts val="400"/>
              </a:spcBef>
            </a:pPr>
            <a:endParaRPr b="0" lang="nl-BE" sz="1800" spc="-1" strike="noStrike">
              <a:latin typeface="Arial"/>
            </a:endParaRPr>
          </a:p>
          <a:p>
            <a:pPr marL="343080" indent="-214920" algn="just">
              <a:lnSpc>
                <a:spcPct val="100000"/>
              </a:lnSpc>
              <a:spcBef>
                <a:spcPts val="400"/>
              </a:spcBef>
            </a:pPr>
            <a:endParaRPr b="0" lang="nl-BE" sz="1800" spc="-1" strike="noStrike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572760" y="3400200"/>
            <a:ext cx="3499920" cy="60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l-BE" sz="2000" spc="-1" strike="noStrike">
                <a:solidFill>
                  <a:srgbClr val="4bacc6"/>
                </a:solidFill>
                <a:latin typeface="Calibri"/>
                <a:ea typeface="Calibri"/>
              </a:rPr>
              <a:t>MENTOR</a:t>
            </a:r>
            <a:endParaRPr b="0" lang="nl-BE" sz="2000" spc="-1" strike="noStrike">
              <a:latin typeface="Arial"/>
            </a:endParaRPr>
          </a:p>
        </p:txBody>
      </p:sp>
      <p:sp>
        <p:nvSpPr>
          <p:cNvPr id="313" name="CustomShape 4"/>
          <p:cNvSpPr/>
          <p:nvPr/>
        </p:nvSpPr>
        <p:spPr>
          <a:xfrm>
            <a:off x="496440" y="3939840"/>
            <a:ext cx="3740760" cy="168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8dc53e"/>
              </a:buClr>
              <a:buFont typeface="Arial"/>
              <a:buChar char="•"/>
            </a:pPr>
            <a:r>
              <a:rPr b="1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50-plusser;</a:t>
            </a:r>
            <a:endParaRPr b="0" lang="nl-BE" sz="20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400"/>
              </a:spcBef>
              <a:buClr>
                <a:srgbClr val="8dc53e"/>
              </a:buClr>
              <a:buFont typeface="Arial"/>
              <a:buChar char="•"/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Professionele ervaring;</a:t>
            </a:r>
            <a:endParaRPr b="0" lang="nl-BE" sz="20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400"/>
              </a:spcBef>
              <a:buClr>
                <a:srgbClr val="8dc53e"/>
              </a:buClr>
              <a:buFont typeface="Arial"/>
              <a:buChar char="•"/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NL / FR / ENG spreken;</a:t>
            </a:r>
            <a:endParaRPr b="0" lang="nl-BE" sz="20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400"/>
              </a:spcBef>
              <a:buClr>
                <a:srgbClr val="8dc53e"/>
              </a:buClr>
              <a:buFont typeface="Arial"/>
              <a:buChar char="•"/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Beschikbaar zijn </a:t>
            </a:r>
            <a:br/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(minimum 6 maanden)</a:t>
            </a:r>
            <a:endParaRPr b="0" lang="nl-BE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nl-B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823320" y="242640"/>
            <a:ext cx="7750440" cy="111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l-BE" sz="2400" spc="-1" strike="noStrike">
                <a:solidFill>
                  <a:srgbClr val="1fb6ea"/>
                </a:solidFill>
                <a:latin typeface="Calibri"/>
                <a:ea typeface="Calibri"/>
              </a:rPr>
              <a:t>VOORNAAMSTE MOEILIJKHEDEN VAN DOELPUBLIEK MBT. DE TOEGANG TOT DE ARBEIDSMARKT</a:t>
            </a:r>
            <a:endParaRPr b="0" lang="nl-BE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BE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b="0" lang="nl-BE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b="0" lang="nl-BE" sz="2400" spc="-1" strike="noStrike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1951920" y="4973400"/>
            <a:ext cx="7750440" cy="2302560"/>
          </a:xfrm>
          <a:prstGeom prst="rect">
            <a:avLst/>
          </a:prstGeom>
          <a:solidFill>
            <a:schemeClr val="lt1">
              <a:alpha val="68235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3"/>
          <p:cNvSpPr/>
          <p:nvPr/>
        </p:nvSpPr>
        <p:spPr>
          <a:xfrm>
            <a:off x="1457280" y="3314880"/>
            <a:ext cx="7239600" cy="32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 algn="just">
              <a:lnSpc>
                <a:spcPct val="100000"/>
              </a:lnSpc>
              <a:buClr>
                <a:srgbClr val="8dc53e"/>
              </a:buClr>
              <a:buFont typeface="Arial"/>
              <a:buChar char="•"/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Discriminatie bij de aanwerving</a:t>
            </a:r>
            <a:endParaRPr b="0" lang="nl-BE" sz="20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8dc53e"/>
              </a:buClr>
              <a:buFont typeface="Arial"/>
              <a:buChar char="•"/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Gebrekkige kennis van de arbeidsmarkt</a:t>
            </a:r>
            <a:endParaRPr b="0" lang="nl-BE" sz="20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8dc53e"/>
              </a:buClr>
              <a:buFont typeface="Arial"/>
              <a:buChar char="•"/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Gebrek aan of beperkt sociaal en professioneel netwerk</a:t>
            </a:r>
            <a:endParaRPr b="0" lang="nl-BE" sz="20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8dc53e"/>
              </a:buClr>
              <a:buFont typeface="Arial"/>
              <a:buChar char="•"/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Geen erkenning van buitenlandse diploma’s</a:t>
            </a:r>
            <a:endParaRPr b="0" lang="nl-BE" sz="20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8dc53e"/>
              </a:buClr>
              <a:buFont typeface="Arial"/>
              <a:buChar char="•"/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Ongelijkheden op school en opleidingen </a:t>
            </a:r>
            <a:endParaRPr b="0" lang="nl-BE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8dc53e"/>
              </a:buClr>
              <a:buFont typeface="Arial"/>
              <a:buChar char="•"/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Interne factoren (armoede, gebrek aan zelfvertrouwen, frustraties, isolement; ...)</a:t>
            </a:r>
            <a:endParaRPr b="0" lang="nl-BE" sz="20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8dc53e"/>
              </a:buClr>
              <a:buFont typeface="Arial"/>
              <a:buChar char="•"/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Externe factoren (complexiteit van de samenleving, huisvesting, opvang voor de kinderen, verblijf, ...)</a:t>
            </a:r>
            <a:endParaRPr b="0" lang="nl-BE" sz="2000" spc="-1" strike="noStrike"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8dc53e"/>
              </a:buClr>
              <a:buFont typeface="Arial"/>
              <a:buChar char="•"/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Taal</a:t>
            </a:r>
            <a:endParaRPr b="0" lang="nl-B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1339200" y="634320"/>
            <a:ext cx="646488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l-BE" sz="3000" spc="-1" strike="noStrike">
                <a:solidFill>
                  <a:srgbClr val="1fb6ea"/>
                </a:solidFill>
                <a:latin typeface="Calibri"/>
                <a:ea typeface="Calibri"/>
              </a:rPr>
              <a:t>DUO IN ÉÉN OOGOPSLAG</a:t>
            </a:r>
            <a:endParaRPr b="0" lang="nl-BE" sz="3000" spc="-1" strike="noStrike">
              <a:latin typeface="Arial"/>
            </a:endParaRPr>
          </a:p>
        </p:txBody>
      </p:sp>
      <p:pic>
        <p:nvPicPr>
          <p:cNvPr id="318" name="Google Shape;159;p21" descr=""/>
          <p:cNvPicPr/>
          <p:nvPr/>
        </p:nvPicPr>
        <p:blipFill>
          <a:blip r:embed="rId1"/>
          <a:srcRect l="0" t="18628" r="0" b="27237"/>
          <a:stretch/>
        </p:blipFill>
        <p:spPr>
          <a:xfrm>
            <a:off x="0" y="2202480"/>
            <a:ext cx="9142920" cy="3280320"/>
          </a:xfrm>
          <a:prstGeom prst="rect">
            <a:avLst/>
          </a:prstGeom>
          <a:ln>
            <a:noFill/>
          </a:ln>
        </p:spPr>
      </p:pic>
      <p:sp>
        <p:nvSpPr>
          <p:cNvPr id="319" name="CustomShape 2"/>
          <p:cNvSpPr/>
          <p:nvPr/>
        </p:nvSpPr>
        <p:spPr>
          <a:xfrm>
            <a:off x="-41400" y="2238480"/>
            <a:ext cx="9184320" cy="3244320"/>
          </a:xfrm>
          <a:prstGeom prst="rect">
            <a:avLst/>
          </a:prstGeom>
          <a:solidFill>
            <a:schemeClr val="dk1">
              <a:alpha val="6862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0" name="Google Shape;161;p21" descr=""/>
          <p:cNvPicPr/>
          <p:nvPr/>
        </p:nvPicPr>
        <p:blipFill>
          <a:blip r:embed="rId2"/>
          <a:srcRect l="0" t="0" r="0" b="26962"/>
          <a:stretch/>
        </p:blipFill>
        <p:spPr>
          <a:xfrm>
            <a:off x="194040" y="2238480"/>
            <a:ext cx="2079720" cy="2603160"/>
          </a:xfrm>
          <a:prstGeom prst="rect">
            <a:avLst/>
          </a:prstGeom>
          <a:ln>
            <a:noFill/>
          </a:ln>
        </p:spPr>
      </p:pic>
      <p:pic>
        <p:nvPicPr>
          <p:cNvPr id="321" name="Google Shape;162;p21" descr=""/>
          <p:cNvPicPr/>
          <p:nvPr/>
        </p:nvPicPr>
        <p:blipFill>
          <a:blip r:embed="rId3"/>
          <a:srcRect l="0" t="0" r="0" b="19458"/>
          <a:stretch/>
        </p:blipFill>
        <p:spPr>
          <a:xfrm>
            <a:off x="6541200" y="2034360"/>
            <a:ext cx="2526120" cy="2693160"/>
          </a:xfrm>
          <a:prstGeom prst="rect">
            <a:avLst/>
          </a:prstGeom>
          <a:ln>
            <a:noFill/>
          </a:ln>
        </p:spPr>
      </p:pic>
      <p:sp>
        <p:nvSpPr>
          <p:cNvPr id="322" name="CustomShape 3"/>
          <p:cNvSpPr/>
          <p:nvPr/>
        </p:nvSpPr>
        <p:spPr>
          <a:xfrm>
            <a:off x="805320" y="4719600"/>
            <a:ext cx="1143000" cy="58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nl-BE" sz="3200" spc="-1" strike="noStrike">
                <a:solidFill>
                  <a:srgbClr val="ffffff"/>
                </a:solidFill>
                <a:latin typeface="Source Sans Pro"/>
                <a:ea typeface="Source Sans Pro"/>
              </a:rPr>
              <a:t>776</a:t>
            </a:r>
            <a:endParaRPr b="0" lang="nl-BE" sz="3200" spc="-1" strike="noStrike">
              <a:latin typeface="Arial"/>
            </a:endParaRPr>
          </a:p>
        </p:txBody>
      </p:sp>
      <p:sp>
        <p:nvSpPr>
          <p:cNvPr id="323" name="CustomShape 4"/>
          <p:cNvSpPr/>
          <p:nvPr/>
        </p:nvSpPr>
        <p:spPr>
          <a:xfrm>
            <a:off x="7365960" y="4728600"/>
            <a:ext cx="1143000" cy="58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nl-BE" sz="3200" spc="-1" strike="noStrike">
                <a:solidFill>
                  <a:srgbClr val="ffffff"/>
                </a:solidFill>
                <a:latin typeface="Source Sans Pro"/>
                <a:ea typeface="Source Sans Pro"/>
              </a:rPr>
              <a:t>1562</a:t>
            </a:r>
            <a:endParaRPr b="0" lang="nl-BE" sz="3200" spc="-1" strike="noStrike">
              <a:latin typeface="Arial"/>
            </a:endParaRPr>
          </a:p>
        </p:txBody>
      </p:sp>
      <p:sp>
        <p:nvSpPr>
          <p:cNvPr id="324" name="CustomShape 5"/>
          <p:cNvSpPr/>
          <p:nvPr/>
        </p:nvSpPr>
        <p:spPr>
          <a:xfrm>
            <a:off x="2285640" y="3745800"/>
            <a:ext cx="913680" cy="4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nl-BE" sz="2400" spc="-1" strike="noStrike">
                <a:solidFill>
                  <a:srgbClr val="ffffff"/>
                </a:solidFill>
                <a:latin typeface="Source Sans Pro"/>
                <a:ea typeface="Source Sans Pro"/>
              </a:rPr>
              <a:t>53%</a:t>
            </a:r>
            <a:endParaRPr b="0" lang="nl-BE" sz="2400" spc="-1" strike="noStrike">
              <a:latin typeface="Arial"/>
            </a:endParaRPr>
          </a:p>
        </p:txBody>
      </p:sp>
      <p:sp>
        <p:nvSpPr>
          <p:cNvPr id="325" name="CustomShape 6"/>
          <p:cNvSpPr/>
          <p:nvPr/>
        </p:nvSpPr>
        <p:spPr>
          <a:xfrm>
            <a:off x="5550120" y="3771360"/>
            <a:ext cx="913680" cy="4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nl-BE" sz="2400" spc="-1" strike="noStrike">
                <a:solidFill>
                  <a:srgbClr val="ffffff"/>
                </a:solidFill>
                <a:latin typeface="Source Sans Pro"/>
                <a:ea typeface="Source Sans Pro"/>
              </a:rPr>
              <a:t>73%</a:t>
            </a:r>
            <a:endParaRPr b="0" lang="nl-BE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nl-BE" sz="2400" spc="-1" strike="noStrike">
              <a:latin typeface="Arial"/>
            </a:endParaRPr>
          </a:p>
        </p:txBody>
      </p:sp>
      <p:sp>
        <p:nvSpPr>
          <p:cNvPr id="326" name="CustomShape 7"/>
          <p:cNvSpPr/>
          <p:nvPr/>
        </p:nvSpPr>
        <p:spPr>
          <a:xfrm>
            <a:off x="3987360" y="3745800"/>
            <a:ext cx="913680" cy="4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nl-BE" sz="2400" spc="-1" strike="noStrike">
                <a:solidFill>
                  <a:srgbClr val="ffffff"/>
                </a:solidFill>
                <a:latin typeface="Source Sans Pro"/>
                <a:ea typeface="Source Sans Pro"/>
              </a:rPr>
              <a:t>20%</a:t>
            </a:r>
            <a:endParaRPr b="0" lang="nl-BE" sz="2400" spc="-1" strike="noStrike">
              <a:latin typeface="Arial"/>
            </a:endParaRPr>
          </a:p>
        </p:txBody>
      </p:sp>
      <p:pic>
        <p:nvPicPr>
          <p:cNvPr id="327" name="Google Shape;168;p21" descr=""/>
          <p:cNvPicPr/>
          <p:nvPr/>
        </p:nvPicPr>
        <p:blipFill>
          <a:blip r:embed="rId4"/>
          <a:stretch/>
        </p:blipFill>
        <p:spPr>
          <a:xfrm>
            <a:off x="1149840" y="2371680"/>
            <a:ext cx="6357600" cy="358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173;p22" descr=""/>
          <p:cNvPicPr/>
          <p:nvPr/>
        </p:nvPicPr>
        <p:blipFill>
          <a:blip r:embed="rId1"/>
          <a:srcRect l="0" t="8283" r="0" b="8657"/>
          <a:stretch/>
        </p:blipFill>
        <p:spPr>
          <a:xfrm>
            <a:off x="-85320" y="1749960"/>
            <a:ext cx="9292320" cy="5145120"/>
          </a:xfrm>
          <a:prstGeom prst="rect">
            <a:avLst/>
          </a:prstGeom>
          <a:ln>
            <a:noFill/>
          </a:ln>
        </p:spPr>
      </p:pic>
      <p:sp>
        <p:nvSpPr>
          <p:cNvPr id="329" name="CustomShape 1"/>
          <p:cNvSpPr/>
          <p:nvPr/>
        </p:nvSpPr>
        <p:spPr>
          <a:xfrm>
            <a:off x="326160" y="1702080"/>
            <a:ext cx="8314560" cy="4583160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0" name="Google Shape;175;p22" descr=""/>
          <p:cNvPicPr/>
          <p:nvPr/>
        </p:nvPicPr>
        <p:blipFill>
          <a:blip r:embed="rId2"/>
          <a:srcRect l="-45495" t="0" r="-45495" b="0"/>
          <a:stretch/>
        </p:blipFill>
        <p:spPr>
          <a:xfrm>
            <a:off x="3274920" y="282240"/>
            <a:ext cx="2710440" cy="1418760"/>
          </a:xfrm>
          <a:prstGeom prst="rect">
            <a:avLst/>
          </a:prstGeom>
          <a:ln>
            <a:noFill/>
          </a:ln>
        </p:spPr>
      </p:pic>
      <p:sp>
        <p:nvSpPr>
          <p:cNvPr id="331" name="CustomShape 2"/>
          <p:cNvSpPr/>
          <p:nvPr/>
        </p:nvSpPr>
        <p:spPr>
          <a:xfrm>
            <a:off x="1066680" y="1737360"/>
            <a:ext cx="6982920" cy="47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l-BE" sz="2500" spc="-1" strike="noStrike">
                <a:solidFill>
                  <a:srgbClr val="828286"/>
                </a:solidFill>
                <a:latin typeface="Calibri"/>
                <a:ea typeface="Calibri"/>
              </a:rPr>
              <a:t>Meer dan 70 nationaliteiten vertegenwoordigd</a:t>
            </a:r>
            <a:endParaRPr b="0" lang="nl-BE" sz="2500" spc="-1" strike="noStrike">
              <a:latin typeface="Arial"/>
            </a:endParaRPr>
          </a:p>
        </p:txBody>
      </p:sp>
      <p:sp>
        <p:nvSpPr>
          <p:cNvPr id="332" name="CustomShape 3"/>
          <p:cNvSpPr/>
          <p:nvPr/>
        </p:nvSpPr>
        <p:spPr>
          <a:xfrm>
            <a:off x="2281680" y="2579040"/>
            <a:ext cx="105300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18 jaar</a:t>
            </a:r>
            <a:endParaRPr b="0" lang="nl-BE" sz="2000" spc="-1" strike="noStrike">
              <a:latin typeface="Arial"/>
            </a:endParaRPr>
          </a:p>
        </p:txBody>
      </p:sp>
      <p:sp>
        <p:nvSpPr>
          <p:cNvPr id="333" name="CustomShape 4"/>
          <p:cNvSpPr/>
          <p:nvPr/>
        </p:nvSpPr>
        <p:spPr>
          <a:xfrm>
            <a:off x="5691600" y="2579040"/>
            <a:ext cx="114192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nl-BE" sz="2000" spc="-1" strike="noStrike">
                <a:solidFill>
                  <a:srgbClr val="828286"/>
                </a:solidFill>
                <a:latin typeface="Calibri"/>
                <a:ea typeface="Calibri"/>
              </a:rPr>
              <a:t>81 jaar</a:t>
            </a:r>
            <a:endParaRPr b="0" lang="nl-BE" sz="2000" spc="-1" strike="noStrike">
              <a:latin typeface="Arial"/>
            </a:endParaRPr>
          </a:p>
        </p:txBody>
      </p:sp>
      <p:sp>
        <p:nvSpPr>
          <p:cNvPr id="334" name="CustomShape 5"/>
          <p:cNvSpPr/>
          <p:nvPr/>
        </p:nvSpPr>
        <p:spPr>
          <a:xfrm>
            <a:off x="965880" y="4973040"/>
            <a:ext cx="2233440" cy="11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l-BE" sz="2400" spc="-1" strike="noStrike">
                <a:solidFill>
                  <a:srgbClr val="1fb6ea"/>
                </a:solidFill>
                <a:latin typeface="Calibri"/>
                <a:ea typeface="Calibri"/>
              </a:rPr>
              <a:t>Van de mentees is tevreden</a:t>
            </a:r>
            <a:endParaRPr b="0" lang="nl-BE" sz="2400" spc="-1" strike="noStrike">
              <a:latin typeface="Arial"/>
            </a:endParaRPr>
          </a:p>
        </p:txBody>
      </p:sp>
      <p:sp>
        <p:nvSpPr>
          <p:cNvPr id="335" name="CustomShape 6"/>
          <p:cNvSpPr/>
          <p:nvPr/>
        </p:nvSpPr>
        <p:spPr>
          <a:xfrm>
            <a:off x="5691600" y="4973040"/>
            <a:ext cx="2470680" cy="11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l-BE" sz="2400" spc="-1" strike="noStrike">
                <a:solidFill>
                  <a:srgbClr val="8dc53e"/>
                </a:solidFill>
                <a:latin typeface="Calibri"/>
                <a:ea typeface="Calibri"/>
              </a:rPr>
              <a:t>Van de mentoren start een nieuw traject</a:t>
            </a:r>
            <a:endParaRPr b="0" lang="nl-BE" sz="2400" spc="-1" strike="noStrike">
              <a:latin typeface="Arial"/>
            </a:endParaRPr>
          </a:p>
        </p:txBody>
      </p:sp>
      <p:pic>
        <p:nvPicPr>
          <p:cNvPr id="336" name="Google Shape;181;p22" descr=""/>
          <p:cNvPicPr/>
          <p:nvPr/>
        </p:nvPicPr>
        <p:blipFill>
          <a:blip r:embed="rId3"/>
          <a:stretch/>
        </p:blipFill>
        <p:spPr>
          <a:xfrm flipH="1" rot="14949600">
            <a:off x="4105080" y="1595880"/>
            <a:ext cx="1110600" cy="2412000"/>
          </a:xfrm>
          <a:prstGeom prst="rect">
            <a:avLst/>
          </a:prstGeom>
          <a:ln>
            <a:noFill/>
          </a:ln>
        </p:spPr>
      </p:pic>
      <p:pic>
        <p:nvPicPr>
          <p:cNvPr id="337" name="Google Shape;182;p22" descr=""/>
          <p:cNvPicPr/>
          <p:nvPr/>
        </p:nvPicPr>
        <p:blipFill>
          <a:blip r:embed="rId4"/>
          <a:stretch/>
        </p:blipFill>
        <p:spPr>
          <a:xfrm>
            <a:off x="523800" y="3225240"/>
            <a:ext cx="3137760" cy="1843560"/>
          </a:xfrm>
          <a:prstGeom prst="rect">
            <a:avLst/>
          </a:prstGeom>
          <a:ln>
            <a:noFill/>
          </a:ln>
          <a:effectLst>
            <a:outerShdw algn="tl" blurRad="50799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338" name="Google Shape;183;p22" descr=""/>
          <p:cNvPicPr/>
          <p:nvPr/>
        </p:nvPicPr>
        <p:blipFill>
          <a:blip r:embed="rId5"/>
          <a:stretch/>
        </p:blipFill>
        <p:spPr>
          <a:xfrm>
            <a:off x="5464080" y="3226320"/>
            <a:ext cx="3133080" cy="1841040"/>
          </a:xfrm>
          <a:prstGeom prst="rect">
            <a:avLst/>
          </a:prstGeom>
          <a:ln>
            <a:noFill/>
          </a:ln>
          <a:effectLst>
            <a:outerShdw algn="tl" blurRad="50799" dir="2700000" dist="37674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" dur="indefinite" restart="never" nodeType="tmRoot">
          <p:childTnLst>
            <p:seq>
              <p:cTn id="5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roup 1"/>
          <p:cNvGrpSpPr/>
          <p:nvPr/>
        </p:nvGrpSpPr>
        <p:grpSpPr>
          <a:xfrm>
            <a:off x="7134120" y="1917360"/>
            <a:ext cx="1779840" cy="3919320"/>
            <a:chOff x="7134120" y="1917360"/>
            <a:chExt cx="1779840" cy="3919320"/>
          </a:xfrm>
        </p:grpSpPr>
        <p:grpSp>
          <p:nvGrpSpPr>
            <p:cNvPr id="340" name="Group 2"/>
            <p:cNvGrpSpPr/>
            <p:nvPr/>
          </p:nvGrpSpPr>
          <p:grpSpPr>
            <a:xfrm>
              <a:off x="7134120" y="1917360"/>
              <a:ext cx="1779840" cy="3919320"/>
              <a:chOff x="7134120" y="1917360"/>
              <a:chExt cx="1779840" cy="3919320"/>
            </a:xfrm>
          </p:grpSpPr>
          <p:sp>
            <p:nvSpPr>
              <p:cNvPr id="341" name="CustomShape 3"/>
              <p:cNvSpPr/>
              <p:nvPr/>
            </p:nvSpPr>
            <p:spPr>
              <a:xfrm>
                <a:off x="7265880" y="1917360"/>
                <a:ext cx="1362960" cy="617760"/>
              </a:xfrm>
              <a:prstGeom prst="rect">
                <a:avLst/>
              </a:prstGeom>
              <a:solidFill>
                <a:srgbClr val="1fb6ea">
                  <a:alpha val="53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342" name="Group 4"/>
              <p:cNvGrpSpPr/>
              <p:nvPr/>
            </p:nvGrpSpPr>
            <p:grpSpPr>
              <a:xfrm>
                <a:off x="7134120" y="1997640"/>
                <a:ext cx="1779840" cy="3839040"/>
                <a:chOff x="7134120" y="1997640"/>
                <a:chExt cx="1779840" cy="3839040"/>
              </a:xfrm>
            </p:grpSpPr>
            <p:sp>
              <p:nvSpPr>
                <p:cNvPr id="343" name="CustomShape 5"/>
                <p:cNvSpPr/>
                <p:nvPr/>
              </p:nvSpPr>
              <p:spPr>
                <a:xfrm>
                  <a:off x="7134120" y="2071080"/>
                  <a:ext cx="1779840" cy="4417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44" name="CustomShape 6"/>
                <p:cNvSpPr/>
                <p:nvPr/>
              </p:nvSpPr>
              <p:spPr>
                <a:xfrm>
                  <a:off x="7237440" y="1997640"/>
                  <a:ext cx="1429200" cy="4417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22680" rIns="22680" tIns="15120" bIns="15120" anchor="ctr"/>
                <a:p>
                  <a:pPr algn="ctr">
                    <a:lnSpc>
                      <a:spcPct val="90000"/>
                    </a:lnSpc>
                  </a:pPr>
                  <a:r>
                    <a:rPr b="0" lang="nl-BE" sz="1300" spc="-1" strike="noStrike">
                      <a:solidFill>
                        <a:srgbClr val="000000"/>
                      </a:solidFill>
                      <a:latin typeface="Calibri"/>
                      <a:ea typeface="Calibri"/>
                    </a:rPr>
                    <a:t>Eerste ontmoeting  van de DUO</a:t>
                  </a:r>
                  <a:endParaRPr b="0" lang="nl-BE" sz="1300" spc="-1" strike="noStrike">
                    <a:latin typeface="Arial"/>
                  </a:endParaRPr>
                </a:p>
              </p:txBody>
            </p:sp>
            <p:sp>
              <p:nvSpPr>
                <p:cNvPr id="345" name="CustomShape 7"/>
                <p:cNvSpPr/>
                <p:nvPr/>
              </p:nvSpPr>
              <p:spPr>
                <a:xfrm>
                  <a:off x="7258320" y="2668320"/>
                  <a:ext cx="1654920" cy="3578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46" name="CustomShape 8"/>
                <p:cNvSpPr/>
                <p:nvPr/>
              </p:nvSpPr>
              <p:spPr>
                <a:xfrm>
                  <a:off x="7258320" y="3027240"/>
                  <a:ext cx="1654920" cy="3578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47" name="CustomShape 9"/>
                <p:cNvSpPr/>
                <p:nvPr/>
              </p:nvSpPr>
              <p:spPr>
                <a:xfrm>
                  <a:off x="7258320" y="3385800"/>
                  <a:ext cx="1654920" cy="3578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48" name="CustomShape 10"/>
                <p:cNvSpPr/>
                <p:nvPr/>
              </p:nvSpPr>
              <p:spPr>
                <a:xfrm>
                  <a:off x="7258320" y="3744720"/>
                  <a:ext cx="1654920" cy="20919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49" name="CustomShape 11"/>
                <p:cNvSpPr/>
                <p:nvPr/>
              </p:nvSpPr>
              <p:spPr>
                <a:xfrm>
                  <a:off x="7237440" y="4190760"/>
                  <a:ext cx="1655280" cy="13795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85320" rIns="85320" tIns="85320" bIns="85320" anchor="ctr"/>
                <a:p>
                  <a:pPr>
                    <a:lnSpc>
                      <a:spcPct val="90000"/>
                    </a:lnSpc>
                  </a:pPr>
                  <a:r>
                    <a:rPr b="0" lang="nl-BE" sz="1400" spc="-1" strike="noStrike">
                      <a:solidFill>
                        <a:srgbClr val="1fb6ea"/>
                      </a:solidFill>
                      <a:latin typeface="Calibri"/>
                      <a:ea typeface="Calibri"/>
                    </a:rPr>
                    <a:t>Doelstelling</a:t>
                  </a:r>
                  <a:endParaRPr b="0" lang="nl-BE" sz="1400" spc="-1" strike="noStrike">
                    <a:latin typeface="Arial"/>
                  </a:endParaRPr>
                </a:p>
                <a:p>
                  <a:pPr marL="171360" indent="-170280">
                    <a:lnSpc>
                      <a:spcPct val="90000"/>
                    </a:lnSpc>
                    <a:spcBef>
                      <a:spcPts val="420"/>
                    </a:spcBef>
                    <a:buClr>
                      <a:srgbClr val="1fb6ea"/>
                    </a:buClr>
                    <a:buFont typeface="Arial"/>
                    <a:buChar char="•"/>
                  </a:pPr>
                  <a:r>
                    <a:rPr b="0" lang="nl-BE" sz="1200" spc="-1" strike="noStrike">
                      <a:solidFill>
                        <a:srgbClr val="828286"/>
                      </a:solidFill>
                      <a:latin typeface="Calibri"/>
                      <a:ea typeface="Calibri"/>
                    </a:rPr>
                    <a:t>Kennismaken</a:t>
                  </a:r>
                  <a:endParaRPr b="0" lang="nl-BE" sz="1200" spc="-1" strike="noStrike">
                    <a:latin typeface="Arial"/>
                  </a:endParaRPr>
                </a:p>
                <a:p>
                  <a:pPr marL="171360" indent="-170280">
                    <a:lnSpc>
                      <a:spcPct val="90000"/>
                    </a:lnSpc>
                    <a:spcBef>
                      <a:spcPts val="420"/>
                    </a:spcBef>
                    <a:buClr>
                      <a:srgbClr val="1fb6ea"/>
                    </a:buClr>
                    <a:buFont typeface="Arial"/>
                    <a:buChar char="•"/>
                  </a:pPr>
                  <a:r>
                    <a:rPr b="0" lang="nl-BE" sz="1200" spc="-1" strike="noStrike">
                      <a:solidFill>
                        <a:srgbClr val="828286"/>
                      </a:solidFill>
                      <a:latin typeface="Calibri"/>
                      <a:ea typeface="Calibri"/>
                    </a:rPr>
                    <a:t>Uitwisseling over parcours</a:t>
                  </a:r>
                  <a:endParaRPr b="0" lang="nl-BE" sz="1200" spc="-1" strike="noStrike">
                    <a:latin typeface="Arial"/>
                  </a:endParaRPr>
                </a:p>
                <a:p>
                  <a:pPr marL="171360" indent="-170280">
                    <a:lnSpc>
                      <a:spcPct val="90000"/>
                    </a:lnSpc>
                    <a:spcBef>
                      <a:spcPts val="420"/>
                    </a:spcBef>
                    <a:buClr>
                      <a:srgbClr val="1fb6ea"/>
                    </a:buClr>
                    <a:buFont typeface="Arial"/>
                    <a:buChar char="•"/>
                  </a:pPr>
                  <a:r>
                    <a:rPr b="0" lang="nl-BE" sz="1200" spc="-1" strike="noStrike">
                      <a:solidFill>
                        <a:srgbClr val="828286"/>
                      </a:solidFill>
                      <a:latin typeface="Calibri"/>
                      <a:ea typeface="Calibri"/>
                    </a:rPr>
                    <a:t>Doelstellingen bespreken</a:t>
                  </a:r>
                  <a:endParaRPr b="0" lang="nl-BE" sz="1200" spc="-1" strike="noStrike">
                    <a:latin typeface="Arial"/>
                  </a:endParaRPr>
                </a:p>
              </p:txBody>
            </p:sp>
          </p:grpSp>
        </p:grpSp>
        <p:sp>
          <p:nvSpPr>
            <p:cNvPr id="350" name="CustomShape 12"/>
            <p:cNvSpPr/>
            <p:nvPr/>
          </p:nvSpPr>
          <p:spPr>
            <a:xfrm>
              <a:off x="7371000" y="2617560"/>
              <a:ext cx="119736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Duur: 2 u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351" name="CustomShape 13"/>
            <p:cNvSpPr/>
            <p:nvPr/>
          </p:nvSpPr>
          <p:spPr>
            <a:xfrm>
              <a:off x="7371000" y="2991240"/>
              <a:ext cx="93528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Eenmalig</a:t>
              </a:r>
              <a:endParaRPr b="0" lang="nl-BE" sz="1200" spc="-1" strike="noStrike">
                <a:latin typeface="Arial"/>
              </a:endParaRPr>
            </a:p>
          </p:txBody>
        </p:sp>
      </p:grpSp>
      <p:grpSp>
        <p:nvGrpSpPr>
          <p:cNvPr id="352" name="Group 14"/>
          <p:cNvGrpSpPr/>
          <p:nvPr/>
        </p:nvGrpSpPr>
        <p:grpSpPr>
          <a:xfrm>
            <a:off x="3493080" y="1873800"/>
            <a:ext cx="2054160" cy="3643920"/>
            <a:chOff x="3493080" y="1873800"/>
            <a:chExt cx="2054160" cy="3643920"/>
          </a:xfrm>
        </p:grpSpPr>
        <p:grpSp>
          <p:nvGrpSpPr>
            <p:cNvPr id="353" name="Group 15"/>
            <p:cNvGrpSpPr/>
            <p:nvPr/>
          </p:nvGrpSpPr>
          <p:grpSpPr>
            <a:xfrm>
              <a:off x="3493080" y="1873800"/>
              <a:ext cx="2054160" cy="3643920"/>
              <a:chOff x="3493080" y="1873800"/>
              <a:chExt cx="2054160" cy="3643920"/>
            </a:xfrm>
          </p:grpSpPr>
          <p:sp>
            <p:nvSpPr>
              <p:cNvPr id="354" name="CustomShape 16"/>
              <p:cNvSpPr/>
              <p:nvPr/>
            </p:nvSpPr>
            <p:spPr>
              <a:xfrm>
                <a:off x="3672360" y="1873800"/>
                <a:ext cx="1362960" cy="617400"/>
              </a:xfrm>
              <a:prstGeom prst="rect">
                <a:avLst/>
              </a:prstGeom>
              <a:solidFill>
                <a:srgbClr val="1fb6ea">
                  <a:alpha val="53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355" name="Group 17"/>
              <p:cNvGrpSpPr/>
              <p:nvPr/>
            </p:nvGrpSpPr>
            <p:grpSpPr>
              <a:xfrm>
                <a:off x="3493080" y="1982160"/>
                <a:ext cx="2054160" cy="3535560"/>
                <a:chOff x="3493080" y="1982160"/>
                <a:chExt cx="2054160" cy="3535560"/>
              </a:xfrm>
            </p:grpSpPr>
            <p:sp>
              <p:nvSpPr>
                <p:cNvPr id="356" name="CustomShape 18"/>
                <p:cNvSpPr/>
                <p:nvPr/>
              </p:nvSpPr>
              <p:spPr>
                <a:xfrm>
                  <a:off x="3511440" y="1982160"/>
                  <a:ext cx="1590120" cy="4323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57" name="CustomShape 19"/>
                <p:cNvSpPr/>
                <p:nvPr/>
              </p:nvSpPr>
              <p:spPr>
                <a:xfrm>
                  <a:off x="3763440" y="1992600"/>
                  <a:ext cx="1197360" cy="4323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22680" rIns="22680" tIns="15120" bIns="15120" anchor="ctr"/>
                <a:p>
                  <a:pPr algn="ctr">
                    <a:lnSpc>
                      <a:spcPct val="90000"/>
                    </a:lnSpc>
                  </a:pPr>
                  <a:r>
                    <a:rPr b="0" lang="nl-BE" sz="1300" spc="-1" strike="noStrike">
                      <a:solidFill>
                        <a:srgbClr val="000000"/>
                      </a:solidFill>
                      <a:latin typeface="Calibri"/>
                      <a:ea typeface="Calibri"/>
                    </a:rPr>
                    <a:t>Vorming (mentoren)</a:t>
                  </a:r>
                  <a:endParaRPr b="0" lang="nl-BE" sz="1300" spc="-1" strike="noStrike">
                    <a:latin typeface="Arial"/>
                  </a:endParaRPr>
                </a:p>
              </p:txBody>
            </p:sp>
            <p:sp>
              <p:nvSpPr>
                <p:cNvPr id="358" name="CustomShape 20"/>
                <p:cNvSpPr/>
                <p:nvPr/>
              </p:nvSpPr>
              <p:spPr>
                <a:xfrm>
                  <a:off x="3623400" y="2584080"/>
                  <a:ext cx="1478520" cy="3502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59" name="CustomShape 21"/>
                <p:cNvSpPr/>
                <p:nvPr/>
              </p:nvSpPr>
              <p:spPr>
                <a:xfrm>
                  <a:off x="3623400" y="2935440"/>
                  <a:ext cx="1478520" cy="3502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60" name="CustomShape 22"/>
                <p:cNvSpPr/>
                <p:nvPr/>
              </p:nvSpPr>
              <p:spPr>
                <a:xfrm>
                  <a:off x="3623400" y="3286440"/>
                  <a:ext cx="1478520" cy="3502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61" name="CustomShape 23"/>
                <p:cNvSpPr/>
                <p:nvPr/>
              </p:nvSpPr>
              <p:spPr>
                <a:xfrm>
                  <a:off x="3610440" y="3479040"/>
                  <a:ext cx="1478520" cy="20386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62" name="CustomShape 24"/>
                <p:cNvSpPr/>
                <p:nvPr/>
              </p:nvSpPr>
              <p:spPr>
                <a:xfrm>
                  <a:off x="3493080" y="3934080"/>
                  <a:ext cx="2054160" cy="13456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85320" rIns="85320" tIns="85320" bIns="85320" anchor="ctr"/>
                <a:p>
                  <a:pPr>
                    <a:lnSpc>
                      <a:spcPct val="90000"/>
                    </a:lnSpc>
                  </a:pPr>
                  <a:r>
                    <a:rPr b="0" lang="nl-BE" sz="1400" spc="-1" strike="noStrike">
                      <a:solidFill>
                        <a:srgbClr val="1fb6ea"/>
                      </a:solidFill>
                      <a:latin typeface="Calibri"/>
                      <a:ea typeface="Calibri"/>
                    </a:rPr>
                    <a:t>Doelstelling</a:t>
                  </a:r>
                  <a:endParaRPr b="0" lang="nl-BE" sz="1400" spc="-1" strike="noStrike">
                    <a:latin typeface="Arial"/>
                  </a:endParaRPr>
                </a:p>
                <a:p>
                  <a:pPr marL="171360" indent="-170280">
                    <a:lnSpc>
                      <a:spcPct val="90000"/>
                    </a:lnSpc>
                    <a:spcBef>
                      <a:spcPts val="420"/>
                    </a:spcBef>
                    <a:buClr>
                      <a:srgbClr val="1fb6ea"/>
                    </a:buClr>
                    <a:buFont typeface="Arial"/>
                    <a:buChar char="•"/>
                  </a:pPr>
                  <a:r>
                    <a:rPr b="0" lang="nl-BE" sz="1200" spc="-1" strike="noStrike">
                      <a:solidFill>
                        <a:srgbClr val="828286"/>
                      </a:solidFill>
                      <a:latin typeface="Calibri"/>
                      <a:ea typeface="Calibri"/>
                    </a:rPr>
                    <a:t>Begeleidingstechnieken</a:t>
                  </a:r>
                  <a:endParaRPr b="0" lang="nl-BE" sz="1200" spc="-1" strike="noStrike">
                    <a:latin typeface="Arial"/>
                  </a:endParaRPr>
                </a:p>
                <a:p>
                  <a:pPr marL="171360" indent="-170280">
                    <a:lnSpc>
                      <a:spcPct val="90000"/>
                    </a:lnSpc>
                    <a:spcBef>
                      <a:spcPts val="420"/>
                    </a:spcBef>
                    <a:buClr>
                      <a:srgbClr val="1fb6ea"/>
                    </a:buClr>
                    <a:buFont typeface="Arial"/>
                    <a:buChar char="•"/>
                  </a:pPr>
                  <a:r>
                    <a:rPr b="0" lang="nl-BE" sz="1200" spc="-1" strike="noStrike">
                      <a:solidFill>
                        <a:srgbClr val="828286"/>
                      </a:solidFill>
                      <a:latin typeface="Calibri"/>
                      <a:ea typeface="Calibri"/>
                    </a:rPr>
                    <a:t>Tools</a:t>
                  </a:r>
                  <a:endParaRPr b="0" lang="nl-BE" sz="1200" spc="-1" strike="noStrike">
                    <a:latin typeface="Arial"/>
                  </a:endParaRPr>
                </a:p>
                <a:p>
                  <a:pPr marL="171360" indent="-170280">
                    <a:lnSpc>
                      <a:spcPct val="90000"/>
                    </a:lnSpc>
                    <a:spcBef>
                      <a:spcPts val="420"/>
                    </a:spcBef>
                    <a:buClr>
                      <a:srgbClr val="1fb6ea"/>
                    </a:buClr>
                    <a:buFont typeface="Arial"/>
                    <a:buChar char="•"/>
                  </a:pPr>
                  <a:r>
                    <a:rPr b="0" lang="nl-BE" sz="1200" spc="-1" strike="noStrike">
                      <a:solidFill>
                        <a:srgbClr val="828286"/>
                      </a:solidFill>
                      <a:latin typeface="Calibri"/>
                      <a:ea typeface="Calibri"/>
                    </a:rPr>
                    <a:t>Uitwisseling en ontmoeting </a:t>
                  </a:r>
                  <a:endParaRPr b="0" lang="nl-BE" sz="1200" spc="-1" strike="noStrike">
                    <a:latin typeface="Arial"/>
                  </a:endParaRPr>
                </a:p>
              </p:txBody>
            </p:sp>
          </p:grpSp>
        </p:grpSp>
        <p:sp>
          <p:nvSpPr>
            <p:cNvPr id="363" name="CustomShape 25"/>
            <p:cNvSpPr/>
            <p:nvPr/>
          </p:nvSpPr>
          <p:spPr>
            <a:xfrm>
              <a:off x="3678840" y="2574360"/>
              <a:ext cx="119736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Duur: 4 dagen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364" name="CustomShape 26"/>
            <p:cNvSpPr/>
            <p:nvPr/>
          </p:nvSpPr>
          <p:spPr>
            <a:xfrm>
              <a:off x="3686040" y="2946240"/>
              <a:ext cx="93528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Eenmalig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365" name="CustomShape 27"/>
            <p:cNvSpPr/>
            <p:nvPr/>
          </p:nvSpPr>
          <p:spPr>
            <a:xfrm>
              <a:off x="3681360" y="3341880"/>
              <a:ext cx="1497960" cy="440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Coördinator, opleider en mentoren</a:t>
              </a:r>
              <a:endParaRPr b="0" lang="nl-BE" sz="1200" spc="-1" strike="noStrike">
                <a:latin typeface="Arial"/>
              </a:endParaRPr>
            </a:p>
          </p:txBody>
        </p:sp>
      </p:grpSp>
      <p:grpSp>
        <p:nvGrpSpPr>
          <p:cNvPr id="366" name="Group 28"/>
          <p:cNvGrpSpPr/>
          <p:nvPr/>
        </p:nvGrpSpPr>
        <p:grpSpPr>
          <a:xfrm>
            <a:off x="1929240" y="1918440"/>
            <a:ext cx="1562760" cy="3438000"/>
            <a:chOff x="1929240" y="1918440"/>
            <a:chExt cx="1562760" cy="3438000"/>
          </a:xfrm>
        </p:grpSpPr>
        <p:grpSp>
          <p:nvGrpSpPr>
            <p:cNvPr id="367" name="Group 29"/>
            <p:cNvGrpSpPr/>
            <p:nvPr/>
          </p:nvGrpSpPr>
          <p:grpSpPr>
            <a:xfrm>
              <a:off x="1929240" y="1918440"/>
              <a:ext cx="1562760" cy="3438000"/>
              <a:chOff x="1929240" y="1918440"/>
              <a:chExt cx="1562760" cy="3438000"/>
            </a:xfrm>
          </p:grpSpPr>
          <p:sp>
            <p:nvSpPr>
              <p:cNvPr id="368" name="CustomShape 30"/>
              <p:cNvSpPr/>
              <p:nvPr/>
            </p:nvSpPr>
            <p:spPr>
              <a:xfrm>
                <a:off x="1929240" y="1918440"/>
                <a:ext cx="1362960" cy="617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369" name="Group 31"/>
              <p:cNvGrpSpPr/>
              <p:nvPr/>
            </p:nvGrpSpPr>
            <p:grpSpPr>
              <a:xfrm>
                <a:off x="1929960" y="1977120"/>
                <a:ext cx="1562040" cy="3379320"/>
                <a:chOff x="1929960" y="1977120"/>
                <a:chExt cx="1562040" cy="3379320"/>
              </a:xfrm>
            </p:grpSpPr>
            <p:sp>
              <p:nvSpPr>
                <p:cNvPr id="370" name="CustomShape 32"/>
                <p:cNvSpPr/>
                <p:nvPr/>
              </p:nvSpPr>
              <p:spPr>
                <a:xfrm>
                  <a:off x="1929960" y="2026800"/>
                  <a:ext cx="1397880" cy="4399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71" name="CustomShape 33"/>
                <p:cNvSpPr/>
                <p:nvPr/>
              </p:nvSpPr>
              <p:spPr>
                <a:xfrm>
                  <a:off x="2197080" y="1977120"/>
                  <a:ext cx="1294920" cy="4399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85320" rIns="85320" tIns="85320" bIns="85320" anchor="ctr"/>
                <a:p>
                  <a:pPr>
                    <a:lnSpc>
                      <a:spcPct val="90000"/>
                    </a:lnSpc>
                  </a:pPr>
                  <a:r>
                    <a:rPr b="0" lang="nl-BE" sz="1300" spc="-1" strike="noStrike">
                      <a:solidFill>
                        <a:srgbClr val="000000"/>
                      </a:solidFill>
                      <a:latin typeface="Calibri"/>
                      <a:ea typeface="Calibri"/>
                    </a:rPr>
                    <a:t>Persoonlijk Interview</a:t>
                  </a:r>
                  <a:endParaRPr b="0" lang="nl-BE" sz="1300" spc="-1" strike="noStrike">
                    <a:latin typeface="Arial"/>
                  </a:endParaRPr>
                </a:p>
              </p:txBody>
            </p:sp>
            <p:sp>
              <p:nvSpPr>
                <p:cNvPr id="372" name="CustomShape 34"/>
                <p:cNvSpPr/>
                <p:nvPr/>
              </p:nvSpPr>
              <p:spPr>
                <a:xfrm>
                  <a:off x="2028240" y="2639160"/>
                  <a:ext cx="1299960" cy="356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73" name="CustomShape 35"/>
                <p:cNvSpPr/>
                <p:nvPr/>
              </p:nvSpPr>
              <p:spPr>
                <a:xfrm>
                  <a:off x="2028240" y="2996640"/>
                  <a:ext cx="1299960" cy="356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74" name="CustomShape 36"/>
                <p:cNvSpPr/>
                <p:nvPr/>
              </p:nvSpPr>
              <p:spPr>
                <a:xfrm>
                  <a:off x="2028240" y="3354120"/>
                  <a:ext cx="1299960" cy="356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75" name="CustomShape 37"/>
                <p:cNvSpPr/>
                <p:nvPr/>
              </p:nvSpPr>
              <p:spPr>
                <a:xfrm>
                  <a:off x="1929960" y="3404520"/>
                  <a:ext cx="1299960" cy="19519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76" name="CustomShape 38"/>
                <p:cNvSpPr/>
                <p:nvPr/>
              </p:nvSpPr>
              <p:spPr>
                <a:xfrm>
                  <a:off x="1942200" y="4341600"/>
                  <a:ext cx="1299960" cy="91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85320" rIns="85320" tIns="85320" bIns="85320" anchor="ctr"/>
                <a:p>
                  <a:pPr>
                    <a:lnSpc>
                      <a:spcPct val="90000"/>
                    </a:lnSpc>
                  </a:pPr>
                  <a:r>
                    <a:rPr b="0" lang="nl-BE" sz="1400" spc="-1" strike="noStrike">
                      <a:solidFill>
                        <a:srgbClr val="1fb6ea"/>
                      </a:solidFill>
                      <a:latin typeface="Calibri"/>
                      <a:ea typeface="Calibri"/>
                    </a:rPr>
                    <a:t>Doelstelling</a:t>
                  </a:r>
                  <a:endParaRPr b="0" lang="nl-BE" sz="1400" spc="-1" strike="noStrike">
                    <a:latin typeface="Arial"/>
                  </a:endParaRPr>
                </a:p>
                <a:p>
                  <a:pPr marL="171360" indent="-170280">
                    <a:lnSpc>
                      <a:spcPct val="90000"/>
                    </a:lnSpc>
                    <a:spcBef>
                      <a:spcPts val="420"/>
                    </a:spcBef>
                    <a:buClr>
                      <a:srgbClr val="00b0f0"/>
                    </a:buClr>
                    <a:buFont typeface="Arial"/>
                    <a:buChar char="•"/>
                  </a:pPr>
                  <a:r>
                    <a:rPr b="0" lang="nl-BE" sz="1200" spc="-1" strike="noStrike">
                      <a:solidFill>
                        <a:srgbClr val="828286"/>
                      </a:solidFill>
                      <a:latin typeface="Calibri"/>
                      <a:ea typeface="Calibri"/>
                    </a:rPr>
                    <a:t>Interview</a:t>
                  </a:r>
                  <a:endParaRPr b="0" lang="nl-BE" sz="1200" spc="-1" strike="noStrike">
                    <a:latin typeface="Arial"/>
                  </a:endParaRPr>
                </a:p>
                <a:p>
                  <a:pPr marL="171360" indent="-170280">
                    <a:lnSpc>
                      <a:spcPct val="90000"/>
                    </a:lnSpc>
                    <a:spcBef>
                      <a:spcPts val="420"/>
                    </a:spcBef>
                    <a:buClr>
                      <a:srgbClr val="00b0f0"/>
                    </a:buClr>
                    <a:buFont typeface="Calibri"/>
                    <a:buChar char="•"/>
                  </a:pPr>
                  <a:r>
                    <a:rPr b="0" lang="nl-BE" sz="1200" spc="-1" strike="noStrike">
                      <a:solidFill>
                        <a:srgbClr val="828286"/>
                      </a:solidFill>
                      <a:latin typeface="Calibri"/>
                      <a:ea typeface="Calibri"/>
                    </a:rPr>
                    <a:t>Fiche</a:t>
                  </a:r>
                  <a:endParaRPr b="0" lang="nl-BE" sz="1200" spc="-1" strike="noStrike">
                    <a:latin typeface="Arial"/>
                  </a:endParaRPr>
                </a:p>
                <a:p>
                  <a:pPr marL="457200">
                    <a:lnSpc>
                      <a:spcPct val="90000"/>
                    </a:lnSpc>
                  </a:pPr>
                  <a:endParaRPr b="0" lang="nl-BE" sz="1200" spc="-1" strike="noStrike">
                    <a:latin typeface="Arial"/>
                  </a:endParaRPr>
                </a:p>
                <a:p>
                  <a:pPr marL="457200">
                    <a:lnSpc>
                      <a:spcPct val="90000"/>
                    </a:lnSpc>
                  </a:pPr>
                  <a:endParaRPr b="0" lang="nl-BE" sz="1200" spc="-1" strike="noStrike">
                    <a:latin typeface="Arial"/>
                  </a:endParaRPr>
                </a:p>
                <a:p>
                  <a:pPr marL="457200">
                    <a:lnSpc>
                      <a:spcPct val="90000"/>
                    </a:lnSpc>
                  </a:pPr>
                  <a:endParaRPr b="0" lang="nl-BE" sz="1200" spc="-1" strike="noStrike">
                    <a:latin typeface="Arial"/>
                  </a:endParaRPr>
                </a:p>
              </p:txBody>
            </p:sp>
          </p:grpSp>
          <p:sp>
            <p:nvSpPr>
              <p:cNvPr id="377" name="CustomShape 39"/>
              <p:cNvSpPr/>
              <p:nvPr/>
            </p:nvSpPr>
            <p:spPr>
              <a:xfrm>
                <a:off x="1956600" y="2739960"/>
                <a:ext cx="141840" cy="1418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8" name="CustomShape 40"/>
              <p:cNvSpPr/>
              <p:nvPr/>
            </p:nvSpPr>
            <p:spPr>
              <a:xfrm>
                <a:off x="1956600" y="3035160"/>
                <a:ext cx="141840" cy="1418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9" name="CustomShape 41"/>
              <p:cNvSpPr/>
              <p:nvPr/>
            </p:nvSpPr>
            <p:spPr>
              <a:xfrm>
                <a:off x="1956600" y="3470040"/>
                <a:ext cx="141840" cy="1418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80" name="CustomShape 42"/>
            <p:cNvSpPr/>
            <p:nvPr/>
          </p:nvSpPr>
          <p:spPr>
            <a:xfrm>
              <a:off x="2046960" y="2990520"/>
              <a:ext cx="93528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Op afspraak</a:t>
              </a:r>
              <a:endParaRPr b="0" lang="nl-BE" sz="1200" spc="-1" strike="noStrike">
                <a:latin typeface="Arial"/>
              </a:endParaRPr>
            </a:p>
          </p:txBody>
        </p:sp>
      </p:grpSp>
      <p:grpSp>
        <p:nvGrpSpPr>
          <p:cNvPr id="381" name="Group 43"/>
          <p:cNvGrpSpPr/>
          <p:nvPr/>
        </p:nvGrpSpPr>
        <p:grpSpPr>
          <a:xfrm>
            <a:off x="5320440" y="1867680"/>
            <a:ext cx="1748160" cy="3757680"/>
            <a:chOff x="5320440" y="1867680"/>
            <a:chExt cx="1748160" cy="3757680"/>
          </a:xfrm>
        </p:grpSpPr>
        <p:sp>
          <p:nvSpPr>
            <p:cNvPr id="382" name="CustomShape 44"/>
            <p:cNvSpPr/>
            <p:nvPr/>
          </p:nvSpPr>
          <p:spPr>
            <a:xfrm>
              <a:off x="5467320" y="1867680"/>
              <a:ext cx="1362960" cy="617400"/>
            </a:xfrm>
            <a:prstGeom prst="rect">
              <a:avLst/>
            </a:prstGeom>
            <a:solidFill>
              <a:srgbClr val="98c621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83" name="Group 45"/>
            <p:cNvGrpSpPr/>
            <p:nvPr/>
          </p:nvGrpSpPr>
          <p:grpSpPr>
            <a:xfrm>
              <a:off x="5320440" y="1967400"/>
              <a:ext cx="1667880" cy="3478680"/>
              <a:chOff x="5320440" y="1967400"/>
              <a:chExt cx="1667880" cy="3478680"/>
            </a:xfrm>
          </p:grpSpPr>
          <p:sp>
            <p:nvSpPr>
              <p:cNvPr id="384" name="CustomShape 46"/>
              <p:cNvSpPr/>
              <p:nvPr/>
            </p:nvSpPr>
            <p:spPr>
              <a:xfrm>
                <a:off x="5348520" y="2015280"/>
                <a:ext cx="1639800" cy="42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5" name="CustomShape 47"/>
              <p:cNvSpPr/>
              <p:nvPr/>
            </p:nvSpPr>
            <p:spPr>
              <a:xfrm>
                <a:off x="5320440" y="1967400"/>
                <a:ext cx="1518840" cy="42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20880" rIns="20880" tIns="14040" bIns="14040" anchor="ctr"/>
              <a:p>
                <a:pPr algn="ctr">
                  <a:lnSpc>
                    <a:spcPct val="90000"/>
                  </a:lnSpc>
                </a:pPr>
                <a:r>
                  <a:rPr b="0" lang="nl-BE" sz="13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Samenstelling </a:t>
                </a:r>
                <a:endParaRPr b="0" lang="nl-BE" sz="1300" spc="-1" strike="noStrike">
                  <a:latin typeface="Arial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b="0" lang="nl-BE" sz="13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DUO</a:t>
                </a:r>
                <a:endParaRPr b="0" lang="nl-BE" sz="1300" spc="-1" strike="noStrike">
                  <a:latin typeface="Arial"/>
                </a:endParaRPr>
              </a:p>
            </p:txBody>
          </p:sp>
          <p:sp>
            <p:nvSpPr>
              <p:cNvPr id="386" name="CustomShape 48"/>
              <p:cNvSpPr/>
              <p:nvPr/>
            </p:nvSpPr>
            <p:spPr>
              <a:xfrm>
                <a:off x="5461920" y="2606400"/>
                <a:ext cx="1524960" cy="343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7" name="CustomShape 49"/>
              <p:cNvSpPr/>
              <p:nvPr/>
            </p:nvSpPr>
            <p:spPr>
              <a:xfrm>
                <a:off x="5461920" y="2951280"/>
                <a:ext cx="1524960" cy="343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8" name="CustomShape 50"/>
              <p:cNvSpPr/>
              <p:nvPr/>
            </p:nvSpPr>
            <p:spPr>
              <a:xfrm>
                <a:off x="5461920" y="3793680"/>
                <a:ext cx="1524600" cy="16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89" name="CustomShape 51"/>
            <p:cNvSpPr/>
            <p:nvPr/>
          </p:nvSpPr>
          <p:spPr>
            <a:xfrm>
              <a:off x="5478120" y="2574360"/>
              <a:ext cx="119736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Duur: 2 u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390" name="CustomShape 52"/>
            <p:cNvSpPr/>
            <p:nvPr/>
          </p:nvSpPr>
          <p:spPr>
            <a:xfrm>
              <a:off x="5485320" y="2945880"/>
              <a:ext cx="119016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Wekelijks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391" name="CustomShape 53"/>
            <p:cNvSpPr/>
            <p:nvPr/>
          </p:nvSpPr>
          <p:spPr>
            <a:xfrm>
              <a:off x="5484240" y="3335760"/>
              <a:ext cx="129996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Coördinatoren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392" name="CustomShape 54"/>
            <p:cNvSpPr/>
            <p:nvPr/>
          </p:nvSpPr>
          <p:spPr>
            <a:xfrm>
              <a:off x="5447520" y="4311360"/>
              <a:ext cx="1621080" cy="1314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8120" rIns="78120" tIns="78120" bIns="78120" anchor="ctr"/>
            <a:p>
              <a:pPr>
                <a:lnSpc>
                  <a:spcPct val="90000"/>
                </a:lnSpc>
              </a:pPr>
              <a:r>
                <a:rPr b="0" lang="nl-BE" sz="1400" spc="-1" strike="noStrike">
                  <a:solidFill>
                    <a:srgbClr val="00b0f0"/>
                  </a:solidFill>
                  <a:latin typeface="Calibri"/>
                  <a:ea typeface="Calibri"/>
                </a:rPr>
                <a:t>Doelstelling</a:t>
              </a:r>
              <a:r>
                <a:rPr b="0" lang="nl-BE" sz="1400" spc="-1" strike="noStrike">
                  <a:solidFill>
                    <a:srgbClr val="8dc53d"/>
                  </a:solidFill>
                  <a:latin typeface="Calibri"/>
                  <a:ea typeface="Calibri"/>
                </a:rPr>
                <a:t> </a:t>
              </a:r>
              <a:endParaRPr b="0" lang="nl-BE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Bef>
                  <a:spcPts val="386"/>
                </a:spcBef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Matching </a:t>
              </a:r>
              <a:endParaRPr b="0" lang="nl-BE" sz="1200" spc="-1" strike="noStrike">
                <a:latin typeface="Arial"/>
              </a:endParaRPr>
            </a:p>
            <a:p>
              <a:pPr marL="171360" indent="-170280">
                <a:lnSpc>
                  <a:spcPct val="90000"/>
                </a:lnSpc>
                <a:spcBef>
                  <a:spcPts val="386"/>
                </a:spcBef>
                <a:buClr>
                  <a:srgbClr val="8dc53d"/>
                </a:buClr>
                <a:buFont typeface="Arial"/>
                <a:buChar char="•"/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taal</a:t>
              </a:r>
              <a:endParaRPr b="0" lang="nl-BE" sz="1200" spc="-1" strike="noStrike">
                <a:latin typeface="Arial"/>
              </a:endParaRPr>
            </a:p>
            <a:p>
              <a:pPr marL="171360" indent="-170280">
                <a:lnSpc>
                  <a:spcPct val="90000"/>
                </a:lnSpc>
                <a:spcBef>
                  <a:spcPts val="386"/>
                </a:spcBef>
                <a:buClr>
                  <a:srgbClr val="8dc53d"/>
                </a:buClr>
                <a:buFont typeface="Arial"/>
                <a:buChar char="•"/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sector</a:t>
              </a:r>
              <a:endParaRPr b="0" lang="nl-BE" sz="1200" spc="-1" strike="noStrike">
                <a:latin typeface="Arial"/>
              </a:endParaRPr>
            </a:p>
            <a:p>
              <a:pPr marL="171360" indent="-170280">
                <a:lnSpc>
                  <a:spcPct val="90000"/>
                </a:lnSpc>
                <a:spcBef>
                  <a:spcPts val="386"/>
                </a:spcBef>
                <a:buClr>
                  <a:srgbClr val="8dc53d"/>
                </a:buClr>
                <a:buFont typeface="Arial"/>
                <a:buChar char="•"/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behoeften</a:t>
              </a:r>
              <a:endParaRPr b="0" lang="nl-BE" sz="1200" spc="-1" strike="noStrike">
                <a:latin typeface="Arial"/>
              </a:endParaRPr>
            </a:p>
            <a:p>
              <a:pPr marL="171360" indent="-170280">
                <a:lnSpc>
                  <a:spcPct val="90000"/>
                </a:lnSpc>
                <a:spcBef>
                  <a:spcPts val="386"/>
                </a:spcBef>
                <a:buClr>
                  <a:srgbClr val="8dc53d"/>
                </a:buClr>
                <a:buFont typeface="Arial"/>
                <a:buChar char="•"/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persoonlijkheid</a:t>
              </a:r>
              <a:endParaRPr b="0" lang="nl-BE" sz="1200" spc="-1" strike="noStrike">
                <a:latin typeface="Arial"/>
              </a:endParaRPr>
            </a:p>
            <a:p>
              <a:pPr marL="171360" indent="-170280">
                <a:lnSpc>
                  <a:spcPct val="90000"/>
                </a:lnSpc>
                <a:spcBef>
                  <a:spcPts val="386"/>
                </a:spcBef>
                <a:buClr>
                  <a:srgbClr val="8dc53d"/>
                </a:buClr>
                <a:buFont typeface="Arial"/>
                <a:buChar char="•"/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interesses</a:t>
              </a:r>
              <a:endParaRPr b="0" lang="nl-BE" sz="1200" spc="-1" strike="noStrike">
                <a:latin typeface="Arial"/>
              </a:endParaRPr>
            </a:p>
          </p:txBody>
        </p:sp>
      </p:grpSp>
      <p:sp>
        <p:nvSpPr>
          <p:cNvPr id="393" name="CustomShape 55"/>
          <p:cNvSpPr/>
          <p:nvPr/>
        </p:nvSpPr>
        <p:spPr>
          <a:xfrm>
            <a:off x="6151680" y="3852720"/>
            <a:ext cx="4725360" cy="4567320"/>
          </a:xfrm>
          <a:custGeom>
            <a:avLst/>
            <a:gdLst/>
            <a:ahLst/>
            <a:rect l="l" t="t" r="r" b="b"/>
            <a:pathLst>
              <a:path w="3259682" h="3150556">
                <a:moveTo>
                  <a:pt x="1629841" y="672568"/>
                </a:moveTo>
                <a:cubicBezTo>
                  <a:pt x="1114020" y="672568"/>
                  <a:pt x="695864" y="1076725"/>
                  <a:pt x="695864" y="1575278"/>
                </a:cubicBezTo>
                <a:cubicBezTo>
                  <a:pt x="695864" y="2073831"/>
                  <a:pt x="1114020" y="2477988"/>
                  <a:pt x="1629841" y="2477988"/>
                </a:cubicBezTo>
                <a:cubicBezTo>
                  <a:pt x="2145662" y="2477988"/>
                  <a:pt x="2563818" y="2073831"/>
                  <a:pt x="2563818" y="1575278"/>
                </a:cubicBezTo>
                <a:cubicBezTo>
                  <a:pt x="2563818" y="1076725"/>
                  <a:pt x="2145662" y="672568"/>
                  <a:pt x="1629841" y="672568"/>
                </a:cubicBezTo>
                <a:close/>
                <a:moveTo>
                  <a:pt x="1629841" y="0"/>
                </a:moveTo>
                <a:cubicBezTo>
                  <a:pt x="2529977" y="0"/>
                  <a:pt x="3259682" y="705276"/>
                  <a:pt x="3259682" y="1575278"/>
                </a:cubicBezTo>
                <a:cubicBezTo>
                  <a:pt x="3259682" y="2445280"/>
                  <a:pt x="2529977" y="3150556"/>
                  <a:pt x="1629841" y="3150556"/>
                </a:cubicBezTo>
                <a:cubicBezTo>
                  <a:pt x="729705" y="3150556"/>
                  <a:pt x="0" y="2445280"/>
                  <a:pt x="0" y="1575278"/>
                </a:cubicBezTo>
                <a:cubicBezTo>
                  <a:pt x="0" y="705276"/>
                  <a:pt x="729705" y="0"/>
                  <a:pt x="1629841" y="0"/>
                </a:cubicBezTo>
                <a:close/>
              </a:path>
            </a:pathLst>
          </a:custGeom>
          <a:solidFill>
            <a:srgbClr val="8dc53e">
              <a:alpha val="3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56"/>
          <p:cNvSpPr/>
          <p:nvPr/>
        </p:nvSpPr>
        <p:spPr>
          <a:xfrm>
            <a:off x="607680" y="40824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nl-BE" sz="3200" spc="-1" strike="noStrike">
                <a:solidFill>
                  <a:srgbClr val="1fb6ea"/>
                </a:solidFill>
                <a:latin typeface="Calibri"/>
                <a:ea typeface="Calibri"/>
              </a:rPr>
              <a:t>Levenscyclus van een DUO (1)</a:t>
            </a:r>
            <a:endParaRPr b="0" lang="nl-BE" sz="3200" spc="-1" strike="noStrike">
              <a:latin typeface="Arial"/>
            </a:endParaRPr>
          </a:p>
        </p:txBody>
      </p:sp>
      <p:sp>
        <p:nvSpPr>
          <p:cNvPr id="395" name="CustomShape 57"/>
          <p:cNvSpPr/>
          <p:nvPr/>
        </p:nvSpPr>
        <p:spPr>
          <a:xfrm>
            <a:off x="1715400" y="2098440"/>
            <a:ext cx="288720" cy="160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8286"/>
          </a:solidFill>
          <a:ln w="19080">
            <a:solidFill>
              <a:srgbClr val="82828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58"/>
          <p:cNvSpPr/>
          <p:nvPr/>
        </p:nvSpPr>
        <p:spPr>
          <a:xfrm>
            <a:off x="5043600" y="2098440"/>
            <a:ext cx="430560" cy="160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8286"/>
          </a:solidFill>
          <a:ln w="19080">
            <a:solidFill>
              <a:srgbClr val="82828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59"/>
          <p:cNvSpPr/>
          <p:nvPr/>
        </p:nvSpPr>
        <p:spPr>
          <a:xfrm>
            <a:off x="3386160" y="2098440"/>
            <a:ext cx="275400" cy="160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8286"/>
          </a:solidFill>
          <a:ln w="19080">
            <a:solidFill>
              <a:srgbClr val="82828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60"/>
          <p:cNvSpPr/>
          <p:nvPr/>
        </p:nvSpPr>
        <p:spPr>
          <a:xfrm>
            <a:off x="6840720" y="2098440"/>
            <a:ext cx="430560" cy="160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8286"/>
          </a:solidFill>
          <a:ln w="19080">
            <a:solidFill>
              <a:srgbClr val="82828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61"/>
          <p:cNvSpPr/>
          <p:nvPr/>
        </p:nvSpPr>
        <p:spPr>
          <a:xfrm>
            <a:off x="8636040" y="2098440"/>
            <a:ext cx="430560" cy="160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8286"/>
          </a:solidFill>
          <a:ln w="19080">
            <a:solidFill>
              <a:srgbClr val="828286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00" name="Group 62"/>
          <p:cNvGrpSpPr/>
          <p:nvPr/>
        </p:nvGrpSpPr>
        <p:grpSpPr>
          <a:xfrm>
            <a:off x="264240" y="1873800"/>
            <a:ext cx="1535760" cy="3438360"/>
            <a:chOff x="264240" y="1873800"/>
            <a:chExt cx="1535760" cy="3438360"/>
          </a:xfrm>
        </p:grpSpPr>
        <p:sp>
          <p:nvSpPr>
            <p:cNvPr id="401" name="CustomShape 63"/>
            <p:cNvSpPr/>
            <p:nvPr/>
          </p:nvSpPr>
          <p:spPr>
            <a:xfrm>
              <a:off x="277920" y="1873800"/>
              <a:ext cx="1445040" cy="617760"/>
            </a:xfrm>
            <a:prstGeom prst="rect">
              <a:avLst/>
            </a:prstGeom>
            <a:solidFill>
              <a:srgbClr val="1fb6ea">
                <a:alpha val="53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02" name="Group 64"/>
            <p:cNvGrpSpPr/>
            <p:nvPr/>
          </p:nvGrpSpPr>
          <p:grpSpPr>
            <a:xfrm>
              <a:off x="264240" y="1982160"/>
              <a:ext cx="1535760" cy="3330000"/>
              <a:chOff x="264240" y="1982160"/>
              <a:chExt cx="1535760" cy="3330000"/>
            </a:xfrm>
          </p:grpSpPr>
          <p:sp>
            <p:nvSpPr>
              <p:cNvPr id="403" name="CustomShape 65"/>
              <p:cNvSpPr/>
              <p:nvPr/>
            </p:nvSpPr>
            <p:spPr>
              <a:xfrm>
                <a:off x="264240" y="1982160"/>
                <a:ext cx="1482120" cy="439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4" name="CustomShape 66"/>
              <p:cNvSpPr/>
              <p:nvPr/>
            </p:nvSpPr>
            <p:spPr>
              <a:xfrm>
                <a:off x="360360" y="1982160"/>
                <a:ext cx="1303200" cy="439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22680" rIns="22680" tIns="15120" bIns="15120" anchor="ctr"/>
              <a:p>
                <a:pPr algn="ctr">
                  <a:lnSpc>
                    <a:spcPct val="90000"/>
                  </a:lnSpc>
                </a:pPr>
                <a:r>
                  <a:rPr b="0" lang="nl-BE" sz="13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Infosessie</a:t>
                </a:r>
                <a:endParaRPr b="0" lang="nl-BE" sz="1300" spc="-1" strike="noStrike">
                  <a:latin typeface="Arial"/>
                </a:endParaRPr>
              </a:p>
            </p:txBody>
          </p:sp>
          <p:sp>
            <p:nvSpPr>
              <p:cNvPr id="405" name="CustomShape 67"/>
              <p:cNvSpPr/>
              <p:nvPr/>
            </p:nvSpPr>
            <p:spPr>
              <a:xfrm>
                <a:off x="368280" y="2594520"/>
                <a:ext cx="137808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6" name="CustomShape 68"/>
              <p:cNvSpPr/>
              <p:nvPr/>
            </p:nvSpPr>
            <p:spPr>
              <a:xfrm>
                <a:off x="375840" y="2580480"/>
                <a:ext cx="120276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85320" rIns="85320" tIns="85320" bIns="85320" anchor="ctr"/>
              <a:p>
                <a:pPr>
                  <a:lnSpc>
                    <a:spcPct val="90000"/>
                  </a:lnSpc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Duur: 1 u</a:t>
                </a:r>
                <a:endParaRPr b="0" lang="nl-BE" sz="1200" spc="-1" strike="noStrike">
                  <a:latin typeface="Arial"/>
                </a:endParaRPr>
              </a:p>
            </p:txBody>
          </p:sp>
          <p:sp>
            <p:nvSpPr>
              <p:cNvPr id="407" name="CustomShape 69"/>
              <p:cNvSpPr/>
              <p:nvPr/>
            </p:nvSpPr>
            <p:spPr>
              <a:xfrm>
                <a:off x="368280" y="2952000"/>
                <a:ext cx="137808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8" name="CustomShape 70"/>
              <p:cNvSpPr/>
              <p:nvPr/>
            </p:nvSpPr>
            <p:spPr>
              <a:xfrm>
                <a:off x="383400" y="2952000"/>
                <a:ext cx="99144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85320" rIns="85320" tIns="85320" bIns="85320" anchor="ctr"/>
              <a:p>
                <a:pPr>
                  <a:lnSpc>
                    <a:spcPct val="90000"/>
                  </a:lnSpc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Op afspraak</a:t>
                </a:r>
                <a:endParaRPr b="0" lang="nl-BE" sz="1200" spc="-1" strike="noStrike">
                  <a:latin typeface="Arial"/>
                </a:endParaRPr>
              </a:p>
            </p:txBody>
          </p:sp>
          <p:sp>
            <p:nvSpPr>
              <p:cNvPr id="409" name="CustomShape 71"/>
              <p:cNvSpPr/>
              <p:nvPr/>
            </p:nvSpPr>
            <p:spPr>
              <a:xfrm>
                <a:off x="368280" y="3309480"/>
                <a:ext cx="137808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0" name="CustomShape 72"/>
              <p:cNvSpPr/>
              <p:nvPr/>
            </p:nvSpPr>
            <p:spPr>
              <a:xfrm>
                <a:off x="421920" y="3408120"/>
                <a:ext cx="137808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85320" rIns="85320" tIns="85320" bIns="85320" anchor="ctr"/>
              <a:p>
                <a:pPr>
                  <a:lnSpc>
                    <a:spcPct val="90000"/>
                  </a:lnSpc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Coördinator en mentor /mentee</a:t>
                </a:r>
                <a:endParaRPr b="0" lang="nl-BE" sz="1200" spc="-1" strike="noStrike">
                  <a:latin typeface="Arial"/>
                </a:endParaRPr>
              </a:p>
            </p:txBody>
          </p:sp>
          <p:sp>
            <p:nvSpPr>
              <p:cNvPr id="411" name="CustomShape 73"/>
              <p:cNvSpPr/>
              <p:nvPr/>
            </p:nvSpPr>
            <p:spPr>
              <a:xfrm>
                <a:off x="264600" y="3360240"/>
                <a:ext cx="1378080" cy="1951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2" name="CustomShape 74"/>
              <p:cNvSpPr/>
              <p:nvPr/>
            </p:nvSpPr>
            <p:spPr>
              <a:xfrm>
                <a:off x="277920" y="4147560"/>
                <a:ext cx="1197720" cy="735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85320" rIns="85320" tIns="85320" bIns="85320" anchor="ctr"/>
              <a:p>
                <a:pPr>
                  <a:lnSpc>
                    <a:spcPct val="90000"/>
                  </a:lnSpc>
                </a:pPr>
                <a:r>
                  <a:rPr b="0" lang="nl-BE" sz="1400" spc="-1" strike="noStrike">
                    <a:solidFill>
                      <a:srgbClr val="1fb6ea"/>
                    </a:solidFill>
                    <a:latin typeface="Calibri"/>
                    <a:ea typeface="Calibri"/>
                  </a:rPr>
                  <a:t>Doelstelling</a:t>
                </a:r>
                <a:endParaRPr b="0" lang="nl-BE" sz="1400" spc="-1" strike="noStrike">
                  <a:latin typeface="Arial"/>
                </a:endParaRPr>
              </a:p>
              <a:p>
                <a:pPr marL="171360" indent="-170280">
                  <a:lnSpc>
                    <a:spcPct val="90000"/>
                  </a:lnSpc>
                  <a:spcBef>
                    <a:spcPts val="420"/>
                  </a:spcBef>
                  <a:buClr>
                    <a:srgbClr val="1fb6ea"/>
                  </a:buClr>
                  <a:buFont typeface="Arial"/>
                  <a:buChar char="•"/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Informatie</a:t>
                </a:r>
                <a:endParaRPr b="0" lang="nl-BE" sz="1200" spc="-1" strike="noStrike">
                  <a:latin typeface="Arial"/>
                </a:endParaRPr>
              </a:p>
              <a:p>
                <a:pPr marL="171360" indent="-170280">
                  <a:lnSpc>
                    <a:spcPct val="90000"/>
                  </a:lnSpc>
                  <a:spcBef>
                    <a:spcPts val="420"/>
                  </a:spcBef>
                  <a:buClr>
                    <a:srgbClr val="1fb6ea"/>
                  </a:buClr>
                  <a:buFont typeface="Arial"/>
                  <a:buChar char="•"/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Vragen</a:t>
                </a:r>
                <a:endParaRPr b="0" lang="nl-BE" sz="1200" spc="-1" strike="noStrike">
                  <a:latin typeface="Arial"/>
                </a:endParaRPr>
              </a:p>
            </p:txBody>
          </p:sp>
        </p:grpSp>
      </p:grpSp>
      <p:sp>
        <p:nvSpPr>
          <p:cNvPr id="413" name="CustomShape 75"/>
          <p:cNvSpPr/>
          <p:nvPr/>
        </p:nvSpPr>
        <p:spPr>
          <a:xfrm>
            <a:off x="7335000" y="3414960"/>
            <a:ext cx="1378440" cy="35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5320" rIns="85320" tIns="85320" bIns="85320" anchor="ctr"/>
          <a:p>
            <a:pPr>
              <a:lnSpc>
                <a:spcPct val="90000"/>
              </a:lnSpc>
            </a:pPr>
            <a:r>
              <a:rPr b="0" lang="nl-BE" sz="1200" spc="-1" strike="noStrike">
                <a:solidFill>
                  <a:srgbClr val="828286"/>
                </a:solidFill>
                <a:latin typeface="Calibri"/>
                <a:ea typeface="Calibri"/>
              </a:rPr>
              <a:t>Coördinator en mentor /mentee</a:t>
            </a:r>
            <a:endParaRPr b="0" lang="nl-BE" sz="1200" spc="-1" strike="noStrike">
              <a:latin typeface="Arial"/>
            </a:endParaRPr>
          </a:p>
        </p:txBody>
      </p:sp>
      <p:sp>
        <p:nvSpPr>
          <p:cNvPr id="414" name="CustomShape 76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C2104E2-9332-4CF0-BB1B-418AFFBF4022}" type="slidenum">
              <a:rPr b="0" lang="nl-BE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nl-BE" sz="1200" spc="-1" strike="noStrike">
              <a:latin typeface="Arial"/>
            </a:endParaRPr>
          </a:p>
        </p:txBody>
      </p:sp>
      <p:sp>
        <p:nvSpPr>
          <p:cNvPr id="415" name="CustomShape 77"/>
          <p:cNvSpPr/>
          <p:nvPr/>
        </p:nvSpPr>
        <p:spPr>
          <a:xfrm>
            <a:off x="2055960" y="3392640"/>
            <a:ext cx="1378080" cy="35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5320" rIns="85320" tIns="85320" bIns="85320" anchor="ctr"/>
          <a:p>
            <a:pPr>
              <a:lnSpc>
                <a:spcPct val="90000"/>
              </a:lnSpc>
            </a:pPr>
            <a:r>
              <a:rPr b="0" lang="nl-BE" sz="1200" spc="-1" strike="noStrike">
                <a:solidFill>
                  <a:srgbClr val="828286"/>
                </a:solidFill>
                <a:latin typeface="Calibri"/>
                <a:ea typeface="Calibri"/>
              </a:rPr>
              <a:t>Coördinator en mentor / mentee</a:t>
            </a:r>
            <a:endParaRPr b="0" lang="nl-BE" sz="1200" spc="-1" strike="noStrike">
              <a:latin typeface="Arial"/>
            </a:endParaRPr>
          </a:p>
        </p:txBody>
      </p:sp>
      <p:sp>
        <p:nvSpPr>
          <p:cNvPr id="416" name="CustomShape 78"/>
          <p:cNvSpPr/>
          <p:nvPr/>
        </p:nvSpPr>
        <p:spPr>
          <a:xfrm>
            <a:off x="2086560" y="2604600"/>
            <a:ext cx="1202760" cy="35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5320" rIns="85320" tIns="85320" bIns="85320" anchor="ctr"/>
          <a:p>
            <a:pPr>
              <a:lnSpc>
                <a:spcPct val="90000"/>
              </a:lnSpc>
            </a:pPr>
            <a:r>
              <a:rPr b="0" lang="nl-BE" sz="1200" spc="-1" strike="noStrike">
                <a:solidFill>
                  <a:srgbClr val="828286"/>
                </a:solidFill>
                <a:latin typeface="Calibri"/>
                <a:ea typeface="Calibri"/>
              </a:rPr>
              <a:t>Duur: 1 u</a:t>
            </a:r>
            <a:endParaRPr b="0" lang="nl-BE" sz="1200" spc="-1" strike="noStrike">
              <a:latin typeface="Arial"/>
            </a:endParaRPr>
          </a:p>
        </p:txBody>
      </p:sp>
      <p:sp>
        <p:nvSpPr>
          <p:cNvPr id="417" name="CustomShape 79"/>
          <p:cNvSpPr/>
          <p:nvPr/>
        </p:nvSpPr>
        <p:spPr>
          <a:xfrm>
            <a:off x="2020680" y="1870200"/>
            <a:ext cx="1362960" cy="617400"/>
          </a:xfrm>
          <a:prstGeom prst="rect">
            <a:avLst/>
          </a:prstGeom>
          <a:solidFill>
            <a:srgbClr val="98c621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6169680" y="3793320"/>
            <a:ext cx="4724640" cy="4566240"/>
          </a:xfrm>
          <a:custGeom>
            <a:avLst/>
            <a:gdLst/>
            <a:ahLst/>
            <a:rect l="l" t="t" r="r" b="b"/>
            <a:pathLst>
              <a:path w="3259682" h="3150556">
                <a:moveTo>
                  <a:pt x="1629841" y="672568"/>
                </a:moveTo>
                <a:cubicBezTo>
                  <a:pt x="1114020" y="672568"/>
                  <a:pt x="695864" y="1076725"/>
                  <a:pt x="695864" y="1575278"/>
                </a:cubicBezTo>
                <a:cubicBezTo>
                  <a:pt x="695864" y="2073831"/>
                  <a:pt x="1114020" y="2477988"/>
                  <a:pt x="1629841" y="2477988"/>
                </a:cubicBezTo>
                <a:cubicBezTo>
                  <a:pt x="2145662" y="2477988"/>
                  <a:pt x="2563818" y="2073831"/>
                  <a:pt x="2563818" y="1575278"/>
                </a:cubicBezTo>
                <a:cubicBezTo>
                  <a:pt x="2563818" y="1076725"/>
                  <a:pt x="2145662" y="672568"/>
                  <a:pt x="1629841" y="672568"/>
                </a:cubicBezTo>
                <a:close/>
                <a:moveTo>
                  <a:pt x="1629841" y="0"/>
                </a:moveTo>
                <a:cubicBezTo>
                  <a:pt x="2529977" y="0"/>
                  <a:pt x="3259682" y="705276"/>
                  <a:pt x="3259682" y="1575278"/>
                </a:cubicBezTo>
                <a:cubicBezTo>
                  <a:pt x="3259682" y="2445280"/>
                  <a:pt x="2529977" y="3150556"/>
                  <a:pt x="1629841" y="3150556"/>
                </a:cubicBezTo>
                <a:cubicBezTo>
                  <a:pt x="729705" y="3150556"/>
                  <a:pt x="0" y="2445280"/>
                  <a:pt x="0" y="1575278"/>
                </a:cubicBezTo>
                <a:cubicBezTo>
                  <a:pt x="0" y="705276"/>
                  <a:pt x="729705" y="0"/>
                  <a:pt x="1629841" y="0"/>
                </a:cubicBezTo>
                <a:close/>
              </a:path>
            </a:pathLst>
          </a:custGeom>
          <a:solidFill>
            <a:srgbClr val="8dc53e">
              <a:alpha val="3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19" name="Group 2"/>
          <p:cNvGrpSpPr/>
          <p:nvPr/>
        </p:nvGrpSpPr>
        <p:grpSpPr>
          <a:xfrm>
            <a:off x="6980760" y="1867680"/>
            <a:ext cx="2059200" cy="3925440"/>
            <a:chOff x="6980760" y="1867680"/>
            <a:chExt cx="2059200" cy="3925440"/>
          </a:xfrm>
        </p:grpSpPr>
        <p:sp>
          <p:nvSpPr>
            <p:cNvPr id="420" name="CustomShape 3"/>
            <p:cNvSpPr/>
            <p:nvPr/>
          </p:nvSpPr>
          <p:spPr>
            <a:xfrm>
              <a:off x="7112520" y="1867680"/>
              <a:ext cx="1362960" cy="618480"/>
            </a:xfrm>
            <a:prstGeom prst="rect">
              <a:avLst/>
            </a:prstGeom>
            <a:solidFill>
              <a:srgbClr val="1fb6ea">
                <a:alpha val="53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21" name="Group 4"/>
            <p:cNvGrpSpPr/>
            <p:nvPr/>
          </p:nvGrpSpPr>
          <p:grpSpPr>
            <a:xfrm>
              <a:off x="6980760" y="1947960"/>
              <a:ext cx="2059200" cy="3845160"/>
              <a:chOff x="6980760" y="1947960"/>
              <a:chExt cx="2059200" cy="3845160"/>
            </a:xfrm>
          </p:grpSpPr>
          <p:sp>
            <p:nvSpPr>
              <p:cNvPr id="422" name="CustomShape 5"/>
              <p:cNvSpPr/>
              <p:nvPr/>
            </p:nvSpPr>
            <p:spPr>
              <a:xfrm>
                <a:off x="6980760" y="2021760"/>
                <a:ext cx="1779840" cy="442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3" name="CustomShape 6"/>
              <p:cNvSpPr/>
              <p:nvPr/>
            </p:nvSpPr>
            <p:spPr>
              <a:xfrm>
                <a:off x="7084080" y="1947960"/>
                <a:ext cx="1429200" cy="442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22680" rIns="22680" tIns="15120" bIns="15120" anchor="ctr"/>
              <a:p>
                <a:pPr algn="ctr">
                  <a:lnSpc>
                    <a:spcPct val="90000"/>
                  </a:lnSpc>
                </a:pPr>
                <a:r>
                  <a:rPr b="0" lang="nl-BE" sz="13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Evaluatie</a:t>
                </a:r>
                <a:endParaRPr b="0" lang="nl-BE" sz="1300" spc="-1" strike="noStrike">
                  <a:latin typeface="Arial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b="0" lang="nl-BE" sz="13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Einde</a:t>
                </a:r>
                <a:endParaRPr b="0" lang="nl-BE" sz="1300" spc="-1" strike="noStrike">
                  <a:latin typeface="Arial"/>
                </a:endParaRPr>
              </a:p>
            </p:txBody>
          </p:sp>
          <p:sp>
            <p:nvSpPr>
              <p:cNvPr id="424" name="CustomShape 7"/>
              <p:cNvSpPr/>
              <p:nvPr/>
            </p:nvSpPr>
            <p:spPr>
              <a:xfrm>
                <a:off x="7104960" y="2619720"/>
                <a:ext cx="1654920" cy="358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5" name="CustomShape 8"/>
              <p:cNvSpPr/>
              <p:nvPr/>
            </p:nvSpPr>
            <p:spPr>
              <a:xfrm>
                <a:off x="7104960" y="2979000"/>
                <a:ext cx="1654920" cy="358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6" name="CustomShape 9"/>
              <p:cNvSpPr/>
              <p:nvPr/>
            </p:nvSpPr>
            <p:spPr>
              <a:xfrm>
                <a:off x="7104960" y="3338640"/>
                <a:ext cx="1654920" cy="358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7" name="CustomShape 10"/>
              <p:cNvSpPr/>
              <p:nvPr/>
            </p:nvSpPr>
            <p:spPr>
              <a:xfrm>
                <a:off x="7104960" y="3697920"/>
                <a:ext cx="1654920" cy="2095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8" name="CustomShape 11"/>
              <p:cNvSpPr/>
              <p:nvPr/>
            </p:nvSpPr>
            <p:spPr>
              <a:xfrm>
                <a:off x="6987960" y="4144680"/>
                <a:ext cx="2052000" cy="7178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85320" rIns="85320" tIns="85320" bIns="85320" anchor="ctr"/>
              <a:p>
                <a:pPr>
                  <a:lnSpc>
                    <a:spcPct val="90000"/>
                  </a:lnSpc>
                </a:pPr>
                <a:r>
                  <a:rPr b="0" lang="nl-BE" sz="1400" spc="-1" strike="noStrike">
                    <a:solidFill>
                      <a:srgbClr val="1fb6ea"/>
                    </a:solidFill>
                    <a:latin typeface="Calibri"/>
                    <a:ea typeface="Calibri"/>
                  </a:rPr>
                  <a:t>Doelstelling </a:t>
                </a:r>
                <a:endParaRPr b="0" lang="nl-BE" sz="1400" spc="-1" strike="noStrike">
                  <a:latin typeface="Arial"/>
                </a:endParaRPr>
              </a:p>
              <a:p>
                <a:pPr marL="171360" indent="-170280">
                  <a:lnSpc>
                    <a:spcPct val="90000"/>
                  </a:lnSpc>
                  <a:spcBef>
                    <a:spcPts val="420"/>
                  </a:spcBef>
                  <a:buClr>
                    <a:srgbClr val="1fb6ea"/>
                  </a:buClr>
                  <a:buFont typeface="Arial"/>
                  <a:buChar char="•"/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Evaluatie van het resultaat</a:t>
                </a:r>
                <a:endParaRPr b="0" lang="nl-BE" sz="1200" spc="-1" strike="noStrike">
                  <a:latin typeface="Arial"/>
                </a:endParaRPr>
              </a:p>
              <a:p>
                <a:pPr marL="171360" indent="-170280">
                  <a:lnSpc>
                    <a:spcPct val="90000"/>
                  </a:lnSpc>
                  <a:spcBef>
                    <a:spcPts val="420"/>
                  </a:spcBef>
                  <a:buClr>
                    <a:srgbClr val="1fb6ea"/>
                  </a:buClr>
                  <a:buFont typeface="Arial"/>
                  <a:buChar char="•"/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Evaluatie van het programma</a:t>
                </a:r>
                <a:endParaRPr b="0" lang="nl-BE" sz="1200" spc="-1" strike="noStrike">
                  <a:latin typeface="Arial"/>
                </a:endParaRPr>
              </a:p>
            </p:txBody>
          </p:sp>
        </p:grpSp>
        <p:sp>
          <p:nvSpPr>
            <p:cNvPr id="429" name="CustomShape 12"/>
            <p:cNvSpPr/>
            <p:nvPr/>
          </p:nvSpPr>
          <p:spPr>
            <a:xfrm>
              <a:off x="7217640" y="2568960"/>
              <a:ext cx="1197360" cy="356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Duur : 2 u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430" name="CustomShape 13"/>
            <p:cNvSpPr/>
            <p:nvPr/>
          </p:nvSpPr>
          <p:spPr>
            <a:xfrm>
              <a:off x="7224840" y="2941560"/>
              <a:ext cx="935280" cy="356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Eenmalig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431" name="CustomShape 14"/>
            <p:cNvSpPr/>
            <p:nvPr/>
          </p:nvSpPr>
          <p:spPr>
            <a:xfrm>
              <a:off x="7220160" y="3337560"/>
              <a:ext cx="1497960" cy="441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Coördinator, mentor en mentee</a:t>
              </a:r>
              <a:endParaRPr b="0" lang="nl-BE" sz="1200" spc="-1" strike="noStrike">
                <a:latin typeface="Arial"/>
              </a:endParaRPr>
            </a:p>
          </p:txBody>
        </p:sp>
      </p:grpSp>
      <p:sp>
        <p:nvSpPr>
          <p:cNvPr id="432" name="CustomShape 15"/>
          <p:cNvSpPr/>
          <p:nvPr/>
        </p:nvSpPr>
        <p:spPr>
          <a:xfrm>
            <a:off x="6783840" y="2098440"/>
            <a:ext cx="331560" cy="160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8286"/>
          </a:solidFill>
          <a:ln w="19080">
            <a:solidFill>
              <a:srgbClr val="828286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33" name="Group 16"/>
          <p:cNvGrpSpPr/>
          <p:nvPr/>
        </p:nvGrpSpPr>
        <p:grpSpPr>
          <a:xfrm>
            <a:off x="3587760" y="1873800"/>
            <a:ext cx="1900440" cy="3643920"/>
            <a:chOff x="3587760" y="1873800"/>
            <a:chExt cx="1900440" cy="3643920"/>
          </a:xfrm>
        </p:grpSpPr>
        <p:sp>
          <p:nvSpPr>
            <p:cNvPr id="434" name="CustomShape 17"/>
            <p:cNvSpPr/>
            <p:nvPr/>
          </p:nvSpPr>
          <p:spPr>
            <a:xfrm>
              <a:off x="3672360" y="1873800"/>
              <a:ext cx="1362960" cy="617760"/>
            </a:xfrm>
            <a:prstGeom prst="rect">
              <a:avLst/>
            </a:prstGeom>
            <a:solidFill>
              <a:srgbClr val="1fb6ea">
                <a:alpha val="53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35" name="Group 18"/>
            <p:cNvGrpSpPr/>
            <p:nvPr/>
          </p:nvGrpSpPr>
          <p:grpSpPr>
            <a:xfrm>
              <a:off x="3587760" y="1982160"/>
              <a:ext cx="1900440" cy="3535560"/>
              <a:chOff x="3587760" y="1982160"/>
              <a:chExt cx="1900440" cy="3535560"/>
            </a:xfrm>
          </p:grpSpPr>
          <p:sp>
            <p:nvSpPr>
              <p:cNvPr id="436" name="CustomShape 19"/>
              <p:cNvSpPr/>
              <p:nvPr/>
            </p:nvSpPr>
            <p:spPr>
              <a:xfrm>
                <a:off x="3587760" y="1982160"/>
                <a:ext cx="1590120" cy="432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7" name="CustomShape 20"/>
              <p:cNvSpPr/>
              <p:nvPr/>
            </p:nvSpPr>
            <p:spPr>
              <a:xfrm>
                <a:off x="3648240" y="1982160"/>
                <a:ext cx="1472400" cy="432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22680" rIns="22680" tIns="15120" bIns="15120" anchor="ctr"/>
              <a:p>
                <a:pPr algn="ctr">
                  <a:lnSpc>
                    <a:spcPct val="90000"/>
                  </a:lnSpc>
                </a:pPr>
                <a:r>
                  <a:rPr b="0" lang="nl-BE" sz="13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Intervisies</a:t>
                </a:r>
                <a:endParaRPr b="0" lang="nl-BE" sz="1300" spc="-1" strike="noStrike">
                  <a:latin typeface="Arial"/>
                </a:endParaRPr>
              </a:p>
            </p:txBody>
          </p:sp>
          <p:sp>
            <p:nvSpPr>
              <p:cNvPr id="438" name="CustomShape 21"/>
              <p:cNvSpPr/>
              <p:nvPr/>
            </p:nvSpPr>
            <p:spPr>
              <a:xfrm>
                <a:off x="3699720" y="2584080"/>
                <a:ext cx="1478520" cy="350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9" name="CustomShape 22"/>
              <p:cNvSpPr/>
              <p:nvPr/>
            </p:nvSpPr>
            <p:spPr>
              <a:xfrm>
                <a:off x="3699720" y="2935440"/>
                <a:ext cx="1478520" cy="350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0" name="CustomShape 23"/>
              <p:cNvSpPr/>
              <p:nvPr/>
            </p:nvSpPr>
            <p:spPr>
              <a:xfrm>
                <a:off x="3699720" y="3286440"/>
                <a:ext cx="1478520" cy="350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1" name="CustomShape 24"/>
              <p:cNvSpPr/>
              <p:nvPr/>
            </p:nvSpPr>
            <p:spPr>
              <a:xfrm>
                <a:off x="3686760" y="3479040"/>
                <a:ext cx="1478520" cy="203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2" name="CustomShape 25"/>
              <p:cNvSpPr/>
              <p:nvPr/>
            </p:nvSpPr>
            <p:spPr>
              <a:xfrm>
                <a:off x="3593520" y="4097880"/>
                <a:ext cx="1894680" cy="1114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85320" rIns="85320" tIns="85320" bIns="85320" anchor="ctr"/>
              <a:p>
                <a:pPr>
                  <a:lnSpc>
                    <a:spcPct val="90000"/>
                  </a:lnSpc>
                </a:pPr>
                <a:r>
                  <a:rPr b="0" lang="nl-BE" sz="1400" spc="-1" strike="noStrike">
                    <a:solidFill>
                      <a:srgbClr val="1fb6ea"/>
                    </a:solidFill>
                    <a:latin typeface="Calibri"/>
                    <a:ea typeface="Calibri"/>
                  </a:rPr>
                  <a:t>Doelstelling </a:t>
                </a:r>
                <a:endParaRPr b="0" lang="nl-BE" sz="1400" spc="-1" strike="noStrike">
                  <a:latin typeface="Arial"/>
                </a:endParaRPr>
              </a:p>
              <a:p>
                <a:pPr marL="171360" indent="-170280">
                  <a:lnSpc>
                    <a:spcPct val="90000"/>
                  </a:lnSpc>
                  <a:spcBef>
                    <a:spcPts val="420"/>
                  </a:spcBef>
                  <a:buClr>
                    <a:srgbClr val="1fb6ea"/>
                  </a:buClr>
                  <a:buFont typeface="Arial"/>
                  <a:buChar char="•"/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Best practices delen</a:t>
                </a:r>
                <a:endParaRPr b="0" lang="nl-BE" sz="1200" spc="-1" strike="noStrike">
                  <a:latin typeface="Arial"/>
                </a:endParaRPr>
              </a:p>
              <a:p>
                <a:pPr marL="171360" indent="-170280">
                  <a:lnSpc>
                    <a:spcPct val="90000"/>
                  </a:lnSpc>
                  <a:spcBef>
                    <a:spcPts val="420"/>
                  </a:spcBef>
                  <a:buClr>
                    <a:srgbClr val="1fb6ea"/>
                  </a:buClr>
                  <a:buFont typeface="Arial"/>
                  <a:buChar char="•"/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Knelpunten en oplossingen</a:t>
                </a:r>
                <a:endParaRPr b="0" lang="nl-BE" sz="1200" spc="-1" strike="noStrike">
                  <a:latin typeface="Arial"/>
                </a:endParaRPr>
              </a:p>
              <a:p>
                <a:pPr marL="171360" indent="-170280">
                  <a:lnSpc>
                    <a:spcPct val="90000"/>
                  </a:lnSpc>
                  <a:spcBef>
                    <a:spcPts val="420"/>
                  </a:spcBef>
                  <a:buClr>
                    <a:srgbClr val="1fb6ea"/>
                  </a:buClr>
                  <a:buFont typeface="Arial"/>
                  <a:buChar char="•"/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Verdieping</a:t>
                </a:r>
                <a:endParaRPr b="0" lang="nl-BE" sz="1200" spc="-1" strike="noStrike">
                  <a:latin typeface="Arial"/>
                </a:endParaRPr>
              </a:p>
            </p:txBody>
          </p:sp>
        </p:grpSp>
        <p:sp>
          <p:nvSpPr>
            <p:cNvPr id="443" name="CustomShape 26"/>
            <p:cNvSpPr/>
            <p:nvPr/>
          </p:nvSpPr>
          <p:spPr>
            <a:xfrm>
              <a:off x="3755160" y="2574360"/>
              <a:ext cx="119736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Duur: 4 u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444" name="CustomShape 27"/>
            <p:cNvSpPr/>
            <p:nvPr/>
          </p:nvSpPr>
          <p:spPr>
            <a:xfrm>
              <a:off x="3762000" y="2946240"/>
              <a:ext cx="155700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Om de 2 maanden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445" name="CustomShape 28"/>
            <p:cNvSpPr/>
            <p:nvPr/>
          </p:nvSpPr>
          <p:spPr>
            <a:xfrm>
              <a:off x="3757680" y="3341880"/>
              <a:ext cx="1497960" cy="440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Coördinator en mentoren</a:t>
              </a:r>
              <a:endParaRPr b="0" lang="nl-BE" sz="1200" spc="-1" strike="noStrike">
                <a:latin typeface="Arial"/>
              </a:endParaRPr>
            </a:p>
          </p:txBody>
        </p:sp>
      </p:grpSp>
      <p:grpSp>
        <p:nvGrpSpPr>
          <p:cNvPr id="446" name="Group 29"/>
          <p:cNvGrpSpPr/>
          <p:nvPr/>
        </p:nvGrpSpPr>
        <p:grpSpPr>
          <a:xfrm>
            <a:off x="5320440" y="1867680"/>
            <a:ext cx="1762920" cy="3426120"/>
            <a:chOff x="5320440" y="1867680"/>
            <a:chExt cx="1762920" cy="3426120"/>
          </a:xfrm>
        </p:grpSpPr>
        <p:sp>
          <p:nvSpPr>
            <p:cNvPr id="447" name="CustomShape 30"/>
            <p:cNvSpPr/>
            <p:nvPr/>
          </p:nvSpPr>
          <p:spPr>
            <a:xfrm>
              <a:off x="5391360" y="1867680"/>
              <a:ext cx="1362960" cy="617760"/>
            </a:xfrm>
            <a:prstGeom prst="rect">
              <a:avLst/>
            </a:prstGeom>
            <a:solidFill>
              <a:srgbClr val="98c621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48" name="Group 31"/>
            <p:cNvGrpSpPr/>
            <p:nvPr/>
          </p:nvGrpSpPr>
          <p:grpSpPr>
            <a:xfrm>
              <a:off x="5320440" y="1967400"/>
              <a:ext cx="1667880" cy="3326400"/>
              <a:chOff x="5320440" y="1967400"/>
              <a:chExt cx="1667880" cy="3326400"/>
            </a:xfrm>
          </p:grpSpPr>
          <p:sp>
            <p:nvSpPr>
              <p:cNvPr id="449" name="CustomShape 32"/>
              <p:cNvSpPr/>
              <p:nvPr/>
            </p:nvSpPr>
            <p:spPr>
              <a:xfrm>
                <a:off x="5348520" y="2015280"/>
                <a:ext cx="1639800" cy="42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0" name="CustomShape 33"/>
              <p:cNvSpPr/>
              <p:nvPr/>
            </p:nvSpPr>
            <p:spPr>
              <a:xfrm>
                <a:off x="5320440" y="1967400"/>
                <a:ext cx="1518840" cy="42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20880" rIns="20880" tIns="14040" bIns="14040" anchor="ctr"/>
              <a:p>
                <a:pPr algn="ctr">
                  <a:lnSpc>
                    <a:spcPct val="90000"/>
                  </a:lnSpc>
                </a:pPr>
                <a:r>
                  <a:rPr b="0" lang="nl-BE" sz="13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Activiteiten</a:t>
                </a:r>
                <a:endParaRPr b="0" lang="nl-BE" sz="1300" spc="-1" strike="noStrike">
                  <a:latin typeface="Arial"/>
                </a:endParaRPr>
              </a:p>
            </p:txBody>
          </p:sp>
          <p:sp>
            <p:nvSpPr>
              <p:cNvPr id="451" name="CustomShape 34"/>
              <p:cNvSpPr/>
              <p:nvPr/>
            </p:nvSpPr>
            <p:spPr>
              <a:xfrm>
                <a:off x="5461920" y="2606400"/>
                <a:ext cx="1524960" cy="343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2" name="CustomShape 35"/>
              <p:cNvSpPr/>
              <p:nvPr/>
            </p:nvSpPr>
            <p:spPr>
              <a:xfrm>
                <a:off x="5461920" y="2951280"/>
                <a:ext cx="1524960" cy="343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3" name="CustomShape 36"/>
              <p:cNvSpPr/>
              <p:nvPr/>
            </p:nvSpPr>
            <p:spPr>
              <a:xfrm>
                <a:off x="5461920" y="3641400"/>
                <a:ext cx="1524960" cy="16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54" name="CustomShape 37"/>
            <p:cNvSpPr/>
            <p:nvPr/>
          </p:nvSpPr>
          <p:spPr>
            <a:xfrm>
              <a:off x="5478120" y="2574360"/>
              <a:ext cx="119736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Duur : 1 dag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455" name="CustomShape 38"/>
            <p:cNvSpPr/>
            <p:nvPr/>
          </p:nvSpPr>
          <p:spPr>
            <a:xfrm>
              <a:off x="5485320" y="2945880"/>
              <a:ext cx="119016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2 keer per jaar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456" name="CustomShape 39"/>
            <p:cNvSpPr/>
            <p:nvPr/>
          </p:nvSpPr>
          <p:spPr>
            <a:xfrm>
              <a:off x="5485320" y="3386160"/>
              <a:ext cx="159804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Coördinatoren, mentoren en mentees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457" name="CustomShape 40"/>
            <p:cNvSpPr/>
            <p:nvPr/>
          </p:nvSpPr>
          <p:spPr>
            <a:xfrm>
              <a:off x="5461920" y="4071240"/>
              <a:ext cx="1621080" cy="902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8120" rIns="78120" tIns="78120" bIns="78120" anchor="ctr"/>
            <a:p>
              <a:pPr>
                <a:lnSpc>
                  <a:spcPct val="90000"/>
                </a:lnSpc>
              </a:pPr>
              <a:r>
                <a:rPr b="0" lang="nl-BE" sz="1400" spc="-1" strike="noStrike">
                  <a:solidFill>
                    <a:srgbClr val="1fb6ea"/>
                  </a:solidFill>
                  <a:latin typeface="Calibri"/>
                  <a:ea typeface="Calibri"/>
                </a:rPr>
                <a:t>Doelstelling</a:t>
              </a:r>
              <a:endParaRPr b="0" lang="nl-BE" sz="1400" spc="-1" strike="noStrike">
                <a:latin typeface="Arial"/>
              </a:endParaRPr>
            </a:p>
            <a:p>
              <a:pPr marL="171360" indent="-170280">
                <a:lnSpc>
                  <a:spcPct val="90000"/>
                </a:lnSpc>
                <a:spcBef>
                  <a:spcPts val="386"/>
                </a:spcBef>
                <a:buClr>
                  <a:srgbClr val="8dc53d"/>
                </a:buClr>
                <a:buFont typeface="Arial"/>
                <a:buChar char="•"/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Ontmoetingen </a:t>
              </a:r>
              <a:br/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van de duo’s</a:t>
              </a:r>
              <a:endParaRPr b="0" lang="nl-BE" sz="1200" spc="-1" strike="noStrike">
                <a:latin typeface="Arial"/>
              </a:endParaRPr>
            </a:p>
            <a:p>
              <a:pPr marL="171360" indent="-170280">
                <a:lnSpc>
                  <a:spcPct val="90000"/>
                </a:lnSpc>
                <a:spcBef>
                  <a:spcPts val="386"/>
                </a:spcBef>
                <a:buClr>
                  <a:srgbClr val="8dc53d"/>
                </a:buClr>
                <a:buFont typeface="Arial"/>
                <a:buChar char="•"/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Ludiek</a:t>
              </a:r>
              <a:endParaRPr b="0" lang="nl-BE" sz="1200" spc="-1" strike="noStrike">
                <a:latin typeface="Arial"/>
              </a:endParaRPr>
            </a:p>
          </p:txBody>
        </p:sp>
      </p:grpSp>
      <p:sp>
        <p:nvSpPr>
          <p:cNvPr id="458" name="CustomShape 4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B5D46D1-0236-42EE-869E-5F85D94B676B}" type="slidenum">
              <a:rPr b="0" lang="nl-BE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nl-BE" sz="1200" spc="-1" strike="noStrike">
              <a:latin typeface="Arial"/>
            </a:endParaRPr>
          </a:p>
        </p:txBody>
      </p:sp>
      <p:grpSp>
        <p:nvGrpSpPr>
          <p:cNvPr id="459" name="Group 42"/>
          <p:cNvGrpSpPr/>
          <p:nvPr/>
        </p:nvGrpSpPr>
        <p:grpSpPr>
          <a:xfrm>
            <a:off x="1972080" y="1873800"/>
            <a:ext cx="1631880" cy="3495960"/>
            <a:chOff x="1972080" y="1873800"/>
            <a:chExt cx="1631880" cy="3495960"/>
          </a:xfrm>
        </p:grpSpPr>
        <p:sp>
          <p:nvSpPr>
            <p:cNvPr id="460" name="CustomShape 43"/>
            <p:cNvSpPr/>
            <p:nvPr/>
          </p:nvSpPr>
          <p:spPr>
            <a:xfrm>
              <a:off x="1972080" y="1873800"/>
              <a:ext cx="1362960" cy="617760"/>
            </a:xfrm>
            <a:prstGeom prst="rect">
              <a:avLst/>
            </a:prstGeom>
            <a:solidFill>
              <a:srgbClr val="98c621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61" name="Group 44"/>
            <p:cNvGrpSpPr/>
            <p:nvPr/>
          </p:nvGrpSpPr>
          <p:grpSpPr>
            <a:xfrm>
              <a:off x="1972080" y="1982160"/>
              <a:ext cx="1631880" cy="3387600"/>
              <a:chOff x="1972080" y="1982160"/>
              <a:chExt cx="1631880" cy="3387600"/>
            </a:xfrm>
          </p:grpSpPr>
          <p:sp>
            <p:nvSpPr>
              <p:cNvPr id="462" name="CustomShape 45"/>
              <p:cNvSpPr/>
              <p:nvPr/>
            </p:nvSpPr>
            <p:spPr>
              <a:xfrm>
                <a:off x="1972800" y="1982160"/>
                <a:ext cx="1397880" cy="439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3" name="CustomShape 46"/>
              <p:cNvSpPr/>
              <p:nvPr/>
            </p:nvSpPr>
            <p:spPr>
              <a:xfrm>
                <a:off x="2033280" y="1982160"/>
                <a:ext cx="1294920" cy="439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22680" rIns="22680" tIns="15120" bIns="15120" anchor="ctr"/>
              <a:p>
                <a:pPr algn="ctr">
                  <a:lnSpc>
                    <a:spcPct val="90000"/>
                  </a:lnSpc>
                </a:pPr>
                <a:r>
                  <a:rPr b="0" lang="nl-BE" sz="13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Wekelijkse ontmoetingen</a:t>
                </a:r>
                <a:endParaRPr b="0" lang="nl-BE" sz="1300" spc="-1" strike="noStrike">
                  <a:latin typeface="Arial"/>
                </a:endParaRPr>
              </a:p>
            </p:txBody>
          </p:sp>
          <p:sp>
            <p:nvSpPr>
              <p:cNvPr id="464" name="CustomShape 47"/>
              <p:cNvSpPr/>
              <p:nvPr/>
            </p:nvSpPr>
            <p:spPr>
              <a:xfrm>
                <a:off x="2279520" y="2608200"/>
                <a:ext cx="132444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5" name="CustomShape 48"/>
              <p:cNvSpPr/>
              <p:nvPr/>
            </p:nvSpPr>
            <p:spPr>
              <a:xfrm>
                <a:off x="2071080" y="2952000"/>
                <a:ext cx="129996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6" name="CustomShape 49"/>
              <p:cNvSpPr/>
              <p:nvPr/>
            </p:nvSpPr>
            <p:spPr>
              <a:xfrm>
                <a:off x="2071080" y="3309480"/>
                <a:ext cx="129996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7" name="CustomShape 50"/>
              <p:cNvSpPr/>
              <p:nvPr/>
            </p:nvSpPr>
            <p:spPr>
              <a:xfrm>
                <a:off x="1972800" y="3360240"/>
                <a:ext cx="1299960" cy="1951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8" name="CustomShape 51"/>
              <p:cNvSpPr/>
              <p:nvPr/>
            </p:nvSpPr>
            <p:spPr>
              <a:xfrm>
                <a:off x="1972080" y="4055760"/>
                <a:ext cx="1362960" cy="13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85320" rIns="85320" tIns="85320" bIns="85320" anchor="ctr"/>
              <a:p>
                <a:pPr>
                  <a:lnSpc>
                    <a:spcPct val="90000"/>
                  </a:lnSpc>
                </a:pPr>
                <a:r>
                  <a:rPr b="0" lang="nl-BE" sz="1400" spc="-1" strike="noStrike">
                    <a:solidFill>
                      <a:srgbClr val="1fb6ea"/>
                    </a:solidFill>
                    <a:latin typeface="Calibri"/>
                    <a:ea typeface="Calibri"/>
                  </a:rPr>
                  <a:t>Doelstelling</a:t>
                </a:r>
                <a:endParaRPr b="0" lang="nl-BE" sz="1400" spc="-1" strike="noStrike">
                  <a:latin typeface="Arial"/>
                </a:endParaRPr>
              </a:p>
              <a:p>
                <a:pPr marL="171360" indent="-170280">
                  <a:lnSpc>
                    <a:spcPct val="90000"/>
                  </a:lnSpc>
                  <a:spcBef>
                    <a:spcPts val="420"/>
                  </a:spcBef>
                  <a:buClr>
                    <a:srgbClr val="8dc53d"/>
                  </a:buClr>
                  <a:buFont typeface="Arial"/>
                  <a:buChar char="•"/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Actieplan</a:t>
                </a:r>
                <a:endParaRPr b="0" lang="nl-BE" sz="1200" spc="-1" strike="noStrike">
                  <a:latin typeface="Arial"/>
                </a:endParaRPr>
              </a:p>
              <a:p>
                <a:pPr marL="171360" indent="-170280">
                  <a:lnSpc>
                    <a:spcPct val="90000"/>
                  </a:lnSpc>
                  <a:spcBef>
                    <a:spcPts val="420"/>
                  </a:spcBef>
                  <a:buClr>
                    <a:srgbClr val="8dc53d"/>
                  </a:buClr>
                  <a:buFont typeface="Arial"/>
                  <a:buChar char="•"/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Tussentijdse evaluatie</a:t>
                </a:r>
                <a:endParaRPr b="0" lang="nl-BE" sz="1200" spc="-1" strike="noStrike">
                  <a:latin typeface="Arial"/>
                </a:endParaRPr>
              </a:p>
              <a:p>
                <a:pPr marL="171360" indent="-170280">
                  <a:lnSpc>
                    <a:spcPct val="90000"/>
                  </a:lnSpc>
                  <a:spcBef>
                    <a:spcPts val="420"/>
                  </a:spcBef>
                  <a:buClr>
                    <a:srgbClr val="8dc53d"/>
                  </a:buClr>
                  <a:buFont typeface="Arial"/>
                  <a:buChar char="•"/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Feedback coördinatoren</a:t>
                </a:r>
                <a:endParaRPr b="0" lang="nl-BE" sz="1200" spc="-1" strike="noStrike">
                  <a:latin typeface="Arial"/>
                </a:endParaRPr>
              </a:p>
            </p:txBody>
          </p:sp>
        </p:grpSp>
        <p:sp>
          <p:nvSpPr>
            <p:cNvPr id="469" name="CustomShape 52"/>
            <p:cNvSpPr/>
            <p:nvPr/>
          </p:nvSpPr>
          <p:spPr>
            <a:xfrm>
              <a:off x="2082600" y="2574360"/>
              <a:ext cx="119736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Duur: 2 u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470" name="CustomShape 53"/>
            <p:cNvSpPr/>
            <p:nvPr/>
          </p:nvSpPr>
          <p:spPr>
            <a:xfrm>
              <a:off x="2089800" y="2945880"/>
              <a:ext cx="112320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Wekelijks</a:t>
              </a:r>
              <a:endParaRPr b="0" lang="nl-BE" sz="1200" spc="-1" strike="noStrike">
                <a:latin typeface="Arial"/>
              </a:endParaRPr>
            </a:p>
          </p:txBody>
        </p:sp>
        <p:sp>
          <p:nvSpPr>
            <p:cNvPr id="471" name="CustomShape 54"/>
            <p:cNvSpPr/>
            <p:nvPr/>
          </p:nvSpPr>
          <p:spPr>
            <a:xfrm>
              <a:off x="2089800" y="3388680"/>
              <a:ext cx="129996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200" spc="-1" strike="noStrike">
                  <a:solidFill>
                    <a:srgbClr val="828286"/>
                  </a:solidFill>
                  <a:latin typeface="Calibri"/>
                  <a:ea typeface="Calibri"/>
                </a:rPr>
                <a:t>Mentor en mentee</a:t>
              </a:r>
              <a:endParaRPr b="0" lang="nl-BE" sz="1200" spc="-1" strike="noStrike">
                <a:latin typeface="Arial"/>
              </a:endParaRPr>
            </a:p>
          </p:txBody>
        </p:sp>
      </p:grpSp>
      <p:sp>
        <p:nvSpPr>
          <p:cNvPr id="472" name="CustomShape 55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nl-BE" sz="3200" spc="-1" strike="noStrike">
                <a:solidFill>
                  <a:srgbClr val="1fb6ea"/>
                </a:solidFill>
                <a:latin typeface="Calibri"/>
                <a:ea typeface="Calibri"/>
              </a:rPr>
              <a:t>Levenscyclus van een DUO (2)</a:t>
            </a:r>
            <a:endParaRPr b="0" lang="nl-BE" sz="3200" spc="-1" strike="noStrike">
              <a:latin typeface="Arial"/>
            </a:endParaRPr>
          </a:p>
        </p:txBody>
      </p:sp>
      <p:sp>
        <p:nvSpPr>
          <p:cNvPr id="473" name="CustomShape 56"/>
          <p:cNvSpPr/>
          <p:nvPr/>
        </p:nvSpPr>
        <p:spPr>
          <a:xfrm>
            <a:off x="1639440" y="2098440"/>
            <a:ext cx="331560" cy="160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8286"/>
          </a:solidFill>
          <a:ln w="19080">
            <a:solidFill>
              <a:srgbClr val="828286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4" name="Group 57"/>
          <p:cNvGrpSpPr/>
          <p:nvPr/>
        </p:nvGrpSpPr>
        <p:grpSpPr>
          <a:xfrm>
            <a:off x="264240" y="1873800"/>
            <a:ext cx="1706760" cy="3438360"/>
            <a:chOff x="264240" y="1873800"/>
            <a:chExt cx="1706760" cy="3438360"/>
          </a:xfrm>
        </p:grpSpPr>
        <p:sp>
          <p:nvSpPr>
            <p:cNvPr id="475" name="CustomShape 58"/>
            <p:cNvSpPr/>
            <p:nvPr/>
          </p:nvSpPr>
          <p:spPr>
            <a:xfrm>
              <a:off x="276840" y="1873800"/>
              <a:ext cx="1362960" cy="617760"/>
            </a:xfrm>
            <a:prstGeom prst="rect">
              <a:avLst/>
            </a:prstGeom>
            <a:solidFill>
              <a:srgbClr val="1fb6ea">
                <a:alpha val="53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76" name="Group 59"/>
            <p:cNvGrpSpPr/>
            <p:nvPr/>
          </p:nvGrpSpPr>
          <p:grpSpPr>
            <a:xfrm>
              <a:off x="264240" y="1982160"/>
              <a:ext cx="1706760" cy="3330000"/>
              <a:chOff x="264240" y="1982160"/>
              <a:chExt cx="1706760" cy="3330000"/>
            </a:xfrm>
          </p:grpSpPr>
          <p:sp>
            <p:nvSpPr>
              <p:cNvPr id="477" name="CustomShape 60"/>
              <p:cNvSpPr/>
              <p:nvPr/>
            </p:nvSpPr>
            <p:spPr>
              <a:xfrm>
                <a:off x="264240" y="1982160"/>
                <a:ext cx="1397880" cy="439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8" name="CustomShape 61"/>
              <p:cNvSpPr/>
              <p:nvPr/>
            </p:nvSpPr>
            <p:spPr>
              <a:xfrm>
                <a:off x="354600" y="1982160"/>
                <a:ext cx="1229400" cy="439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22680" rIns="22680" tIns="15120" bIns="15120" anchor="ctr"/>
              <a:p>
                <a:pPr algn="ctr">
                  <a:lnSpc>
                    <a:spcPct val="90000"/>
                  </a:lnSpc>
                </a:pPr>
                <a:r>
                  <a:rPr b="0" lang="nl-BE" sz="13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Ondertekening overeenkomst </a:t>
                </a:r>
                <a:endParaRPr b="0" lang="nl-BE" sz="1300" spc="-1" strike="noStrike">
                  <a:latin typeface="Arial"/>
                </a:endParaRPr>
              </a:p>
            </p:txBody>
          </p:sp>
          <p:sp>
            <p:nvSpPr>
              <p:cNvPr id="479" name="CustomShape 62"/>
              <p:cNvSpPr/>
              <p:nvPr/>
            </p:nvSpPr>
            <p:spPr>
              <a:xfrm>
                <a:off x="362520" y="2594520"/>
                <a:ext cx="129996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0" name="CustomShape 63"/>
              <p:cNvSpPr/>
              <p:nvPr/>
            </p:nvSpPr>
            <p:spPr>
              <a:xfrm>
                <a:off x="369720" y="2580480"/>
                <a:ext cx="113472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85320" rIns="85320" tIns="85320" bIns="85320" anchor="ctr"/>
              <a:p>
                <a:pPr>
                  <a:lnSpc>
                    <a:spcPct val="90000"/>
                  </a:lnSpc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Duur: 45 min </a:t>
                </a:r>
                <a:endParaRPr b="0" lang="nl-BE" sz="1200" spc="-1" strike="noStrike">
                  <a:latin typeface="Arial"/>
                </a:endParaRPr>
              </a:p>
            </p:txBody>
          </p:sp>
          <p:sp>
            <p:nvSpPr>
              <p:cNvPr id="481" name="CustomShape 64"/>
              <p:cNvSpPr/>
              <p:nvPr/>
            </p:nvSpPr>
            <p:spPr>
              <a:xfrm>
                <a:off x="362520" y="2952000"/>
                <a:ext cx="129996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2" name="CustomShape 65"/>
              <p:cNvSpPr/>
              <p:nvPr/>
            </p:nvSpPr>
            <p:spPr>
              <a:xfrm>
                <a:off x="376560" y="2952000"/>
                <a:ext cx="93528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85320" rIns="85320" tIns="85320" bIns="85320" anchor="ctr"/>
              <a:p>
                <a:pPr>
                  <a:lnSpc>
                    <a:spcPct val="90000"/>
                  </a:lnSpc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Eenmalig</a:t>
                </a:r>
                <a:endParaRPr b="0" lang="nl-BE" sz="1200" spc="-1" strike="noStrike">
                  <a:latin typeface="Arial"/>
                </a:endParaRPr>
              </a:p>
            </p:txBody>
          </p:sp>
          <p:sp>
            <p:nvSpPr>
              <p:cNvPr id="483" name="CustomShape 66"/>
              <p:cNvSpPr/>
              <p:nvPr/>
            </p:nvSpPr>
            <p:spPr>
              <a:xfrm>
                <a:off x="362520" y="3309480"/>
                <a:ext cx="129996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4" name="CustomShape 67"/>
              <p:cNvSpPr/>
              <p:nvPr/>
            </p:nvSpPr>
            <p:spPr>
              <a:xfrm>
                <a:off x="376560" y="3394800"/>
                <a:ext cx="1410480" cy="35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85320" rIns="85320" tIns="85320" bIns="85320" anchor="ctr"/>
              <a:p>
                <a:pPr>
                  <a:lnSpc>
                    <a:spcPct val="90000"/>
                  </a:lnSpc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Coördinator, mentor en mentee</a:t>
                </a:r>
                <a:endParaRPr b="0" lang="nl-BE" sz="1200" spc="-1" strike="noStrike">
                  <a:latin typeface="Arial"/>
                </a:endParaRPr>
              </a:p>
            </p:txBody>
          </p:sp>
          <p:sp>
            <p:nvSpPr>
              <p:cNvPr id="485" name="CustomShape 68"/>
              <p:cNvSpPr/>
              <p:nvPr/>
            </p:nvSpPr>
            <p:spPr>
              <a:xfrm>
                <a:off x="264600" y="3360240"/>
                <a:ext cx="1299960" cy="1951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6" name="CustomShape 69"/>
              <p:cNvSpPr/>
              <p:nvPr/>
            </p:nvSpPr>
            <p:spPr>
              <a:xfrm>
                <a:off x="276840" y="4147560"/>
                <a:ext cx="1694160" cy="1099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85320" rIns="85320" tIns="85320" bIns="85320" anchor="ctr"/>
              <a:p>
                <a:pPr>
                  <a:lnSpc>
                    <a:spcPct val="90000"/>
                  </a:lnSpc>
                </a:pPr>
                <a:r>
                  <a:rPr b="0" lang="nl-BE" sz="1400" spc="-1" strike="noStrike">
                    <a:solidFill>
                      <a:srgbClr val="1fb6ea"/>
                    </a:solidFill>
                    <a:latin typeface="Calibri"/>
                    <a:ea typeface="Calibri"/>
                  </a:rPr>
                  <a:t>Doelstelling</a:t>
                </a:r>
                <a:endParaRPr b="0" lang="nl-BE" sz="1400" spc="-1" strike="noStrike">
                  <a:latin typeface="Arial"/>
                </a:endParaRPr>
              </a:p>
              <a:p>
                <a:pPr marL="171360" indent="-170280">
                  <a:lnSpc>
                    <a:spcPct val="90000"/>
                  </a:lnSpc>
                  <a:spcBef>
                    <a:spcPts val="420"/>
                  </a:spcBef>
                  <a:buClr>
                    <a:srgbClr val="1fb6ea"/>
                  </a:buClr>
                  <a:buFont typeface="Arial"/>
                  <a:buChar char="•"/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Ethisch Charter ondertekenen</a:t>
                </a:r>
                <a:endParaRPr b="0" lang="nl-BE" sz="1200" spc="-1" strike="noStrike">
                  <a:latin typeface="Arial"/>
                </a:endParaRPr>
              </a:p>
              <a:p>
                <a:pPr marL="171360" indent="-170280">
                  <a:lnSpc>
                    <a:spcPct val="90000"/>
                  </a:lnSpc>
                  <a:spcBef>
                    <a:spcPts val="420"/>
                  </a:spcBef>
                  <a:buClr>
                    <a:srgbClr val="1fb6ea"/>
                  </a:buClr>
                  <a:buFont typeface="Arial"/>
                  <a:buChar char="•"/>
                </a:pPr>
                <a:r>
                  <a:rPr b="0" lang="nl-BE" sz="1200" spc="-1" strike="noStrike">
                    <a:solidFill>
                      <a:srgbClr val="828286"/>
                    </a:solidFill>
                    <a:latin typeface="Calibri"/>
                    <a:ea typeface="Calibri"/>
                  </a:rPr>
                  <a:t>Overeenkomst Mentoring ondertekenen</a:t>
                </a:r>
                <a:endParaRPr b="0" lang="nl-BE" sz="1200" spc="-1" strike="noStrike">
                  <a:latin typeface="Arial"/>
                </a:endParaRPr>
              </a:p>
            </p:txBody>
          </p:sp>
        </p:grpSp>
      </p:grpSp>
      <p:grpSp>
        <p:nvGrpSpPr>
          <p:cNvPr id="487" name="Group 70"/>
          <p:cNvGrpSpPr/>
          <p:nvPr/>
        </p:nvGrpSpPr>
        <p:grpSpPr>
          <a:xfrm>
            <a:off x="283320" y="1311480"/>
            <a:ext cx="6501600" cy="356400"/>
            <a:chOff x="283320" y="1311480"/>
            <a:chExt cx="6501600" cy="356400"/>
          </a:xfrm>
        </p:grpSpPr>
        <p:sp>
          <p:nvSpPr>
            <p:cNvPr id="488" name="CustomShape 71"/>
            <p:cNvSpPr/>
            <p:nvPr/>
          </p:nvSpPr>
          <p:spPr>
            <a:xfrm>
              <a:off x="283320" y="1631880"/>
              <a:ext cx="650160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rgbClr val="828286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9" name="CustomShape 72"/>
            <p:cNvSpPr/>
            <p:nvPr/>
          </p:nvSpPr>
          <p:spPr>
            <a:xfrm>
              <a:off x="1068840" y="1311480"/>
              <a:ext cx="5099760" cy="35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5320" rIns="85320" tIns="85320" bIns="85320" anchor="ctr"/>
            <a:p>
              <a:pPr>
                <a:lnSpc>
                  <a:spcPct val="90000"/>
                </a:lnSpc>
              </a:pPr>
              <a:r>
                <a:rPr b="0" lang="nl-BE" sz="1600" spc="-1" strike="noStrike">
                  <a:solidFill>
                    <a:srgbClr val="000000"/>
                  </a:solidFill>
                  <a:latin typeface="Calibri"/>
                  <a:ea typeface="Calibri"/>
                </a:rPr>
                <a:t>Begeleidingsperiode van 6 maanden</a:t>
              </a:r>
              <a:endParaRPr b="0" lang="nl-BE" sz="1600" spc="-1" strike="noStrike">
                <a:latin typeface="Arial"/>
              </a:endParaRPr>
            </a:p>
          </p:txBody>
        </p:sp>
      </p:grpSp>
      <p:sp>
        <p:nvSpPr>
          <p:cNvPr id="490" name="CustomShape 73"/>
          <p:cNvSpPr/>
          <p:nvPr/>
        </p:nvSpPr>
        <p:spPr>
          <a:xfrm>
            <a:off x="3352680" y="2107800"/>
            <a:ext cx="331560" cy="160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8286"/>
          </a:solidFill>
          <a:ln w="19080">
            <a:solidFill>
              <a:srgbClr val="82828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CustomShape 74"/>
          <p:cNvSpPr/>
          <p:nvPr/>
        </p:nvSpPr>
        <p:spPr>
          <a:xfrm>
            <a:off x="5056920" y="2098440"/>
            <a:ext cx="331560" cy="160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8286"/>
          </a:solidFill>
          <a:ln w="19080">
            <a:solidFill>
              <a:srgbClr val="828286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0" dur="indefinite" restart="never" nodeType="tmRoot">
          <p:childTnLst>
            <p:seq>
              <p:cTn id="111" dur="indefinite" nodeType="mainSeq">
                <p:childTnLst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LibreOffice/6.1.3.2$MacOSX_X86_64 LibreOffice_project/86daf60bf00efa86ad547e59e09d6bb77c699acb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nl-BE</dc:language>
  <cp:lastModifiedBy>Evrard Mahieu</cp:lastModifiedBy>
  <dcterms:modified xsi:type="dcterms:W3CDTF">2019-01-23T16:23:31Z</dcterms:modified>
  <cp:revision>5</cp:revision>
  <dc:subject/>
  <dc:title/>
</cp:coreProperties>
</file>