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4" r:id="rId2"/>
  </p:sldMasterIdLst>
  <p:notesMasterIdLst>
    <p:notesMasterId r:id="rId43"/>
  </p:notesMasterIdLst>
  <p:sldIdLst>
    <p:sldId id="292" r:id="rId3"/>
    <p:sldId id="290" r:id="rId4"/>
    <p:sldId id="291" r:id="rId5"/>
    <p:sldId id="315" r:id="rId6"/>
    <p:sldId id="256" r:id="rId7"/>
    <p:sldId id="269" r:id="rId8"/>
    <p:sldId id="274" r:id="rId9"/>
    <p:sldId id="293" r:id="rId10"/>
    <p:sldId id="270" r:id="rId11"/>
    <p:sldId id="289" r:id="rId12"/>
    <p:sldId id="261" r:id="rId13"/>
    <p:sldId id="294" r:id="rId14"/>
    <p:sldId id="295" r:id="rId15"/>
    <p:sldId id="298" r:id="rId16"/>
    <p:sldId id="300" r:id="rId17"/>
    <p:sldId id="301" r:id="rId18"/>
    <p:sldId id="271" r:id="rId19"/>
    <p:sldId id="272" r:id="rId20"/>
    <p:sldId id="316" r:id="rId21"/>
    <p:sldId id="296" r:id="rId22"/>
    <p:sldId id="299" r:id="rId23"/>
    <p:sldId id="304" r:id="rId24"/>
    <p:sldId id="277" r:id="rId25"/>
    <p:sldId id="278" r:id="rId26"/>
    <p:sldId id="309" r:id="rId27"/>
    <p:sldId id="275" r:id="rId28"/>
    <p:sldId id="302" r:id="rId29"/>
    <p:sldId id="305" r:id="rId30"/>
    <p:sldId id="310" r:id="rId31"/>
    <p:sldId id="307" r:id="rId32"/>
    <p:sldId id="282" r:id="rId33"/>
    <p:sldId id="317" r:id="rId34"/>
    <p:sldId id="283" r:id="rId35"/>
    <p:sldId id="284" r:id="rId36"/>
    <p:sldId id="285" r:id="rId37"/>
    <p:sldId id="287" r:id="rId38"/>
    <p:sldId id="308" r:id="rId39"/>
    <p:sldId id="286" r:id="rId40"/>
    <p:sldId id="288" r:id="rId41"/>
    <p:sldId id="31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5B686-DFF3-41DB-BEB5-BE3511AE145E}" type="datetimeFigureOut">
              <a:rPr lang="en-GB" smtClean="0"/>
              <a:t>30/04/2020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0376B-52C0-4DFA-9256-528DE7EF52D6}" type="slidenum">
              <a:rPr lang="en-GB" smtClean="0"/>
              <a:t>‹#›</a:t>
            </a:fld>
            <a:endParaRPr lang="en-GB"/>
          </a:p>
        </p:txBody>
      </p:sp>
    </p:spTree>
    <p:extLst>
      <p:ext uri="{BB962C8B-B14F-4D97-AF65-F5344CB8AC3E}">
        <p14:creationId xmlns:p14="http://schemas.microsoft.com/office/powerpoint/2010/main" val="318891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30376B-52C0-4DFA-9256-528DE7EF52D6}" type="slidenum">
              <a:rPr lang="en-GB" smtClean="0"/>
              <a:t>11</a:t>
            </a:fld>
            <a:endParaRPr lang="en-GB"/>
          </a:p>
        </p:txBody>
      </p:sp>
    </p:spTree>
    <p:extLst>
      <p:ext uri="{BB962C8B-B14F-4D97-AF65-F5344CB8AC3E}">
        <p14:creationId xmlns:p14="http://schemas.microsoft.com/office/powerpoint/2010/main" val="322042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a:t>
            </a:r>
            <a:r>
              <a:rPr lang="en-GB" baseline="0" dirty="0" smtClean="0"/>
              <a:t> child may need some help reading the text and support with some of the vocabulary e.g. roused, apprentice, incessant, desperate, trauma – they could look these words up in a dictionary.</a:t>
            </a:r>
            <a:endParaRPr lang="en-GB" dirty="0"/>
          </a:p>
        </p:txBody>
      </p:sp>
      <p:sp>
        <p:nvSpPr>
          <p:cNvPr id="4" name="Slide Number Placeholder 3"/>
          <p:cNvSpPr>
            <a:spLocks noGrp="1"/>
          </p:cNvSpPr>
          <p:nvPr>
            <p:ph type="sldNum" sz="quarter" idx="10"/>
          </p:nvPr>
        </p:nvSpPr>
        <p:spPr/>
        <p:txBody>
          <a:bodyPr/>
          <a:lstStyle/>
          <a:p>
            <a:fld id="{5030376B-52C0-4DFA-9256-528DE7EF52D6}" type="slidenum">
              <a:rPr lang="en-GB" smtClean="0"/>
              <a:t>21</a:t>
            </a:fld>
            <a:endParaRPr lang="en-GB"/>
          </a:p>
        </p:txBody>
      </p:sp>
    </p:spTree>
    <p:extLst>
      <p:ext uri="{BB962C8B-B14F-4D97-AF65-F5344CB8AC3E}">
        <p14:creationId xmlns:p14="http://schemas.microsoft.com/office/powerpoint/2010/main" val="347336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following sessions should be completed over 2 days.</a:t>
            </a:r>
          </a:p>
          <a:p>
            <a:r>
              <a:rPr lang="en-GB" dirty="0" smtClean="0"/>
              <a:t>Recap on what</a:t>
            </a:r>
            <a:r>
              <a:rPr lang="en-GB" baseline="0" dirty="0" smtClean="0"/>
              <a:t> life was like working in a textile mill.  </a:t>
            </a:r>
            <a:r>
              <a:rPr lang="en-GB" b="1" baseline="0" dirty="0" smtClean="0"/>
              <a:t>Key Questions</a:t>
            </a:r>
            <a:r>
              <a:rPr lang="en-GB" baseline="0" dirty="0" smtClean="0"/>
              <a:t>: What was it like working in the mill with all the machinery?  Why was it so noisy and dusty?  Why was it such a dangerous job for children?</a:t>
            </a:r>
            <a:endParaRPr lang="en-GB" dirty="0"/>
          </a:p>
        </p:txBody>
      </p:sp>
      <p:sp>
        <p:nvSpPr>
          <p:cNvPr id="4" name="Slide Number Placeholder 3"/>
          <p:cNvSpPr>
            <a:spLocks noGrp="1"/>
          </p:cNvSpPr>
          <p:nvPr>
            <p:ph type="sldNum" sz="quarter" idx="10"/>
          </p:nvPr>
        </p:nvSpPr>
        <p:spPr/>
        <p:txBody>
          <a:bodyPr/>
          <a:lstStyle/>
          <a:p>
            <a:fld id="{B0279F17-7BA4-49BC-BB37-7F646CF8D2F0}" type="slidenum">
              <a:rPr lang="en-US" smtClean="0"/>
              <a:t>24</a:t>
            </a:fld>
            <a:endParaRPr lang="en-US" dirty="0"/>
          </a:p>
        </p:txBody>
      </p:sp>
    </p:spTree>
    <p:extLst>
      <p:ext uri="{BB962C8B-B14F-4D97-AF65-F5344CB8AC3E}">
        <p14:creationId xmlns:p14="http://schemas.microsoft.com/office/powerpoint/2010/main" val="212224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will help your child with ideas to include in their letter.  The sound button is the sound of working machines in a textile mill.</a:t>
            </a:r>
            <a:endParaRPr lang="en-GB" dirty="0"/>
          </a:p>
        </p:txBody>
      </p:sp>
      <p:sp>
        <p:nvSpPr>
          <p:cNvPr id="4" name="Slide Number Placeholder 3"/>
          <p:cNvSpPr>
            <a:spLocks noGrp="1"/>
          </p:cNvSpPr>
          <p:nvPr>
            <p:ph type="sldNum" sz="quarter" idx="10"/>
          </p:nvPr>
        </p:nvSpPr>
        <p:spPr/>
        <p:txBody>
          <a:bodyPr/>
          <a:lstStyle/>
          <a:p>
            <a:fld id="{B0279F17-7BA4-49BC-BB37-7F646CF8D2F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19103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79F17-7BA4-49BC-BB37-7F646CF8D2F0}" type="slidenum">
              <a:rPr lang="en-US" smtClean="0"/>
              <a:t>31</a:t>
            </a:fld>
            <a:endParaRPr lang="en-US" dirty="0"/>
          </a:p>
        </p:txBody>
      </p:sp>
    </p:spTree>
    <p:extLst>
      <p:ext uri="{BB962C8B-B14F-4D97-AF65-F5344CB8AC3E}">
        <p14:creationId xmlns:p14="http://schemas.microsoft.com/office/powerpoint/2010/main" val="202724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79F17-7BA4-49BC-BB37-7F646CF8D2F0}" type="slidenum">
              <a:rPr lang="en-US" smtClean="0"/>
              <a:t>36</a:t>
            </a:fld>
            <a:endParaRPr lang="en-US" dirty="0"/>
          </a:p>
        </p:txBody>
      </p:sp>
    </p:spTree>
    <p:extLst>
      <p:ext uri="{BB962C8B-B14F-4D97-AF65-F5344CB8AC3E}">
        <p14:creationId xmlns:p14="http://schemas.microsoft.com/office/powerpoint/2010/main" val="215076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79F17-7BA4-49BC-BB37-7F646CF8D2F0}" type="slidenum">
              <a:rPr lang="en-US" smtClean="0"/>
              <a:t>37</a:t>
            </a:fld>
            <a:endParaRPr lang="en-US" dirty="0"/>
          </a:p>
        </p:txBody>
      </p:sp>
    </p:spTree>
    <p:extLst>
      <p:ext uri="{BB962C8B-B14F-4D97-AF65-F5344CB8AC3E}">
        <p14:creationId xmlns:p14="http://schemas.microsoft.com/office/powerpoint/2010/main" val="2583826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4/30/2020</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41896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a:extLst>
              <a:ext uri="{FF2B5EF4-FFF2-40B4-BE49-F238E27FC236}">
                <a16:creationId xmlns=""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248083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2319235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37A98-9AB9-45CA-AA14-5FBBDA8396CF}" type="datetimeFigureOut">
              <a:rPr lang="en-GB" smtClean="0">
                <a:solidFill>
                  <a:prstClr val="black">
                    <a:tint val="75000"/>
                  </a:prstClr>
                </a:solidFill>
              </a:rPr>
              <a:pPr/>
              <a:t>30/04/2020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73F9883-B589-4F78-8E65-53AF53D4F8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358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4/30/2020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 id="2147483672" r:id="rId19"/>
    <p:sldLayoutId id="2147483673"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9337A98-9AB9-45CA-AA14-5FBBDA8396CF}" type="datetimeFigureOut">
              <a:rPr lang="en-GB" smtClean="0">
                <a:solidFill>
                  <a:prstClr val="black">
                    <a:tint val="75000"/>
                  </a:prstClr>
                </a:solidFill>
              </a:rPr>
              <a:pPr defTabSz="914400"/>
              <a:t>30/04/2020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73F9883-B589-4F78-8E65-53AF53D4F8C1}"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5546839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bc.co.uk/bitesize/clips/zsdw2hv"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hyperlink" Target="https://beta.prx.org/stories/2804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Child Labour in the Industrial Age</a:t>
            </a:r>
            <a:endParaRPr lang="en-GB" dirty="0"/>
          </a:p>
        </p:txBody>
      </p:sp>
      <p:sp>
        <p:nvSpPr>
          <p:cNvPr id="3" name="Subtitle 2"/>
          <p:cNvSpPr>
            <a:spLocks noGrp="1"/>
          </p:cNvSpPr>
          <p:nvPr>
            <p:ph type="subTitle" idx="1"/>
          </p:nvPr>
        </p:nvSpPr>
        <p:spPr/>
        <p:txBody>
          <a:bodyPr>
            <a:normAutofit/>
          </a:bodyPr>
          <a:lstStyle/>
          <a:p>
            <a:r>
              <a:rPr lang="en-GB" dirty="0" smtClean="0"/>
              <a:t> </a:t>
            </a:r>
            <a:endParaRPr lang="en-GB" dirty="0"/>
          </a:p>
          <a:p>
            <a:endParaRPr lang="en-GB" dirty="0"/>
          </a:p>
        </p:txBody>
      </p:sp>
      <p:pic>
        <p:nvPicPr>
          <p:cNvPr id="1026" name="Picture 2" descr="Industrial Revolution: Child Lab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33" y="3807722"/>
            <a:ext cx="3758444" cy="25604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ld Labor in the Industrial Revolution - History Crunc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185" y="3807722"/>
            <a:ext cx="3715678" cy="2560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ild labor | Definition, History, &amp; Facts | Britan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4071" y="3807722"/>
            <a:ext cx="3648000" cy="25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734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55" y="986942"/>
            <a:ext cx="5028378" cy="1303867"/>
          </a:xfrm>
        </p:spPr>
        <p:txBody>
          <a:bodyPr>
            <a:normAutofit/>
          </a:bodyPr>
          <a:lstStyle/>
          <a:p>
            <a:endParaRPr lang="en-GB" sz="4000" dirty="0"/>
          </a:p>
        </p:txBody>
      </p:sp>
      <p:sp>
        <p:nvSpPr>
          <p:cNvPr id="10" name="Rounded Rectangle 9"/>
          <p:cNvSpPr/>
          <p:nvPr/>
        </p:nvSpPr>
        <p:spPr>
          <a:xfrm>
            <a:off x="737628" y="986942"/>
            <a:ext cx="3929960" cy="390883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b="1" dirty="0" smtClean="0"/>
              <a:t>Think back to last week’s work on living conditions in towns and cities.  What did you learn?</a:t>
            </a:r>
            <a:endParaRPr lang="en-GB" sz="3200" b="1" dirty="0"/>
          </a:p>
        </p:txBody>
      </p:sp>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5093" r="5093"/>
          <a:stretch>
            <a:fillRect/>
          </a:stretch>
        </p:blipFill>
        <p:spPr/>
      </p:pic>
    </p:spTree>
    <p:extLst>
      <p:ext uri="{BB962C8B-B14F-4D97-AF65-F5344CB8AC3E}">
        <p14:creationId xmlns:p14="http://schemas.microsoft.com/office/powerpoint/2010/main" val="2621734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brixworth.demon.co.uk/leeds/images/leed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072" y="1552466"/>
            <a:ext cx="9608024" cy="414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70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9939" y="1624084"/>
            <a:ext cx="4906133" cy="3509132"/>
          </a:xfrm>
        </p:spPr>
      </p:pic>
      <p:sp>
        <p:nvSpPr>
          <p:cNvPr id="4" name="Text Placeholder 3"/>
          <p:cNvSpPr>
            <a:spLocks noGrp="1"/>
          </p:cNvSpPr>
          <p:nvPr>
            <p:ph type="body" sz="half" idx="2"/>
          </p:nvPr>
        </p:nvSpPr>
        <p:spPr/>
        <p:txBody>
          <a:bodyPr/>
          <a:lstStyle/>
          <a:p>
            <a:endParaRPr lang="en-GB"/>
          </a:p>
        </p:txBody>
      </p:sp>
      <p:sp>
        <p:nvSpPr>
          <p:cNvPr id="5" name="Rounded Rectangle 4"/>
          <p:cNvSpPr/>
          <p:nvPr/>
        </p:nvSpPr>
        <p:spPr>
          <a:xfrm>
            <a:off x="941696" y="982131"/>
            <a:ext cx="4189862" cy="493260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GB" sz="3200" b="1" dirty="0" smtClean="0"/>
              <a:t>People from the countryside flocked to the towns and cities to find work, predominantly in the increasing numbers of textile mills.</a:t>
            </a:r>
          </a:p>
        </p:txBody>
      </p:sp>
    </p:spTree>
    <p:extLst>
      <p:ext uri="{BB962C8B-B14F-4D97-AF65-F5344CB8AC3E}">
        <p14:creationId xmlns:p14="http://schemas.microsoft.com/office/powerpoint/2010/main" val="3112190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0173" y="1432657"/>
            <a:ext cx="4817660" cy="3842121"/>
          </a:xfrm>
        </p:spPr>
      </p:pic>
      <p:sp>
        <p:nvSpPr>
          <p:cNvPr id="4" name="Text Placeholder 3"/>
          <p:cNvSpPr>
            <a:spLocks noGrp="1"/>
          </p:cNvSpPr>
          <p:nvPr>
            <p:ph type="body" sz="half" idx="2"/>
          </p:nvPr>
        </p:nvSpPr>
        <p:spPr/>
        <p:txBody>
          <a:bodyPr/>
          <a:lstStyle/>
          <a:p>
            <a:endParaRPr lang="en-GB"/>
          </a:p>
        </p:txBody>
      </p:sp>
      <p:sp>
        <p:nvSpPr>
          <p:cNvPr id="6" name="Rounded Rectangle 5"/>
          <p:cNvSpPr/>
          <p:nvPr/>
        </p:nvSpPr>
        <p:spPr>
          <a:xfrm>
            <a:off x="807524" y="758316"/>
            <a:ext cx="4583342" cy="532858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GB" sz="2800" dirty="0" smtClean="0"/>
              <a:t>These huge </a:t>
            </a:r>
            <a:r>
              <a:rPr lang="en-GB" sz="2800" dirty="0"/>
              <a:t>mills </a:t>
            </a:r>
            <a:r>
              <a:rPr lang="en-GB" sz="2800" dirty="0" smtClean="0"/>
              <a:t>produced </a:t>
            </a:r>
            <a:r>
              <a:rPr lang="en-GB" sz="2800" dirty="0"/>
              <a:t>cotton and woollen cloth, </a:t>
            </a:r>
            <a:r>
              <a:rPr lang="en-GB" sz="2800" dirty="0" smtClean="0"/>
              <a:t>they needed </a:t>
            </a:r>
            <a:r>
              <a:rPr lang="en-GB" sz="2800" dirty="0"/>
              <a:t>a vast workforce which included children. </a:t>
            </a:r>
            <a:r>
              <a:rPr lang="en-GB" sz="2800" dirty="0" smtClean="0"/>
              <a:t>The working hours </a:t>
            </a:r>
            <a:r>
              <a:rPr lang="en-GB" sz="2800" dirty="0"/>
              <a:t>were long and the mills were noisy, hot, dusty and dangerous places to work. Medical records </a:t>
            </a:r>
            <a:r>
              <a:rPr lang="en-GB" sz="2800" dirty="0" smtClean="0"/>
              <a:t>from the time reveal </a:t>
            </a:r>
            <a:r>
              <a:rPr lang="en-GB" sz="2800" dirty="0"/>
              <a:t>that accidents and disease were common</a:t>
            </a:r>
            <a:r>
              <a:rPr lang="en-GB" sz="2400" dirty="0"/>
              <a:t>.</a:t>
            </a:r>
          </a:p>
        </p:txBody>
      </p:sp>
    </p:spTree>
    <p:extLst>
      <p:ext uri="{BB962C8B-B14F-4D97-AF65-F5344CB8AC3E}">
        <p14:creationId xmlns:p14="http://schemas.microsoft.com/office/powerpoint/2010/main" val="4219121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4" y="655093"/>
            <a:ext cx="10536072" cy="1651379"/>
          </a:xfrm>
        </p:spPr>
        <p:txBody>
          <a:bodyPr>
            <a:normAutofit/>
          </a:bodyPr>
          <a:lstStyle/>
          <a:p>
            <a:r>
              <a:rPr lang="en-GB" dirty="0"/>
              <a:t>What was wrong with the working conditions for children during the </a:t>
            </a:r>
            <a:r>
              <a:rPr lang="en-GB" dirty="0" smtClean="0"/>
              <a:t>Industrial Age?</a:t>
            </a:r>
            <a:endParaRPr lang="en-GB" dirty="0"/>
          </a:p>
        </p:txBody>
      </p:sp>
      <p:sp>
        <p:nvSpPr>
          <p:cNvPr id="3" name="Content Placeholder 2"/>
          <p:cNvSpPr>
            <a:spLocks noGrp="1"/>
          </p:cNvSpPr>
          <p:nvPr>
            <p:ph idx="1"/>
          </p:nvPr>
        </p:nvSpPr>
        <p:spPr>
          <a:xfrm>
            <a:off x="1064526" y="2556932"/>
            <a:ext cx="10276764" cy="3318936"/>
          </a:xfrm>
        </p:spPr>
        <p:txBody>
          <a:bodyPr>
            <a:noAutofit/>
          </a:bodyPr>
          <a:lstStyle/>
          <a:p>
            <a:pPr lvl="0"/>
            <a:r>
              <a:rPr lang="en-GB" dirty="0" smtClean="0"/>
              <a:t>Children </a:t>
            </a:r>
            <a:r>
              <a:rPr lang="en-GB" dirty="0"/>
              <a:t>worked very long hours with little breaks and no fresh air.</a:t>
            </a:r>
          </a:p>
          <a:p>
            <a:pPr lvl="0"/>
            <a:r>
              <a:rPr lang="en-GB" dirty="0"/>
              <a:t>They often worked in very dangerous conditions resulting in injuries or even death.</a:t>
            </a:r>
          </a:p>
          <a:p>
            <a:pPr lvl="0"/>
            <a:r>
              <a:rPr lang="en-GB" dirty="0"/>
              <a:t>Very young children were expected to </a:t>
            </a:r>
            <a:r>
              <a:rPr lang="en-GB" dirty="0" smtClean="0"/>
              <a:t>work.</a:t>
            </a:r>
            <a:endParaRPr lang="en-GB" dirty="0"/>
          </a:p>
          <a:p>
            <a:pPr lvl="0"/>
            <a:r>
              <a:rPr lang="en-GB" dirty="0"/>
              <a:t>There was no education for the poor, so it was very unlikely they could get better paid jobs when they were older.</a:t>
            </a:r>
          </a:p>
          <a:p>
            <a:pPr lvl="0"/>
            <a:r>
              <a:rPr lang="en-GB" dirty="0" smtClean="0"/>
              <a:t>Children were exploited as they </a:t>
            </a:r>
            <a:r>
              <a:rPr lang="en-GB" dirty="0"/>
              <a:t>were paid very little </a:t>
            </a:r>
            <a:r>
              <a:rPr lang="en-GB" dirty="0" smtClean="0"/>
              <a:t>money because </a:t>
            </a:r>
            <a:r>
              <a:rPr lang="en-GB" dirty="0"/>
              <a:t>they were </a:t>
            </a:r>
            <a:r>
              <a:rPr lang="en-GB" dirty="0" smtClean="0"/>
              <a:t>younger.</a:t>
            </a:r>
            <a:endParaRPr lang="en-GB" dirty="0"/>
          </a:p>
        </p:txBody>
      </p:sp>
    </p:spTree>
    <p:extLst>
      <p:ext uri="{BB962C8B-B14F-4D97-AF65-F5344CB8AC3E}">
        <p14:creationId xmlns:p14="http://schemas.microsoft.com/office/powerpoint/2010/main" val="500359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4" y="655093"/>
            <a:ext cx="10536072" cy="1651379"/>
          </a:xfrm>
        </p:spPr>
        <p:txBody>
          <a:bodyPr>
            <a:normAutofit/>
          </a:bodyPr>
          <a:lstStyle/>
          <a:p>
            <a:r>
              <a:rPr lang="en-GB" dirty="0"/>
              <a:t>Why didn't children refuse to work?</a:t>
            </a:r>
          </a:p>
        </p:txBody>
      </p:sp>
      <p:sp>
        <p:nvSpPr>
          <p:cNvPr id="3" name="Content Placeholder 2"/>
          <p:cNvSpPr>
            <a:spLocks noGrp="1"/>
          </p:cNvSpPr>
          <p:nvPr>
            <p:ph idx="1"/>
          </p:nvPr>
        </p:nvSpPr>
        <p:spPr>
          <a:xfrm>
            <a:off x="1295401" y="2556932"/>
            <a:ext cx="9601196" cy="1237146"/>
          </a:xfrm>
        </p:spPr>
        <p:txBody>
          <a:bodyPr>
            <a:normAutofit/>
          </a:bodyPr>
          <a:lstStyle/>
          <a:p>
            <a:r>
              <a:rPr lang="en-GB" sz="3200" dirty="0" smtClean="0"/>
              <a:t>Most </a:t>
            </a:r>
            <a:r>
              <a:rPr lang="en-GB" sz="3200" dirty="0"/>
              <a:t>children had no choice - they needed to work to help their families earn enough money to live</a:t>
            </a:r>
            <a:r>
              <a:rPr lang="en-GB" sz="3200" dirty="0" smtClean="0"/>
              <a:t>.</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791" y="3656293"/>
            <a:ext cx="3057952" cy="2438740"/>
          </a:xfrm>
          <a:prstGeom prst="rect">
            <a:avLst/>
          </a:prstGeom>
        </p:spPr>
      </p:pic>
    </p:spTree>
    <p:extLst>
      <p:ext uri="{BB962C8B-B14F-4D97-AF65-F5344CB8AC3E}">
        <p14:creationId xmlns:p14="http://schemas.microsoft.com/office/powerpoint/2010/main" val="3249698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4" y="655093"/>
            <a:ext cx="10536072" cy="1651379"/>
          </a:xfrm>
        </p:spPr>
        <p:txBody>
          <a:bodyPr>
            <a:normAutofit/>
          </a:bodyPr>
          <a:lstStyle/>
          <a:p>
            <a:r>
              <a:rPr lang="en-GB" dirty="0"/>
              <a:t>What kind of jobs did children do? </a:t>
            </a:r>
          </a:p>
        </p:txBody>
      </p:sp>
      <p:sp>
        <p:nvSpPr>
          <p:cNvPr id="3" name="Content Placeholder 2"/>
          <p:cNvSpPr>
            <a:spLocks noGrp="1"/>
          </p:cNvSpPr>
          <p:nvPr>
            <p:ph idx="1"/>
          </p:nvPr>
        </p:nvSpPr>
        <p:spPr/>
        <p:txBody>
          <a:bodyPr>
            <a:normAutofit/>
          </a:bodyPr>
          <a:lstStyle/>
          <a:p>
            <a:r>
              <a:rPr lang="en-GB" sz="2800" dirty="0" smtClean="0"/>
              <a:t>The </a:t>
            </a:r>
            <a:r>
              <a:rPr lang="en-GB" sz="2800" dirty="0"/>
              <a:t>lucky children got apprenticed in a trade, the less lucky ones worked on farms or helped with the spinning. </a:t>
            </a:r>
            <a:endParaRPr lang="en-GB" sz="2800" dirty="0" smtClean="0"/>
          </a:p>
          <a:p>
            <a:r>
              <a:rPr lang="en-GB" sz="2800" dirty="0" smtClean="0"/>
              <a:t>When </a:t>
            </a:r>
            <a:r>
              <a:rPr lang="en-GB" sz="2800" dirty="0"/>
              <a:t>new types of work appeared with the development of industries and factories, it seemed perfectly natural to use children for work that adults couldn't do; </a:t>
            </a:r>
            <a:r>
              <a:rPr lang="en-GB" sz="2800" dirty="0" smtClean="0"/>
              <a:t>crawling </a:t>
            </a:r>
            <a:r>
              <a:rPr lang="en-GB" sz="2800" dirty="0"/>
              <a:t>underneath machinery or sitting in coal mines to open and close the ventilation doors.</a:t>
            </a:r>
          </a:p>
        </p:txBody>
      </p:sp>
    </p:spTree>
    <p:extLst>
      <p:ext uri="{BB962C8B-B14F-4D97-AF65-F5344CB8AC3E}">
        <p14:creationId xmlns:p14="http://schemas.microsoft.com/office/powerpoint/2010/main" val="3358379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1692322"/>
            <a:ext cx="2868756" cy="1067812"/>
          </a:xfrm>
        </p:spPr>
        <p:txBody>
          <a:bodyPr>
            <a:normAutofit/>
          </a:bodyPr>
          <a:lstStyle/>
          <a:p>
            <a:r>
              <a:rPr lang="en-GB" sz="2800" b="1" dirty="0" smtClean="0">
                <a:solidFill>
                  <a:srgbClr val="FF0000"/>
                </a:solidFill>
              </a:rPr>
              <a:t>Now watch this BBC Bitesize clip</a:t>
            </a:r>
            <a:endParaRPr lang="en-GB" sz="2800" b="1" dirty="0">
              <a:solidFill>
                <a:srgbClr val="FF0000"/>
              </a:solidFill>
            </a:endParaRPr>
          </a:p>
        </p:txBody>
      </p:sp>
      <p:sp>
        <p:nvSpPr>
          <p:cNvPr id="3" name="Content Placeholder 2"/>
          <p:cNvSpPr>
            <a:spLocks noGrp="1"/>
          </p:cNvSpPr>
          <p:nvPr>
            <p:ph idx="1"/>
          </p:nvPr>
        </p:nvSpPr>
        <p:spPr>
          <a:xfrm>
            <a:off x="4831307" y="641445"/>
            <a:ext cx="6537278" cy="5234421"/>
          </a:xfrm>
        </p:spPr>
        <p:txBody>
          <a:bodyPr>
            <a:normAutofit/>
          </a:bodyPr>
          <a:lstStyle/>
          <a:p>
            <a:pPr marL="0" indent="0" algn="ctr">
              <a:buNone/>
            </a:pPr>
            <a:r>
              <a:rPr lang="en-GB" sz="2800" b="1" u="sng" dirty="0"/>
              <a:t>What was life like for children apprenticed in textile mills? </a:t>
            </a:r>
            <a:endParaRPr lang="en-GB" sz="2800" b="1" u="sng" dirty="0" smtClean="0"/>
          </a:p>
          <a:p>
            <a:pPr marL="0" indent="0" algn="ctr">
              <a:buNone/>
            </a:pPr>
            <a:r>
              <a:rPr lang="en-GB" sz="2800" b="1" dirty="0" smtClean="0"/>
              <a:t>Can you answer the following questions:</a:t>
            </a:r>
          </a:p>
          <a:p>
            <a:pPr marL="514350" indent="-514350">
              <a:buFont typeface="+mj-lt"/>
              <a:buAutoNum type="arabicPeriod"/>
            </a:pPr>
            <a:r>
              <a:rPr lang="en-GB" sz="2800" dirty="0" smtClean="0"/>
              <a:t>Where did the </a:t>
            </a:r>
            <a:r>
              <a:rPr lang="en-GB" sz="2800" dirty="0"/>
              <a:t>apprentice children </a:t>
            </a:r>
            <a:r>
              <a:rPr lang="en-GB" sz="2800" dirty="0" smtClean="0"/>
              <a:t>come from? And </a:t>
            </a:r>
            <a:r>
              <a:rPr lang="en-GB" sz="2800" dirty="0"/>
              <a:t>why </a:t>
            </a:r>
            <a:r>
              <a:rPr lang="en-GB" sz="2800" dirty="0" smtClean="0"/>
              <a:t>did they work </a:t>
            </a:r>
            <a:r>
              <a:rPr lang="en-GB" sz="2800" dirty="0"/>
              <a:t>without </a:t>
            </a:r>
            <a:r>
              <a:rPr lang="en-GB" sz="2800" dirty="0" smtClean="0"/>
              <a:t>pay? </a:t>
            </a:r>
          </a:p>
          <a:p>
            <a:pPr marL="514350" indent="-514350">
              <a:buFont typeface="+mj-lt"/>
              <a:buAutoNum type="arabicPeriod"/>
            </a:pPr>
            <a:r>
              <a:rPr lang="en-GB" sz="2800" dirty="0" smtClean="0"/>
              <a:t>What </a:t>
            </a:r>
            <a:r>
              <a:rPr lang="en-GB" sz="2800" dirty="0"/>
              <a:t>jobs did </a:t>
            </a:r>
            <a:r>
              <a:rPr lang="en-GB" sz="2800" dirty="0" smtClean="0"/>
              <a:t>children </a:t>
            </a:r>
            <a:r>
              <a:rPr lang="en-GB" sz="2800" dirty="0"/>
              <a:t>do in the cotton factory, and how long did they work each day? </a:t>
            </a:r>
            <a:endParaRPr lang="en-GB" sz="2800" b="1" u="sng" dirty="0"/>
          </a:p>
        </p:txBody>
      </p:sp>
      <p:sp>
        <p:nvSpPr>
          <p:cNvPr id="4" name="Text Placeholder 3"/>
          <p:cNvSpPr>
            <a:spLocks noGrp="1"/>
          </p:cNvSpPr>
          <p:nvPr>
            <p:ph type="body" sz="half" idx="2"/>
          </p:nvPr>
        </p:nvSpPr>
        <p:spPr>
          <a:xfrm>
            <a:off x="829788" y="3099304"/>
            <a:ext cx="3718455" cy="913138"/>
          </a:xfrm>
        </p:spPr>
        <p:txBody>
          <a:bodyPr/>
          <a:lstStyle/>
          <a:p>
            <a:r>
              <a:rPr lang="en-GB" dirty="0" smtClean="0">
                <a:hlinkClick r:id="rId2"/>
              </a:rPr>
              <a:t>Children working in textile mills - KS2 History - BBC Bitesize</a:t>
            </a:r>
            <a:endParaRPr lang="en-GB" dirty="0"/>
          </a:p>
        </p:txBody>
      </p:sp>
    </p:spTree>
    <p:extLst>
      <p:ext uri="{BB962C8B-B14F-4D97-AF65-F5344CB8AC3E}">
        <p14:creationId xmlns:p14="http://schemas.microsoft.com/office/powerpoint/2010/main" val="2023642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103" y="682388"/>
            <a:ext cx="10672551" cy="1603611"/>
          </a:xfrm>
        </p:spPr>
        <p:txBody>
          <a:bodyPr>
            <a:noAutofit/>
          </a:bodyPr>
          <a:lstStyle/>
          <a:p>
            <a:r>
              <a:rPr lang="en-GB" sz="3200" b="1" dirty="0" smtClean="0"/>
              <a:t>Task: What was it like for children working </a:t>
            </a:r>
            <a:r>
              <a:rPr lang="en-GB" sz="3200" b="1" dirty="0"/>
              <a:t>in a coal mine </a:t>
            </a:r>
            <a:r>
              <a:rPr lang="en-GB" sz="3200" b="1" dirty="0" smtClean="0"/>
              <a:t>compared to in </a:t>
            </a:r>
            <a:r>
              <a:rPr lang="en-GB" sz="3200" b="1" dirty="0"/>
              <a:t>a </a:t>
            </a:r>
            <a:r>
              <a:rPr lang="en-GB" sz="3200" b="1" dirty="0" smtClean="0"/>
              <a:t>factory (textile mill)? </a:t>
            </a:r>
            <a:r>
              <a:rPr lang="en-GB" sz="3200" dirty="0"/>
              <a:t> </a:t>
            </a:r>
            <a:r>
              <a:rPr lang="en-GB" sz="3200" dirty="0" smtClean="0"/>
              <a:t>Can you list at least 3 similarities and differences in the table below:</a:t>
            </a:r>
            <a:endParaRPr lang="en-GB" sz="3200" dirty="0"/>
          </a:p>
        </p:txBody>
      </p:sp>
      <p:sp>
        <p:nvSpPr>
          <p:cNvPr id="3" name="Text Placeholder 2"/>
          <p:cNvSpPr>
            <a:spLocks noGrp="1"/>
          </p:cNvSpPr>
          <p:nvPr>
            <p:ph type="body" idx="1"/>
          </p:nvPr>
        </p:nvSpPr>
        <p:spPr>
          <a:xfrm>
            <a:off x="1295400" y="2476499"/>
            <a:ext cx="4718304" cy="576262"/>
          </a:xfrm>
        </p:spPr>
        <p:txBody>
          <a:bodyPr/>
          <a:lstStyle/>
          <a:p>
            <a:pPr algn="ctr"/>
            <a:r>
              <a:rPr lang="en-GB" b="1" dirty="0" smtClean="0">
                <a:solidFill>
                  <a:schemeClr val="tx1"/>
                </a:solidFill>
              </a:rPr>
              <a:t>Coal Mine</a:t>
            </a:r>
            <a:endParaRPr lang="en-GB" b="1" dirty="0">
              <a:solidFill>
                <a:schemeClr val="tx1"/>
              </a:solidFill>
            </a:endParaRPr>
          </a:p>
        </p:txBody>
      </p:sp>
      <p:sp>
        <p:nvSpPr>
          <p:cNvPr id="4" name="Content Placeholder 3"/>
          <p:cNvSpPr>
            <a:spLocks noGrp="1"/>
          </p:cNvSpPr>
          <p:nvPr>
            <p:ph sz="half" idx="2"/>
          </p:nvPr>
        </p:nvSpPr>
        <p:spPr>
          <a:xfrm>
            <a:off x="1295400" y="3052762"/>
            <a:ext cx="4718304" cy="2823106"/>
          </a:xfrm>
        </p:spPr>
        <p:txBody>
          <a:bodyPr/>
          <a:lstStyle/>
          <a:p>
            <a:pPr marL="457200" indent="-457200">
              <a:buFont typeface="+mj-lt"/>
              <a:buAutoNum type="arabicPeriod"/>
            </a:pPr>
            <a:r>
              <a:rPr lang="en-GB" dirty="0" smtClean="0"/>
              <a:t>  </a:t>
            </a:r>
          </a:p>
          <a:p>
            <a:pPr marL="457200" indent="-457200">
              <a:buFont typeface="+mj-lt"/>
              <a:buAutoNum type="arabicPeriod"/>
            </a:pPr>
            <a:r>
              <a:rPr lang="en-GB" dirty="0"/>
              <a:t> </a:t>
            </a:r>
            <a:r>
              <a:rPr lang="en-GB" dirty="0" smtClean="0"/>
              <a:t> </a:t>
            </a:r>
          </a:p>
          <a:p>
            <a:pPr marL="457200" indent="-457200">
              <a:buFont typeface="+mj-lt"/>
              <a:buAutoNum type="arabicPeriod"/>
            </a:pPr>
            <a:r>
              <a:rPr lang="en-GB" dirty="0" smtClean="0"/>
              <a:t>    </a:t>
            </a:r>
          </a:p>
          <a:p>
            <a:pPr marL="457200" indent="-457200">
              <a:buFont typeface="+mj-lt"/>
              <a:buAutoNum type="arabicPeriod"/>
            </a:pPr>
            <a:r>
              <a:rPr lang="en-GB" dirty="0"/>
              <a:t> </a:t>
            </a:r>
            <a:r>
              <a:rPr lang="en-GB" dirty="0" smtClean="0"/>
              <a:t>    </a:t>
            </a:r>
            <a:endParaRPr lang="en-GB" dirty="0"/>
          </a:p>
        </p:txBody>
      </p:sp>
      <p:sp>
        <p:nvSpPr>
          <p:cNvPr id="5" name="Text Placeholder 4"/>
          <p:cNvSpPr>
            <a:spLocks noGrp="1"/>
          </p:cNvSpPr>
          <p:nvPr>
            <p:ph type="body" sz="quarter" idx="3"/>
          </p:nvPr>
        </p:nvSpPr>
        <p:spPr>
          <a:xfrm>
            <a:off x="6178294" y="2476499"/>
            <a:ext cx="4718304" cy="576262"/>
          </a:xfrm>
        </p:spPr>
        <p:txBody>
          <a:bodyPr/>
          <a:lstStyle/>
          <a:p>
            <a:pPr algn="ctr"/>
            <a:r>
              <a:rPr lang="en-GB" b="1" dirty="0" smtClean="0">
                <a:solidFill>
                  <a:schemeClr val="tx1"/>
                </a:solidFill>
              </a:rPr>
              <a:t>Textile Mill</a:t>
            </a:r>
            <a:endParaRPr lang="en-GB" b="1" dirty="0">
              <a:solidFill>
                <a:schemeClr val="tx1"/>
              </a:solidFill>
            </a:endParaRPr>
          </a:p>
        </p:txBody>
      </p:sp>
      <p:sp>
        <p:nvSpPr>
          <p:cNvPr id="6" name="Content Placeholder 5"/>
          <p:cNvSpPr>
            <a:spLocks noGrp="1"/>
          </p:cNvSpPr>
          <p:nvPr>
            <p:ph sz="quarter" idx="4"/>
          </p:nvPr>
        </p:nvSpPr>
        <p:spPr>
          <a:xfrm>
            <a:off x="6180671" y="3052762"/>
            <a:ext cx="4718304" cy="2823106"/>
          </a:xfrm>
        </p:spPr>
        <p:txBody>
          <a:bodyPr/>
          <a:lstStyle/>
          <a:p>
            <a:pPr marL="457200" indent="-457200">
              <a:buFont typeface="+mj-lt"/>
              <a:buAutoNum type="arabicPeriod"/>
            </a:pPr>
            <a:r>
              <a:rPr lang="en-GB" dirty="0" smtClean="0"/>
              <a:t>  </a:t>
            </a:r>
          </a:p>
          <a:p>
            <a:pPr marL="457200" indent="-457200">
              <a:buFont typeface="+mj-lt"/>
              <a:buAutoNum type="arabicPeriod"/>
            </a:pPr>
            <a:r>
              <a:rPr lang="en-GB" dirty="0"/>
              <a:t> </a:t>
            </a:r>
            <a:r>
              <a:rPr lang="en-GB" dirty="0" smtClean="0"/>
              <a:t> </a:t>
            </a:r>
          </a:p>
          <a:p>
            <a:pPr marL="457200" indent="-457200">
              <a:buFont typeface="+mj-lt"/>
              <a:buAutoNum type="arabicPeriod"/>
            </a:pPr>
            <a:r>
              <a:rPr lang="en-GB" dirty="0"/>
              <a:t> </a:t>
            </a:r>
            <a:r>
              <a:rPr lang="en-GB" dirty="0" smtClean="0"/>
              <a:t>    </a:t>
            </a:r>
          </a:p>
          <a:p>
            <a:pPr marL="457200" indent="-457200">
              <a:buFont typeface="+mj-lt"/>
              <a:buAutoNum type="arabicPeriod"/>
            </a:pPr>
            <a:r>
              <a:rPr lang="en-GB" dirty="0"/>
              <a:t> </a:t>
            </a:r>
            <a:r>
              <a:rPr lang="en-GB" dirty="0" smtClean="0"/>
              <a:t>  </a:t>
            </a:r>
          </a:p>
        </p:txBody>
      </p:sp>
    </p:spTree>
    <p:extLst>
      <p:ext uri="{BB962C8B-B14F-4D97-AF65-F5344CB8AC3E}">
        <p14:creationId xmlns:p14="http://schemas.microsoft.com/office/powerpoint/2010/main" val="2807326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FF0000"/>
                </a:solidFill>
              </a:rPr>
              <a:t>Take a break</a:t>
            </a:r>
            <a:br>
              <a:rPr lang="en-GB" b="1" dirty="0" smtClean="0">
                <a:solidFill>
                  <a:srgbClr val="FF0000"/>
                </a:solidFill>
              </a:rPr>
            </a:br>
            <a:r>
              <a:rPr lang="en-GB" b="1" dirty="0">
                <a:solidFill>
                  <a:srgbClr val="FF0000"/>
                </a:solidFill>
              </a:rPr>
              <a:t>S</a:t>
            </a:r>
            <a:r>
              <a:rPr lang="en-GB" b="1" dirty="0" smtClean="0">
                <a:solidFill>
                  <a:srgbClr val="FF0000"/>
                </a:solidFill>
              </a:rPr>
              <a:t>ession 1b</a:t>
            </a:r>
            <a:endParaRPr lang="en-GB" b="1" dirty="0">
              <a:solidFill>
                <a:srgbClr val="FF0000"/>
              </a:solidFill>
            </a:endParaRPr>
          </a:p>
        </p:txBody>
      </p:sp>
      <p:sp>
        <p:nvSpPr>
          <p:cNvPr id="3" name="Subtitle 2"/>
          <p:cNvSpPr>
            <a:spLocks noGrp="1"/>
          </p:cNvSpPr>
          <p:nvPr>
            <p:ph type="subTitle" idx="1"/>
          </p:nvPr>
        </p:nvSpPr>
        <p:spPr/>
        <p:txBody>
          <a:bodyPr/>
          <a:lstStyle/>
          <a:p>
            <a:r>
              <a:rPr lang="en-US" dirty="0"/>
              <a:t>What you need to know about </a:t>
            </a:r>
            <a:r>
              <a:rPr lang="en-US" dirty="0" smtClean="0"/>
              <a:t>working in textile mills (factories) in </a:t>
            </a:r>
            <a:r>
              <a:rPr lang="en-US" dirty="0"/>
              <a:t>the </a:t>
            </a:r>
            <a:r>
              <a:rPr lang="en-US" dirty="0" smtClean="0"/>
              <a:t>Industrial Age.</a:t>
            </a:r>
            <a:endParaRPr lang="en-US" dirty="0"/>
          </a:p>
          <a:p>
            <a:endParaRPr lang="en-GB" dirty="0"/>
          </a:p>
        </p:txBody>
      </p:sp>
    </p:spTree>
    <p:extLst>
      <p:ext uri="{BB962C8B-B14F-4D97-AF65-F5344CB8AC3E}">
        <p14:creationId xmlns:p14="http://schemas.microsoft.com/office/powerpoint/2010/main" val="2686177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smtClean="0"/>
              <a:t>Last week we learnt all about working down the mines.</a:t>
            </a:r>
            <a:endParaRPr lang="en-GB" sz="4400" dirty="0"/>
          </a:p>
        </p:txBody>
      </p:sp>
      <p:sp>
        <p:nvSpPr>
          <p:cNvPr id="3" name="Subtitle 2"/>
          <p:cNvSpPr>
            <a:spLocks noGrp="1"/>
          </p:cNvSpPr>
          <p:nvPr>
            <p:ph type="subTitle" idx="1"/>
          </p:nvPr>
        </p:nvSpPr>
        <p:spPr>
          <a:xfrm>
            <a:off x="2692398" y="3657597"/>
            <a:ext cx="6815669" cy="1596791"/>
          </a:xfrm>
        </p:spPr>
        <p:txBody>
          <a:bodyPr>
            <a:normAutofit fontScale="55000" lnSpcReduction="20000"/>
          </a:bodyPr>
          <a:lstStyle/>
          <a:p>
            <a:r>
              <a:rPr lang="en-GB" sz="3000" dirty="0" smtClean="0">
                <a:latin typeface="Comic Sans MS" panose="030F0702030302020204" pitchFamily="66" charset="0"/>
              </a:rPr>
              <a:t>Thank you so much for uploading all your lovely, descriptive diary entries.  We were very impressed with the quality and standard of your writing.  We also loved all the living condition reports you submitted.</a:t>
            </a:r>
          </a:p>
          <a:p>
            <a:r>
              <a:rPr lang="en-GB" sz="3000" b="1" dirty="0" smtClean="0">
                <a:solidFill>
                  <a:srgbClr val="FF0000"/>
                </a:solidFill>
                <a:latin typeface="Comic Sans MS" panose="030F0702030302020204" pitchFamily="66" charset="0"/>
              </a:rPr>
              <a:t>Let’s recap on last week’s work.  What can you remember</a:t>
            </a:r>
            <a:r>
              <a:rPr lang="en-GB" sz="2600" b="1" dirty="0" smtClean="0">
                <a:solidFill>
                  <a:srgbClr val="FF0000"/>
                </a:solidFill>
                <a:latin typeface="Comic Sans MS" panose="030F0702030302020204" pitchFamily="66" charset="0"/>
              </a:rPr>
              <a:t>?</a:t>
            </a:r>
          </a:p>
        </p:txBody>
      </p:sp>
    </p:spTree>
    <p:extLst>
      <p:ext uri="{BB962C8B-B14F-4D97-AF65-F5344CB8AC3E}">
        <p14:creationId xmlns:p14="http://schemas.microsoft.com/office/powerpoint/2010/main" val="2802154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0173" y="1432657"/>
            <a:ext cx="4817660" cy="3842121"/>
          </a:xfrm>
        </p:spPr>
      </p:pic>
      <p:sp>
        <p:nvSpPr>
          <p:cNvPr id="4" name="Text Placeholder 3"/>
          <p:cNvSpPr>
            <a:spLocks noGrp="1"/>
          </p:cNvSpPr>
          <p:nvPr>
            <p:ph type="body" sz="half" idx="2"/>
          </p:nvPr>
        </p:nvSpPr>
        <p:spPr/>
        <p:txBody>
          <a:bodyPr/>
          <a:lstStyle/>
          <a:p>
            <a:endParaRPr lang="en-GB"/>
          </a:p>
        </p:txBody>
      </p:sp>
      <p:sp>
        <p:nvSpPr>
          <p:cNvPr id="6" name="Rounded Rectangle 5"/>
          <p:cNvSpPr/>
          <p:nvPr/>
        </p:nvSpPr>
        <p:spPr>
          <a:xfrm>
            <a:off x="807524" y="758316"/>
            <a:ext cx="4583342" cy="532858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GB" sz="3600" dirty="0" smtClean="0"/>
              <a:t>To Summarise: Children would be apprenticed from the age of </a:t>
            </a:r>
            <a:r>
              <a:rPr lang="en-GB" sz="3600" dirty="0"/>
              <a:t>nine and were given lodgings, food and </a:t>
            </a:r>
            <a:r>
              <a:rPr lang="en-GB" sz="3600" dirty="0" smtClean="0"/>
              <a:t>one hour </a:t>
            </a:r>
            <a:r>
              <a:rPr lang="en-GB" sz="3600" dirty="0"/>
              <a:t>of schooling </a:t>
            </a:r>
            <a:r>
              <a:rPr lang="en-GB" sz="3600" dirty="0" smtClean="0"/>
              <a:t>each </a:t>
            </a:r>
            <a:r>
              <a:rPr lang="en-GB" sz="3600" dirty="0"/>
              <a:t>week</a:t>
            </a:r>
            <a:r>
              <a:rPr lang="en-GB" sz="2400" dirty="0"/>
              <a:t>. </a:t>
            </a:r>
            <a:endParaRPr lang="en-GB" sz="2000" dirty="0"/>
          </a:p>
        </p:txBody>
      </p:sp>
    </p:spTree>
    <p:extLst>
      <p:ext uri="{BB962C8B-B14F-4D97-AF65-F5344CB8AC3E}">
        <p14:creationId xmlns:p14="http://schemas.microsoft.com/office/powerpoint/2010/main" val="2878533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8" y="566154"/>
            <a:ext cx="10795378" cy="5734903"/>
          </a:xfrm>
          <a:prstGeom prst="rect">
            <a:avLst/>
          </a:prstGeom>
        </p:spPr>
        <p:txBody>
          <a:bodyPr wrap="square">
            <a:spAutoFit/>
          </a:bodyPr>
          <a:lstStyle/>
          <a:p>
            <a:pPr>
              <a:lnSpc>
                <a:spcPts val="1950"/>
              </a:lnSpc>
              <a:spcBef>
                <a:spcPts val="1500"/>
              </a:spcBef>
              <a:spcAft>
                <a:spcPts val="1500"/>
              </a:spcAft>
            </a:pPr>
            <a:r>
              <a:rPr lang="en-GB" b="1" dirty="0" smtClean="0">
                <a:solidFill>
                  <a:srgbClr val="343434"/>
                </a:solidFill>
                <a:latin typeface="Helvetica" panose="020B0604020202020204" pitchFamily="34" charset="0"/>
                <a:ea typeface="Times New Roman" panose="02020603050405020304" pitchFamily="18" charset="0"/>
              </a:rPr>
              <a:t>Read this account of an apprentice boy from 1806: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Each morning, Thomas Priestley would be roused early from his dormitory in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the Apprentice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House, along with the other boys and girls (nearly 100 children in total). After a breakfast of porridge, he would walk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to work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the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cotton-mill spinning machines.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He was used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to the early start and the 13-hour day, and felt undaunted by the large building with its numerous floors in the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Lancashire countryside</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 it reminded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him of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the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workhouse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from which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he had come from.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But it was hard to adjust to the incessant motion of the wheels and shafts that turned the machinery.</a:t>
            </a:r>
            <a:endParaRPr lang="en-GB" dirty="0">
              <a:latin typeface="Arial" panose="020B0604020202020204" pitchFamily="34" charset="0"/>
              <a:ea typeface="Times New Roman" panose="02020603050405020304" pitchFamily="18" charset="0"/>
              <a:cs typeface="Arial" panose="020B0604020202020204" pitchFamily="34" charset="0"/>
            </a:endParaRPr>
          </a:p>
          <a:p>
            <a:pPr>
              <a:lnSpc>
                <a:spcPts val="1950"/>
              </a:lnSpc>
              <a:spcBef>
                <a:spcPts val="1500"/>
              </a:spcBef>
              <a:spcAft>
                <a:spcPts val="1500"/>
              </a:spcAft>
            </a:pP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Thomas Priestley’s job that morning was routine: he had to look after one of the spinning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machines.  Brought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north from a workhouse in Hackney,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East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London, when he was ten years old, he’d been at Quarry Bank Mill for three years. </a:t>
            </a:r>
            <a:r>
              <a:rPr lang="en-GB" i="1" dirty="0">
                <a:solidFill>
                  <a:srgbClr val="343434"/>
                </a:solidFill>
                <a:latin typeface="Arial" panose="020B0604020202020204" pitchFamily="34" charset="0"/>
                <a:ea typeface="Times New Roman" panose="02020603050405020304" pitchFamily="18" charset="0"/>
                <a:cs typeface="Arial" panose="020B0604020202020204" pitchFamily="34" charset="0"/>
              </a:rPr>
              <a:t>“My business was to supply these machines, to guide the thread occasionally and to twist them when they snapped,”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he later recalled.</a:t>
            </a:r>
            <a:endParaRPr lang="en-GB" dirty="0">
              <a:latin typeface="Arial" panose="020B0604020202020204" pitchFamily="34" charset="0"/>
              <a:ea typeface="Times New Roman" panose="02020603050405020304" pitchFamily="18" charset="0"/>
              <a:cs typeface="Arial" panose="020B0604020202020204" pitchFamily="34" charset="0"/>
            </a:endParaRPr>
          </a:p>
          <a:p>
            <a:pPr>
              <a:lnSpc>
                <a:spcPts val="1950"/>
              </a:lnSpc>
              <a:spcBef>
                <a:spcPts val="1500"/>
              </a:spcBef>
              <a:spcAft>
                <a:spcPts val="1500"/>
              </a:spcAft>
            </a:pP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But then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due to tiredness, he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lost concentration and disaster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followed.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One of the wheels caught the forefinger of his left hand and tore it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off.  Luckily for Thomas, Quarry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Bank Mill was one of the few to employ a doctor, and under his care Priestley recovered within six weeks. The way he expressed his shock and trauma was simply to say that he missed his mother.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He was desperate to return to her in Hackney. He thought of running away, but was aware that by doing so he would be breaking the signed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agreement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he had with the </a:t>
            </a:r>
            <a:r>
              <a:rPr lang="en-GB" dirty="0">
                <a:solidFill>
                  <a:srgbClr val="343434"/>
                </a:solidFill>
                <a:latin typeface="Arial" panose="020B0604020202020204" pitchFamily="34" charset="0"/>
                <a:ea typeface="Times New Roman" panose="02020603050405020304" pitchFamily="18" charset="0"/>
                <a:cs typeface="Arial" panose="020B0604020202020204" pitchFamily="34" charset="0"/>
              </a:rPr>
              <a:t>mill owner, Samuel </a:t>
            </a:r>
            <a:r>
              <a:rPr lang="en-GB" dirty="0" smtClean="0">
                <a:solidFill>
                  <a:srgbClr val="343434"/>
                </a:solidFill>
                <a:latin typeface="Arial" panose="020B0604020202020204" pitchFamily="34" charset="0"/>
                <a:ea typeface="Times New Roman" panose="02020603050405020304" pitchFamily="18" charset="0"/>
                <a:cs typeface="Arial" panose="020B0604020202020204" pitchFamily="34" charset="0"/>
              </a:rPr>
              <a:t>Greg. </a:t>
            </a:r>
            <a:r>
              <a:rPr lang="en-GB" dirty="0" smtClean="0">
                <a:latin typeface="Arial" panose="020B0604020202020204" pitchFamily="34" charset="0"/>
                <a:cs typeface="Arial" panose="020B0604020202020204" pitchFamily="34" charset="0"/>
              </a:rPr>
              <a:t>Like all apprentices</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Thomas was contracted </a:t>
            </a:r>
            <a:r>
              <a:rPr lang="en-GB" dirty="0">
                <a:latin typeface="Arial" panose="020B0604020202020204" pitchFamily="34" charset="0"/>
                <a:cs typeface="Arial" panose="020B0604020202020204" pitchFamily="34" charset="0"/>
              </a:rPr>
              <a:t>to </a:t>
            </a:r>
            <a:r>
              <a:rPr lang="en-GB" dirty="0" smtClean="0">
                <a:latin typeface="Arial" panose="020B0604020202020204" pitchFamily="34" charset="0"/>
                <a:cs typeface="Arial" panose="020B0604020202020204" pitchFamily="34" charset="0"/>
              </a:rPr>
              <a:t>work in the mill house until the </a:t>
            </a:r>
            <a:r>
              <a:rPr lang="en-GB" dirty="0">
                <a:latin typeface="Arial" panose="020B0604020202020204" pitchFamily="34" charset="0"/>
                <a:cs typeface="Arial" panose="020B0604020202020204" pitchFamily="34" charset="0"/>
              </a:rPr>
              <a:t>age of 18. In return, the youngster had to pledge to serve and obey. There was no wage, just the prospect of a few shillings at the end of the apprenticeship, subject to </a:t>
            </a:r>
            <a:r>
              <a:rPr lang="en-GB" dirty="0" smtClean="0">
                <a:latin typeface="Arial" panose="020B0604020202020204" pitchFamily="34" charset="0"/>
                <a:cs typeface="Arial" panose="020B0604020202020204" pitchFamily="34" charset="0"/>
              </a:rPr>
              <a:t>his continuous </a:t>
            </a:r>
            <a:r>
              <a:rPr lang="en-GB" dirty="0">
                <a:latin typeface="Arial" panose="020B0604020202020204" pitchFamily="34" charset="0"/>
                <a:cs typeface="Arial" panose="020B0604020202020204" pitchFamily="34" charset="0"/>
              </a:rPr>
              <a:t>good behaviour</a:t>
            </a:r>
            <a:r>
              <a:rPr lang="en-GB" dirty="0" smtClean="0"/>
              <a:t>.</a:t>
            </a:r>
            <a:endParaRPr lang="en-GB" dirty="0"/>
          </a:p>
        </p:txBody>
      </p:sp>
    </p:spTree>
    <p:extLst>
      <p:ext uri="{BB962C8B-B14F-4D97-AF65-F5344CB8AC3E}">
        <p14:creationId xmlns:p14="http://schemas.microsoft.com/office/powerpoint/2010/main" val="2397625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Based on what you have just read, can you answer the following questions?</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How long was Thomas’ working day?</a:t>
            </a:r>
          </a:p>
          <a:p>
            <a:r>
              <a:rPr lang="en-GB" dirty="0" smtClean="0"/>
              <a:t>What would he usually have for breakfast? </a:t>
            </a:r>
          </a:p>
          <a:p>
            <a:r>
              <a:rPr lang="en-GB" dirty="0" smtClean="0"/>
              <a:t>What does the word </a:t>
            </a:r>
            <a:r>
              <a:rPr lang="en-GB" b="1" i="1" dirty="0" smtClean="0"/>
              <a:t>incessant</a:t>
            </a:r>
            <a:r>
              <a:rPr lang="en-GB" dirty="0" smtClean="0"/>
              <a:t> mean?  </a:t>
            </a:r>
            <a:r>
              <a:rPr lang="en-GB" sz="2000" dirty="0" smtClean="0"/>
              <a:t>You might have to use a dictionary.</a:t>
            </a:r>
            <a:r>
              <a:rPr lang="en-GB" dirty="0"/>
              <a:t> </a:t>
            </a:r>
            <a:endParaRPr lang="en-GB" dirty="0" smtClean="0"/>
          </a:p>
          <a:p>
            <a:r>
              <a:rPr lang="en-GB" dirty="0" smtClean="0"/>
              <a:t>How </a:t>
            </a:r>
            <a:r>
              <a:rPr lang="en-GB" dirty="0"/>
              <a:t>old was Thomas when he was brought to Quarry Bank Mill?  How old was he when the accident happened?</a:t>
            </a:r>
          </a:p>
          <a:p>
            <a:endParaRPr lang="en-GB" dirty="0" smtClean="0"/>
          </a:p>
        </p:txBody>
      </p:sp>
      <p:sp>
        <p:nvSpPr>
          <p:cNvPr id="4" name="Content Placeholder 3"/>
          <p:cNvSpPr>
            <a:spLocks noGrp="1"/>
          </p:cNvSpPr>
          <p:nvPr>
            <p:ph sz="half" idx="2"/>
          </p:nvPr>
        </p:nvSpPr>
        <p:spPr/>
        <p:txBody>
          <a:bodyPr>
            <a:normAutofit fontScale="92500" lnSpcReduction="20000"/>
          </a:bodyPr>
          <a:lstStyle/>
          <a:p>
            <a:r>
              <a:rPr lang="en-GB" dirty="0" smtClean="0"/>
              <a:t>How did the accident happen and why?</a:t>
            </a:r>
          </a:p>
          <a:p>
            <a:r>
              <a:rPr lang="en-GB" dirty="0" smtClean="0"/>
              <a:t>Why does the account say he was lucky?</a:t>
            </a:r>
          </a:p>
          <a:p>
            <a:r>
              <a:rPr lang="en-GB" dirty="0" smtClean="0"/>
              <a:t>Whereabouts in London did Thomas </a:t>
            </a:r>
            <a:r>
              <a:rPr lang="en-GB" dirty="0"/>
              <a:t>come from?</a:t>
            </a:r>
          </a:p>
          <a:p>
            <a:r>
              <a:rPr lang="en-GB" dirty="0" smtClean="0"/>
              <a:t>Use your inference skills, why </a:t>
            </a:r>
            <a:r>
              <a:rPr lang="en-GB" dirty="0"/>
              <a:t>do you think </a:t>
            </a:r>
            <a:r>
              <a:rPr lang="en-GB" dirty="0" smtClean="0"/>
              <a:t>Thomas had </a:t>
            </a:r>
            <a:r>
              <a:rPr lang="en-GB" dirty="0"/>
              <a:t>to take the apprentice job at Quarry Bank Mill?</a:t>
            </a:r>
          </a:p>
          <a:p>
            <a:endParaRPr lang="en-GB" dirty="0"/>
          </a:p>
        </p:txBody>
      </p:sp>
    </p:spTree>
    <p:extLst>
      <p:ext uri="{BB962C8B-B14F-4D97-AF65-F5344CB8AC3E}">
        <p14:creationId xmlns:p14="http://schemas.microsoft.com/office/powerpoint/2010/main" val="1163976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rPr>
              <a:t>End of Session 1</a:t>
            </a:r>
            <a:endParaRPr lang="en-GB" dirty="0">
              <a:solidFill>
                <a:srgbClr val="FF0000"/>
              </a:solidFill>
            </a:endParaRPr>
          </a:p>
        </p:txBody>
      </p:sp>
      <p:sp>
        <p:nvSpPr>
          <p:cNvPr id="3" name="Subtitle 2"/>
          <p:cNvSpPr>
            <a:spLocks noGrp="1"/>
          </p:cNvSpPr>
          <p:nvPr>
            <p:ph type="subTitle" idx="1"/>
          </p:nvPr>
        </p:nvSpPr>
        <p:spPr/>
        <p:txBody>
          <a:bodyPr/>
          <a:lstStyle/>
          <a:p>
            <a:r>
              <a:rPr lang="en-US" dirty="0" smtClean="0"/>
              <a:t>Can you summarise what have you found out?  </a:t>
            </a:r>
            <a:endParaRPr lang="en-GB" dirty="0"/>
          </a:p>
        </p:txBody>
      </p:sp>
    </p:spTree>
    <p:extLst>
      <p:ext uri="{BB962C8B-B14F-4D97-AF65-F5344CB8AC3E}">
        <p14:creationId xmlns:p14="http://schemas.microsoft.com/office/powerpoint/2010/main" val="2259224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rPr>
              <a:t>Session 2 – Letter Home</a:t>
            </a:r>
            <a:endParaRPr lang="en-GB" dirty="0">
              <a:solidFill>
                <a:srgbClr val="FF0000"/>
              </a:solidFill>
            </a:endParaRPr>
          </a:p>
        </p:txBody>
      </p:sp>
      <p:sp>
        <p:nvSpPr>
          <p:cNvPr id="3" name="Subtitle 2"/>
          <p:cNvSpPr>
            <a:spLocks noGrp="1"/>
          </p:cNvSpPr>
          <p:nvPr>
            <p:ph type="subTitle" idx="1"/>
          </p:nvPr>
        </p:nvSpPr>
        <p:spPr/>
        <p:txBody>
          <a:bodyPr/>
          <a:lstStyle/>
          <a:p>
            <a:r>
              <a:rPr lang="en-US" dirty="0" smtClean="0"/>
              <a:t>Your task will be to write a letter home to one of your parents.  You will be writing in the role of an apprentice working with machinery in a textile mill.</a:t>
            </a:r>
            <a:endParaRPr lang="en-US" dirty="0"/>
          </a:p>
          <a:p>
            <a:endParaRPr lang="en-GB" dirty="0"/>
          </a:p>
        </p:txBody>
      </p:sp>
    </p:spTree>
    <p:extLst>
      <p:ext uri="{BB962C8B-B14F-4D97-AF65-F5344CB8AC3E}">
        <p14:creationId xmlns:p14="http://schemas.microsoft.com/office/powerpoint/2010/main" val="420972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Some ideas to help you with your letter…</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26706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482" y="1412184"/>
            <a:ext cx="3111745" cy="896449"/>
          </a:xfrm>
        </p:spPr>
        <p:txBody>
          <a:bodyPr>
            <a:normAutofit fontScale="90000"/>
          </a:bodyPr>
          <a:lstStyle/>
          <a:p>
            <a:r>
              <a:rPr lang="en-GB" sz="4000" dirty="0">
                <a:latin typeface="Comic Sans MS" panose="030F0702030302020204" pitchFamily="66" charset="0"/>
                <a:ea typeface="Times New Roman" panose="02020603050405020304" pitchFamily="18" charset="0"/>
                <a:cs typeface="Times New Roman" panose="02020603050405020304" pitchFamily="18" charset="0"/>
              </a:rPr>
              <a:t>Girl aged 9</a:t>
            </a:r>
            <a:r>
              <a:rPr lang="en-GB" sz="3600" dirty="0">
                <a:latin typeface="Calibri" panose="020F0502020204030204" pitchFamily="34" charset="0"/>
                <a:ea typeface="Calibri" panose="020F0502020204030204" pitchFamily="34" charset="0"/>
                <a:cs typeface="Times New Roman" panose="02020603050405020304" pitchFamily="18" charset="0"/>
              </a:rPr>
              <a:t/>
            </a:r>
            <a:br>
              <a:rPr lang="en-GB" sz="3600" dirty="0">
                <a:latin typeface="Calibri" panose="020F0502020204030204" pitchFamily="34" charset="0"/>
                <a:ea typeface="Calibri" panose="020F0502020204030204" pitchFamily="34" charset="0"/>
                <a:cs typeface="Times New Roman" panose="02020603050405020304" pitchFamily="18" charset="0"/>
              </a:rPr>
            </a:br>
            <a:endParaRPr lang="en-GB" sz="4000" dirty="0"/>
          </a:p>
        </p:txBody>
      </p:sp>
      <p:sp>
        <p:nvSpPr>
          <p:cNvPr id="6" name="Rectangle 5"/>
          <p:cNvSpPr/>
          <p:nvPr/>
        </p:nvSpPr>
        <p:spPr>
          <a:xfrm>
            <a:off x="996544" y="2760062"/>
            <a:ext cx="4127000" cy="461665"/>
          </a:xfrm>
          <a:prstGeom prst="rect">
            <a:avLst/>
          </a:prstGeom>
        </p:spPr>
        <p:txBody>
          <a:bodyPr wrap="square">
            <a:spAutoFit/>
          </a:bodyPr>
          <a:lstStyle/>
          <a:p>
            <a:pPr marL="285750" indent="-285750">
              <a:buFont typeface="Arial" panose="020B0604020202020204" pitchFamily="34" charset="0"/>
              <a:buChar char="•"/>
            </a:pPr>
            <a:endParaRPr lang="en-GB" sz="2400" b="1" dirty="0">
              <a:solidFill>
                <a:srgbClr val="000000"/>
              </a:solidFill>
            </a:endParaRPr>
          </a:p>
        </p:txBody>
      </p:sp>
      <p:sp>
        <p:nvSpPr>
          <p:cNvPr id="5" name="Rectangle 4"/>
          <p:cNvSpPr/>
          <p:nvPr/>
        </p:nvSpPr>
        <p:spPr>
          <a:xfrm>
            <a:off x="695980" y="2637232"/>
            <a:ext cx="5063375" cy="3253711"/>
          </a:xfrm>
          <a:prstGeom prst="rect">
            <a:avLst/>
          </a:prstGeom>
        </p:spPr>
        <p:txBody>
          <a:bodyPr wrap="square">
            <a:spAutoFit/>
          </a:bodyPr>
          <a:lstStyle/>
          <a:p>
            <a:pPr>
              <a:lnSpc>
                <a:spcPct val="107000"/>
              </a:lnSpc>
              <a:spcAft>
                <a:spcPts val="0"/>
              </a:spcAft>
            </a:pPr>
            <a:r>
              <a:rPr lang="en-GB" sz="2400" dirty="0">
                <a:latin typeface="Comic Sans MS" panose="030F0702030302020204" pitchFamily="66" charset="0"/>
                <a:ea typeface="Times New Roman" panose="02020603050405020304" pitchFamily="18" charset="0"/>
                <a:cs typeface="Times New Roman" panose="02020603050405020304" pitchFamily="18" charset="0"/>
              </a:rPr>
              <a:t>"</a:t>
            </a:r>
            <a:r>
              <a:rPr lang="en-GB" sz="2400" i="1" dirty="0">
                <a:latin typeface="Comic Sans MS" panose="030F0702030302020204" pitchFamily="66" charset="0"/>
                <a:ea typeface="Times New Roman" panose="02020603050405020304" pitchFamily="18" charset="0"/>
                <a:cs typeface="Times New Roman" panose="02020603050405020304" pitchFamily="18" charset="0"/>
              </a:rPr>
              <a:t>I start work promptly at 5:00 in the morning and work all day till 9:00 at night. That’s 16 hours! We are not allowed to talk, sit or look out of the window whilst we work. The only day off from work I get is on Sundays, when we have to go to church</a:t>
            </a:r>
            <a:r>
              <a:rPr lang="en-GB" sz="2400" i="1" dirty="0" smtClean="0">
                <a:latin typeface="Comic Sans MS" panose="030F0702030302020204" pitchFamily="66" charset="0"/>
                <a:ea typeface="Times New Roman" panose="02020603050405020304" pitchFamily="18" charset="0"/>
                <a:cs typeface="Times New Roman" panose="02020603050405020304" pitchFamily="18" charset="0"/>
              </a:rPr>
              <a:t>.</a:t>
            </a:r>
            <a:r>
              <a:rPr lang="en-GB" sz="2400"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9940" r="9940"/>
          <a:stretch>
            <a:fillRect/>
          </a:stretch>
        </p:blipFill>
        <p:spPr>
          <a:xfrm rot="-120000" flipH="1">
            <a:off x="5835650" y="1090613"/>
            <a:ext cx="5280025" cy="4487862"/>
          </a:xfrm>
        </p:spPr>
      </p:pic>
    </p:spTree>
    <p:extLst>
      <p:ext uri="{BB962C8B-B14F-4D97-AF65-F5344CB8AC3E}">
        <p14:creationId xmlns:p14="http://schemas.microsoft.com/office/powerpoint/2010/main" val="2850244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55" y="986942"/>
            <a:ext cx="5028378" cy="1303867"/>
          </a:xfrm>
        </p:spPr>
        <p:txBody>
          <a:bodyPr>
            <a:normAutofit/>
          </a:bodyPr>
          <a:lstStyle/>
          <a:p>
            <a:pPr algn="ctr"/>
            <a:r>
              <a:rPr lang="en-GB" sz="4000" b="1" dirty="0" smtClean="0"/>
              <a:t>Accidents </a:t>
            </a:r>
            <a:endParaRPr lang="en-GB" sz="4000" b="1" dirty="0"/>
          </a:p>
        </p:txBody>
      </p:sp>
      <p:sp>
        <p:nvSpPr>
          <p:cNvPr id="6" name="Rectangle 5"/>
          <p:cNvSpPr/>
          <p:nvPr/>
        </p:nvSpPr>
        <p:spPr>
          <a:xfrm>
            <a:off x="996544" y="2760062"/>
            <a:ext cx="4127000" cy="461665"/>
          </a:xfrm>
          <a:prstGeom prst="rect">
            <a:avLst/>
          </a:prstGeom>
        </p:spPr>
        <p:txBody>
          <a:bodyPr wrap="square">
            <a:spAutoFit/>
          </a:bodyPr>
          <a:lstStyle/>
          <a:p>
            <a:pPr marL="285750" indent="-285750">
              <a:buFont typeface="Arial" panose="020B0604020202020204" pitchFamily="34" charset="0"/>
              <a:buChar char="•"/>
            </a:pPr>
            <a:endParaRPr lang="en-GB" sz="2400" b="1" dirty="0">
              <a:solidFill>
                <a:srgbClr val="000000"/>
              </a:solidFill>
            </a:endParaRPr>
          </a:p>
        </p:txBody>
      </p:sp>
      <p:sp>
        <p:nvSpPr>
          <p:cNvPr id="3" name="Rectangle 2"/>
          <p:cNvSpPr/>
          <p:nvPr/>
        </p:nvSpPr>
        <p:spPr>
          <a:xfrm>
            <a:off x="791827" y="2667742"/>
            <a:ext cx="4885641" cy="3253711"/>
          </a:xfrm>
          <a:prstGeom prst="rect">
            <a:avLst/>
          </a:prstGeom>
        </p:spPr>
        <p:txBody>
          <a:bodyPr wrap="square">
            <a:spAutoFit/>
          </a:bodyPr>
          <a:lstStyle/>
          <a:p>
            <a:pPr>
              <a:lnSpc>
                <a:spcPct val="107000"/>
              </a:lnSpc>
              <a:spcAft>
                <a:spcPts val="0"/>
              </a:spcAft>
            </a:pPr>
            <a:r>
              <a:rPr lang="en-GB" sz="2400" dirty="0">
                <a:latin typeface="Comic Sans MS" panose="030F0702030302020204" pitchFamily="66" charset="0"/>
                <a:ea typeface="Times New Roman" panose="02020603050405020304" pitchFamily="18" charset="0"/>
                <a:cs typeface="Times New Roman" panose="02020603050405020304" pitchFamily="18" charset="0"/>
              </a:rPr>
              <a:t>In textile mills children were made to clean machines while the machines were kept running, </a:t>
            </a:r>
            <a:r>
              <a:rPr lang="en-GB" sz="2400" dirty="0" smtClean="0">
                <a:latin typeface="Comic Sans MS" panose="030F0702030302020204" pitchFamily="66" charset="0"/>
                <a:ea typeface="Times New Roman" panose="02020603050405020304" pitchFamily="18" charset="0"/>
                <a:cs typeface="Times New Roman" panose="02020603050405020304" pitchFamily="18" charset="0"/>
              </a:rPr>
              <a:t>as a result, there </a:t>
            </a:r>
            <a:r>
              <a:rPr lang="en-GB" sz="2400" dirty="0">
                <a:latin typeface="Comic Sans MS" panose="030F0702030302020204" pitchFamily="66" charset="0"/>
                <a:ea typeface="Times New Roman" panose="02020603050405020304" pitchFamily="18" charset="0"/>
                <a:cs typeface="Times New Roman" panose="02020603050405020304" pitchFamily="18" charset="0"/>
              </a:rPr>
              <a:t>were many accidents. Many children lost fingers in the machinery and some were killed, crushed by the huge machines</a:t>
            </a:r>
            <a:r>
              <a:rPr lang="en-GB" dirty="0">
                <a:latin typeface="Comic Sans MS" panose="030F0702030302020204" pitchFamily="66"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538" b="2538"/>
          <a:stretch>
            <a:fillRect/>
          </a:stretch>
        </p:blipFill>
        <p:spPr/>
      </p:pic>
    </p:spTree>
    <p:extLst>
      <p:ext uri="{BB962C8B-B14F-4D97-AF65-F5344CB8AC3E}">
        <p14:creationId xmlns:p14="http://schemas.microsoft.com/office/powerpoint/2010/main" val="3159270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55" y="986942"/>
            <a:ext cx="5028378" cy="1303867"/>
          </a:xfrm>
        </p:spPr>
        <p:txBody>
          <a:bodyPr>
            <a:normAutofit/>
          </a:bodyPr>
          <a:lstStyle/>
          <a:p>
            <a:pPr algn="ctr"/>
            <a:r>
              <a:rPr lang="en-GB" sz="4000" b="1" dirty="0" smtClean="0"/>
              <a:t>Punishments</a:t>
            </a:r>
            <a:endParaRPr lang="en-GB" sz="4000" b="1" dirty="0"/>
          </a:p>
        </p:txBody>
      </p:sp>
      <p:sp>
        <p:nvSpPr>
          <p:cNvPr id="6" name="Rectangle 5"/>
          <p:cNvSpPr/>
          <p:nvPr/>
        </p:nvSpPr>
        <p:spPr>
          <a:xfrm>
            <a:off x="996544" y="2760062"/>
            <a:ext cx="4127000" cy="461665"/>
          </a:xfrm>
          <a:prstGeom prst="rect">
            <a:avLst/>
          </a:prstGeom>
        </p:spPr>
        <p:txBody>
          <a:bodyPr wrap="square">
            <a:spAutoFit/>
          </a:bodyPr>
          <a:lstStyle/>
          <a:p>
            <a:pPr marL="285750" indent="-285750">
              <a:buFont typeface="Arial" panose="020B0604020202020204" pitchFamily="34" charset="0"/>
              <a:buChar char="•"/>
            </a:pPr>
            <a:endParaRPr lang="en-GB" sz="2400" b="1" dirty="0">
              <a:solidFill>
                <a:srgbClr val="000000"/>
              </a:solidFill>
            </a:endParaRPr>
          </a:p>
        </p:txBody>
      </p:sp>
      <p:sp>
        <p:nvSpPr>
          <p:cNvPr id="3" name="Rectangle 2"/>
          <p:cNvSpPr/>
          <p:nvPr/>
        </p:nvSpPr>
        <p:spPr>
          <a:xfrm>
            <a:off x="791827" y="2503969"/>
            <a:ext cx="4885641" cy="3627403"/>
          </a:xfrm>
          <a:prstGeom prst="rect">
            <a:avLst/>
          </a:prstGeom>
        </p:spPr>
        <p:txBody>
          <a:bodyPr wrap="square">
            <a:spAutoFit/>
          </a:bodyPr>
          <a:lstStyle/>
          <a:p>
            <a:pPr>
              <a:lnSpc>
                <a:spcPct val="107000"/>
              </a:lnSpc>
              <a:spcAft>
                <a:spcPts val="0"/>
              </a:spcAft>
            </a:pPr>
            <a:r>
              <a:rPr lang="en-GB" sz="2400" dirty="0">
                <a:latin typeface="Comic Sans MS" panose="030F0702030302020204" pitchFamily="66" charset="0"/>
              </a:rPr>
              <a:t>Children who worked long hours in the textile mills became very tired and found it difficult to maintain the speed required by the </a:t>
            </a:r>
            <a:r>
              <a:rPr lang="en-GB" sz="2400" dirty="0" smtClean="0">
                <a:latin typeface="Comic Sans MS" panose="030F0702030302020204" pitchFamily="66" charset="0"/>
              </a:rPr>
              <a:t>Managers. </a:t>
            </a:r>
            <a:r>
              <a:rPr lang="en-GB" sz="2400" dirty="0">
                <a:latin typeface="Comic Sans MS" panose="030F0702030302020204" pitchFamily="66" charset="0"/>
              </a:rPr>
              <a:t>Children were usually hit with a strap to make them work faster. </a:t>
            </a:r>
            <a:r>
              <a:rPr lang="en-GB" sz="2400" dirty="0" smtClean="0">
                <a:latin typeface="Comic Sans MS" panose="030F0702030302020204" pitchFamily="66" charset="0"/>
              </a:rPr>
              <a:t>They would also be punished if they talked to other children.</a:t>
            </a:r>
            <a:endParaRPr lang="en-GB"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538" b="2538"/>
          <a:stretch>
            <a:fillRect/>
          </a:stretch>
        </p:blipFill>
        <p:spPr/>
      </p:pic>
    </p:spTree>
    <p:extLst>
      <p:ext uri="{BB962C8B-B14F-4D97-AF65-F5344CB8AC3E}">
        <p14:creationId xmlns:p14="http://schemas.microsoft.com/office/powerpoint/2010/main" val="100975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331" y="723331"/>
            <a:ext cx="10467833" cy="3122720"/>
          </a:xfrm>
        </p:spPr>
        <p:txBody>
          <a:bodyPr>
            <a:normAutofit/>
          </a:bodyPr>
          <a:lstStyle/>
          <a:p>
            <a:r>
              <a:rPr lang="en-GB" sz="3600" dirty="0" smtClean="0"/>
              <a:t>Ever wondered what it sounded like </a:t>
            </a:r>
            <a:br>
              <a:rPr lang="en-GB" sz="3600" dirty="0" smtClean="0"/>
            </a:br>
            <a:r>
              <a:rPr lang="en-GB" sz="3600" dirty="0" smtClean="0"/>
              <a:t>working in a textile mill?  </a:t>
            </a:r>
            <a:br>
              <a:rPr lang="en-GB" sz="3600" dirty="0" smtClean="0"/>
            </a:br>
            <a:r>
              <a:rPr lang="en-GB" sz="3600" dirty="0" smtClean="0"/>
              <a:t>Listen to the sounds by clicking on the link below. Remember this would have been much louder in the factory room.  Also the noise would have been constant.</a:t>
            </a:r>
            <a:endParaRPr lang="en-GB" sz="3600" dirty="0"/>
          </a:p>
        </p:txBody>
      </p:sp>
      <p:sp>
        <p:nvSpPr>
          <p:cNvPr id="3" name="Text Placeholder 2"/>
          <p:cNvSpPr>
            <a:spLocks noGrp="1"/>
          </p:cNvSpPr>
          <p:nvPr>
            <p:ph type="body" idx="1"/>
          </p:nvPr>
        </p:nvSpPr>
        <p:spPr/>
        <p:txBody>
          <a:bodyPr/>
          <a:lstStyle/>
          <a:p>
            <a:r>
              <a:rPr lang="en-GB" dirty="0" smtClean="0">
                <a:hlinkClick r:id="rId2"/>
              </a:rPr>
              <a:t>Sounds of the machines in a textile mill</a:t>
            </a:r>
            <a:endParaRPr lang="en-GB" dirty="0"/>
          </a:p>
        </p:txBody>
      </p:sp>
    </p:spTree>
    <p:extLst>
      <p:ext uri="{BB962C8B-B14F-4D97-AF65-F5344CB8AC3E}">
        <p14:creationId xmlns:p14="http://schemas.microsoft.com/office/powerpoint/2010/main" val="354708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the Quiz</a:t>
            </a:r>
            <a:endParaRPr lang="en-GB" dirty="0"/>
          </a:p>
        </p:txBody>
      </p:sp>
      <p:sp>
        <p:nvSpPr>
          <p:cNvPr id="4" name="TextBox 3"/>
          <p:cNvSpPr txBox="1"/>
          <p:nvPr/>
        </p:nvSpPr>
        <p:spPr>
          <a:xfrm>
            <a:off x="1295402" y="2429301"/>
            <a:ext cx="8599225" cy="4062651"/>
          </a:xfrm>
          <a:prstGeom prst="rect">
            <a:avLst/>
          </a:prstGeom>
          <a:noFill/>
        </p:spPr>
        <p:txBody>
          <a:bodyPr wrap="square" rtlCol="0">
            <a:spAutoFit/>
          </a:bodyPr>
          <a:lstStyle/>
          <a:p>
            <a:pPr marL="342900" indent="-342900">
              <a:buAutoNum type="arabicParenR"/>
            </a:pPr>
            <a:r>
              <a:rPr lang="en-GB" sz="2400" dirty="0" smtClean="0"/>
              <a:t>In the early 1700s, what was the most common way to make items to sell? </a:t>
            </a:r>
          </a:p>
          <a:p>
            <a:pPr marL="342900" indent="-342900">
              <a:buAutoNum type="arabicParenR"/>
            </a:pPr>
            <a:r>
              <a:rPr lang="en-GB" sz="2400" dirty="0" smtClean="0"/>
              <a:t>What was made during the industrial revolution to power machines and tools? </a:t>
            </a:r>
          </a:p>
          <a:p>
            <a:pPr marL="342900" indent="-342900">
              <a:buAutoNum type="arabicParenR"/>
            </a:pPr>
            <a:r>
              <a:rPr lang="en-GB" sz="2400" dirty="0" smtClean="0"/>
              <a:t>What were the benefits of these machines? </a:t>
            </a:r>
          </a:p>
          <a:p>
            <a:pPr marL="342900" indent="-342900">
              <a:buAutoNum type="arabicParenR"/>
            </a:pPr>
            <a:r>
              <a:rPr lang="en-GB" sz="2400" dirty="0" smtClean="0"/>
              <a:t>What fuel did these machines need to power them? </a:t>
            </a:r>
          </a:p>
          <a:p>
            <a:pPr marL="342900" indent="-342900">
              <a:buAutoNum type="arabicParenR"/>
            </a:pPr>
            <a:r>
              <a:rPr lang="en-GB" sz="2400" dirty="0" smtClean="0"/>
              <a:t>Where was this fuel gathered? </a:t>
            </a:r>
          </a:p>
          <a:p>
            <a:pPr marL="342900" indent="-342900">
              <a:buAutoNum type="arabicParenR"/>
            </a:pPr>
            <a:r>
              <a:rPr lang="en-GB" sz="2400" dirty="0" smtClean="0"/>
              <a:t>What were the 3 main jobs for a child in a coal mine? </a:t>
            </a:r>
          </a:p>
          <a:p>
            <a:pPr marL="342900" indent="-342900">
              <a:buAutoNum type="arabicParenR"/>
            </a:pPr>
            <a:r>
              <a:rPr lang="en-GB" sz="2400" dirty="0" smtClean="0"/>
              <a:t>Why did people move to the cities? </a:t>
            </a:r>
          </a:p>
          <a:p>
            <a:pPr marL="342900" indent="-342900">
              <a:buAutoNum type="arabicParenR"/>
            </a:pPr>
            <a:r>
              <a:rPr lang="en-GB" sz="2400" dirty="0" smtClean="0"/>
              <a:t>What were the cities like? </a:t>
            </a:r>
          </a:p>
          <a:p>
            <a:pPr marL="342900" indent="-342900">
              <a:buAutoNum type="arabicParenR"/>
            </a:pPr>
            <a:endParaRPr lang="en-GB" dirty="0"/>
          </a:p>
        </p:txBody>
      </p:sp>
    </p:spTree>
    <p:extLst>
      <p:ext uri="{BB962C8B-B14F-4D97-AF65-F5344CB8AC3E}">
        <p14:creationId xmlns:p14="http://schemas.microsoft.com/office/powerpoint/2010/main" val="2494853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Cloud Callout 3"/>
          <p:cNvSpPr/>
          <p:nvPr/>
        </p:nvSpPr>
        <p:spPr>
          <a:xfrm>
            <a:off x="4121834" y="146484"/>
            <a:ext cx="3474720" cy="1688124"/>
          </a:xfrm>
          <a:prstGeom prst="cloudCallout">
            <a:avLst>
              <a:gd name="adj1" fmla="val 3224"/>
              <a:gd name="adj2" fmla="val 80622"/>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It is so loud in hear, my ears are ringing, my ears are hurting.</a:t>
            </a:r>
            <a:endParaRPr lang="en-GB" dirty="0">
              <a:solidFill>
                <a:prstClr val="white"/>
              </a:solidFill>
            </a:endParaRPr>
          </a:p>
        </p:txBody>
      </p:sp>
      <p:sp>
        <p:nvSpPr>
          <p:cNvPr id="5" name="Cloud Callout 4"/>
          <p:cNvSpPr/>
          <p:nvPr/>
        </p:nvSpPr>
        <p:spPr>
          <a:xfrm>
            <a:off x="647114" y="658837"/>
            <a:ext cx="3474720" cy="1688124"/>
          </a:xfrm>
          <a:prstGeom prst="cloudCallout">
            <a:avLst>
              <a:gd name="adj1" fmla="val 56254"/>
              <a:gd name="adj2" fmla="val 77593"/>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I’m so tired, I’ve been working since 6 this morning.</a:t>
            </a:r>
            <a:endParaRPr lang="en-GB" dirty="0">
              <a:solidFill>
                <a:prstClr val="white"/>
              </a:solidFill>
            </a:endParaRPr>
          </a:p>
        </p:txBody>
      </p:sp>
      <p:sp>
        <p:nvSpPr>
          <p:cNvPr id="6" name="Cloud Callout 5"/>
          <p:cNvSpPr/>
          <p:nvPr/>
        </p:nvSpPr>
        <p:spPr>
          <a:xfrm>
            <a:off x="225083" y="2859314"/>
            <a:ext cx="3474720" cy="1916414"/>
          </a:xfrm>
          <a:prstGeom prst="cloudCallout">
            <a:avLst>
              <a:gd name="adj1" fmla="val 71382"/>
              <a:gd name="adj2" fmla="val -21666"/>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The machines move so fast, I worry if I’m not quick enough I will lose my fingers or hand.</a:t>
            </a:r>
            <a:endParaRPr lang="en-GB" dirty="0">
              <a:solidFill>
                <a:prstClr val="white"/>
              </a:solidFill>
            </a:endParaRPr>
          </a:p>
        </p:txBody>
      </p:sp>
      <p:sp>
        <p:nvSpPr>
          <p:cNvPr id="7" name="Cloud Callout 6"/>
          <p:cNvSpPr/>
          <p:nvPr/>
        </p:nvSpPr>
        <p:spPr>
          <a:xfrm>
            <a:off x="2018714" y="4775728"/>
            <a:ext cx="3474720" cy="1688124"/>
          </a:xfrm>
          <a:prstGeom prst="cloudCallout">
            <a:avLst>
              <a:gd name="adj1" fmla="val 61665"/>
              <a:gd name="adj2" fmla="val -97499"/>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If I talk to my friend Nancy, we get beaten by a belt by the </a:t>
            </a:r>
            <a:r>
              <a:rPr lang="en-GB" dirty="0" err="1" smtClean="0">
                <a:solidFill>
                  <a:prstClr val="white"/>
                </a:solidFill>
              </a:rPr>
              <a:t>Overlooker</a:t>
            </a:r>
            <a:r>
              <a:rPr lang="en-GB" dirty="0" smtClean="0">
                <a:solidFill>
                  <a:prstClr val="white"/>
                </a:solidFill>
              </a:rPr>
              <a:t>.</a:t>
            </a:r>
            <a:endParaRPr lang="en-GB" dirty="0">
              <a:solidFill>
                <a:prstClr val="white"/>
              </a:solidFill>
            </a:endParaRPr>
          </a:p>
        </p:txBody>
      </p:sp>
      <p:sp>
        <p:nvSpPr>
          <p:cNvPr id="8" name="Cloud Callout 7"/>
          <p:cNvSpPr/>
          <p:nvPr/>
        </p:nvSpPr>
        <p:spPr>
          <a:xfrm>
            <a:off x="7405870" y="4650073"/>
            <a:ext cx="3474720" cy="1939433"/>
          </a:xfrm>
          <a:prstGeom prst="cloudCallout">
            <a:avLst>
              <a:gd name="adj1" fmla="val -43906"/>
              <a:gd name="adj2" fmla="val -72393"/>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Yesterday, a boy called Thomas lost his fingers, they were trapped in the machinery.</a:t>
            </a:r>
            <a:endParaRPr lang="en-GB" dirty="0">
              <a:solidFill>
                <a:prstClr val="white"/>
              </a:solidFill>
            </a:endParaRPr>
          </a:p>
        </p:txBody>
      </p:sp>
      <p:sp>
        <p:nvSpPr>
          <p:cNvPr id="9" name="Cloud Callout 8"/>
          <p:cNvSpPr/>
          <p:nvPr/>
        </p:nvSpPr>
        <p:spPr>
          <a:xfrm>
            <a:off x="8503880" y="1941342"/>
            <a:ext cx="3474720" cy="1688124"/>
          </a:xfrm>
          <a:prstGeom prst="cloudCallout">
            <a:avLst>
              <a:gd name="adj1" fmla="val -73255"/>
              <a:gd name="adj2" fmla="val 48757"/>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How much longer? I’m so hungry?  When will I have a break? When will the day end?</a:t>
            </a:r>
            <a:endParaRPr lang="en-GB" dirty="0">
              <a:solidFill>
                <a:prstClr val="white"/>
              </a:solidFill>
            </a:endParaRPr>
          </a:p>
        </p:txBody>
      </p:sp>
      <p:sp>
        <p:nvSpPr>
          <p:cNvPr id="10" name="Cloud Callout 9"/>
          <p:cNvSpPr/>
          <p:nvPr/>
        </p:nvSpPr>
        <p:spPr>
          <a:xfrm>
            <a:off x="7596554" y="146671"/>
            <a:ext cx="3474720" cy="1688124"/>
          </a:xfrm>
          <a:prstGeom prst="cloudCallout">
            <a:avLst>
              <a:gd name="adj1" fmla="val -38335"/>
              <a:gd name="adj2" fmla="val 78334"/>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The cotton dust is everywhere.  It is in my nose and mouth.  I can’t stop coughing.</a:t>
            </a:r>
            <a:endParaRPr lang="en-GB" dirty="0">
              <a:solidFill>
                <a:prstClr val="white"/>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6129" y="1900024"/>
            <a:ext cx="2619741" cy="3057952"/>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8574" y="146484"/>
            <a:ext cx="609600" cy="609600"/>
          </a:xfrm>
          <a:prstGeom prst="rect">
            <a:avLst/>
          </a:prstGeom>
        </p:spPr>
      </p:pic>
    </p:spTree>
    <p:extLst>
      <p:ext uri="{BB962C8B-B14F-4D97-AF65-F5344CB8AC3E}">
        <p14:creationId xmlns:p14="http://schemas.microsoft.com/office/powerpoint/2010/main" val="22396778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71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9A5C27-0F29-4A78-830C-1910A20B71A1}"/>
              </a:ext>
            </a:extLst>
          </p:cNvPr>
          <p:cNvSpPr>
            <a:spLocks noGrp="1"/>
          </p:cNvSpPr>
          <p:nvPr>
            <p:ph type="title"/>
          </p:nvPr>
        </p:nvSpPr>
        <p:spPr>
          <a:xfrm>
            <a:off x="841830" y="793446"/>
            <a:ext cx="5123237" cy="1303867"/>
          </a:xfrm>
        </p:spPr>
        <p:txBody>
          <a:bodyPr/>
          <a:lstStyle/>
          <a:p>
            <a:r>
              <a:rPr lang="en-US" sz="2400" dirty="0" smtClean="0"/>
              <a:t>A possible structure for your letter:</a:t>
            </a:r>
            <a:endParaRPr lang="en-US" sz="2400" dirty="0"/>
          </a:p>
        </p:txBody>
      </p:sp>
      <p:sp>
        <p:nvSpPr>
          <p:cNvPr id="3" name="Content Placeholder 2">
            <a:extLst>
              <a:ext uri="{FF2B5EF4-FFF2-40B4-BE49-F238E27FC236}">
                <a16:creationId xmlns="" xmlns:a16="http://schemas.microsoft.com/office/drawing/2014/main" id="{1BF363B3-8F9E-4D67-AE12-41CFF83F6790}"/>
              </a:ext>
            </a:extLst>
          </p:cNvPr>
          <p:cNvSpPr>
            <a:spLocks noGrp="1"/>
          </p:cNvSpPr>
          <p:nvPr>
            <p:ph idx="1"/>
          </p:nvPr>
        </p:nvSpPr>
        <p:spPr>
          <a:xfrm>
            <a:off x="841830" y="2097313"/>
            <a:ext cx="5529941" cy="3425532"/>
          </a:xfrm>
        </p:spPr>
        <p:txBody>
          <a:bodyPr>
            <a:normAutofit fontScale="92500" lnSpcReduction="20000"/>
          </a:bodyPr>
          <a:lstStyle/>
          <a:p>
            <a:r>
              <a:rPr lang="en-US" sz="2000" dirty="0" smtClean="0">
                <a:latin typeface="Lucida Handwriting" panose="03010101010101010101" pitchFamily="66" charset="0"/>
              </a:rPr>
              <a:t>Dear  Mum or Dad, </a:t>
            </a:r>
          </a:p>
          <a:p>
            <a:pPr marL="0" indent="0">
              <a:buNone/>
            </a:pPr>
            <a:r>
              <a:rPr lang="en-US" sz="2000" b="1" dirty="0" smtClean="0">
                <a:latin typeface="Lucida Handwriting" panose="03010101010101010101" pitchFamily="66" charset="0"/>
              </a:rPr>
              <a:t>Paragraph 1: </a:t>
            </a:r>
          </a:p>
          <a:p>
            <a:r>
              <a:rPr lang="en-US" sz="2000" dirty="0" smtClean="0"/>
              <a:t>Ask after your family.  Are they well?  Do you have any brothers and sisters?</a:t>
            </a:r>
          </a:p>
          <a:p>
            <a:r>
              <a:rPr lang="en-US" sz="2000" dirty="0" smtClean="0"/>
              <a:t>Explain how you are being treated at the apprentice home.  Have you made friends? Are you happy? Do you miss home? </a:t>
            </a:r>
          </a:p>
          <a:p>
            <a:pPr marL="0" indent="0">
              <a:buNone/>
            </a:pPr>
            <a:r>
              <a:rPr lang="en-US" sz="2000" b="1" dirty="0">
                <a:latin typeface="Lucida Handwriting" panose="03010101010101010101" pitchFamily="66" charset="0"/>
              </a:rPr>
              <a:t>Paragraph </a:t>
            </a:r>
            <a:r>
              <a:rPr lang="en-US" sz="2000" b="1" dirty="0" smtClean="0">
                <a:latin typeface="Lucida Handwriting" panose="03010101010101010101" pitchFamily="66" charset="0"/>
              </a:rPr>
              <a:t>2: </a:t>
            </a:r>
            <a:endParaRPr lang="en-US" sz="2000" b="1" dirty="0">
              <a:latin typeface="Lucida Handwriting" panose="03010101010101010101" pitchFamily="66" charset="0"/>
            </a:endParaRPr>
          </a:p>
          <a:p>
            <a:r>
              <a:rPr lang="en-US" sz="2000" dirty="0" smtClean="0"/>
              <a:t>What is your daily life like?. Things you can mention: You get up early, have breakfast and then walk to the mill to start your day’s work.</a:t>
            </a:r>
            <a:endParaRPr lang="en-US" sz="2000" dirty="0"/>
          </a:p>
          <a:p>
            <a:endParaRPr lang="en-US" dirty="0"/>
          </a:p>
          <a:p>
            <a:endParaRPr lang="en-US" dirty="0"/>
          </a:p>
        </p:txBody>
      </p:sp>
      <p:sp>
        <p:nvSpPr>
          <p:cNvPr id="4" name="Content Placeholder 3">
            <a:extLst>
              <a:ext uri="{FF2B5EF4-FFF2-40B4-BE49-F238E27FC236}">
                <a16:creationId xmlns="" xmlns:a16="http://schemas.microsoft.com/office/drawing/2014/main" id="{FAC39A09-F7DD-4A45-B35D-55FB6203E17B}"/>
              </a:ext>
            </a:extLst>
          </p:cNvPr>
          <p:cNvSpPr>
            <a:spLocks noGrp="1"/>
          </p:cNvSpPr>
          <p:nvPr>
            <p:ph idx="13"/>
          </p:nvPr>
        </p:nvSpPr>
        <p:spPr>
          <a:xfrm>
            <a:off x="6574972" y="817636"/>
            <a:ext cx="4905828" cy="5201027"/>
          </a:xfrm>
        </p:spPr>
        <p:txBody>
          <a:bodyPr>
            <a:normAutofit fontScale="92500" lnSpcReduction="20000"/>
          </a:bodyPr>
          <a:lstStyle/>
          <a:p>
            <a:pPr marL="0" indent="0">
              <a:buNone/>
            </a:pPr>
            <a:r>
              <a:rPr lang="en-US" sz="2000" b="1" dirty="0">
                <a:latin typeface="Lucida Handwriting" panose="03010101010101010101" pitchFamily="66" charset="0"/>
              </a:rPr>
              <a:t>Paragraph </a:t>
            </a:r>
            <a:r>
              <a:rPr lang="en-US" sz="2000" b="1" dirty="0" smtClean="0">
                <a:latin typeface="Lucida Handwriting" panose="03010101010101010101" pitchFamily="66" charset="0"/>
              </a:rPr>
              <a:t>3: </a:t>
            </a:r>
            <a:endParaRPr lang="en-US" sz="2000" b="1" dirty="0">
              <a:latin typeface="Lucida Handwriting" panose="03010101010101010101" pitchFamily="66" charset="0"/>
            </a:endParaRPr>
          </a:p>
          <a:p>
            <a:pPr marL="0" indent="0">
              <a:buNone/>
            </a:pPr>
            <a:r>
              <a:rPr lang="en-US" sz="2000" dirty="0"/>
              <a:t>Explain </a:t>
            </a:r>
            <a:r>
              <a:rPr lang="en-US" sz="2000" dirty="0" smtClean="0"/>
              <a:t>the job: </a:t>
            </a:r>
          </a:p>
          <a:p>
            <a:pPr lvl="1"/>
            <a:r>
              <a:rPr lang="en-GB" sz="1800" dirty="0">
                <a:ea typeface="Times New Roman" panose="02020603050405020304" pitchFamily="18" charset="0"/>
                <a:cs typeface="Times New Roman" panose="02020603050405020304" pitchFamily="18" charset="0"/>
              </a:rPr>
              <a:t>T</a:t>
            </a:r>
            <a:r>
              <a:rPr lang="en-GB" sz="1800" dirty="0" smtClean="0">
                <a:ea typeface="Times New Roman" panose="02020603050405020304" pitchFamily="18" charset="0"/>
                <a:cs typeface="Times New Roman" panose="02020603050405020304" pitchFamily="18" charset="0"/>
              </a:rPr>
              <a:t>o clean and oil the </a:t>
            </a:r>
            <a:r>
              <a:rPr lang="en-GB" sz="1800" dirty="0">
                <a:ea typeface="Times New Roman" panose="02020603050405020304" pitchFamily="18" charset="0"/>
                <a:cs typeface="Times New Roman" panose="02020603050405020304" pitchFamily="18" charset="0"/>
              </a:rPr>
              <a:t>machines </a:t>
            </a:r>
            <a:r>
              <a:rPr lang="en-GB" sz="1800" dirty="0" smtClean="0">
                <a:ea typeface="Times New Roman" panose="02020603050405020304" pitchFamily="18" charset="0"/>
                <a:cs typeface="Times New Roman" panose="02020603050405020304" pitchFamily="18" charset="0"/>
              </a:rPr>
              <a:t>whilst they are still running. They never stop unless there is a problem.</a:t>
            </a:r>
          </a:p>
          <a:p>
            <a:pPr lvl="1"/>
            <a:r>
              <a:rPr lang="en-GB" sz="1800" dirty="0" smtClean="0">
                <a:ea typeface="Times New Roman" panose="02020603050405020304" pitchFamily="18" charset="0"/>
                <a:cs typeface="Times New Roman" panose="02020603050405020304" pitchFamily="18" charset="0"/>
              </a:rPr>
              <a:t>You worry that you might get injured by the heavy machines.  </a:t>
            </a:r>
          </a:p>
          <a:p>
            <a:pPr lvl="1"/>
            <a:r>
              <a:rPr lang="en-GB" sz="1800" dirty="0" smtClean="0">
                <a:ea typeface="Times New Roman" panose="02020603050405020304" pitchFamily="18" charset="0"/>
                <a:cs typeface="Times New Roman" panose="02020603050405020304" pitchFamily="18" charset="0"/>
              </a:rPr>
              <a:t>Talk about the accidents that have already happened to other children in the Mill.</a:t>
            </a:r>
            <a:endParaRPr lang="en-US" sz="1800" dirty="0"/>
          </a:p>
          <a:p>
            <a:r>
              <a:rPr lang="en-US" sz="2000" b="1" dirty="0" smtClean="0">
                <a:solidFill>
                  <a:srgbClr val="FF0000"/>
                </a:solidFill>
              </a:rPr>
              <a:t>As before use the </a:t>
            </a:r>
            <a:r>
              <a:rPr lang="en-US" sz="2000" b="1" i="1" dirty="0" smtClean="0">
                <a:solidFill>
                  <a:srgbClr val="FF0000"/>
                </a:solidFill>
              </a:rPr>
              <a:t>Exciting Adjectives </a:t>
            </a:r>
            <a:r>
              <a:rPr lang="en-US" sz="2000" b="1" dirty="0" smtClean="0">
                <a:solidFill>
                  <a:srgbClr val="FF0000"/>
                </a:solidFill>
              </a:rPr>
              <a:t>Word Bank (PDF) and the next few slides to help you. </a:t>
            </a:r>
          </a:p>
          <a:p>
            <a:r>
              <a:rPr lang="en-US" sz="2000" b="1" dirty="0" smtClean="0">
                <a:solidFill>
                  <a:srgbClr val="FF0000"/>
                </a:solidFill>
              </a:rPr>
              <a:t>Don’t forget to check your work against the checklist</a:t>
            </a:r>
            <a:r>
              <a:rPr lang="en-US" sz="1600" dirty="0" smtClean="0">
                <a:solidFill>
                  <a:srgbClr val="FF0000"/>
                </a:solidFill>
              </a:rPr>
              <a:t>.</a:t>
            </a:r>
          </a:p>
          <a:p>
            <a:r>
              <a:rPr lang="en-US" sz="1900" b="1" dirty="0" smtClean="0">
                <a:solidFill>
                  <a:srgbClr val="00B0F0"/>
                </a:solidFill>
              </a:rPr>
              <a:t>You could</a:t>
            </a:r>
            <a:r>
              <a:rPr lang="en-US" sz="1900" b="1" dirty="0">
                <a:solidFill>
                  <a:srgbClr val="00B0F0"/>
                </a:solidFill>
              </a:rPr>
              <a:t> </a:t>
            </a:r>
            <a:r>
              <a:rPr lang="en-US" sz="1900" b="1" dirty="0" smtClean="0">
                <a:solidFill>
                  <a:srgbClr val="00B0F0"/>
                </a:solidFill>
              </a:rPr>
              <a:t>use the attached letter template to write or type on.  If you are handwriting your letter, maybe draw lines on the page </a:t>
            </a:r>
            <a:r>
              <a:rPr lang="en-US" sz="1900" b="1" smtClean="0">
                <a:solidFill>
                  <a:srgbClr val="00B0F0"/>
                </a:solidFill>
              </a:rPr>
              <a:t>with a pencil </a:t>
            </a:r>
            <a:r>
              <a:rPr lang="en-US" sz="1900" b="1" dirty="0" smtClean="0">
                <a:solidFill>
                  <a:srgbClr val="00B0F0"/>
                </a:solidFill>
              </a:rPr>
              <a:t>and ruler to help you when writing.</a:t>
            </a:r>
            <a:endParaRPr lang="en-US" sz="2800" b="1" dirty="0">
              <a:solidFill>
                <a:srgbClr val="00B0F0"/>
              </a:solidFill>
            </a:endParaRPr>
          </a:p>
          <a:p>
            <a:endParaRPr lang="en-US" dirty="0"/>
          </a:p>
        </p:txBody>
      </p:sp>
    </p:spTree>
    <p:extLst>
      <p:ext uri="{BB962C8B-B14F-4D97-AF65-F5344CB8AC3E}">
        <p14:creationId xmlns:p14="http://schemas.microsoft.com/office/powerpoint/2010/main" val="3553990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0572225"/>
              </p:ext>
            </p:extLst>
          </p:nvPr>
        </p:nvGraphicFramePr>
        <p:xfrm>
          <a:off x="1501253" y="1088156"/>
          <a:ext cx="8863464" cy="3423920"/>
        </p:xfrm>
        <a:graphic>
          <a:graphicData uri="http://schemas.openxmlformats.org/drawingml/2006/table">
            <a:tbl>
              <a:tblPr firstRow="1" bandRow="1">
                <a:tableStyleId>{5C22544A-7EE6-4342-B048-85BDC9FD1C3A}</a:tableStyleId>
              </a:tblPr>
              <a:tblGrid>
                <a:gridCol w="4431732"/>
                <a:gridCol w="4431732"/>
              </a:tblGrid>
              <a:tr h="370840">
                <a:tc gridSpan="2">
                  <a:txBody>
                    <a:bodyPr/>
                    <a:lstStyle/>
                    <a:p>
                      <a:pPr algn="ctr"/>
                      <a:r>
                        <a:rPr lang="en-GB" sz="2400" dirty="0" smtClean="0">
                          <a:solidFill>
                            <a:schemeClr val="tx1"/>
                          </a:solidFill>
                          <a:latin typeface="Comic Sans MS" panose="030F0702030302020204" pitchFamily="66" charset="0"/>
                        </a:rPr>
                        <a:t>Word Bank of key words to use and refer</a:t>
                      </a:r>
                      <a:r>
                        <a:rPr lang="en-GB" sz="2400" baseline="0" dirty="0" smtClean="0">
                          <a:solidFill>
                            <a:schemeClr val="tx1"/>
                          </a:solidFill>
                          <a:latin typeface="Comic Sans MS" panose="030F0702030302020204" pitchFamily="66" charset="0"/>
                        </a:rPr>
                        <a:t> to:</a:t>
                      </a:r>
                      <a:endParaRPr lang="en-GB" sz="24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tc>
              </a:tr>
              <a:tr h="370840">
                <a:tc>
                  <a:txBody>
                    <a:bodyPr/>
                    <a:lstStyle/>
                    <a:p>
                      <a:r>
                        <a:rPr lang="en-GB" b="0" dirty="0" smtClean="0">
                          <a:solidFill>
                            <a:schemeClr val="tx1"/>
                          </a:solidFill>
                          <a:latin typeface="Comic Sans MS" panose="030F0702030302020204" pitchFamily="66" charset="0"/>
                        </a:rPr>
                        <a:t>apprentice</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latin typeface="Comic Sans MS" panose="030F0702030302020204" pitchFamily="66" charset="0"/>
                        </a:rPr>
                        <a:t>accident</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b="0" dirty="0" smtClean="0">
                          <a:solidFill>
                            <a:schemeClr val="tx1"/>
                          </a:solidFill>
                          <a:latin typeface="Comic Sans MS" panose="030F0702030302020204" pitchFamily="66" charset="0"/>
                        </a:rPr>
                        <a:t>Textile mill</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latin typeface="Comic Sans MS" panose="030F0702030302020204" pitchFamily="66" charset="0"/>
                        </a:rPr>
                        <a:t>pun</a:t>
                      </a:r>
                      <a:r>
                        <a:rPr lang="en-GB" b="0" dirty="0" smtClean="0">
                          <a:solidFill>
                            <a:srgbClr val="FF0000"/>
                          </a:solidFill>
                          <a:latin typeface="Comic Sans MS" panose="030F0702030302020204" pitchFamily="66" charset="0"/>
                        </a:rPr>
                        <a:t>i</a:t>
                      </a:r>
                      <a:r>
                        <a:rPr lang="en-GB" b="0" dirty="0" smtClean="0">
                          <a:solidFill>
                            <a:schemeClr val="tx1"/>
                          </a:solidFill>
                          <a:latin typeface="Comic Sans MS" panose="030F0702030302020204" pitchFamily="66" charset="0"/>
                        </a:rPr>
                        <a:t>shment</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b="0" dirty="0" smtClean="0">
                          <a:solidFill>
                            <a:schemeClr val="tx1"/>
                          </a:solidFill>
                          <a:latin typeface="Comic Sans MS" panose="030F0702030302020204" pitchFamily="66" charset="0"/>
                        </a:rPr>
                        <a:t>Machinery, machine</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latin typeface="Comic Sans MS" panose="030F0702030302020204" pitchFamily="66" charset="0"/>
                        </a:rPr>
                        <a:t>Thread</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b="0" dirty="0" smtClean="0">
                          <a:solidFill>
                            <a:schemeClr val="tx1"/>
                          </a:solidFill>
                          <a:latin typeface="Comic Sans MS" panose="030F0702030302020204" pitchFamily="66" charset="0"/>
                        </a:rPr>
                        <a:t>cotton</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latin typeface="Comic Sans MS" panose="030F0702030302020204" pitchFamily="66" charset="0"/>
                        </a:rPr>
                        <a:t>Tiredness, exhaustion</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b="0" dirty="0" smtClean="0">
                          <a:solidFill>
                            <a:schemeClr val="tx1"/>
                          </a:solidFill>
                          <a:latin typeface="Comic Sans MS" panose="030F0702030302020204" pitchFamily="66" charset="0"/>
                        </a:rPr>
                        <a:t>dust</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latin typeface="Comic Sans MS" panose="030F0702030302020204" pitchFamily="66" charset="0"/>
                        </a:rPr>
                        <a:t>hunger</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b="0" dirty="0" err="1" smtClean="0">
                          <a:solidFill>
                            <a:schemeClr val="tx1"/>
                          </a:solidFill>
                          <a:latin typeface="Comic Sans MS" panose="030F0702030302020204" pitchFamily="66" charset="0"/>
                        </a:rPr>
                        <a:t>Overlooker</a:t>
                      </a:r>
                      <a:r>
                        <a:rPr lang="en-GB" b="0" dirty="0" smtClean="0">
                          <a:solidFill>
                            <a:schemeClr val="tx1"/>
                          </a:solidFill>
                          <a:latin typeface="Comic Sans MS" panose="030F0702030302020204" pitchFamily="66" charset="0"/>
                        </a:rPr>
                        <a:t> or Overseer</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smtClean="0">
                          <a:solidFill>
                            <a:schemeClr val="tx1"/>
                          </a:solidFill>
                          <a:latin typeface="Comic Sans MS" panose="030F0702030302020204" pitchFamily="66" charset="0"/>
                        </a:rPr>
                        <a:t>noise</a:t>
                      </a:r>
                      <a:r>
                        <a:rPr lang="en-GB" b="0" dirty="0" smtClean="0">
                          <a:solidFill>
                            <a:schemeClr val="tx1"/>
                          </a:solidFill>
                          <a:latin typeface="Comic Sans MS" panose="030F0702030302020204" pitchFamily="66" charset="0"/>
                        </a:rPr>
                        <a:t>, incessant</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b="0" dirty="0" smtClean="0">
                          <a:solidFill>
                            <a:schemeClr val="tx1"/>
                          </a:solidFill>
                          <a:latin typeface="Comic Sans MS" panose="030F0702030302020204" pitchFamily="66" charset="0"/>
                        </a:rPr>
                        <a:t>Man</a:t>
                      </a:r>
                      <a:r>
                        <a:rPr lang="en-GB" b="0" dirty="0" smtClean="0">
                          <a:solidFill>
                            <a:srgbClr val="FF0000"/>
                          </a:solidFill>
                          <a:latin typeface="Comic Sans MS" panose="030F0702030302020204" pitchFamily="66" charset="0"/>
                        </a:rPr>
                        <a:t>a</a:t>
                      </a:r>
                      <a:r>
                        <a:rPr lang="en-GB" b="0" dirty="0" smtClean="0">
                          <a:solidFill>
                            <a:schemeClr val="tx1"/>
                          </a:solidFill>
                          <a:latin typeface="Comic Sans MS" panose="030F0702030302020204" pitchFamily="66" charset="0"/>
                        </a:rPr>
                        <a:t>ger </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b="0" dirty="0" smtClean="0">
                          <a:solidFill>
                            <a:schemeClr val="tx1"/>
                          </a:solidFill>
                          <a:latin typeface="Comic Sans MS" panose="030F0702030302020204" pitchFamily="66" charset="0"/>
                        </a:rPr>
                        <a:t>Owner</a:t>
                      </a:r>
                      <a:r>
                        <a:rPr lang="en-GB" b="0" baseline="0" dirty="0" smtClean="0">
                          <a:solidFill>
                            <a:schemeClr val="tx1"/>
                          </a:solidFill>
                          <a:latin typeface="Comic Sans MS" panose="030F0702030302020204" pitchFamily="66" charset="0"/>
                        </a:rPr>
                        <a:t> </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25856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49" y="991306"/>
            <a:ext cx="10058400" cy="5374984"/>
          </a:xfrm>
          <a:prstGeom prst="rect">
            <a:avLst/>
          </a:prstGeom>
        </p:spPr>
      </p:pic>
      <p:sp>
        <p:nvSpPr>
          <p:cNvPr id="3" name="TextBox 2"/>
          <p:cNvSpPr txBox="1"/>
          <p:nvPr/>
        </p:nvSpPr>
        <p:spPr>
          <a:xfrm>
            <a:off x="905470" y="470226"/>
            <a:ext cx="10272045" cy="369332"/>
          </a:xfrm>
          <a:prstGeom prst="rect">
            <a:avLst/>
          </a:prstGeom>
          <a:noFill/>
        </p:spPr>
        <p:txBody>
          <a:bodyPr wrap="square" rtlCol="0">
            <a:spAutoFit/>
          </a:bodyPr>
          <a:lstStyle/>
          <a:p>
            <a:r>
              <a:rPr lang="en-GB" dirty="0" smtClean="0"/>
              <a:t>As always, think about the way you start your sentences.  The following familiar slides will help you.</a:t>
            </a:r>
            <a:endParaRPr lang="en-GB" dirty="0"/>
          </a:p>
        </p:txBody>
      </p:sp>
    </p:spTree>
    <p:extLst>
      <p:ext uri="{BB962C8B-B14F-4D97-AF65-F5344CB8AC3E}">
        <p14:creationId xmlns:p14="http://schemas.microsoft.com/office/powerpoint/2010/main" val="1665759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 y="286352"/>
            <a:ext cx="7445829" cy="27413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349" y="2575125"/>
            <a:ext cx="7263982" cy="4086371"/>
          </a:xfrm>
          <a:prstGeom prst="rect">
            <a:avLst/>
          </a:prstGeom>
        </p:spPr>
      </p:pic>
    </p:spTree>
    <p:extLst>
      <p:ext uri="{BB962C8B-B14F-4D97-AF65-F5344CB8AC3E}">
        <p14:creationId xmlns:p14="http://schemas.microsoft.com/office/powerpoint/2010/main" val="1464003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20" y="273370"/>
            <a:ext cx="9202434" cy="6335009"/>
          </a:xfrm>
          <a:prstGeom prst="rect">
            <a:avLst/>
          </a:prstGeom>
        </p:spPr>
      </p:pic>
    </p:spTree>
    <p:extLst>
      <p:ext uri="{BB962C8B-B14F-4D97-AF65-F5344CB8AC3E}">
        <p14:creationId xmlns:p14="http://schemas.microsoft.com/office/powerpoint/2010/main" val="2937837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Session 2 </a:t>
            </a:r>
            <a:br>
              <a:rPr lang="en-GB" dirty="0" smtClean="0"/>
            </a:br>
            <a:r>
              <a:rPr lang="en-GB" sz="4400" dirty="0" smtClean="0"/>
              <a:t>– take a break</a:t>
            </a:r>
            <a:endParaRPr lang="en-GB" sz="4400" dirty="0"/>
          </a:p>
        </p:txBody>
      </p:sp>
      <p:sp>
        <p:nvSpPr>
          <p:cNvPr id="3" name="Subtitle 2"/>
          <p:cNvSpPr>
            <a:spLocks noGrp="1"/>
          </p:cNvSpPr>
          <p:nvPr>
            <p:ph type="subTitle" idx="1"/>
          </p:nvPr>
        </p:nvSpPr>
        <p:spPr>
          <a:xfrm>
            <a:off x="2692398" y="3490810"/>
            <a:ext cx="7215877" cy="1872759"/>
          </a:xfrm>
        </p:spPr>
        <p:txBody>
          <a:bodyPr>
            <a:noAutofit/>
          </a:bodyPr>
          <a:lstStyle/>
          <a:p>
            <a:r>
              <a:rPr lang="en-US" sz="2800" dirty="0" smtClean="0"/>
              <a:t>You are now over half way to completing your letter home. </a:t>
            </a:r>
          </a:p>
          <a:p>
            <a:r>
              <a:rPr lang="en-US" sz="2800" dirty="0" smtClean="0">
                <a:solidFill>
                  <a:srgbClr val="FF0000"/>
                </a:solidFill>
              </a:rPr>
              <a:t>For extra impact, can you add aspects of POAMS?</a:t>
            </a:r>
          </a:p>
        </p:txBody>
      </p:sp>
    </p:spTree>
    <p:extLst>
      <p:ext uri="{BB962C8B-B14F-4D97-AF65-F5344CB8AC3E}">
        <p14:creationId xmlns:p14="http://schemas.microsoft.com/office/powerpoint/2010/main" val="511783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BF363B3-8F9E-4D67-AE12-41CFF83F6790}"/>
              </a:ext>
            </a:extLst>
          </p:cNvPr>
          <p:cNvSpPr>
            <a:spLocks noGrp="1"/>
          </p:cNvSpPr>
          <p:nvPr>
            <p:ph idx="1"/>
          </p:nvPr>
        </p:nvSpPr>
        <p:spPr>
          <a:xfrm>
            <a:off x="841830" y="2097313"/>
            <a:ext cx="6582552" cy="3425532"/>
          </a:xfrm>
        </p:spPr>
        <p:txBody>
          <a:bodyPr>
            <a:normAutofit fontScale="92500" lnSpcReduction="20000"/>
          </a:bodyPr>
          <a:lstStyle/>
          <a:p>
            <a:pPr marL="0" indent="0">
              <a:buNone/>
            </a:pPr>
            <a:r>
              <a:rPr lang="en-US" sz="2000" dirty="0" smtClean="0">
                <a:latin typeface="Lucida Handwriting" panose="03010101010101010101" pitchFamily="66" charset="0"/>
              </a:rPr>
              <a:t> </a:t>
            </a:r>
            <a:r>
              <a:rPr lang="en-US" b="1" dirty="0" smtClean="0">
                <a:latin typeface="Lucida Handwriting" panose="03010101010101010101" pitchFamily="66" charset="0"/>
              </a:rPr>
              <a:t>Paragraph 4: </a:t>
            </a:r>
          </a:p>
          <a:p>
            <a:pPr marL="0" indent="0">
              <a:buNone/>
            </a:pPr>
            <a:r>
              <a:rPr lang="en-US" dirty="0" smtClean="0"/>
              <a:t>Describe what working in the mill is like:</a:t>
            </a:r>
          </a:p>
          <a:p>
            <a:pPr lvl="1"/>
            <a:r>
              <a:rPr lang="en-US" sz="2400" dirty="0" smtClean="0"/>
              <a:t>the loud noise</a:t>
            </a:r>
          </a:p>
          <a:p>
            <a:pPr lvl="1"/>
            <a:r>
              <a:rPr lang="en-US" sz="2400" dirty="0" smtClean="0"/>
              <a:t>cotton </a:t>
            </a:r>
            <a:r>
              <a:rPr lang="en-US" sz="2400" dirty="0"/>
              <a:t>dust </a:t>
            </a:r>
            <a:r>
              <a:rPr lang="en-US" sz="2400" dirty="0" smtClean="0"/>
              <a:t>everywhere</a:t>
            </a:r>
          </a:p>
          <a:p>
            <a:pPr lvl="1"/>
            <a:r>
              <a:rPr lang="en-US" sz="2400" dirty="0" smtClean="0"/>
              <a:t>The </a:t>
            </a:r>
            <a:r>
              <a:rPr lang="en-US" sz="2400" dirty="0" err="1" smtClean="0"/>
              <a:t>Overlooker</a:t>
            </a:r>
            <a:r>
              <a:rPr lang="en-US" sz="2400" dirty="0" smtClean="0"/>
              <a:t> who punishes you when you talk.</a:t>
            </a:r>
            <a:endParaRPr lang="en-US" sz="2400" dirty="0"/>
          </a:p>
          <a:p>
            <a:pPr marL="0" indent="0">
              <a:buNone/>
            </a:pPr>
            <a:r>
              <a:rPr lang="en-US" b="1" dirty="0" smtClean="0">
                <a:latin typeface="Lucida Handwriting" panose="03010101010101010101" pitchFamily="66" charset="0"/>
              </a:rPr>
              <a:t>Paragraph 5: </a:t>
            </a:r>
            <a:endParaRPr lang="en-US" b="1" dirty="0">
              <a:latin typeface="Lucida Handwriting" panose="03010101010101010101" pitchFamily="66" charset="0"/>
            </a:endParaRPr>
          </a:p>
          <a:p>
            <a:r>
              <a:rPr lang="en-US" dirty="0" smtClean="0"/>
              <a:t>What happens at the end of the day?  How tired are you?  How long have you been working</a:t>
            </a:r>
            <a:r>
              <a:rPr lang="en-US" sz="2000" dirty="0" smtClean="0"/>
              <a:t>?</a:t>
            </a:r>
            <a:endParaRPr lang="en-US" sz="2000" dirty="0"/>
          </a:p>
          <a:p>
            <a:endParaRPr lang="en-US" dirty="0"/>
          </a:p>
          <a:p>
            <a:endParaRPr lang="en-US" dirty="0"/>
          </a:p>
        </p:txBody>
      </p:sp>
      <p:sp>
        <p:nvSpPr>
          <p:cNvPr id="4" name="Content Placeholder 3">
            <a:extLst>
              <a:ext uri="{FF2B5EF4-FFF2-40B4-BE49-F238E27FC236}">
                <a16:creationId xmlns="" xmlns:a16="http://schemas.microsoft.com/office/drawing/2014/main" id="{FAC39A09-F7DD-4A45-B35D-55FB6203E17B}"/>
              </a:ext>
            </a:extLst>
          </p:cNvPr>
          <p:cNvSpPr>
            <a:spLocks noGrp="1"/>
          </p:cNvSpPr>
          <p:nvPr>
            <p:ph idx="13"/>
          </p:nvPr>
        </p:nvSpPr>
        <p:spPr>
          <a:xfrm>
            <a:off x="6643211" y="1145184"/>
            <a:ext cx="4905828" cy="2171224"/>
          </a:xfrm>
        </p:spPr>
        <p:txBody>
          <a:bodyPr>
            <a:normAutofit lnSpcReduction="10000"/>
          </a:bodyPr>
          <a:lstStyle/>
          <a:p>
            <a:pPr marL="0" indent="0">
              <a:buNone/>
            </a:pPr>
            <a:r>
              <a:rPr lang="en-US" sz="2000" b="1" dirty="0" smtClean="0">
                <a:latin typeface="Lucida Handwriting" panose="03010101010101010101" pitchFamily="66" charset="0"/>
              </a:rPr>
              <a:t>End  the letter and sign off</a:t>
            </a:r>
            <a:endParaRPr lang="en-US" sz="2000" b="1" dirty="0">
              <a:latin typeface="Lucida Handwriting" panose="03010101010101010101" pitchFamily="66" charset="0"/>
            </a:endParaRPr>
          </a:p>
          <a:p>
            <a:r>
              <a:rPr lang="en-US" sz="2000" b="1" dirty="0" smtClean="0">
                <a:solidFill>
                  <a:srgbClr val="FF0000"/>
                </a:solidFill>
              </a:rPr>
              <a:t>As before use the </a:t>
            </a:r>
            <a:r>
              <a:rPr lang="en-US" sz="2000" b="1" i="1" dirty="0" smtClean="0">
                <a:solidFill>
                  <a:srgbClr val="FF0000"/>
                </a:solidFill>
              </a:rPr>
              <a:t>Exciting Adjectives </a:t>
            </a:r>
            <a:r>
              <a:rPr lang="en-US" sz="2000" b="1" dirty="0" smtClean="0">
                <a:solidFill>
                  <a:srgbClr val="FF0000"/>
                </a:solidFill>
              </a:rPr>
              <a:t>Word Bank (PDF) and the next few slides to help you. </a:t>
            </a:r>
          </a:p>
          <a:p>
            <a:r>
              <a:rPr lang="en-US" sz="2000" b="1" dirty="0" smtClean="0">
                <a:solidFill>
                  <a:srgbClr val="FF0000"/>
                </a:solidFill>
              </a:rPr>
              <a:t>Don’t forget to check your work against the checklist</a:t>
            </a:r>
            <a:r>
              <a:rPr lang="en-US" sz="1600" dirty="0" smtClean="0">
                <a:solidFill>
                  <a:srgbClr val="FF0000"/>
                </a:solidFill>
              </a:rPr>
              <a:t>.</a:t>
            </a:r>
          </a:p>
          <a:p>
            <a:endParaRPr lang="en-US" dirty="0"/>
          </a:p>
          <a:p>
            <a:endParaRPr lang="en-US" dirty="0"/>
          </a:p>
        </p:txBody>
      </p:sp>
    </p:spTree>
    <p:extLst>
      <p:ext uri="{BB962C8B-B14F-4D97-AF65-F5344CB8AC3E}">
        <p14:creationId xmlns:p14="http://schemas.microsoft.com/office/powerpoint/2010/main" val="4073498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2677825"/>
              </p:ext>
            </p:extLst>
          </p:nvPr>
        </p:nvGraphicFramePr>
        <p:xfrm>
          <a:off x="1719618" y="750626"/>
          <a:ext cx="9048467" cy="5463091"/>
        </p:xfrm>
        <a:graphic>
          <a:graphicData uri="http://schemas.openxmlformats.org/drawingml/2006/table">
            <a:tbl>
              <a:tblPr firstRow="1" firstCol="1" bandRow="1">
                <a:tableStyleId>{5C22544A-7EE6-4342-B048-85BDC9FD1C3A}</a:tableStyleId>
              </a:tblPr>
              <a:tblGrid>
                <a:gridCol w="974965"/>
                <a:gridCol w="6554889"/>
                <a:gridCol w="1518613"/>
              </a:tblGrid>
              <a:tr h="72094">
                <a:tc>
                  <a:txBody>
                    <a:bodyPr/>
                    <a:lstStyle/>
                    <a:p>
                      <a:pPr algn="l">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solidFill>
                      <a:schemeClr val="accent2">
                        <a:lumMod val="60000"/>
                        <a:lumOff val="40000"/>
                      </a:schemeClr>
                    </a:solidFill>
                  </a:tcPr>
                </a:tc>
                <a:tc>
                  <a:txBody>
                    <a:bodyPr/>
                    <a:lstStyle/>
                    <a:p>
                      <a:pPr algn="ctr">
                        <a:lnSpc>
                          <a:spcPct val="115000"/>
                        </a:lnSpc>
                        <a:spcAft>
                          <a:spcPts val="0"/>
                        </a:spcAft>
                      </a:pPr>
                      <a:r>
                        <a:rPr lang="en-GB" sz="1600" dirty="0">
                          <a:solidFill>
                            <a:schemeClr val="tx1"/>
                          </a:solidFill>
                          <a:effectLst/>
                        </a:rPr>
                        <a:t>I have: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solidFill>
                      <a:schemeClr val="accent2">
                        <a:lumMod val="60000"/>
                        <a:lumOff val="40000"/>
                      </a:schemeClr>
                    </a:solidFill>
                  </a:tcPr>
                </a:tc>
                <a:tc>
                  <a:txBody>
                    <a:bodyPr/>
                    <a:lstStyle/>
                    <a:p>
                      <a:pPr algn="ctr">
                        <a:lnSpc>
                          <a:spcPct val="115000"/>
                        </a:lnSpc>
                        <a:spcAft>
                          <a:spcPts val="0"/>
                        </a:spcAft>
                      </a:pPr>
                      <a:r>
                        <a:rPr lang="en-GB" sz="1600" dirty="0">
                          <a:solidFill>
                            <a:schemeClr val="tx1"/>
                          </a:solidFill>
                          <a:effectLst/>
                        </a:rPr>
                        <a:t>Self-Assess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solidFill>
                      <a:schemeClr val="accent2">
                        <a:lumMod val="60000"/>
                        <a:lumOff val="40000"/>
                      </a:schemeClr>
                    </a:solidFill>
                  </a:tcPr>
                </a:tc>
              </a:tr>
              <a:tr h="252242">
                <a:tc rowSpan="5">
                  <a:txBody>
                    <a:bodyPr/>
                    <a:lstStyle/>
                    <a:p>
                      <a:pPr algn="ctr">
                        <a:lnSpc>
                          <a:spcPct val="115000"/>
                        </a:lnSpc>
                        <a:spcAft>
                          <a:spcPts val="0"/>
                        </a:spcAft>
                      </a:pPr>
                      <a:r>
                        <a:rPr lang="en-GB" sz="1400" dirty="0">
                          <a:effectLst/>
                        </a:rPr>
                        <a:t> </a:t>
                      </a:r>
                    </a:p>
                    <a:p>
                      <a:pPr algn="ctr">
                        <a:lnSpc>
                          <a:spcPct val="115000"/>
                        </a:lnSpc>
                        <a:spcAft>
                          <a:spcPts val="0"/>
                        </a:spcAft>
                      </a:pPr>
                      <a:r>
                        <a:rPr lang="en-GB" sz="1400" dirty="0">
                          <a:effectLst/>
                        </a:rPr>
                        <a:t> </a:t>
                      </a:r>
                    </a:p>
                    <a:p>
                      <a:pPr algn="l">
                        <a:lnSpc>
                          <a:spcPct val="115000"/>
                        </a:lnSpc>
                        <a:spcAft>
                          <a:spcPts val="0"/>
                        </a:spcAft>
                      </a:pPr>
                      <a:r>
                        <a:rPr lang="en-GB" sz="1400" dirty="0">
                          <a:effectLst/>
                        </a:rPr>
                        <a:t> </a:t>
                      </a:r>
                    </a:p>
                    <a:p>
                      <a:pPr algn="ctr">
                        <a:lnSpc>
                          <a:spcPct val="115000"/>
                        </a:lnSpc>
                        <a:spcAft>
                          <a:spcPts val="0"/>
                        </a:spcAft>
                      </a:pPr>
                      <a:r>
                        <a:rPr lang="en-GB" sz="2800" dirty="0">
                          <a:solidFill>
                            <a:schemeClr val="tx1"/>
                          </a:solidFill>
                          <a:effectLst/>
                        </a:rPr>
                        <a:t>Must</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solidFill>
                      <a:schemeClr val="accent2">
                        <a:lumMod val="60000"/>
                        <a:lumOff val="40000"/>
                      </a:schemeClr>
                    </a:solidFill>
                  </a:tcPr>
                </a:tc>
                <a:tc>
                  <a:txBody>
                    <a:bodyPr/>
                    <a:lstStyle/>
                    <a:p>
                      <a:pPr algn="l">
                        <a:lnSpc>
                          <a:spcPct val="115000"/>
                        </a:lnSpc>
                        <a:spcAft>
                          <a:spcPts val="0"/>
                        </a:spcAft>
                      </a:pPr>
                      <a:r>
                        <a:rPr lang="en-GB" sz="2400" dirty="0">
                          <a:effectLst/>
                        </a:rPr>
                        <a:t>Included the key </a:t>
                      </a:r>
                      <a:r>
                        <a:rPr lang="en-GB" sz="2400" dirty="0" smtClean="0">
                          <a:effectLst/>
                        </a:rPr>
                        <a:t>facts</a:t>
                      </a:r>
                      <a:r>
                        <a:rPr lang="en-GB" sz="2400" baseline="0" dirty="0" smtClean="0">
                          <a:effectLst/>
                        </a:rPr>
                        <a:t> about working as an apprentice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c>
                  <a:txBody>
                    <a:bodyPr/>
                    <a:lstStyle/>
                    <a:p>
                      <a:pPr algn="l">
                        <a:lnSpc>
                          <a:spcPct val="115000"/>
                        </a:lnSpc>
                        <a:spcAft>
                          <a:spcPts val="0"/>
                        </a:spcAft>
                      </a:pPr>
                      <a:r>
                        <a:rPr lang="en-GB" sz="8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r>
              <a:tr h="252242">
                <a:tc vMerge="1">
                  <a:txBody>
                    <a:bodyPr/>
                    <a:lstStyle/>
                    <a:p>
                      <a:endParaRPr lang="en-GB"/>
                    </a:p>
                  </a:txBody>
                  <a:tcPr/>
                </a:tc>
                <a:tc>
                  <a:txBody>
                    <a:bodyPr/>
                    <a:lstStyle/>
                    <a:p>
                      <a:pPr algn="l">
                        <a:lnSpc>
                          <a:spcPct val="115000"/>
                        </a:lnSpc>
                        <a:spcAft>
                          <a:spcPts val="0"/>
                        </a:spcAft>
                      </a:pPr>
                      <a:r>
                        <a:rPr lang="en-GB" sz="2400" dirty="0">
                          <a:effectLst/>
                        </a:rPr>
                        <a:t>Included thoughts and </a:t>
                      </a:r>
                      <a:r>
                        <a:rPr lang="en-GB" sz="2400" dirty="0" smtClean="0">
                          <a:effectLst/>
                        </a:rPr>
                        <a:t>feelings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c>
                  <a:txBody>
                    <a:bodyPr/>
                    <a:lstStyle/>
                    <a:p>
                      <a:pPr algn="l">
                        <a:lnSpc>
                          <a:spcPct val="115000"/>
                        </a:lnSpc>
                        <a:spcAft>
                          <a:spcPts val="0"/>
                        </a:spcAft>
                      </a:pPr>
                      <a:r>
                        <a:rPr lang="en-GB" sz="8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r>
              <a:tr h="252242">
                <a:tc vMerge="1">
                  <a:txBody>
                    <a:bodyPr/>
                    <a:lstStyle/>
                    <a:p>
                      <a:endParaRPr lang="en-GB"/>
                    </a:p>
                  </a:txBody>
                  <a:tcPr/>
                </a:tc>
                <a:tc>
                  <a:txBody>
                    <a:bodyPr/>
                    <a:lstStyle/>
                    <a:p>
                      <a:pPr algn="l">
                        <a:lnSpc>
                          <a:spcPct val="115000"/>
                        </a:lnSpc>
                        <a:spcAft>
                          <a:spcPts val="0"/>
                        </a:spcAft>
                      </a:pPr>
                      <a:r>
                        <a:rPr lang="en-GB" sz="2400" dirty="0" smtClean="0">
                          <a:effectLst/>
                          <a:latin typeface="Garamond" panose="02020404030301010803" pitchFamily="18" charset="0"/>
                          <a:ea typeface="Calibri" panose="020F0502020204030204" pitchFamily="34" charset="0"/>
                          <a:cs typeface="Times New Roman" panose="02020603050405020304" pitchFamily="18" charset="0"/>
                        </a:rPr>
                        <a:t>Asked</a:t>
                      </a:r>
                      <a:r>
                        <a:rPr lang="en-GB" sz="2400" baseline="0" dirty="0" smtClean="0">
                          <a:effectLst/>
                          <a:latin typeface="Garamond" panose="02020404030301010803" pitchFamily="18" charset="0"/>
                          <a:ea typeface="Calibri" panose="020F0502020204030204" pitchFamily="34" charset="0"/>
                          <a:cs typeface="Times New Roman" panose="02020603050405020304" pitchFamily="18" charset="0"/>
                        </a:rPr>
                        <a:t> about my family back at home</a:t>
                      </a: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7032" marR="57032" marT="0" marB="0"/>
                </a:tc>
                <a:tc>
                  <a:txBody>
                    <a:bodyPr/>
                    <a:lstStyle/>
                    <a:p>
                      <a:pPr algn="l">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r>
              <a:tr h="521784">
                <a:tc vMerge="1">
                  <a:txBody>
                    <a:bodyPr/>
                    <a:lstStyle/>
                    <a:p>
                      <a:endParaRPr lang="en-GB"/>
                    </a:p>
                  </a:txBody>
                  <a:tcPr/>
                </a:tc>
                <a:tc>
                  <a:txBody>
                    <a:bodyPr/>
                    <a:lstStyle/>
                    <a:p>
                      <a:pPr algn="l">
                        <a:lnSpc>
                          <a:spcPct val="115000"/>
                        </a:lnSpc>
                        <a:spcAft>
                          <a:spcPts val="0"/>
                        </a:spcAft>
                      </a:pPr>
                      <a:r>
                        <a:rPr lang="en-GB" sz="2400" dirty="0">
                          <a:effectLst/>
                        </a:rPr>
                        <a:t>Written </a:t>
                      </a:r>
                      <a:r>
                        <a:rPr lang="en-GB" sz="2400" dirty="0" smtClean="0">
                          <a:effectLst/>
                        </a:rPr>
                        <a:t>5 </a:t>
                      </a:r>
                      <a:r>
                        <a:rPr lang="en-GB" sz="2400" dirty="0">
                          <a:effectLst/>
                        </a:rPr>
                        <a:t>paragraphs </a:t>
                      </a:r>
                      <a:r>
                        <a:rPr lang="en-GB" sz="2400" dirty="0" smtClean="0">
                          <a:effectLst/>
                        </a:rPr>
                        <a:t>(</a:t>
                      </a:r>
                      <a:r>
                        <a:rPr lang="en-GB" sz="2400" dirty="0">
                          <a:effectLst/>
                        </a:rPr>
                        <a:t>beginning, middle and end)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c>
                  <a:txBody>
                    <a:bodyPr/>
                    <a:lstStyle/>
                    <a:p>
                      <a:pPr algn="l">
                        <a:lnSpc>
                          <a:spcPct val="115000"/>
                        </a:lnSpc>
                        <a:spcAft>
                          <a:spcPts val="0"/>
                        </a:spcAft>
                      </a:pPr>
                      <a:r>
                        <a:rPr lang="en-GB" sz="8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r>
              <a:tr h="454651">
                <a:tc vMerge="1">
                  <a:txBody>
                    <a:bodyPr/>
                    <a:lstStyle/>
                    <a:p>
                      <a:endParaRPr lang="en-GB"/>
                    </a:p>
                  </a:txBody>
                  <a:tcPr/>
                </a:tc>
                <a:tc>
                  <a:txBody>
                    <a:bodyPr/>
                    <a:lstStyle/>
                    <a:p>
                      <a:pPr algn="l">
                        <a:lnSpc>
                          <a:spcPct val="115000"/>
                        </a:lnSpc>
                        <a:spcAft>
                          <a:spcPts val="0"/>
                        </a:spcAft>
                      </a:pPr>
                      <a:r>
                        <a:rPr lang="en-GB" sz="2400" dirty="0">
                          <a:effectLst/>
                        </a:rPr>
                        <a:t>Used a range of punctuation such as</a:t>
                      </a:r>
                      <a:r>
                        <a:rPr lang="en-GB" sz="2400" dirty="0" smtClean="0">
                          <a:effectLst/>
                        </a:rPr>
                        <a:t>:.  </a:t>
                      </a:r>
                      <a:r>
                        <a:rPr lang="en-GB" sz="2400" dirty="0">
                          <a:effectLst/>
                        </a:rPr>
                        <a:t>, ! ?  (  ) ; </a:t>
                      </a:r>
                    </a:p>
                  </a:txBody>
                  <a:tcPr marL="57032" marR="57032" marT="0" marB="0"/>
                </a:tc>
                <a:tc>
                  <a:txBody>
                    <a:bodyPr/>
                    <a:lstStyle/>
                    <a:p>
                      <a:pPr algn="l">
                        <a:lnSpc>
                          <a:spcPct val="115000"/>
                        </a:lnSpc>
                        <a:spcAft>
                          <a:spcPts val="0"/>
                        </a:spcAft>
                      </a:pPr>
                      <a:r>
                        <a:rPr lang="en-GB" sz="8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r>
              <a:tr h="521784">
                <a:tc rowSpan="4">
                  <a:txBody>
                    <a:bodyPr/>
                    <a:lstStyle/>
                    <a:p>
                      <a:pPr algn="ctr">
                        <a:lnSpc>
                          <a:spcPct val="115000"/>
                        </a:lnSpc>
                        <a:spcAft>
                          <a:spcPts val="0"/>
                        </a:spcAft>
                      </a:pPr>
                      <a:r>
                        <a:rPr lang="en-GB" sz="1400" dirty="0">
                          <a:effectLst/>
                        </a:rPr>
                        <a:t> </a:t>
                      </a:r>
                    </a:p>
                    <a:p>
                      <a:pPr algn="l">
                        <a:lnSpc>
                          <a:spcPct val="115000"/>
                        </a:lnSpc>
                        <a:spcAft>
                          <a:spcPts val="0"/>
                        </a:spcAft>
                      </a:pPr>
                      <a:r>
                        <a:rPr lang="en-GB" sz="1400" dirty="0">
                          <a:effectLst/>
                        </a:rPr>
                        <a:t> </a:t>
                      </a:r>
                    </a:p>
                    <a:p>
                      <a:pPr algn="ctr">
                        <a:lnSpc>
                          <a:spcPct val="115000"/>
                        </a:lnSpc>
                        <a:spcAft>
                          <a:spcPts val="0"/>
                        </a:spcAft>
                      </a:pPr>
                      <a:r>
                        <a:rPr lang="en-GB" sz="2000" dirty="0">
                          <a:solidFill>
                            <a:schemeClr val="tx1"/>
                          </a:solidFill>
                          <a:effectLst/>
                        </a:rPr>
                        <a:t>Should</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solidFill>
                      <a:schemeClr val="accent2">
                        <a:lumMod val="60000"/>
                        <a:lumOff val="40000"/>
                      </a:schemeClr>
                    </a:solidFill>
                  </a:tcPr>
                </a:tc>
                <a:tc>
                  <a:txBody>
                    <a:bodyPr/>
                    <a:lstStyle/>
                    <a:p>
                      <a:pPr algn="l">
                        <a:lnSpc>
                          <a:spcPct val="115000"/>
                        </a:lnSpc>
                        <a:spcAft>
                          <a:spcPts val="0"/>
                        </a:spcAft>
                      </a:pPr>
                      <a:r>
                        <a:rPr lang="en-GB" sz="2400" dirty="0" smtClean="0">
                          <a:effectLst/>
                        </a:rPr>
                        <a:t>Varied the</a:t>
                      </a:r>
                      <a:r>
                        <a:rPr lang="en-GB" sz="2400" baseline="0" dirty="0" smtClean="0">
                          <a:effectLst/>
                        </a:rPr>
                        <a:t> way I have started my paragraphs and sentences – see the above slides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c>
                  <a:txBody>
                    <a:bodyPr/>
                    <a:lstStyle/>
                    <a:p>
                      <a:pPr algn="l">
                        <a:lnSpc>
                          <a:spcPct val="115000"/>
                        </a:lnSpc>
                        <a:spcAft>
                          <a:spcPts val="0"/>
                        </a:spcAft>
                      </a:pPr>
                      <a:r>
                        <a:rPr lang="en-GB" sz="8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r>
              <a:tr h="791327">
                <a:tc vMerge="1">
                  <a:txBody>
                    <a:bodyPr/>
                    <a:lstStyle/>
                    <a:p>
                      <a:endParaRPr lang="en-GB"/>
                    </a:p>
                  </a:txBody>
                  <a:tcPr/>
                </a:tc>
                <a:tc>
                  <a:txBody>
                    <a:bodyPr/>
                    <a:lstStyle/>
                    <a:p>
                      <a:pPr algn="l">
                        <a:lnSpc>
                          <a:spcPct val="115000"/>
                        </a:lnSpc>
                        <a:spcAft>
                          <a:spcPts val="0"/>
                        </a:spcAft>
                      </a:pPr>
                      <a:r>
                        <a:rPr lang="en-GB" sz="2400" dirty="0">
                          <a:effectLst/>
                        </a:rPr>
                        <a:t>Used a range of conjunctions:</a:t>
                      </a:r>
                    </a:p>
                    <a:p>
                      <a:pPr algn="l">
                        <a:lnSpc>
                          <a:spcPct val="115000"/>
                        </a:lnSpc>
                        <a:spcAft>
                          <a:spcPts val="0"/>
                        </a:spcAft>
                      </a:pPr>
                      <a:r>
                        <a:rPr lang="en-GB" sz="2400" dirty="0">
                          <a:effectLst/>
                          <a:latin typeface="Lucida Handwriting" panose="03010101010101010101" pitchFamily="66" charset="0"/>
                        </a:rPr>
                        <a:t>although, because, despite, however, which, </a:t>
                      </a:r>
                      <a:r>
                        <a:rPr lang="en-GB" sz="2400" dirty="0" smtClean="0">
                          <a:effectLst/>
                          <a:latin typeface="Lucida Handwriting" panose="03010101010101010101" pitchFamily="66" charset="0"/>
                        </a:rPr>
                        <a:t>whilst, until, finally, </a:t>
                      </a:r>
                      <a:endParaRPr lang="en-GB" sz="2400" dirty="0">
                        <a:effectLst/>
                        <a:latin typeface="Lucida Handwriting" panose="03010101010101010101" pitchFamily="66" charset="0"/>
                        <a:ea typeface="Calibri" panose="020F0502020204030204" pitchFamily="34" charset="0"/>
                        <a:cs typeface="Times New Roman" panose="02020603050405020304" pitchFamily="18" charset="0"/>
                      </a:endParaRPr>
                    </a:p>
                  </a:txBody>
                  <a:tcPr marL="57032" marR="57032" marT="0" marB="0"/>
                </a:tc>
                <a:tc>
                  <a:txBody>
                    <a:bodyPr/>
                    <a:lstStyle/>
                    <a:p>
                      <a:pPr algn="l">
                        <a:lnSpc>
                          <a:spcPct val="115000"/>
                        </a:lnSpc>
                        <a:spcAft>
                          <a:spcPts val="0"/>
                        </a:spcAft>
                      </a:pPr>
                      <a:r>
                        <a:rPr lang="en-GB" sz="8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r>
              <a:tr h="252242">
                <a:tc vMerge="1">
                  <a:txBody>
                    <a:bodyPr/>
                    <a:lstStyle/>
                    <a:p>
                      <a:endParaRPr lang="en-GB"/>
                    </a:p>
                  </a:txBody>
                  <a:tcPr/>
                </a:tc>
                <a:tc>
                  <a:txBody>
                    <a:bodyPr/>
                    <a:lstStyle/>
                    <a:p>
                      <a:pPr algn="l">
                        <a:lnSpc>
                          <a:spcPct val="115000"/>
                        </a:lnSpc>
                        <a:spcAft>
                          <a:spcPts val="0"/>
                        </a:spcAft>
                      </a:pPr>
                      <a:r>
                        <a:rPr lang="en-GB" sz="2400" dirty="0">
                          <a:effectLst/>
                        </a:rPr>
                        <a:t>Written in chronological </a:t>
                      </a:r>
                      <a:r>
                        <a:rPr lang="en-GB" sz="2400" dirty="0" smtClean="0">
                          <a:effectLst/>
                        </a:rPr>
                        <a:t>order about my day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c>
                  <a:txBody>
                    <a:bodyPr/>
                    <a:lstStyle/>
                    <a:p>
                      <a:pPr algn="l">
                        <a:lnSpc>
                          <a:spcPct val="115000"/>
                        </a:lnSpc>
                        <a:spcAft>
                          <a:spcPts val="0"/>
                        </a:spcAft>
                      </a:pPr>
                      <a:r>
                        <a:rPr lang="en-GB" sz="8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r>
              <a:tr h="252242">
                <a:tc vMerge="1">
                  <a:txBody>
                    <a:bodyPr/>
                    <a:lstStyle/>
                    <a:p>
                      <a:endParaRPr lang="en-GB"/>
                    </a:p>
                  </a:txBody>
                  <a:tcPr/>
                </a:tc>
                <a:tc>
                  <a:txBody>
                    <a:bodyPr/>
                    <a:lstStyle/>
                    <a:p>
                      <a:pPr algn="l">
                        <a:lnSpc>
                          <a:spcPct val="115000"/>
                        </a:lnSpc>
                        <a:spcAft>
                          <a:spcPts val="0"/>
                        </a:spcAft>
                      </a:pPr>
                      <a:r>
                        <a:rPr lang="en-GB" sz="2400" dirty="0">
                          <a:effectLst/>
                        </a:rPr>
                        <a:t>Used a range of </a:t>
                      </a:r>
                      <a:r>
                        <a:rPr lang="en-GB" sz="2400" dirty="0" smtClean="0">
                          <a:effectLst/>
                        </a:rPr>
                        <a:t>adjectives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c>
                  <a:txBody>
                    <a:bodyPr/>
                    <a:lstStyle/>
                    <a:p>
                      <a:pPr algn="l">
                        <a:lnSpc>
                          <a:spcPct val="115000"/>
                        </a:lnSpc>
                        <a:spcAft>
                          <a:spcPts val="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32" marR="57032" marT="0" marB="0"/>
                </a:tc>
              </a:tr>
            </a:tbl>
          </a:graphicData>
        </a:graphic>
      </p:graphicFrame>
      <p:sp>
        <p:nvSpPr>
          <p:cNvPr id="3" name="Rectangle 2"/>
          <p:cNvSpPr/>
          <p:nvPr/>
        </p:nvSpPr>
        <p:spPr>
          <a:xfrm rot="16200000">
            <a:off x="-2289415" y="3146722"/>
            <a:ext cx="7141855" cy="584775"/>
          </a:xfrm>
          <a:prstGeom prst="rect">
            <a:avLst/>
          </a:prstGeom>
          <a:noFill/>
        </p:spPr>
        <p:txBody>
          <a:bodyPr wrap="squar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Have you checked your work?</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282205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do you like most about your letter?  </a:t>
            </a:r>
            <a:br>
              <a:rPr lang="en-US" dirty="0" smtClean="0"/>
            </a:br>
            <a:r>
              <a:rPr lang="en-US" dirty="0" smtClean="0"/>
              <a:t>Ask someone else in your family to read it.  What do they think?</a:t>
            </a:r>
            <a:endParaRPr lang="en-US" dirty="0"/>
          </a:p>
        </p:txBody>
      </p:sp>
      <p:sp>
        <p:nvSpPr>
          <p:cNvPr id="6" name="Text Placeholder 5"/>
          <p:cNvSpPr>
            <a:spLocks noGrp="1"/>
          </p:cNvSpPr>
          <p:nvPr>
            <p:ph type="body" idx="1"/>
          </p:nvPr>
        </p:nvSpPr>
        <p:spPr/>
        <p:txBody>
          <a:bodyPr>
            <a:normAutofit/>
          </a:bodyPr>
          <a:lstStyle/>
          <a:p>
            <a:r>
              <a:rPr lang="en-US" dirty="0" smtClean="0"/>
              <a:t>What are your 2 successes?  What one thing should you do next time?</a:t>
            </a:r>
            <a:endParaRPr lang="en-US" dirty="0"/>
          </a:p>
        </p:txBody>
      </p:sp>
      <p:pic>
        <p:nvPicPr>
          <p:cNvPr id="11" name="Content Placeholder 10"/>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8861413" y="3863974"/>
            <a:ext cx="1146651" cy="1109663"/>
          </a:xfrm>
        </p:spPr>
      </p:pic>
      <p:sp>
        <p:nvSpPr>
          <p:cNvPr id="2" name="Smiley Face 1"/>
          <p:cNvSpPr/>
          <p:nvPr/>
        </p:nvSpPr>
        <p:spPr>
          <a:xfrm>
            <a:off x="2473858" y="3863974"/>
            <a:ext cx="1706256" cy="1506311"/>
          </a:xfrm>
          <a:prstGeom prst="smileyFace">
            <a:avLst/>
          </a:prstGeom>
          <a:solidFill>
            <a:srgbClr val="FFFF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2" name="Smiley Face 11"/>
          <p:cNvSpPr/>
          <p:nvPr/>
        </p:nvSpPr>
        <p:spPr>
          <a:xfrm>
            <a:off x="5398487" y="3863974"/>
            <a:ext cx="1706256" cy="1506311"/>
          </a:xfrm>
          <a:prstGeom prst="smileyFace">
            <a:avLst/>
          </a:prstGeom>
          <a:solidFill>
            <a:srgbClr val="FFFF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3" name="Rectangle 2"/>
          <p:cNvSpPr/>
          <p:nvPr/>
        </p:nvSpPr>
        <p:spPr>
          <a:xfrm>
            <a:off x="1857828" y="5640712"/>
            <a:ext cx="8723085" cy="369332"/>
          </a:xfrm>
          <a:prstGeom prst="rect">
            <a:avLst/>
          </a:prstGeom>
        </p:spPr>
        <p:txBody>
          <a:bodyPr wrap="square">
            <a:spAutoFit/>
          </a:bodyPr>
          <a:lstStyle/>
          <a:p>
            <a:r>
              <a:rPr lang="en-US" b="1" dirty="0">
                <a:solidFill>
                  <a:srgbClr val="FF0000"/>
                </a:solidFill>
              </a:rPr>
              <a:t>Don’t forget to upload your finished </a:t>
            </a:r>
            <a:r>
              <a:rPr lang="en-US" b="1" dirty="0" smtClean="0">
                <a:solidFill>
                  <a:srgbClr val="FF0000"/>
                </a:solidFill>
              </a:rPr>
              <a:t>letter so </a:t>
            </a:r>
            <a:r>
              <a:rPr lang="en-US" b="1" dirty="0">
                <a:solidFill>
                  <a:srgbClr val="FF0000"/>
                </a:solidFill>
              </a:rPr>
              <a:t>we can give you feedback.</a:t>
            </a:r>
          </a:p>
        </p:txBody>
      </p:sp>
    </p:spTree>
    <p:extLst>
      <p:ext uri="{BB962C8B-B14F-4D97-AF65-F5344CB8AC3E}">
        <p14:creationId xmlns:p14="http://schemas.microsoft.com/office/powerpoint/2010/main" val="1665483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96332"/>
            <a:ext cx="9601196" cy="1303867"/>
          </a:xfrm>
        </p:spPr>
        <p:txBody>
          <a:bodyPr/>
          <a:lstStyle/>
          <a:p>
            <a:r>
              <a:rPr lang="en-GB" dirty="0" smtClean="0"/>
              <a:t>Quiz Answers</a:t>
            </a:r>
            <a:endParaRPr lang="en-GB" dirty="0"/>
          </a:p>
        </p:txBody>
      </p:sp>
      <p:sp>
        <p:nvSpPr>
          <p:cNvPr id="4" name="TextBox 3"/>
          <p:cNvSpPr txBox="1"/>
          <p:nvPr/>
        </p:nvSpPr>
        <p:spPr>
          <a:xfrm>
            <a:off x="963874" y="1600199"/>
            <a:ext cx="10264252" cy="5170646"/>
          </a:xfrm>
          <a:prstGeom prst="rect">
            <a:avLst/>
          </a:prstGeom>
          <a:noFill/>
        </p:spPr>
        <p:txBody>
          <a:bodyPr wrap="square" rtlCol="0">
            <a:spAutoFit/>
          </a:bodyPr>
          <a:lstStyle/>
          <a:p>
            <a:pPr marL="342900" indent="-342900">
              <a:buAutoNum type="arabicParenR"/>
            </a:pPr>
            <a:r>
              <a:rPr lang="en-GB" sz="2400" dirty="0" smtClean="0"/>
              <a:t>In the early 1700s, what was the most common way to make items to sell? </a:t>
            </a:r>
            <a:r>
              <a:rPr lang="en-GB" sz="2400" dirty="0" smtClean="0">
                <a:solidFill>
                  <a:srgbClr val="FF0000"/>
                </a:solidFill>
              </a:rPr>
              <a:t>In a person’s home - this was called cottage industries. </a:t>
            </a:r>
            <a:endParaRPr lang="en-GB" sz="2400" dirty="0" smtClean="0"/>
          </a:p>
          <a:p>
            <a:pPr marL="342900" indent="-342900">
              <a:buAutoNum type="arabicParenR"/>
            </a:pPr>
            <a:r>
              <a:rPr lang="en-GB" sz="2400" dirty="0" smtClean="0"/>
              <a:t>What was made during the industrial revolution to power machines and tools?  </a:t>
            </a:r>
            <a:r>
              <a:rPr lang="en-GB" sz="2400" dirty="0" smtClean="0">
                <a:solidFill>
                  <a:srgbClr val="FF0000"/>
                </a:solidFill>
              </a:rPr>
              <a:t>Steam engines </a:t>
            </a:r>
            <a:endParaRPr lang="en-GB" sz="2400" dirty="0" smtClean="0"/>
          </a:p>
          <a:p>
            <a:pPr marL="342900" indent="-342900">
              <a:buAutoNum type="arabicParenR"/>
            </a:pPr>
            <a:r>
              <a:rPr lang="en-GB" sz="2400" dirty="0" smtClean="0"/>
              <a:t>What were the benefits of these machines? </a:t>
            </a:r>
            <a:r>
              <a:rPr lang="en-GB" sz="2400" dirty="0" smtClean="0">
                <a:solidFill>
                  <a:srgbClr val="FF0000"/>
                </a:solidFill>
              </a:rPr>
              <a:t>Steam engines could work all the time;  they didn’t need food, sleep or to be paid. </a:t>
            </a:r>
            <a:r>
              <a:rPr lang="en-GB" sz="2400" dirty="0" smtClean="0"/>
              <a:t> </a:t>
            </a:r>
          </a:p>
          <a:p>
            <a:pPr marL="342900" indent="-342900">
              <a:buAutoNum type="arabicParenR"/>
            </a:pPr>
            <a:r>
              <a:rPr lang="en-GB" sz="2400" dirty="0" smtClean="0"/>
              <a:t>What fuel did these machines need to power them? </a:t>
            </a:r>
            <a:r>
              <a:rPr lang="en-GB" sz="2400" dirty="0" smtClean="0">
                <a:solidFill>
                  <a:srgbClr val="FF0000"/>
                </a:solidFill>
              </a:rPr>
              <a:t>Coal to burn the fire. </a:t>
            </a:r>
          </a:p>
          <a:p>
            <a:pPr marL="342900" indent="-342900">
              <a:buAutoNum type="arabicParenR"/>
            </a:pPr>
            <a:r>
              <a:rPr lang="en-GB" sz="2400" dirty="0" smtClean="0"/>
              <a:t>Where was this fuel gathered? </a:t>
            </a:r>
            <a:r>
              <a:rPr lang="en-GB" sz="2400" dirty="0" smtClean="0">
                <a:solidFill>
                  <a:srgbClr val="FF0000"/>
                </a:solidFill>
              </a:rPr>
              <a:t>By mining for coal</a:t>
            </a:r>
          </a:p>
          <a:p>
            <a:pPr marL="342900" indent="-342900">
              <a:buAutoNum type="arabicParenR"/>
            </a:pPr>
            <a:r>
              <a:rPr lang="en-GB" sz="2400" dirty="0" smtClean="0"/>
              <a:t>What were the 3 made jobs for a child in a coal mine? </a:t>
            </a:r>
            <a:r>
              <a:rPr lang="en-GB" sz="2400" dirty="0" smtClean="0">
                <a:solidFill>
                  <a:srgbClr val="FF0000"/>
                </a:solidFill>
              </a:rPr>
              <a:t>Trappers, Drawer and Pulley Operator.</a:t>
            </a:r>
            <a:r>
              <a:rPr lang="en-GB" sz="2400" dirty="0" smtClean="0"/>
              <a:t>  </a:t>
            </a:r>
          </a:p>
          <a:p>
            <a:pPr marL="342900" indent="-342900">
              <a:buAutoNum type="arabicParenR"/>
            </a:pPr>
            <a:r>
              <a:rPr lang="en-GB" sz="2400" dirty="0" smtClean="0"/>
              <a:t>Why did people move to the cities? </a:t>
            </a:r>
            <a:r>
              <a:rPr lang="en-GB" sz="2400" dirty="0" smtClean="0">
                <a:solidFill>
                  <a:srgbClr val="FF0000"/>
                </a:solidFill>
              </a:rPr>
              <a:t>They could find work in the factories. </a:t>
            </a:r>
            <a:endParaRPr lang="en-GB" sz="2400" dirty="0" smtClean="0"/>
          </a:p>
          <a:p>
            <a:pPr marL="342900" indent="-342900">
              <a:buAutoNum type="arabicParenR"/>
            </a:pPr>
            <a:r>
              <a:rPr lang="en-GB" sz="2400" dirty="0" smtClean="0"/>
              <a:t>What were the cities like during this time? </a:t>
            </a:r>
            <a:r>
              <a:rPr lang="en-GB" sz="2400" dirty="0" smtClean="0">
                <a:solidFill>
                  <a:srgbClr val="FF0000"/>
                </a:solidFill>
              </a:rPr>
              <a:t>No running water, overflowing toilets, no bins, damp, smelly, fleas, lice and rats, no sunlight because of narrow housing.  </a:t>
            </a:r>
          </a:p>
          <a:p>
            <a:pPr marL="342900" indent="-342900">
              <a:buAutoNum type="arabicParenR"/>
            </a:pPr>
            <a:endParaRPr lang="en-GB" dirty="0"/>
          </a:p>
        </p:txBody>
      </p:sp>
    </p:spTree>
    <p:extLst>
      <p:ext uri="{BB962C8B-B14F-4D97-AF65-F5344CB8AC3E}">
        <p14:creationId xmlns:p14="http://schemas.microsoft.com/office/powerpoint/2010/main" val="1055753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934" y="620468"/>
            <a:ext cx="10085696" cy="1303867"/>
          </a:xfrm>
        </p:spPr>
        <p:txBody>
          <a:bodyPr>
            <a:normAutofit fontScale="90000"/>
          </a:bodyPr>
          <a:lstStyle/>
          <a:p>
            <a:r>
              <a:rPr lang="en-GB" sz="3600" dirty="0" smtClean="0"/>
              <a:t>Luckily for children like you, due to the work of reformers and campaigners, laws were passed to protect children’s rights, this was in the form of the following Factory Acts:</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0857894"/>
              </p:ext>
            </p:extLst>
          </p:nvPr>
        </p:nvGraphicFramePr>
        <p:xfrm>
          <a:off x="1009934" y="2033517"/>
          <a:ext cx="9886664" cy="4178269"/>
        </p:xfrm>
        <a:graphic>
          <a:graphicData uri="http://schemas.openxmlformats.org/drawingml/2006/table">
            <a:tbl>
              <a:tblPr>
                <a:tableStyleId>{5C22544A-7EE6-4342-B048-85BDC9FD1C3A}</a:tableStyleId>
              </a:tblPr>
              <a:tblGrid>
                <a:gridCol w="775882"/>
                <a:gridCol w="1066301"/>
                <a:gridCol w="8044481"/>
              </a:tblGrid>
              <a:tr h="497529">
                <a:tc>
                  <a:txBody>
                    <a:bodyPr/>
                    <a:lstStyle/>
                    <a:p>
                      <a:pPr>
                        <a:lnSpc>
                          <a:spcPct val="107000"/>
                        </a:lnSpc>
                        <a:spcAft>
                          <a:spcPts val="0"/>
                        </a:spcAft>
                      </a:pPr>
                      <a:r>
                        <a:rPr lang="en-GB" sz="1800" b="1" dirty="0">
                          <a:effectLst/>
                        </a:rPr>
                        <a:t>Date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gn="ctr">
                        <a:lnSpc>
                          <a:spcPct val="107000"/>
                        </a:lnSpc>
                        <a:spcAft>
                          <a:spcPts val="0"/>
                        </a:spcAft>
                      </a:pPr>
                      <a:r>
                        <a:rPr lang="en-GB" sz="1800" b="1">
                          <a:effectLst/>
                        </a:rPr>
                        <a:t>Industry</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nSpc>
                          <a:spcPct val="107000"/>
                        </a:lnSpc>
                        <a:spcAft>
                          <a:spcPts val="0"/>
                        </a:spcAft>
                      </a:pPr>
                      <a:r>
                        <a:rPr lang="en-GB" sz="2000" b="1" dirty="0">
                          <a:effectLst/>
                        </a:rPr>
                        <a:t>Details of law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r>
              <a:tr h="1045616">
                <a:tc>
                  <a:txBody>
                    <a:bodyPr/>
                    <a:lstStyle/>
                    <a:p>
                      <a:pPr>
                        <a:lnSpc>
                          <a:spcPct val="107000"/>
                        </a:lnSpc>
                        <a:spcAft>
                          <a:spcPts val="0"/>
                        </a:spcAft>
                      </a:pPr>
                      <a:r>
                        <a:rPr lang="en-GB" sz="1800" b="1">
                          <a:effectLst/>
                        </a:rPr>
                        <a:t>1833 </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gn="ctr">
                        <a:lnSpc>
                          <a:spcPct val="107000"/>
                        </a:lnSpc>
                        <a:spcAft>
                          <a:spcPts val="0"/>
                        </a:spcAft>
                      </a:pPr>
                      <a:r>
                        <a:rPr lang="en-GB" sz="1800" b="1" dirty="0">
                          <a:effectLst/>
                        </a:rPr>
                        <a:t>Textiles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nSpc>
                          <a:spcPct val="107000"/>
                        </a:lnSpc>
                        <a:spcAft>
                          <a:spcPts val="0"/>
                        </a:spcAft>
                      </a:pPr>
                      <a:r>
                        <a:rPr lang="en-GB" sz="2000" b="1" dirty="0">
                          <a:solidFill>
                            <a:srgbClr val="FF0000"/>
                          </a:solidFill>
                          <a:effectLst/>
                        </a:rPr>
                        <a:t>No child workers under nine </a:t>
                      </a:r>
                      <a:r>
                        <a:rPr lang="en-GB" sz="2000" b="1" dirty="0" smtClean="0">
                          <a:solidFill>
                            <a:srgbClr val="FF0000"/>
                          </a:solidFill>
                          <a:effectLst/>
                        </a:rPr>
                        <a:t>years. </a:t>
                      </a:r>
                      <a:r>
                        <a:rPr lang="en-GB" sz="2000" dirty="0">
                          <a:effectLst/>
                        </a:rPr>
                        <a:t>Reduced hours for children 9-13 </a:t>
                      </a:r>
                      <a:r>
                        <a:rPr lang="en-GB" sz="2000" dirty="0" smtClean="0">
                          <a:effectLst/>
                        </a:rPr>
                        <a:t>years. </a:t>
                      </a:r>
                      <a:r>
                        <a:rPr lang="en-GB" sz="2000" dirty="0">
                          <a:effectLst/>
                        </a:rPr>
                        <a:t>Two hours schooling each day for </a:t>
                      </a:r>
                      <a:r>
                        <a:rPr lang="en-GB" sz="2000" dirty="0" smtClean="0">
                          <a:effectLst/>
                        </a:rPr>
                        <a:t>children. </a:t>
                      </a:r>
                      <a:r>
                        <a:rPr lang="en-GB" sz="2000" dirty="0">
                          <a:effectLst/>
                        </a:rPr>
                        <a:t>Four factory inspectors </a:t>
                      </a:r>
                      <a:r>
                        <a:rPr lang="en-GB" sz="2000" dirty="0" smtClean="0">
                          <a:effectLst/>
                        </a:rPr>
                        <a:t>were appointed to ensure these laws were adhered to.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r>
              <a:tr h="784212">
                <a:tc>
                  <a:txBody>
                    <a:bodyPr/>
                    <a:lstStyle/>
                    <a:p>
                      <a:pPr>
                        <a:lnSpc>
                          <a:spcPct val="107000"/>
                        </a:lnSpc>
                        <a:spcAft>
                          <a:spcPts val="0"/>
                        </a:spcAft>
                      </a:pPr>
                      <a:r>
                        <a:rPr lang="en-GB" sz="1800" b="1">
                          <a:effectLst/>
                        </a:rPr>
                        <a:t>1844 </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gn="ctr">
                        <a:lnSpc>
                          <a:spcPct val="107000"/>
                        </a:lnSpc>
                        <a:spcAft>
                          <a:spcPts val="0"/>
                        </a:spcAft>
                      </a:pPr>
                      <a:r>
                        <a:rPr lang="en-GB" sz="1800" b="1">
                          <a:effectLst/>
                        </a:rPr>
                        <a:t>Textiles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nSpc>
                          <a:spcPct val="107000"/>
                        </a:lnSpc>
                        <a:spcAft>
                          <a:spcPts val="0"/>
                        </a:spcAft>
                      </a:pPr>
                      <a:r>
                        <a:rPr lang="en-GB" sz="2000" dirty="0">
                          <a:effectLst/>
                        </a:rPr>
                        <a:t>Children 8-13 years could work six half-hours a </a:t>
                      </a:r>
                      <a:r>
                        <a:rPr lang="en-GB" sz="2000" dirty="0" smtClean="0">
                          <a:effectLst/>
                        </a:rPr>
                        <a:t>day. </a:t>
                      </a:r>
                      <a:r>
                        <a:rPr lang="en-GB" sz="2000" dirty="0">
                          <a:effectLst/>
                        </a:rPr>
                        <a:t>Reduced hours for women (</a:t>
                      </a:r>
                      <a:r>
                        <a:rPr lang="en-GB" sz="2000" dirty="0" smtClean="0">
                          <a:effectLst/>
                        </a:rPr>
                        <a:t>12 hours) </a:t>
                      </a:r>
                      <a:r>
                        <a:rPr lang="en-GB" sz="2000" dirty="0">
                          <a:effectLst/>
                        </a:rPr>
                        <a:t>and no night </a:t>
                      </a:r>
                      <a:r>
                        <a:rPr lang="en-GB" sz="2000" dirty="0" smtClean="0">
                          <a:effectLst/>
                        </a:rPr>
                        <a:t>work.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r>
              <a:tr h="719464">
                <a:tc>
                  <a:txBody>
                    <a:bodyPr/>
                    <a:lstStyle/>
                    <a:p>
                      <a:pPr>
                        <a:lnSpc>
                          <a:spcPct val="107000"/>
                        </a:lnSpc>
                        <a:spcAft>
                          <a:spcPts val="0"/>
                        </a:spcAft>
                      </a:pPr>
                      <a:r>
                        <a:rPr lang="en-GB" sz="1800" b="1">
                          <a:effectLst/>
                        </a:rPr>
                        <a:t>1847 </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gn="ctr">
                        <a:lnSpc>
                          <a:spcPct val="107000"/>
                        </a:lnSpc>
                        <a:spcAft>
                          <a:spcPts val="0"/>
                        </a:spcAft>
                      </a:pPr>
                      <a:r>
                        <a:rPr lang="en-GB" sz="1800" b="1">
                          <a:effectLst/>
                        </a:rPr>
                        <a:t>Textiles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nSpc>
                          <a:spcPct val="107000"/>
                        </a:lnSpc>
                        <a:spcAft>
                          <a:spcPts val="0"/>
                        </a:spcAft>
                      </a:pPr>
                      <a:r>
                        <a:rPr lang="en-GB" sz="2000" dirty="0">
                          <a:effectLst/>
                        </a:rPr>
                        <a:t>Women and children under 18 years of age could not work more than ten hours a </a:t>
                      </a:r>
                      <a:r>
                        <a:rPr lang="en-GB" sz="2000" dirty="0" smtClean="0">
                          <a:effectLst/>
                        </a:rPr>
                        <a:t>day.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r>
              <a:tr h="565724">
                <a:tc>
                  <a:txBody>
                    <a:bodyPr/>
                    <a:lstStyle/>
                    <a:p>
                      <a:pPr>
                        <a:lnSpc>
                          <a:spcPct val="107000"/>
                        </a:lnSpc>
                        <a:spcAft>
                          <a:spcPts val="0"/>
                        </a:spcAft>
                      </a:pPr>
                      <a:r>
                        <a:rPr lang="en-GB" sz="1800" b="1">
                          <a:effectLst/>
                        </a:rPr>
                        <a:t>1867 </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gn="ctr">
                        <a:lnSpc>
                          <a:spcPct val="107000"/>
                        </a:lnSpc>
                        <a:spcAft>
                          <a:spcPts val="0"/>
                        </a:spcAft>
                      </a:pPr>
                      <a:r>
                        <a:rPr lang="en-GB" sz="1600" b="1">
                          <a:effectLst/>
                        </a:rPr>
                        <a:t>All Industries</a:t>
                      </a:r>
                      <a:endParaRPr lang="en-GB" sz="1050" b="1">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nSpc>
                          <a:spcPct val="107000"/>
                        </a:lnSpc>
                        <a:spcAft>
                          <a:spcPts val="0"/>
                        </a:spcAft>
                      </a:pPr>
                      <a:r>
                        <a:rPr lang="en-GB" sz="2000" dirty="0">
                          <a:effectLst/>
                        </a:rPr>
                        <a:t>Previous rules applied to </a:t>
                      </a:r>
                      <a:r>
                        <a:rPr lang="en-GB" sz="2000" dirty="0" smtClean="0">
                          <a:effectLst/>
                        </a:rPr>
                        <a:t>all factories if they employed more </a:t>
                      </a:r>
                      <a:r>
                        <a:rPr lang="en-GB" sz="2000" dirty="0">
                          <a:effectLst/>
                        </a:rPr>
                        <a:t>than five </a:t>
                      </a:r>
                      <a:r>
                        <a:rPr lang="en-GB" sz="2000" dirty="0" smtClean="0">
                          <a:effectLst/>
                        </a:rPr>
                        <a:t>workers.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r>
              <a:tr h="565724">
                <a:tc>
                  <a:txBody>
                    <a:bodyPr/>
                    <a:lstStyle/>
                    <a:p>
                      <a:pPr>
                        <a:lnSpc>
                          <a:spcPct val="107000"/>
                        </a:lnSpc>
                        <a:spcAft>
                          <a:spcPts val="0"/>
                        </a:spcAft>
                      </a:pPr>
                      <a:r>
                        <a:rPr lang="en-GB" sz="1800" b="1">
                          <a:effectLst/>
                        </a:rPr>
                        <a:t>1901 </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gn="ctr">
                        <a:lnSpc>
                          <a:spcPct val="107000"/>
                        </a:lnSpc>
                        <a:spcAft>
                          <a:spcPts val="0"/>
                        </a:spcAft>
                      </a:pPr>
                      <a:r>
                        <a:rPr lang="en-GB" sz="1600" b="1" dirty="0">
                          <a:effectLst/>
                        </a:rPr>
                        <a:t>All Industries</a:t>
                      </a:r>
                      <a:endParaRPr lang="en-GB"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c>
                  <a:txBody>
                    <a:bodyPr/>
                    <a:lstStyle/>
                    <a:p>
                      <a:pPr>
                        <a:lnSpc>
                          <a:spcPct val="107000"/>
                        </a:lnSpc>
                        <a:spcAft>
                          <a:spcPts val="0"/>
                        </a:spcAft>
                      </a:pPr>
                      <a:r>
                        <a:rPr lang="en-GB" sz="2000" dirty="0">
                          <a:effectLst/>
                        </a:rPr>
                        <a:t>Minimum </a:t>
                      </a:r>
                      <a:r>
                        <a:rPr lang="en-GB" sz="2000" dirty="0" smtClean="0">
                          <a:effectLst/>
                        </a:rPr>
                        <a:t>working age </a:t>
                      </a:r>
                      <a:r>
                        <a:rPr lang="en-GB" sz="2000" dirty="0">
                          <a:effectLst/>
                        </a:rPr>
                        <a:t>raised to 12 years </a:t>
                      </a:r>
                      <a:r>
                        <a:rPr lang="en-GB" sz="2000" dirty="0" smtClean="0">
                          <a:effectLst/>
                        </a:rPr>
                        <a:t>of age </a:t>
                      </a:r>
                      <a:r>
                        <a:rPr lang="en-GB" sz="2000" smtClean="0">
                          <a:effectLst/>
                        </a:rPr>
                        <a:t>in all areas.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90" marR="62290" marT="0" marB="0"/>
                </a:tc>
              </a:tr>
            </a:tbl>
          </a:graphicData>
        </a:graphic>
      </p:graphicFrame>
    </p:spTree>
    <p:extLst>
      <p:ext uri="{BB962C8B-B14F-4D97-AF65-F5344CB8AC3E}">
        <p14:creationId xmlns:p14="http://schemas.microsoft.com/office/powerpoint/2010/main" val="408809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Working in the </a:t>
            </a:r>
            <a:br>
              <a:rPr lang="en-GB" dirty="0" smtClean="0"/>
            </a:br>
            <a:r>
              <a:rPr lang="en-GB" dirty="0" smtClean="0"/>
              <a:t>Textile Mills</a:t>
            </a:r>
            <a:endParaRPr lang="en-GB" dirty="0"/>
          </a:p>
        </p:txBody>
      </p:sp>
      <p:sp>
        <p:nvSpPr>
          <p:cNvPr id="3" name="Subtitle 2"/>
          <p:cNvSpPr>
            <a:spLocks noGrp="1"/>
          </p:cNvSpPr>
          <p:nvPr>
            <p:ph type="subTitle" idx="1"/>
          </p:nvPr>
        </p:nvSpPr>
        <p:spPr/>
        <p:txBody>
          <a:bodyPr>
            <a:normAutofit lnSpcReduction="10000"/>
          </a:bodyPr>
          <a:lstStyle/>
          <a:p>
            <a:r>
              <a:rPr lang="en-GB" dirty="0" smtClean="0"/>
              <a:t>This week we will be following a similar format to the work you completed last week but this time we are finding out what was it like for children working in the textile mills (factories) in the Industrial Age</a:t>
            </a:r>
            <a:r>
              <a:rPr lang="en-GB" dirty="0"/>
              <a:t>.</a:t>
            </a:r>
          </a:p>
          <a:p>
            <a:endParaRPr lang="en-GB" dirty="0"/>
          </a:p>
        </p:txBody>
      </p:sp>
    </p:spTree>
    <p:extLst>
      <p:ext uri="{BB962C8B-B14F-4D97-AF65-F5344CB8AC3E}">
        <p14:creationId xmlns:p14="http://schemas.microsoft.com/office/powerpoint/2010/main" val="468078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458" y="995779"/>
            <a:ext cx="9601196" cy="1303867"/>
          </a:xfrm>
        </p:spPr>
        <p:txBody>
          <a:bodyPr/>
          <a:lstStyle/>
          <a:p>
            <a:r>
              <a:rPr lang="en-GB" b="1" dirty="0" smtClean="0"/>
              <a:t>Key Vocabulary</a:t>
            </a:r>
            <a:endParaRPr lang="en-GB" b="1" dirty="0"/>
          </a:p>
        </p:txBody>
      </p:sp>
      <p:sp>
        <p:nvSpPr>
          <p:cNvPr id="3" name="Content Placeholder 2"/>
          <p:cNvSpPr>
            <a:spLocks noGrp="1"/>
          </p:cNvSpPr>
          <p:nvPr>
            <p:ph idx="1"/>
          </p:nvPr>
        </p:nvSpPr>
        <p:spPr>
          <a:xfrm>
            <a:off x="736979" y="2481869"/>
            <a:ext cx="5076967" cy="3502674"/>
          </a:xfrm>
        </p:spPr>
        <p:txBody>
          <a:bodyPr numCol="1">
            <a:noAutofit/>
          </a:bodyPr>
          <a:lstStyle/>
          <a:p>
            <a:pPr marL="0" indent="0">
              <a:buNone/>
            </a:pPr>
            <a:r>
              <a:rPr lang="en-GB" sz="2000" b="1" dirty="0" smtClean="0"/>
              <a:t>Conditions</a:t>
            </a:r>
            <a:r>
              <a:rPr lang="en-GB" sz="2000" dirty="0" smtClean="0"/>
              <a:t> - </a:t>
            </a:r>
            <a:r>
              <a:rPr lang="en-GB" sz="2000" dirty="0"/>
              <a:t>The </a:t>
            </a:r>
            <a:r>
              <a:rPr lang="en-GB" sz="2000" b="1" dirty="0"/>
              <a:t>conditions </a:t>
            </a:r>
            <a:r>
              <a:rPr lang="en-GB" sz="2000" dirty="0"/>
              <a:t>in which people </a:t>
            </a:r>
            <a:r>
              <a:rPr lang="en-GB" sz="2000" dirty="0" smtClean="0"/>
              <a:t>live </a:t>
            </a:r>
            <a:r>
              <a:rPr lang="en-GB" sz="2000" dirty="0"/>
              <a:t>or work are the factors which affect their comfort, safety, or health 	</a:t>
            </a:r>
            <a:endParaRPr lang="en-GB" sz="2000" dirty="0" smtClean="0"/>
          </a:p>
          <a:p>
            <a:pPr marL="0" indent="0">
              <a:buNone/>
            </a:pPr>
            <a:r>
              <a:rPr lang="en-GB" sz="2000" b="1" dirty="0" smtClean="0"/>
              <a:t>Textile Mills – </a:t>
            </a:r>
            <a:r>
              <a:rPr lang="en-GB" sz="2000" dirty="0" smtClean="0"/>
              <a:t>large buildings where yarn is turned into fabric.</a:t>
            </a:r>
          </a:p>
          <a:p>
            <a:pPr marL="0" indent="0">
              <a:buNone/>
            </a:pPr>
            <a:r>
              <a:rPr lang="en-GB" sz="2000" b="1" dirty="0" smtClean="0"/>
              <a:t>Factory -</a:t>
            </a:r>
            <a:r>
              <a:rPr lang="en-GB" sz="2000" dirty="0"/>
              <a:t>	where </a:t>
            </a:r>
            <a:r>
              <a:rPr lang="en-GB" sz="2000" dirty="0" smtClean="0"/>
              <a:t>items </a:t>
            </a:r>
            <a:r>
              <a:rPr lang="en-GB" sz="2000" dirty="0"/>
              <a:t>are made in large quantities </a:t>
            </a:r>
          </a:p>
          <a:p>
            <a:pPr marL="0" indent="0">
              <a:buNone/>
            </a:pPr>
            <a:r>
              <a:rPr lang="en-GB" sz="2000" b="1" dirty="0" smtClean="0"/>
              <a:t>The </a:t>
            </a:r>
            <a:r>
              <a:rPr lang="en-GB" sz="2000" b="1" dirty="0" err="1" smtClean="0"/>
              <a:t>Overlooker</a:t>
            </a:r>
            <a:r>
              <a:rPr lang="en-GB" sz="2000" b="1" dirty="0" smtClean="0"/>
              <a:t> </a:t>
            </a:r>
            <a:r>
              <a:rPr lang="en-GB" sz="2000" dirty="0" smtClean="0"/>
              <a:t>– a manager who oversees what is happening on the factory floor and punishes the children.</a:t>
            </a:r>
            <a:endParaRPr lang="en-GB" sz="2000" b="1" dirty="0" smtClean="0"/>
          </a:p>
          <a:p>
            <a:pPr marL="0" indent="0">
              <a:buNone/>
            </a:pPr>
            <a:r>
              <a:rPr lang="en-GB" sz="1800" dirty="0" smtClean="0"/>
              <a:t>.</a:t>
            </a:r>
            <a:endParaRPr lang="en-GB" sz="1800" dirty="0"/>
          </a:p>
        </p:txBody>
      </p:sp>
      <p:sp>
        <p:nvSpPr>
          <p:cNvPr id="4" name="Content Placeholder 2"/>
          <p:cNvSpPr txBox="1">
            <a:spLocks/>
          </p:cNvSpPr>
          <p:nvPr/>
        </p:nvSpPr>
        <p:spPr>
          <a:xfrm>
            <a:off x="5923128" y="2406806"/>
            <a:ext cx="5581934" cy="3652800"/>
          </a:xfrm>
          <a:prstGeom prst="rect">
            <a:avLst/>
          </a:prstGeom>
        </p:spPr>
        <p:txBody>
          <a:bodyPr vert="horz" lIns="91440" tIns="45720" rIns="91440" bIns="45720" numCol="1"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GB" sz="2000" b="1" dirty="0" smtClean="0"/>
              <a:t>Mass production- </a:t>
            </a:r>
            <a:r>
              <a:rPr lang="en-GB" sz="2000" dirty="0" smtClean="0"/>
              <a:t>the production of something in large amounts</a:t>
            </a:r>
          </a:p>
          <a:p>
            <a:pPr marL="0" indent="0">
              <a:buNone/>
            </a:pPr>
            <a:r>
              <a:rPr lang="en-GB" sz="2000" b="1" dirty="0" smtClean="0"/>
              <a:t>Migrate – </a:t>
            </a:r>
            <a:r>
              <a:rPr lang="en-GB" sz="2000" dirty="0" smtClean="0"/>
              <a:t>when people move </a:t>
            </a:r>
            <a:r>
              <a:rPr lang="en-GB" sz="2000" dirty="0"/>
              <a:t>to a new area or country in order to find work or better living conditions</a:t>
            </a:r>
            <a:endParaRPr lang="en-GB" sz="2000" b="1" dirty="0" smtClean="0"/>
          </a:p>
          <a:p>
            <a:pPr marL="0" indent="0">
              <a:buNone/>
            </a:pPr>
            <a:r>
              <a:rPr lang="en-GB" sz="2000" b="1" dirty="0"/>
              <a:t>Labour</a:t>
            </a:r>
            <a:r>
              <a:rPr lang="en-GB" sz="2000" dirty="0"/>
              <a:t> -  productive work, especially physical work for wages</a:t>
            </a:r>
            <a:r>
              <a:rPr lang="en-GB" sz="2000" dirty="0" smtClean="0"/>
              <a:t>.</a:t>
            </a:r>
          </a:p>
          <a:p>
            <a:pPr marL="0" indent="0">
              <a:buNone/>
            </a:pPr>
            <a:r>
              <a:rPr lang="en-GB" sz="2000" b="1" dirty="0"/>
              <a:t>Industrial Revolution- </a:t>
            </a:r>
            <a:r>
              <a:rPr lang="en-GB" sz="2000" dirty="0"/>
              <a:t>the transformation in the 18th and 19th </a:t>
            </a:r>
            <a:r>
              <a:rPr lang="en-GB" sz="2000" b="1" dirty="0"/>
              <a:t>centuries </a:t>
            </a:r>
            <a:r>
              <a:rPr lang="en-GB" sz="2000" dirty="0"/>
              <a:t>of Britain and other countries</a:t>
            </a:r>
          </a:p>
        </p:txBody>
      </p:sp>
    </p:spTree>
    <p:extLst>
      <p:ext uri="{BB962C8B-B14F-4D97-AF65-F5344CB8AC3E}">
        <p14:creationId xmlns:p14="http://schemas.microsoft.com/office/powerpoint/2010/main" val="1623018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FF0000"/>
                </a:solidFill>
              </a:rPr>
              <a:t>Session 1a</a:t>
            </a:r>
            <a:endParaRPr lang="en-GB" b="1" dirty="0">
              <a:solidFill>
                <a:srgbClr val="FF0000"/>
              </a:solidFill>
            </a:endParaRPr>
          </a:p>
        </p:txBody>
      </p:sp>
      <p:sp>
        <p:nvSpPr>
          <p:cNvPr id="3" name="Subtitle 2"/>
          <p:cNvSpPr>
            <a:spLocks noGrp="1"/>
          </p:cNvSpPr>
          <p:nvPr>
            <p:ph type="subTitle" idx="1"/>
          </p:nvPr>
        </p:nvSpPr>
        <p:spPr/>
        <p:txBody>
          <a:bodyPr/>
          <a:lstStyle/>
          <a:p>
            <a:r>
              <a:rPr lang="en-US" dirty="0"/>
              <a:t>What you need to know about </a:t>
            </a:r>
            <a:r>
              <a:rPr lang="en-US" dirty="0" smtClean="0"/>
              <a:t>working in textile mills (factories) in </a:t>
            </a:r>
            <a:r>
              <a:rPr lang="en-US" dirty="0"/>
              <a:t>the </a:t>
            </a:r>
            <a:r>
              <a:rPr lang="en-US" dirty="0" smtClean="0"/>
              <a:t>Industrial Age.</a:t>
            </a:r>
            <a:endParaRPr lang="en-US" dirty="0"/>
          </a:p>
          <a:p>
            <a:endParaRPr lang="en-GB" dirty="0"/>
          </a:p>
        </p:txBody>
      </p:sp>
    </p:spTree>
    <p:extLst>
      <p:ext uri="{BB962C8B-B14F-4D97-AF65-F5344CB8AC3E}">
        <p14:creationId xmlns:p14="http://schemas.microsoft.com/office/powerpoint/2010/main" val="3720642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Let’s Recap!</a:t>
            </a:r>
            <a:endParaRPr lang="en-GB" dirty="0"/>
          </a:p>
        </p:txBody>
      </p:sp>
      <p:sp>
        <p:nvSpPr>
          <p:cNvPr id="3" name="Subtitle 2"/>
          <p:cNvSpPr>
            <a:spLocks noGrp="1"/>
          </p:cNvSpPr>
          <p:nvPr>
            <p:ph type="subTitle" idx="1"/>
          </p:nvPr>
        </p:nvSpPr>
        <p:spPr/>
        <p:txBody>
          <a:bodyPr/>
          <a:lstStyle/>
          <a:p>
            <a:r>
              <a:rPr lang="en-US" dirty="0" smtClean="0"/>
              <a:t>Living conditions in the towns and cities.</a:t>
            </a:r>
            <a:endParaRPr lang="en-US" dirty="0"/>
          </a:p>
          <a:p>
            <a:endParaRPr lang="en-GB" dirty="0"/>
          </a:p>
        </p:txBody>
      </p:sp>
    </p:spTree>
    <p:extLst>
      <p:ext uri="{BB962C8B-B14F-4D97-AF65-F5344CB8AC3E}">
        <p14:creationId xmlns:p14="http://schemas.microsoft.com/office/powerpoint/2010/main" val="227606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0969" y="982663"/>
            <a:ext cx="3304863" cy="4892675"/>
          </a:xfrm>
        </p:spPr>
      </p:pic>
      <p:sp>
        <p:nvSpPr>
          <p:cNvPr id="4" name="Text Placeholder 3"/>
          <p:cNvSpPr>
            <a:spLocks noGrp="1"/>
          </p:cNvSpPr>
          <p:nvPr>
            <p:ph type="body" sz="half" idx="2"/>
          </p:nvPr>
        </p:nvSpPr>
        <p:spPr/>
        <p:txBody>
          <a:bodyPr/>
          <a:lstStyle/>
          <a:p>
            <a:endParaRPr lang="en-GB"/>
          </a:p>
        </p:txBody>
      </p:sp>
      <p:sp>
        <p:nvSpPr>
          <p:cNvPr id="5" name="Rounded Rectangle 4"/>
          <p:cNvSpPr/>
          <p:nvPr/>
        </p:nvSpPr>
        <p:spPr>
          <a:xfrm>
            <a:off x="941696" y="982131"/>
            <a:ext cx="4189862" cy="493260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GB" sz="3200" b="1" dirty="0" smtClean="0"/>
              <a:t>Why did people in the 1800s migrate away from the countryside to live in the towns and cities?</a:t>
            </a:r>
          </a:p>
        </p:txBody>
      </p:sp>
    </p:spTree>
    <p:extLst>
      <p:ext uri="{BB962C8B-B14F-4D97-AF65-F5344CB8AC3E}">
        <p14:creationId xmlns:p14="http://schemas.microsoft.com/office/powerpoint/2010/main" val="41858012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1142</TotalTime>
  <Words>2584</Words>
  <Application>Microsoft Office PowerPoint</Application>
  <PresentationFormat>Widescreen</PresentationFormat>
  <Paragraphs>212</Paragraphs>
  <Slides>40</Slides>
  <Notes>7</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Calibri Light</vt:lpstr>
      <vt:lpstr>Comic Sans MS</vt:lpstr>
      <vt:lpstr>Garamond</vt:lpstr>
      <vt:lpstr>Helvetica</vt:lpstr>
      <vt:lpstr>Lucida Handwriting</vt:lpstr>
      <vt:lpstr>Times New Roman</vt:lpstr>
      <vt:lpstr>Organic</vt:lpstr>
      <vt:lpstr>Office Theme</vt:lpstr>
      <vt:lpstr>Child Labour in the Industrial Age</vt:lpstr>
      <vt:lpstr>Last week we learnt all about working down the mines.</vt:lpstr>
      <vt:lpstr>Complete the Quiz</vt:lpstr>
      <vt:lpstr>Quiz Answers</vt:lpstr>
      <vt:lpstr>Working in the  Textile Mills</vt:lpstr>
      <vt:lpstr>Key Vocabulary</vt:lpstr>
      <vt:lpstr>Session 1a</vt:lpstr>
      <vt:lpstr>Let’s Recap!</vt:lpstr>
      <vt:lpstr>PowerPoint Presentation</vt:lpstr>
      <vt:lpstr>PowerPoint Presentation</vt:lpstr>
      <vt:lpstr>PowerPoint Presentation</vt:lpstr>
      <vt:lpstr>PowerPoint Presentation</vt:lpstr>
      <vt:lpstr>PowerPoint Presentation</vt:lpstr>
      <vt:lpstr>What was wrong with the working conditions for children during the Industrial Age?</vt:lpstr>
      <vt:lpstr>Why didn't children refuse to work?</vt:lpstr>
      <vt:lpstr>What kind of jobs did children do? </vt:lpstr>
      <vt:lpstr>Now watch this BBC Bitesize clip</vt:lpstr>
      <vt:lpstr>Task: What was it like for children working in a coal mine compared to in a factory (textile mill)?  Can you list at least 3 similarities and differences in the table below:</vt:lpstr>
      <vt:lpstr>Take a break Session 1b</vt:lpstr>
      <vt:lpstr>PowerPoint Presentation</vt:lpstr>
      <vt:lpstr>PowerPoint Presentation</vt:lpstr>
      <vt:lpstr>Based on what you have just read, can you answer the following questions?</vt:lpstr>
      <vt:lpstr>End of Session 1</vt:lpstr>
      <vt:lpstr>Session 2 – Letter Home</vt:lpstr>
      <vt:lpstr>Some ideas to help you with your letter…</vt:lpstr>
      <vt:lpstr>Girl aged 9 </vt:lpstr>
      <vt:lpstr>Accidents </vt:lpstr>
      <vt:lpstr>Punishments</vt:lpstr>
      <vt:lpstr>Ever wondered what it sounded like  working in a textile mill?   Listen to the sounds by clicking on the link below. Remember this would have been much louder in the factory room.  Also the noise would have been constant.</vt:lpstr>
      <vt:lpstr>PowerPoint Presentation</vt:lpstr>
      <vt:lpstr>A possible structure for your letter:</vt:lpstr>
      <vt:lpstr>PowerPoint Presentation</vt:lpstr>
      <vt:lpstr>PowerPoint Presentation</vt:lpstr>
      <vt:lpstr>PowerPoint Presentation</vt:lpstr>
      <vt:lpstr>PowerPoint Presentation</vt:lpstr>
      <vt:lpstr>Session 2  – take a break</vt:lpstr>
      <vt:lpstr>PowerPoint Presentation</vt:lpstr>
      <vt:lpstr>PowerPoint Presentation</vt:lpstr>
      <vt:lpstr>What do you like most about your letter?   Ask someone else in your family to read it.  What do they think?</vt:lpstr>
      <vt:lpstr>Luckily for children like you, due to the work of reformers and campaigners, laws were passed to protect children’s rights, this was in the form of the following Factory Acts: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 the cities</dc:title>
  <dc:creator>Michaela Cliffe</dc:creator>
  <cp:lastModifiedBy>Tanya Dubery</cp:lastModifiedBy>
  <cp:revision>72</cp:revision>
  <dcterms:created xsi:type="dcterms:W3CDTF">2020-04-20T11:33:42Z</dcterms:created>
  <dcterms:modified xsi:type="dcterms:W3CDTF">2020-04-30T11:36:26Z</dcterms:modified>
</cp:coreProperties>
</file>