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6"/>
  </p:notesMasterIdLst>
  <p:handoutMasterIdLst>
    <p:handoutMasterId r:id="rId7"/>
  </p:handoutMasterIdLst>
  <p:sldIdLst>
    <p:sldId id="261"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19473B70-0C37-4C20-93A0-A26CB5E4271B}">
          <p14:sldIdLst/>
        </p14:section>
        <p14:section name="The bulk of the deck" id="{B231D6C9-0E7A-4D9E-9E2B-0BFBFBF4387A}">
          <p14:sldIdLst>
            <p14:sldId id="261"/>
          </p14:sldIdLst>
        </p14:section>
        <p14:section name="Going forward" id="{7D867DE5-4D9B-4CAA-BAED-498B1E034B85}">
          <p14:sldIdLst/>
        </p14:section>
        <p14:section name="Market numbers" id="{8F89C14C-9E13-4566-BABE-056C4D9F0FAC}">
          <p14:sldIdLst/>
        </p14:section>
      </p14:sectionLst>
    </p:ext>
    <p:ext uri="{EFAFB233-063F-42B5-8137-9DF3F51BA10A}">
      <p15:sldGuideLst xmlns:p15="http://schemas.microsoft.com/office/powerpoint/2012/main">
        <p15:guide id="1" orient="horz" pos="2160">
          <p15:clr>
            <a:srgbClr val="A4A3A4"/>
          </p15:clr>
        </p15:guide>
        <p15:guide id="2" pos="75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5555"/>
    <a:srgbClr val="D56520"/>
    <a:srgbClr val="333333"/>
    <a:srgbClr val="1C1C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63" autoAdjust="0"/>
    <p:restoredTop sz="75805" autoAdjust="0"/>
  </p:normalViewPr>
  <p:slideViewPr>
    <p:cSldViewPr snapToGrid="0">
      <p:cViewPr varScale="1">
        <p:scale>
          <a:sx n="63" d="100"/>
          <a:sy n="63" d="100"/>
        </p:scale>
        <p:origin x="666" y="78"/>
      </p:cViewPr>
      <p:guideLst>
        <p:guide orient="horz" pos="2160"/>
        <p:guide pos="7512"/>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8B49DC9-BD93-314B-A22A-6661469C8558}" type="datetimeFigureOut">
              <a:rPr lang="en-US" smtClean="0"/>
              <a:pPr/>
              <a:t>9/23/2014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82BC05A-5355-2E4A-8F74-379B2AF8302B}" type="slidenum">
              <a:rPr lang="en-US" smtClean="0"/>
              <a:pPr/>
              <a:t>‹#›</a:t>
            </a:fld>
            <a:endParaRPr lang="en-US"/>
          </a:p>
        </p:txBody>
      </p:sp>
    </p:spTree>
    <p:extLst>
      <p:ext uri="{BB962C8B-B14F-4D97-AF65-F5344CB8AC3E}">
        <p14:creationId xmlns:p14="http://schemas.microsoft.com/office/powerpoint/2010/main" val="29049093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BC443B-292B-4779-A33C-48EA57276D37}" type="datetimeFigureOut">
              <a:rPr lang="en-US" smtClean="0"/>
              <a:pPr/>
              <a:t>9/23/2014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CE3081-E64F-49DD-A38E-FC4B8BBA7009}" type="slidenum">
              <a:rPr lang="en-US" smtClean="0"/>
              <a:pPr/>
              <a:t>‹#›</a:t>
            </a:fld>
            <a:endParaRPr lang="en-US"/>
          </a:p>
        </p:txBody>
      </p:sp>
    </p:spTree>
    <p:extLst>
      <p:ext uri="{BB962C8B-B14F-4D97-AF65-F5344CB8AC3E}">
        <p14:creationId xmlns:p14="http://schemas.microsoft.com/office/powerpoint/2010/main" val="149383841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lvl="0" indent="0">
                  <a:buFont typeface="Arial" pitchFamily="34" charset="0"/>
                  <a:buNone/>
                </a:pPr>
                <a:endParaRPr lang="en-US" dirty="0"/>
              </a:p>
            </p:txBody>
          </p:sp>
        </mc:Choice>
        <mc:Fallback xmlns="">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Speaker Notes</a:t>
                </a:r>
                <a:endParaRPr lang="en-US"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An analysis of overall Northwind sales in 2011 shows that Contoso-produced Northwind</a:t>
                </a:r>
                <a:r>
                  <a:rPr lang="en-US" sz="1200" kern="1200" baseline="0" dirty="0" smtClean="0">
                    <a:solidFill>
                      <a:schemeClr val="tx1"/>
                    </a:solidFill>
                    <a:effectLst/>
                    <a:latin typeface="+mn-lt"/>
                    <a:ea typeface="+mn-ea"/>
                    <a:cs typeface="+mn-cs"/>
                  </a:rPr>
                  <a:t> brand </a:t>
                </a:r>
                <a:r>
                  <a:rPr lang="en-US" sz="1200" kern="1200" dirty="0" smtClean="0">
                    <a:solidFill>
                      <a:schemeClr val="tx1"/>
                    </a:solidFill>
                    <a:effectLst/>
                    <a:latin typeface="+mn-lt"/>
                    <a:ea typeface="+mn-ea"/>
                    <a:cs typeface="+mn-cs"/>
                  </a:rPr>
                  <a:t>products are making up an increasing share of overall sales.</a:t>
                </a:r>
              </a:p>
              <a:p>
                <a:pPr marL="171450" lvl="0" indent="-171450">
                  <a:buFont typeface="Arial" pitchFamily="34" charset="0"/>
                  <a:buChar char="•"/>
                </a:pPr>
                <a:r>
                  <a:rPr lang="en-US" sz="1200" kern="1200" dirty="0" smtClean="0">
                    <a:solidFill>
                      <a:schemeClr val="tx1"/>
                    </a:solidFill>
                    <a:effectLst/>
                    <a:latin typeface="+mn-lt"/>
                    <a:ea typeface="+mn-ea"/>
                    <a:cs typeface="+mn-cs"/>
                  </a:rPr>
                  <a:t>A prime example is 3D TVs, which saw a marked increase to 60% of overall Northwind 3D TV sales in 2011.  </a:t>
                </a:r>
              </a:p>
              <a:p>
                <a:pPr marL="171450" lvl="0" indent="-171450">
                  <a:buFont typeface="Arial" pitchFamily="34" charset="0"/>
                  <a:buChar char="•"/>
                </a:pPr>
                <a:r>
                  <a:rPr lang="en-US" sz="1200" kern="1200" dirty="0" smtClean="0">
                    <a:solidFill>
                      <a:schemeClr val="tx1"/>
                    </a:solidFill>
                    <a:effectLst/>
                    <a:latin typeface="+mn-lt"/>
                    <a:ea typeface="+mn-ea"/>
                    <a:cs typeface="+mn-cs"/>
                  </a:rPr>
                  <a:t>If we look at 3D TV Sales over 2010 and 2011, we can clearly the overall trend of customers increasingly choosing Northwind brand 3D TVs.</a:t>
                </a:r>
              </a:p>
              <a:p>
                <a:pPr marL="171450" lvl="0" indent="-171450">
                  <a:buFont typeface="Arial" pitchFamily="34" charset="0"/>
                  <a:buChar char="•"/>
                </a:pPr>
                <a:r>
                  <a:rPr lang="en-US" sz="1200" kern="1200" dirty="0" smtClean="0">
                    <a:solidFill>
                      <a:schemeClr val="tx1"/>
                    </a:solidFill>
                    <a:effectLst/>
                    <a:latin typeface="+mn-lt"/>
                    <a:ea typeface="+mn-ea"/>
                    <a:cs typeface="+mn-cs"/>
                  </a:rPr>
                  <a:t>In the first half of 2010, Contoso brand 3D TVs made up just 27% of overall 3D TV sales.</a:t>
                </a:r>
              </a:p>
              <a:p>
                <a:pPr marL="171450" lvl="0" indent="-171450">
                  <a:buFont typeface="Arial" pitchFamily="34" charset="0"/>
                  <a:buChar char="•"/>
                </a:pPr>
                <a:r>
                  <a:rPr lang="en-US" sz="1200" kern="1200" dirty="0" smtClean="0">
                    <a:solidFill>
                      <a:schemeClr val="tx1"/>
                    </a:solidFill>
                    <a:effectLst/>
                    <a:latin typeface="+mn-lt"/>
                    <a:ea typeface="+mn-ea"/>
                    <a:cs typeface="+mn-cs"/>
                  </a:rPr>
                  <a:t>However, by the end of the first half of 2011, that had increased to 42%.</a:t>
                </a:r>
              </a:p>
              <a:p>
                <a:pPr marL="171450" lvl="0" indent="-171450">
                  <a:buFont typeface="Arial" pitchFamily="34" charset="0"/>
                  <a:buChar char="•"/>
                </a:pPr>
                <a:r>
                  <a:rPr lang="en-US" sz="1200" kern="1200" dirty="0" smtClean="0">
                    <a:solidFill>
                      <a:schemeClr val="tx1"/>
                    </a:solidFill>
                    <a:effectLst/>
                    <a:latin typeface="+mn-lt"/>
                    <a:ea typeface="+mn-ea"/>
                    <a:cs typeface="+mn-cs"/>
                  </a:rPr>
                  <a:t>By the end of 2011, it had increased to just over 60%.</a:t>
                </a:r>
              </a:p>
              <a:p>
                <a:pPr marL="171450" lvl="0" indent="-171450">
                  <a:buFont typeface="Arial" pitchFamily="34" charset="0"/>
                  <a:buChar char="•"/>
                </a:pPr>
                <a:r>
                  <a:rPr lang="en-US" sz="1200" kern="1200" dirty="0" smtClean="0">
                    <a:solidFill>
                      <a:schemeClr val="tx1"/>
                    </a:solidFill>
                    <a:latin typeface="+mn-lt"/>
                    <a:ea typeface="+mn-ea"/>
                    <a:cs typeface="+mn-cs"/>
                  </a:rPr>
                  <a:t>The challenge for Contoso is to meet growing demand before competitors enter the market with similar products, but not to overspend on new infrastructure. In other words, Contoso must increase capacity while minimizing expansion costs in order to gain a rapid return on investment (ROI).</a:t>
                </a:r>
                <a:r>
                  <a:rPr lang="en-US" sz="1200" i="0" kern="1200" smtClean="0">
                    <a:solidFill>
                      <a:schemeClr val="tx1"/>
                    </a:solidFill>
                    <a:latin typeface="Cambria Math" panose="02040503050406030204" pitchFamily="18" charset="0"/>
                    <a:ea typeface="+mn-ea"/>
                    <a:cs typeface="+mn-cs"/>
                  </a:rPr>
                  <a:t>"Type equation here."</a:t>
                </a:r>
                <a:endParaRPr lang="en-US" sz="1200" kern="1200" dirty="0" smtClean="0">
                  <a:solidFill>
                    <a:schemeClr val="tx1"/>
                  </a:solidFill>
                  <a:effectLst/>
                  <a:latin typeface="+mn-lt"/>
                  <a:ea typeface="+mn-ea"/>
                  <a:cs typeface="+mn-cs"/>
                </a:endParaRPr>
              </a:p>
              <a:p>
                <a:pPr marL="171450" indent="-171450">
                  <a:buFont typeface="Arial" pitchFamily="34" charset="0"/>
                  <a:buChar char="•"/>
                </a:pPr>
                <a:endParaRPr lang="en-US" sz="1200" b="1"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endParaRPr lang="en-US" dirty="0"/>
              </a:p>
            </p:txBody>
          </p:sp>
        </mc:Fallback>
      </mc:AlternateContent>
      <p:sp>
        <p:nvSpPr>
          <p:cNvPr id="4" name="Slide Number Placeholder 3"/>
          <p:cNvSpPr>
            <a:spLocks noGrp="1"/>
          </p:cNvSpPr>
          <p:nvPr>
            <p:ph type="sldNum" sz="quarter" idx="10"/>
          </p:nvPr>
        </p:nvSpPr>
        <p:spPr/>
        <p:txBody>
          <a:bodyPr/>
          <a:lstStyle/>
          <a:p>
            <a:fld id="{CCCE3081-E64F-49DD-A38E-FC4B8BBA7009}" type="slidenum">
              <a:rPr lang="en-US" smtClean="0"/>
              <a:pPr/>
              <a:t>1</a:t>
            </a:fld>
            <a:endParaRPr lang="en-US"/>
          </a:p>
        </p:txBody>
      </p:sp>
    </p:spTree>
    <p:extLst>
      <p:ext uri="{BB962C8B-B14F-4D97-AF65-F5344CB8AC3E}">
        <p14:creationId xmlns:p14="http://schemas.microsoft.com/office/powerpoint/2010/main" val="1562790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ookmark 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306789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4070">
          <p15:clr>
            <a:srgbClr val="FBAE40"/>
          </p15:clr>
        </p15:guide>
        <p15:guide id="2" pos="522">
          <p15:clr>
            <a:srgbClr val="A4A3A4"/>
          </p15:clr>
        </p15:guide>
        <p15:guide id="3" pos="7162">
          <p15:clr>
            <a:srgbClr val="A4A3A4"/>
          </p15:clr>
        </p15:guide>
        <p15:guide id="4" orient="horz" pos="283">
          <p15:clr>
            <a:srgbClr val="5ACBF0"/>
          </p15:clr>
        </p15:guide>
        <p15:guide id="5" orient="horz" pos="1128" userDrawn="1">
          <p15:clr>
            <a:srgbClr val="5ACBF0"/>
          </p15:clr>
        </p15:guide>
        <p15:guide id="6" orient="horz" pos="1217">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1170735"/>
      </p:ext>
    </p:extLst>
  </p:cSld>
  <p:clrMap bg1="dk1" tx1="lt1" bg2="dk2" tx2="lt2" accent1="accent1" accent2="accent2" accent3="accent3" accent4="accent4" accent5="accent5" accent6="accent6" hlink="hlink" folHlink="folHlink"/>
  <p:sldLayoutIdLst>
    <p:sldLayoutId id="2147483687" r:id="rId1"/>
  </p:sldLayoutIdLst>
  <p:timing>
    <p:tnLst>
      <p:par>
        <p:cTn id="1" dur="indefinite" restart="never" nodeType="tmRoot"/>
      </p:par>
    </p:tnLst>
  </p:timing>
  <p:hf hdr="0" ftr="0" dt="0"/>
  <p:txStyles>
    <p:titleStyle>
      <a:lvl1pPr algn="l" defTabSz="457200" rtl="0" eaLnBrk="1" latinLnBrk="0" hangingPunct="1">
        <a:spcBef>
          <a:spcPct val="0"/>
        </a:spcBef>
        <a:buNone/>
        <a:defRPr sz="3200" b="0" i="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0" indent="0" algn="l" defTabSz="457200" rtl="0" eaLnBrk="1" latinLnBrk="0" hangingPunct="1">
        <a:spcBef>
          <a:spcPct val="20000"/>
        </a:spcBef>
        <a:spcAft>
          <a:spcPts val="600"/>
        </a:spcAft>
        <a:buClr>
          <a:schemeClr val="bg2">
            <a:lumMod val="40000"/>
            <a:lumOff val="60000"/>
          </a:schemeClr>
        </a:buClr>
        <a:buSzPct val="80000"/>
        <a:buFont typeface="Wingdings 3" charset="2"/>
        <a:buNone/>
        <a:defRPr sz="2400" b="0" i="0" kern="1200">
          <a:solidFill>
            <a:schemeClr val="tx2"/>
          </a:solidFill>
          <a:latin typeface="+mj-lt"/>
          <a:ea typeface="+mj-ea"/>
          <a:cs typeface="+mj-cs"/>
        </a:defRPr>
      </a:lvl1pPr>
      <a:lvl2pPr marL="742950" indent="-285750" algn="l" defTabSz="457200" rtl="0" eaLnBrk="1" latinLnBrk="0" hangingPunct="1">
        <a:spcBef>
          <a:spcPct val="20000"/>
        </a:spcBef>
        <a:spcAft>
          <a:spcPts val="600"/>
        </a:spcAft>
        <a:buClr>
          <a:schemeClr val="accent1"/>
        </a:buClr>
        <a:buSzPct val="80000"/>
        <a:buFont typeface="Wingdings" panose="05000000000000000000" pitchFamily="2" charset="2"/>
        <a:buChar char="§"/>
        <a:defRPr sz="2000" b="0" i="0" kern="1200">
          <a:solidFill>
            <a:schemeClr val="tx2"/>
          </a:solidFill>
          <a:latin typeface="+mj-lt"/>
          <a:ea typeface="+mj-ea"/>
          <a:cs typeface="+mj-cs"/>
        </a:defRPr>
      </a:lvl2pPr>
      <a:lvl3pPr marL="11430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600" b="0" i="0" kern="1200">
          <a:solidFill>
            <a:schemeClr val="tx2"/>
          </a:solidFill>
          <a:latin typeface="+mj-lt"/>
          <a:ea typeface="+mj-ea"/>
          <a:cs typeface="+mj-cs"/>
        </a:defRPr>
      </a:lvl3pPr>
      <a:lvl4pPr marL="16002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400" b="0" i="0" kern="1200">
          <a:solidFill>
            <a:schemeClr val="tx2"/>
          </a:solidFill>
          <a:latin typeface="+mj-lt"/>
          <a:ea typeface="+mj-ea"/>
          <a:cs typeface="+mj-cs"/>
        </a:defRPr>
      </a:lvl4pPr>
      <a:lvl5pPr marL="20574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400" b="0" i="0" kern="1200">
          <a:solidFill>
            <a:schemeClr val="tx2"/>
          </a:solidFill>
          <a:latin typeface="+mj-lt"/>
          <a:ea typeface="+mj-ea"/>
          <a:cs typeface="+mj-cs"/>
        </a:defRPr>
      </a:lvl5pPr>
      <a:lvl6pPr marL="25146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6pPr>
      <a:lvl7pPr marL="29718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7pPr>
      <a:lvl8pPr marL="34290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8pPr>
      <a:lvl9pPr marL="3886200" indent="-228600" algn="l" defTabSz="457200" rtl="0" eaLnBrk="1" latinLnBrk="0" hangingPunct="1">
        <a:spcBef>
          <a:spcPct val="20000"/>
        </a:spcBef>
        <a:spcAft>
          <a:spcPts val="600"/>
        </a:spcAft>
        <a:buClr>
          <a:schemeClr val="bg2">
            <a:lumMod val="40000"/>
            <a:lumOff val="60000"/>
          </a:schemeClr>
        </a:buClr>
        <a:buSzPct val="80000"/>
        <a:buFont typeface="Wingdings 3" charset="2"/>
        <a:buChar char=""/>
        <a:defRPr sz="12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flipH="1">
            <a:off x="1942675" y="3192624"/>
            <a:ext cx="979612" cy="658446"/>
          </a:xfrm>
          <a:custGeom>
            <a:avLst/>
            <a:gdLst>
              <a:gd name="connsiteX0" fmla="*/ 626694 w 979612"/>
              <a:gd name="connsiteY0" fmla="*/ 500766 h 658446"/>
              <a:gd name="connsiteX1" fmla="*/ 683875 w 979612"/>
              <a:gd name="connsiteY1" fmla="*/ 557947 h 658446"/>
              <a:gd name="connsiteX2" fmla="*/ 626694 w 979612"/>
              <a:gd name="connsiteY2" fmla="*/ 615128 h 658446"/>
              <a:gd name="connsiteX3" fmla="*/ 569513 w 979612"/>
              <a:gd name="connsiteY3" fmla="*/ 557947 h 658446"/>
              <a:gd name="connsiteX4" fmla="*/ 626694 w 979612"/>
              <a:gd name="connsiteY4" fmla="*/ 500766 h 658446"/>
              <a:gd name="connsiteX5" fmla="*/ 352919 w 979612"/>
              <a:gd name="connsiteY5" fmla="*/ 500765 h 658446"/>
              <a:gd name="connsiteX6" fmla="*/ 410100 w 979612"/>
              <a:gd name="connsiteY6" fmla="*/ 557946 h 658446"/>
              <a:gd name="connsiteX7" fmla="*/ 352919 w 979612"/>
              <a:gd name="connsiteY7" fmla="*/ 615127 h 658446"/>
              <a:gd name="connsiteX8" fmla="*/ 295737 w 979612"/>
              <a:gd name="connsiteY8" fmla="*/ 557946 h 658446"/>
              <a:gd name="connsiteX9" fmla="*/ 352919 w 979612"/>
              <a:gd name="connsiteY9" fmla="*/ 500765 h 658446"/>
              <a:gd name="connsiteX10" fmla="*/ 489807 w 979612"/>
              <a:gd name="connsiteY10" fmla="*/ 202385 h 658446"/>
              <a:gd name="connsiteX11" fmla="*/ 550800 w 979612"/>
              <a:gd name="connsiteY11" fmla="*/ 263378 h 658446"/>
              <a:gd name="connsiteX12" fmla="*/ 489807 w 979612"/>
              <a:gd name="connsiteY12" fmla="*/ 324371 h 658446"/>
              <a:gd name="connsiteX13" fmla="*/ 428814 w 979612"/>
              <a:gd name="connsiteY13" fmla="*/ 263378 h 658446"/>
              <a:gd name="connsiteX14" fmla="*/ 489807 w 979612"/>
              <a:gd name="connsiteY14" fmla="*/ 202385 h 658446"/>
              <a:gd name="connsiteX15" fmla="*/ 175791 w 979612"/>
              <a:gd name="connsiteY15" fmla="*/ 200142 h 658446"/>
              <a:gd name="connsiteX16" fmla="*/ 106735 w 979612"/>
              <a:gd name="connsiteY16" fmla="*/ 303972 h 658446"/>
              <a:gd name="connsiteX17" fmla="*/ 175791 w 979612"/>
              <a:gd name="connsiteY17" fmla="*/ 407802 h 658446"/>
              <a:gd name="connsiteX18" fmla="*/ 141263 w 979612"/>
              <a:gd name="connsiteY18" fmla="*/ 303972 h 658446"/>
              <a:gd name="connsiteX19" fmla="*/ 175791 w 979612"/>
              <a:gd name="connsiteY19" fmla="*/ 200142 h 658446"/>
              <a:gd name="connsiteX20" fmla="*/ 803821 w 979612"/>
              <a:gd name="connsiteY20" fmla="*/ 200142 h 658446"/>
              <a:gd name="connsiteX21" fmla="*/ 838349 w 979612"/>
              <a:gd name="connsiteY21" fmla="*/ 303972 h 658446"/>
              <a:gd name="connsiteX22" fmla="*/ 803821 w 979612"/>
              <a:gd name="connsiteY22" fmla="*/ 407802 h 658446"/>
              <a:gd name="connsiteX23" fmla="*/ 872877 w 979612"/>
              <a:gd name="connsiteY23" fmla="*/ 303972 h 658446"/>
              <a:gd name="connsiteX24" fmla="*/ 803821 w 979612"/>
              <a:gd name="connsiteY24" fmla="*/ 200142 h 658446"/>
              <a:gd name="connsiteX25" fmla="*/ 489807 w 979612"/>
              <a:gd name="connsiteY25" fmla="*/ 97034 h 658446"/>
              <a:gd name="connsiteX26" fmla="*/ 323463 w 979612"/>
              <a:gd name="connsiteY26" fmla="*/ 263378 h 658446"/>
              <a:gd name="connsiteX27" fmla="*/ 489807 w 979612"/>
              <a:gd name="connsiteY27" fmla="*/ 429722 h 658446"/>
              <a:gd name="connsiteX28" fmla="*/ 656151 w 979612"/>
              <a:gd name="connsiteY28" fmla="*/ 263378 h 658446"/>
              <a:gd name="connsiteX29" fmla="*/ 489807 w 979612"/>
              <a:gd name="connsiteY29" fmla="*/ 97034 h 658446"/>
              <a:gd name="connsiteX30" fmla="*/ 139849 w 979612"/>
              <a:gd name="connsiteY30" fmla="*/ 93700 h 658446"/>
              <a:gd name="connsiteX31" fmla="*/ 0 w 979612"/>
              <a:gd name="connsiteY31" fmla="*/ 303971 h 658446"/>
              <a:gd name="connsiteX32" fmla="*/ 139849 w 979612"/>
              <a:gd name="connsiteY32" fmla="*/ 514242 h 658446"/>
              <a:gd name="connsiteX33" fmla="*/ 41350 w 979612"/>
              <a:gd name="connsiteY33" fmla="*/ 303971 h 658446"/>
              <a:gd name="connsiteX34" fmla="*/ 139849 w 979612"/>
              <a:gd name="connsiteY34" fmla="*/ 93700 h 658446"/>
              <a:gd name="connsiteX35" fmla="*/ 839763 w 979612"/>
              <a:gd name="connsiteY35" fmla="*/ 93700 h 658446"/>
              <a:gd name="connsiteX36" fmla="*/ 938262 w 979612"/>
              <a:gd name="connsiteY36" fmla="*/ 303971 h 658446"/>
              <a:gd name="connsiteX37" fmla="*/ 839763 w 979612"/>
              <a:gd name="connsiteY37" fmla="*/ 514242 h 658446"/>
              <a:gd name="connsiteX38" fmla="*/ 979612 w 979612"/>
              <a:gd name="connsiteY38" fmla="*/ 303971 h 658446"/>
              <a:gd name="connsiteX39" fmla="*/ 839763 w 979612"/>
              <a:gd name="connsiteY39" fmla="*/ 93700 h 658446"/>
              <a:gd name="connsiteX40" fmla="*/ 489806 w 979612"/>
              <a:gd name="connsiteY40" fmla="*/ 69310 h 658446"/>
              <a:gd name="connsiteX41" fmla="*/ 683875 w 979612"/>
              <a:gd name="connsiteY41" fmla="*/ 263379 h 658446"/>
              <a:gd name="connsiteX42" fmla="*/ 489806 w 979612"/>
              <a:gd name="connsiteY42" fmla="*/ 457447 h 658446"/>
              <a:gd name="connsiteX43" fmla="*/ 295738 w 979612"/>
              <a:gd name="connsiteY43" fmla="*/ 263379 h 658446"/>
              <a:gd name="connsiteX44" fmla="*/ 489806 w 979612"/>
              <a:gd name="connsiteY44" fmla="*/ 69310 h 658446"/>
              <a:gd name="connsiteX45" fmla="*/ 735857 w 979612"/>
              <a:gd name="connsiteY45" fmla="*/ 0 h 658446"/>
              <a:gd name="connsiteX46" fmla="*/ 243755 w 979612"/>
              <a:gd name="connsiteY46" fmla="*/ 0 h 658446"/>
              <a:gd name="connsiteX47" fmla="*/ 243755 w 979612"/>
              <a:gd name="connsiteY47" fmla="*/ 658446 h 658446"/>
              <a:gd name="connsiteX48" fmla="*/ 735857 w 979612"/>
              <a:gd name="connsiteY48" fmla="*/ 658446 h 658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979612" h="658446">
                <a:moveTo>
                  <a:pt x="626694" y="500766"/>
                </a:moveTo>
                <a:cubicBezTo>
                  <a:pt x="658274" y="500766"/>
                  <a:pt x="683875" y="526366"/>
                  <a:pt x="683875" y="557947"/>
                </a:cubicBezTo>
                <a:cubicBezTo>
                  <a:pt x="683875" y="589527"/>
                  <a:pt x="658274" y="615128"/>
                  <a:pt x="626694" y="615128"/>
                </a:cubicBezTo>
                <a:cubicBezTo>
                  <a:pt x="595113" y="615128"/>
                  <a:pt x="569513" y="589527"/>
                  <a:pt x="569513" y="557947"/>
                </a:cubicBezTo>
                <a:cubicBezTo>
                  <a:pt x="569513" y="526366"/>
                  <a:pt x="595113" y="500766"/>
                  <a:pt x="626694" y="500766"/>
                </a:cubicBezTo>
                <a:close/>
                <a:moveTo>
                  <a:pt x="352919" y="500765"/>
                </a:moveTo>
                <a:cubicBezTo>
                  <a:pt x="384499" y="500765"/>
                  <a:pt x="410100" y="526366"/>
                  <a:pt x="410100" y="557946"/>
                </a:cubicBezTo>
                <a:cubicBezTo>
                  <a:pt x="410100" y="589527"/>
                  <a:pt x="384499" y="615127"/>
                  <a:pt x="352919" y="615127"/>
                </a:cubicBezTo>
                <a:cubicBezTo>
                  <a:pt x="321338" y="615127"/>
                  <a:pt x="295737" y="589527"/>
                  <a:pt x="295737" y="557946"/>
                </a:cubicBezTo>
                <a:cubicBezTo>
                  <a:pt x="295737" y="526366"/>
                  <a:pt x="321338" y="500765"/>
                  <a:pt x="352919" y="500765"/>
                </a:cubicBezTo>
                <a:close/>
                <a:moveTo>
                  <a:pt x="489807" y="202385"/>
                </a:moveTo>
                <a:cubicBezTo>
                  <a:pt x="523492" y="202385"/>
                  <a:pt x="550800" y="229692"/>
                  <a:pt x="550800" y="263378"/>
                </a:cubicBezTo>
                <a:cubicBezTo>
                  <a:pt x="550800" y="297063"/>
                  <a:pt x="523492" y="324371"/>
                  <a:pt x="489807" y="324371"/>
                </a:cubicBezTo>
                <a:cubicBezTo>
                  <a:pt x="456122" y="324371"/>
                  <a:pt x="428814" y="297063"/>
                  <a:pt x="428814" y="263378"/>
                </a:cubicBezTo>
                <a:cubicBezTo>
                  <a:pt x="428814" y="229692"/>
                  <a:pt x="456122" y="202385"/>
                  <a:pt x="489807" y="202385"/>
                </a:cubicBezTo>
                <a:close/>
                <a:moveTo>
                  <a:pt x="175791" y="200142"/>
                </a:moveTo>
                <a:cubicBezTo>
                  <a:pt x="137652" y="200142"/>
                  <a:pt x="106735" y="246628"/>
                  <a:pt x="106735" y="303972"/>
                </a:cubicBezTo>
                <a:cubicBezTo>
                  <a:pt x="106735" y="361316"/>
                  <a:pt x="137652" y="407802"/>
                  <a:pt x="175791" y="407802"/>
                </a:cubicBezTo>
                <a:cubicBezTo>
                  <a:pt x="154055" y="383291"/>
                  <a:pt x="141263" y="344823"/>
                  <a:pt x="141263" y="303972"/>
                </a:cubicBezTo>
                <a:cubicBezTo>
                  <a:pt x="141263" y="263120"/>
                  <a:pt x="154055" y="224653"/>
                  <a:pt x="175791" y="200142"/>
                </a:cubicBezTo>
                <a:close/>
                <a:moveTo>
                  <a:pt x="803821" y="200142"/>
                </a:moveTo>
                <a:cubicBezTo>
                  <a:pt x="825557" y="224653"/>
                  <a:pt x="838349" y="263120"/>
                  <a:pt x="838349" y="303972"/>
                </a:cubicBezTo>
                <a:cubicBezTo>
                  <a:pt x="838349" y="344823"/>
                  <a:pt x="825557" y="383291"/>
                  <a:pt x="803821" y="407802"/>
                </a:cubicBezTo>
                <a:cubicBezTo>
                  <a:pt x="841960" y="407802"/>
                  <a:pt x="872877" y="361316"/>
                  <a:pt x="872877" y="303972"/>
                </a:cubicBezTo>
                <a:cubicBezTo>
                  <a:pt x="872877" y="246628"/>
                  <a:pt x="841960" y="200142"/>
                  <a:pt x="803821" y="200142"/>
                </a:cubicBezTo>
                <a:close/>
                <a:moveTo>
                  <a:pt x="489807" y="97034"/>
                </a:moveTo>
                <a:cubicBezTo>
                  <a:pt x="397937" y="97034"/>
                  <a:pt x="323463" y="171509"/>
                  <a:pt x="323463" y="263378"/>
                </a:cubicBezTo>
                <a:cubicBezTo>
                  <a:pt x="323463" y="355247"/>
                  <a:pt x="397937" y="429722"/>
                  <a:pt x="489807" y="429722"/>
                </a:cubicBezTo>
                <a:cubicBezTo>
                  <a:pt x="581676" y="429722"/>
                  <a:pt x="656151" y="355247"/>
                  <a:pt x="656151" y="263378"/>
                </a:cubicBezTo>
                <a:cubicBezTo>
                  <a:pt x="656151" y="171509"/>
                  <a:pt x="581676" y="97034"/>
                  <a:pt x="489807" y="97034"/>
                </a:cubicBezTo>
                <a:close/>
                <a:moveTo>
                  <a:pt x="139849" y="93700"/>
                </a:moveTo>
                <a:cubicBezTo>
                  <a:pt x="62613" y="93700"/>
                  <a:pt x="0" y="187842"/>
                  <a:pt x="0" y="303971"/>
                </a:cubicBezTo>
                <a:cubicBezTo>
                  <a:pt x="0" y="420100"/>
                  <a:pt x="62613" y="514242"/>
                  <a:pt x="139849" y="514242"/>
                </a:cubicBezTo>
                <a:cubicBezTo>
                  <a:pt x="80774" y="482466"/>
                  <a:pt x="41350" y="398306"/>
                  <a:pt x="41350" y="303971"/>
                </a:cubicBezTo>
                <a:cubicBezTo>
                  <a:pt x="41350" y="209636"/>
                  <a:pt x="80774" y="125476"/>
                  <a:pt x="139849" y="93700"/>
                </a:cubicBezTo>
                <a:close/>
                <a:moveTo>
                  <a:pt x="839763" y="93700"/>
                </a:moveTo>
                <a:cubicBezTo>
                  <a:pt x="898838" y="125476"/>
                  <a:pt x="938262" y="209636"/>
                  <a:pt x="938262" y="303971"/>
                </a:cubicBezTo>
                <a:cubicBezTo>
                  <a:pt x="938262" y="398306"/>
                  <a:pt x="898838" y="482466"/>
                  <a:pt x="839763" y="514242"/>
                </a:cubicBezTo>
                <a:cubicBezTo>
                  <a:pt x="916999" y="514242"/>
                  <a:pt x="979612" y="420100"/>
                  <a:pt x="979612" y="303971"/>
                </a:cubicBezTo>
                <a:cubicBezTo>
                  <a:pt x="979612" y="187842"/>
                  <a:pt x="916999" y="93700"/>
                  <a:pt x="839763" y="93700"/>
                </a:cubicBezTo>
                <a:close/>
                <a:moveTo>
                  <a:pt x="489806" y="69310"/>
                </a:moveTo>
                <a:cubicBezTo>
                  <a:pt x="596987" y="69310"/>
                  <a:pt x="683875" y="156198"/>
                  <a:pt x="683875" y="263379"/>
                </a:cubicBezTo>
                <a:cubicBezTo>
                  <a:pt x="683875" y="370560"/>
                  <a:pt x="596987" y="457447"/>
                  <a:pt x="489806" y="457447"/>
                </a:cubicBezTo>
                <a:cubicBezTo>
                  <a:pt x="382625" y="457447"/>
                  <a:pt x="295738" y="370560"/>
                  <a:pt x="295738" y="263379"/>
                </a:cubicBezTo>
                <a:cubicBezTo>
                  <a:pt x="295738" y="156198"/>
                  <a:pt x="382625" y="69310"/>
                  <a:pt x="489806" y="69310"/>
                </a:cubicBezTo>
                <a:close/>
                <a:moveTo>
                  <a:pt x="735857" y="0"/>
                </a:moveTo>
                <a:lnTo>
                  <a:pt x="243755" y="0"/>
                </a:lnTo>
                <a:lnTo>
                  <a:pt x="243755" y="658446"/>
                </a:lnTo>
                <a:lnTo>
                  <a:pt x="735857" y="658446"/>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dirty="0">
              <a:solidFill>
                <a:prstClr val="white"/>
              </a:solidFill>
            </a:endParaRPr>
          </a:p>
        </p:txBody>
      </p:sp>
    </p:spTree>
    <p:extLst>
      <p:ext uri="{BB962C8B-B14F-4D97-AF65-F5344CB8AC3E}">
        <p14:creationId xmlns:p14="http://schemas.microsoft.com/office/powerpoint/2010/main" val="369583492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Contoso orange">
      <a:dk1>
        <a:sysClr val="windowText" lastClr="000000"/>
      </a:dk1>
      <a:lt1>
        <a:sysClr val="window" lastClr="FFFFFF"/>
      </a:lt1>
      <a:dk2>
        <a:srgbClr val="1C1C1C"/>
      </a:dk2>
      <a:lt2>
        <a:srgbClr val="DDDCD0"/>
      </a:lt2>
      <a:accent1>
        <a:srgbClr val="FF6800"/>
      </a:accent1>
      <a:accent2>
        <a:srgbClr val="FFA465"/>
      </a:accent2>
      <a:accent3>
        <a:srgbClr val="FEC299"/>
      </a:accent3>
      <a:accent4>
        <a:srgbClr val="FFE0CC"/>
      </a:accent4>
      <a:accent5>
        <a:srgbClr val="BF4D00"/>
      </a:accent5>
      <a:accent6>
        <a:srgbClr val="7F3300"/>
      </a:accent6>
      <a:hlink>
        <a:srgbClr val="FF6800"/>
      </a:hlink>
      <a:folHlink>
        <a:srgbClr val="FFA465"/>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04F65069D462B4492F75E737AA4D20D" ma:contentTypeVersion="0" ma:contentTypeDescription="Create a new document." ma:contentTypeScope="" ma:versionID="aa0ca7d736998182ef544fae1aecab3e">
  <xsd:schema xmlns:xsd="http://www.w3.org/2001/XMLSchema" xmlns:xs="http://www.w3.org/2001/XMLSchema" xmlns:p="http://schemas.microsoft.com/office/2006/metadata/properties" targetNamespace="http://schemas.microsoft.com/office/2006/metadata/properties" ma:root="true" ma:fieldsID="685cd2146959d5e9d0df50f1eeea362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E8FB93-0412-4445-9ADD-B4404D880A06}">
  <ds:schemaRefs>
    <ds:schemaRef ds:uri="http://schemas.microsoft.com/sharepoint/v3/contenttype/forms"/>
  </ds:schemaRefs>
</ds:datastoreItem>
</file>

<file path=customXml/itemProps2.xml><?xml version="1.0" encoding="utf-8"?>
<ds:datastoreItem xmlns:ds="http://schemas.openxmlformats.org/officeDocument/2006/customXml" ds:itemID="{E7CA5407-9DAF-4371-8F1D-21966ED537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A503722C-E9BC-447D-94EF-87BB8D8EF853}">
  <ds:schemaRefs>
    <ds:schemaRef ds:uri="http://schemas.microsoft.com/office/2006/documentManagement/types"/>
    <ds:schemaRef ds:uri="http://schemas.openxmlformats.org/package/2006/metadata/core-properties"/>
    <ds:schemaRef ds:uri="http://schemas.microsoft.com/office/2006/metadata/properties"/>
    <ds:schemaRef ds:uri="http://purl.org/dc/dcmitype/"/>
    <ds:schemaRef ds:uri="http://purl.org/dc/elements/1.1/"/>
    <ds:schemaRef ds:uri="http://www.w3.org/XML/1998/namespace"/>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ion</Template>
  <TotalTime>1829</TotalTime>
  <Words>1</Words>
  <Application>Microsoft Office PowerPoint</Application>
  <PresentationFormat>Widescreen</PresentationFormat>
  <Paragraphs>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Wingdings</vt:lpstr>
      <vt:lpstr>Wingdings 3</vt:lpstr>
      <vt:lpstr>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Northwind presentation</dc:title>
  <dc:creator>Tal Krzypow</dc:creator>
  <cp:lastModifiedBy>luke</cp:lastModifiedBy>
  <cp:revision>98</cp:revision>
  <dcterms:created xsi:type="dcterms:W3CDTF">2013-05-01T00:15:49Z</dcterms:created>
  <dcterms:modified xsi:type="dcterms:W3CDTF">2014-09-23T11:47:17Z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0x010100D04F65069D462B4492F75E737AA4D20D</vt:lpwstr>
  </property>
  <property fmtid="{D5CDD505-2E9C-101B-9397-08002B2CF9AE}" pid="3" name="IsMyDocuments">
    <vt:bool>true</vt:bool>
  </property>
  <property fmtid="{D5CDD505-2E9C-101B-9397-08002B2CF9AE}" pid="4" name="TaxKeyword">
    <vt:lpwstr/>
  </property>
  <property fmtid="{D5CDD505-2E9C-101B-9397-08002B2CF9AE}" pid="5" name="Audiences">
    <vt:lpwstr/>
  </property>
  <property fmtid="{D5CDD505-2E9C-101B-9397-08002B2CF9AE}" pid="6" name="Region">
    <vt:lpwstr/>
  </property>
  <property fmtid="{D5CDD505-2E9C-101B-9397-08002B2CF9AE}" pid="7" name="Segments">
    <vt:lpwstr/>
  </property>
  <property fmtid="{D5CDD505-2E9C-101B-9397-08002B2CF9AE}" pid="8" name="Confidentiality">
    <vt:lpwstr>21;#Microsoft confidential|461efa83-0283-486a-a8d5-943328f3693f</vt:lpwstr>
  </property>
  <property fmtid="{D5CDD505-2E9C-101B-9397-08002B2CF9AE}" pid="9" name="ActivitiesAndPrograms">
    <vt:lpwstr>12990;#Microsoft product launch campaigns|e634bb7f-b77b-4305-b346-03da1c4c6f6e;#17801;#customer previews|e2bbe8c6-02ca-433d-b282-9f545cdfab07</vt:lpwstr>
  </property>
  <property fmtid="{D5CDD505-2E9C-101B-9397-08002B2CF9AE}" pid="10" name="Partners">
    <vt:lpwstr/>
  </property>
  <property fmtid="{D5CDD505-2E9C-101B-9397-08002B2CF9AE}" pid="11" name="Groups">
    <vt:lpwstr/>
  </property>
  <property fmtid="{D5CDD505-2E9C-101B-9397-08002B2CF9AE}" pid="12" name="Topics">
    <vt:lpwstr/>
  </property>
  <property fmtid="{D5CDD505-2E9C-101B-9397-08002B2CF9AE}" pid="13" name="messageframeworktype">
    <vt:lpwstr/>
  </property>
  <property fmtid="{D5CDD505-2E9C-101B-9397-08002B2CF9AE}" pid="14" name="Industries">
    <vt:lpwstr/>
  </property>
  <property fmtid="{D5CDD505-2E9C-101B-9397-08002B2CF9AE}" pid="15" name="Roles">
    <vt:lpwstr/>
  </property>
  <property fmtid="{D5CDD505-2E9C-101B-9397-08002B2CF9AE}" pid="16" name="SMSGDomain">
    <vt:lpwstr>13357;#Microsoft Office Division|998d7cd0-7f52-4d06-a505-529ce4856340</vt:lpwstr>
  </property>
  <property fmtid="{D5CDD505-2E9C-101B-9397-08002B2CF9AE}" pid="17" name="Competitors">
    <vt:lpwstr/>
  </property>
  <property fmtid="{D5CDD505-2E9C-101B-9397-08002B2CF9AE}" pid="18" name="BusinessArchitecture">
    <vt:lpwstr/>
  </property>
  <property fmtid="{D5CDD505-2E9C-101B-9397-08002B2CF9AE}" pid="19" name="Products">
    <vt:lpwstr>10899;#Microsoft Office|3a4e9862-cdce-4bdc-8664-91038e3eb1e9;#16039;#Microsoft Office future versions|b77148c7-a73d-44bc-a163-bb7920270559;#16535;#Microsoft PowerPoint|b157e6f3-5af9-48cb-a153-895c1aa220f8</vt:lpwstr>
  </property>
  <property fmtid="{D5CDD505-2E9C-101B-9397-08002B2CF9AE}" pid="20" name="_dlc_policyId">
    <vt:lpwstr/>
  </property>
  <property fmtid="{D5CDD505-2E9C-101B-9397-08002B2CF9AE}" pid="21" name="ItemRetentionFormula">
    <vt:lpwstr/>
  </property>
  <property fmtid="{D5CDD505-2E9C-101B-9397-08002B2CF9AE}" pid="22" name="ItemType">
    <vt:lpwstr/>
  </property>
  <property fmtid="{D5CDD505-2E9C-101B-9397-08002B2CF9AE}" pid="23" name="LastUpdatedByBatchTagging">
    <vt:bool>false</vt:bool>
  </property>
  <property fmtid="{D5CDD505-2E9C-101B-9397-08002B2CF9AE}" pid="24" name="Languages">
    <vt:lpwstr/>
  </property>
  <property fmtid="{D5CDD505-2E9C-101B-9397-08002B2CF9AE}" pid="25" name="_dlc_DocIdItemGuid">
    <vt:lpwstr>8e148394-fcdc-4540-b1ea-c87bb7542e15</vt:lpwstr>
  </property>
  <property fmtid="{D5CDD505-2E9C-101B-9397-08002B2CF9AE}" pid="26" name="WorkflowChangePath">
    <vt:lpwstr>d3765c0c-e2b5-4307-934b-d5d862e93ab3,2;d3765c0c-e2b5-4307-934b-d5d862e93ab3,2;d3765c0c-e2b5-4307-934b-d5d862e93ab3,2;d3765c0c-e2b5-4307-934b-d5d862e93ab3,5;</vt:lpwstr>
  </property>
</Properties>
</file>