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60" r:id="rId5"/>
    <p:sldId id="349" r:id="rId6"/>
    <p:sldId id="281" r:id="rId7"/>
    <p:sldId id="347" r:id="rId8"/>
    <p:sldId id="350" r:id="rId9"/>
    <p:sldId id="348" r:id="rId10"/>
    <p:sldId id="351" r:id="rId11"/>
    <p:sldId id="352" r:id="rId12"/>
    <p:sldId id="340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F74"/>
    <a:srgbClr val="E0CA52"/>
    <a:srgbClr val="A3CD39"/>
    <a:srgbClr val="E00613"/>
    <a:srgbClr val="F1F2F2"/>
    <a:srgbClr val="F1F2F1"/>
    <a:srgbClr val="F16B58"/>
    <a:srgbClr val="009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ntijakip\Downloads\Chart%20cars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Working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Sheet1!$E$6:$H$6</c:f>
              <c:strCache>
                <c:ptCount val="4"/>
                <c:pt idx="0">
                  <c:v>Latvia January</c:v>
                </c:pt>
                <c:pt idx="1">
                  <c:v>Latvia August</c:v>
                </c:pt>
                <c:pt idx="2">
                  <c:v>Lithuania January</c:v>
                </c:pt>
                <c:pt idx="3">
                  <c:v>Lithuania August</c:v>
                </c:pt>
              </c:strCache>
            </c:strRef>
          </c:cat>
          <c:val>
            <c:numRef>
              <c:f>Sheet1!$E$7:$H$7</c:f>
              <c:numCache>
                <c:formatCode>0%</c:formatCode>
                <c:ptCount val="4"/>
                <c:pt idx="0">
                  <c:v>0.83</c:v>
                </c:pt>
                <c:pt idx="1">
                  <c:v>0.85</c:v>
                </c:pt>
                <c:pt idx="2">
                  <c:v>0.55000000000000004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5-4915-B118-DD716303B142}"/>
            </c:ext>
          </c:extLst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Outside working 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Sheet1!$E$6:$H$6</c:f>
              <c:strCache>
                <c:ptCount val="4"/>
                <c:pt idx="0">
                  <c:v>Latvia January</c:v>
                </c:pt>
                <c:pt idx="1">
                  <c:v>Latvia August</c:v>
                </c:pt>
                <c:pt idx="2">
                  <c:v>Lithuania January</c:v>
                </c:pt>
                <c:pt idx="3">
                  <c:v>Lithuania August</c:v>
                </c:pt>
              </c:strCache>
            </c:strRef>
          </c:cat>
          <c:val>
            <c:numRef>
              <c:f>Sheet1!$E$8:$H$8</c:f>
              <c:numCache>
                <c:formatCode>0%</c:formatCode>
                <c:ptCount val="4"/>
                <c:pt idx="0">
                  <c:v>0.17</c:v>
                </c:pt>
                <c:pt idx="1">
                  <c:v>0.15</c:v>
                </c:pt>
                <c:pt idx="2">
                  <c:v>0.45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5-4915-B118-DD716303B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907008"/>
        <c:axId val="1721907488"/>
      </c:barChart>
      <c:catAx>
        <c:axId val="17219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907488"/>
        <c:crosses val="autoZero"/>
        <c:auto val="1"/>
        <c:lblAlgn val="ctr"/>
        <c:lblOffset val="100"/>
        <c:noMultiLvlLbl val="0"/>
      </c:catAx>
      <c:valAx>
        <c:axId val="172190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9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FF7B4-FFE4-47B0-8884-D2ACE44A8601}" type="datetimeFigureOut">
              <a:rPr lang="en-150" smtClean="0"/>
              <a:t>10/24/2024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431D5-98CC-43D7-B3F0-C6E9969B2182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6379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D569F-14E6-4C71-8920-216B3039F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" y="0"/>
            <a:ext cx="1217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E751E-D4C5-4EA5-C590-641BF0910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B89EB-A3EC-BBB3-0B6D-FA0F09F3B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2732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3756D-BA4B-DDE2-9125-20F595E9A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FA4E1-CE0D-9768-31A4-328026829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7288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E6A25-74A1-0410-57AB-9396DCF39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4FB93-1832-42AC-A65E-E56274CEB5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8547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46663-6AAB-BD69-ECC1-4A0272A65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8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019E6-2389-B1BC-B051-80B598706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3440" y="6366065"/>
            <a:ext cx="2743200" cy="365125"/>
          </a:xfrm>
        </p:spPr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80764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C2821-BCBB-41E4-172A-F8C7D43C0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Rāmis">
            <a:extLst>
              <a:ext uri="{FF2B5EF4-FFF2-40B4-BE49-F238E27FC236}">
                <a16:creationId xmlns:a16="http://schemas.microsoft.com/office/drawing/2014/main" id="{A987360C-B3F4-CA80-B18E-24F9AC85228F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787CD-DE39-CA3D-9DC0-8DEF707D3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98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09269-194D-A28D-8355-DA579C06D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āmis">
            <a:extLst>
              <a:ext uri="{FF2B5EF4-FFF2-40B4-BE49-F238E27FC236}">
                <a16:creationId xmlns:a16="http://schemas.microsoft.com/office/drawing/2014/main" id="{172DE56C-9442-A06D-A588-CEC488DFE5B6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30A10-23DB-277B-0853-002C95709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2604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17A31-E463-4BBF-DBAE-AF13FDBA4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5" name="Rāmis">
            <a:extLst>
              <a:ext uri="{FF2B5EF4-FFF2-40B4-BE49-F238E27FC236}">
                <a16:creationId xmlns:a16="http://schemas.microsoft.com/office/drawing/2014/main" id="{951C1B0E-7F7D-59EC-CB27-CD0FDC856928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DA5B-67ED-BAE4-54F3-CC693CCEE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05158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CD185-B577-B8BF-201D-5D1B343B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46" cy="6858000"/>
          </a:xfrm>
          <a:prstGeom prst="rect">
            <a:avLst/>
          </a:prstGeom>
        </p:spPr>
      </p:pic>
      <p:sp>
        <p:nvSpPr>
          <p:cNvPr id="5" name="Rāmis">
            <a:extLst>
              <a:ext uri="{FF2B5EF4-FFF2-40B4-BE49-F238E27FC236}">
                <a16:creationId xmlns:a16="http://schemas.microsoft.com/office/drawing/2014/main" id="{9CCB7560-F326-A7DE-09E7-8DE98F657ABF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7979-B1A0-150A-2110-0F1ED9C8D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99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9CFA0-C0B3-BCE1-94A2-23C019143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āmis">
            <a:extLst>
              <a:ext uri="{FF2B5EF4-FFF2-40B4-BE49-F238E27FC236}">
                <a16:creationId xmlns:a16="http://schemas.microsoft.com/office/drawing/2014/main" id="{3ED43CE3-B71B-A2DD-5795-614D8845FA34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93C6B-4271-D3B4-3CC0-740CA0E07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32015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griezts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15BAD-376F-6075-A8D5-B2C35A31C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179093" cy="6858000"/>
          </a:xfrm>
          <a:prstGeom prst="rect">
            <a:avLst/>
          </a:prstGeom>
        </p:spPr>
      </p:pic>
      <p:sp>
        <p:nvSpPr>
          <p:cNvPr id="5" name="Rāmis">
            <a:extLst>
              <a:ext uri="{FF2B5EF4-FFF2-40B4-BE49-F238E27FC236}">
                <a16:creationId xmlns:a16="http://schemas.microsoft.com/office/drawing/2014/main" id="{DA202471-6F4D-7664-5D19-179ED22C687C}"/>
              </a:ext>
            </a:extLst>
          </p:cNvPr>
          <p:cNvSpPr/>
          <p:nvPr userDrawn="1"/>
        </p:nvSpPr>
        <p:spPr>
          <a:xfrm>
            <a:off x="6627675" y="1956493"/>
            <a:ext cx="5991031" cy="4726624"/>
          </a:xfrm>
          <a:custGeom>
            <a:avLst/>
            <a:gdLst>
              <a:gd name="connsiteX0" fmla="*/ 0 w 5981700"/>
              <a:gd name="connsiteY0" fmla="*/ 0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0 w 5981700"/>
              <a:gd name="connsiteY4" fmla="*/ 0 h 4735955"/>
              <a:gd name="connsiteX0" fmla="*/ 998376 w 5981700"/>
              <a:gd name="connsiteY0" fmla="*/ 9331 h 4735955"/>
              <a:gd name="connsiteX1" fmla="*/ 5981700 w 5981700"/>
              <a:gd name="connsiteY1" fmla="*/ 0 h 4735955"/>
              <a:gd name="connsiteX2" fmla="*/ 5981700 w 5981700"/>
              <a:gd name="connsiteY2" fmla="*/ 4735955 h 4735955"/>
              <a:gd name="connsiteX3" fmla="*/ 0 w 5981700"/>
              <a:gd name="connsiteY3" fmla="*/ 4735955 h 4735955"/>
              <a:gd name="connsiteX4" fmla="*/ 998376 w 5981700"/>
              <a:gd name="connsiteY4" fmla="*/ 9331 h 4735955"/>
              <a:gd name="connsiteX0" fmla="*/ 998376 w 5991031"/>
              <a:gd name="connsiteY0" fmla="*/ 0 h 4726624"/>
              <a:gd name="connsiteX1" fmla="*/ 5991031 w 5991031"/>
              <a:gd name="connsiteY1" fmla="*/ 1054359 h 4726624"/>
              <a:gd name="connsiteX2" fmla="*/ 5981700 w 5991031"/>
              <a:gd name="connsiteY2" fmla="*/ 4726624 h 4726624"/>
              <a:gd name="connsiteX3" fmla="*/ 0 w 5991031"/>
              <a:gd name="connsiteY3" fmla="*/ 4726624 h 4726624"/>
              <a:gd name="connsiteX4" fmla="*/ 998376 w 5991031"/>
              <a:gd name="connsiteY4" fmla="*/ 0 h 472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031" h="4726624">
                <a:moveTo>
                  <a:pt x="998376" y="0"/>
                </a:moveTo>
                <a:lnTo>
                  <a:pt x="5991031" y="1054359"/>
                </a:lnTo>
                <a:cubicBezTo>
                  <a:pt x="5987921" y="2278447"/>
                  <a:pt x="5984810" y="3502536"/>
                  <a:pt x="5981700" y="4726624"/>
                </a:cubicBezTo>
                <a:lnTo>
                  <a:pt x="0" y="4726624"/>
                </a:lnTo>
                <a:lnTo>
                  <a:pt x="998376" y="0"/>
                </a:lnTo>
                <a:close/>
              </a:path>
            </a:pathLst>
          </a:custGeom>
          <a:noFill/>
          <a:ln w="19050">
            <a:solidFill>
              <a:srgbClr val="327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4A9563-C264-DD86-8978-743B6F1E9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196" y="2201253"/>
            <a:ext cx="5990492" cy="4656748"/>
          </a:xfrm>
          <a:custGeom>
            <a:avLst/>
            <a:gdLst>
              <a:gd name="connsiteX0" fmla="*/ 0 w 6096000"/>
              <a:gd name="connsiteY0" fmla="*/ 0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0 w 6096000"/>
              <a:gd name="connsiteY4" fmla="*/ 0 h 4797425"/>
              <a:gd name="connsiteX0" fmla="*/ 1125415 w 6096000"/>
              <a:gd name="connsiteY0" fmla="*/ 140677 h 4797425"/>
              <a:gd name="connsiteX1" fmla="*/ 6096000 w 6096000"/>
              <a:gd name="connsiteY1" fmla="*/ 0 h 4797425"/>
              <a:gd name="connsiteX2" fmla="*/ 6096000 w 6096000"/>
              <a:gd name="connsiteY2" fmla="*/ 4797425 h 4797425"/>
              <a:gd name="connsiteX3" fmla="*/ 0 w 6096000"/>
              <a:gd name="connsiteY3" fmla="*/ 4797425 h 4797425"/>
              <a:gd name="connsiteX4" fmla="*/ 1125415 w 6096000"/>
              <a:gd name="connsiteY4" fmla="*/ 140677 h 4797425"/>
              <a:gd name="connsiteX0" fmla="*/ 1019907 w 5990492"/>
              <a:gd name="connsiteY0" fmla="*/ 140677 h 4797425"/>
              <a:gd name="connsiteX1" fmla="*/ 5990492 w 5990492"/>
              <a:gd name="connsiteY1" fmla="*/ 0 h 4797425"/>
              <a:gd name="connsiteX2" fmla="*/ 5990492 w 5990492"/>
              <a:gd name="connsiteY2" fmla="*/ 4797425 h 4797425"/>
              <a:gd name="connsiteX3" fmla="*/ 0 w 5990492"/>
              <a:gd name="connsiteY3" fmla="*/ 4797425 h 4797425"/>
              <a:gd name="connsiteX4" fmla="*/ 1019907 w 5990492"/>
              <a:gd name="connsiteY4" fmla="*/ 140677 h 4797425"/>
              <a:gd name="connsiteX0" fmla="*/ 1019907 w 5990492"/>
              <a:gd name="connsiteY0" fmla="*/ 0 h 4656748"/>
              <a:gd name="connsiteX1" fmla="*/ 5955322 w 5990492"/>
              <a:gd name="connsiteY1" fmla="*/ 1002323 h 4656748"/>
              <a:gd name="connsiteX2" fmla="*/ 5990492 w 5990492"/>
              <a:gd name="connsiteY2" fmla="*/ 4656748 h 4656748"/>
              <a:gd name="connsiteX3" fmla="*/ 0 w 5990492"/>
              <a:gd name="connsiteY3" fmla="*/ 4656748 h 4656748"/>
              <a:gd name="connsiteX4" fmla="*/ 1019907 w 5990492"/>
              <a:gd name="connsiteY4" fmla="*/ 0 h 46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0492" h="4656748">
                <a:moveTo>
                  <a:pt x="1019907" y="0"/>
                </a:moveTo>
                <a:lnTo>
                  <a:pt x="5955322" y="1002323"/>
                </a:lnTo>
                <a:lnTo>
                  <a:pt x="5990492" y="4656748"/>
                </a:lnTo>
                <a:lnTo>
                  <a:pt x="0" y="4656748"/>
                </a:lnTo>
                <a:lnTo>
                  <a:pt x="1019907" y="0"/>
                </a:lnTo>
                <a:close/>
              </a:path>
            </a:pathLst>
          </a:custGeom>
        </p:spPr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6EF8F-FB8D-AC2D-3855-AB8A9CAD02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6319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F0A05-4EB8-4C8A-BBDB-27AF278C7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-21389"/>
            <a:ext cx="12223531" cy="68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3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E6D28-2E04-870B-1AAB-CA79CF4E67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3960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B8865-C7B5-819A-69F8-83E068103B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6142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12EF8-32AD-C557-3EAF-456D080C19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92303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C901F4-1019-63B9-C02C-157E8E9BFF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172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3F841-0163-846B-B0B0-7236C4F188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6359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u kolonnu teksts ar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04FC6-0037-1DBA-AD3A-0828A3780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" y="0"/>
            <a:ext cx="12176760" cy="6858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CB1FE79-8663-16C9-D50C-CE03A44380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1022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670A6F3-2F0B-6542-5937-67BB342622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3705073"/>
            <a:ext cx="4970088" cy="2780817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58EBFD-0BED-B5F6-69AD-075E51D326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4820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4F4D73-A25B-440E-730A-CCFED7162E30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E0FB0-165A-9D88-BDB7-B64E540B4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5460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AF9BFB-8593-25D2-6A04-EC28427AAEF8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E29E5-847A-3C0E-BDBC-6BAE21709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9043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C184E-D793-9FB3-D731-A1096D78ACEB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0A047-94D5-A783-B4C2-D7B5AB386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949978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6E113D-FE05-8723-A148-140D4D97E8E8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584E4-5E1F-84DD-F3F4-BF2A8262A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8460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5FFCC-7BB0-418F-B595-0AC2DD875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-21389"/>
            <a:ext cx="12223531" cy="68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34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99ACC7-2654-D782-5473-DB8236EA56F0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8000-8011-F495-C293-F77E730A3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9576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to ar rām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51811-705D-36FE-AD12-9F7CEEC2D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" y="0"/>
            <a:ext cx="1217676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7BFCCC-D704-FB44-A097-8C814061603F}"/>
              </a:ext>
            </a:extLst>
          </p:cNvPr>
          <p:cNvSpPr/>
          <p:nvPr userDrawn="1"/>
        </p:nvSpPr>
        <p:spPr>
          <a:xfrm>
            <a:off x="6392411" y="2062835"/>
            <a:ext cx="5486400" cy="363243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7541BE-E3EE-CE33-08FD-A8750897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276475"/>
            <a:ext cx="5591175" cy="3744913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BB83-164F-C392-EEB5-7A43235A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80923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EF1CEB-F340-8254-E97A-CF80D006819E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D165A-D251-1301-4FC5-7EC8CBA44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7183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1CE726-90A5-5359-5C32-C32EECD8880B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C8825-7040-CC46-59F7-4A82B4609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240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CF39F0-0107-1843-5F95-F0E564AE1FEE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FBBD6-E0A5-6A2E-3830-CFD15C84E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100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DEE974-2743-F4B0-6D03-22558ED7F0D8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E2E6D-39C2-E5CD-72E7-45D37DEA4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3591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" y="0"/>
            <a:ext cx="121843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7C6B3C-A63B-D81F-BDC2-8B87202E4EE7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6E090-CA1F-50C6-50DB-AF7C51B93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6755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tāta_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C5DB5-35D3-A3AF-650F-656A4E1EB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" y="0"/>
            <a:ext cx="1217676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2CFFE3-8109-EA1E-3C16-22B852267F41}"/>
              </a:ext>
            </a:extLst>
          </p:cNvPr>
          <p:cNvSpPr/>
          <p:nvPr userDrawn="1"/>
        </p:nvSpPr>
        <p:spPr>
          <a:xfrm>
            <a:off x="1580990" y="1871611"/>
            <a:ext cx="2850777" cy="29718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B6E90F-4B03-EFCA-B5D8-D5EDFD73BA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8594" y="2205038"/>
            <a:ext cx="2823882" cy="2874962"/>
          </a:xfrm>
          <a:prstGeom prst="snip2SameRect">
            <a:avLst>
              <a:gd name="adj1" fmla="val 18075"/>
              <a:gd name="adj2" fmla="val 0"/>
            </a:avLst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5EB53-518D-A83A-6150-255689E05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8009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zuāls slai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9DC47E2-2FB7-3B69-2AAD-9E6E881E8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7" name="Media Placeholder 24">
            <a:extLst>
              <a:ext uri="{FF2B5EF4-FFF2-40B4-BE49-F238E27FC236}">
                <a16:creationId xmlns:a16="http://schemas.microsoft.com/office/drawing/2014/main" id="{80CA8BBC-91CB-EC1F-1F74-650D85D06CA4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A6E6A8-17F3-E123-4163-B96CA82805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84167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zuāls slai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4947AF-F1B9-2E11-BAA4-27A5B60D91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3D441F94-5732-DF8E-0EB5-BA3179C398F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60B76-9949-A32D-561A-507F3699B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7115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616E8C-678C-47F1-8BD8-BBF20F0E2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4"/>
            <a:ext cx="12191999" cy="68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1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zuāl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1AFC569-EBF8-6C36-4245-271EEA61E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1586"/>
            <a:ext cx="12192000" cy="6869585"/>
          </a:xfrm>
          <a:prstGeom prst="rect">
            <a:avLst/>
          </a:prstGeom>
        </p:spPr>
        <p:txBody>
          <a:bodyPr/>
          <a:lstStyle/>
          <a:p>
            <a:endParaRPr lang="en-150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1318BE9F-1B15-DCF3-FF89-CBDF14D00488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6732C-5265-EB84-256D-14E53A4872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6407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zuāl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8B3D478-9EA6-4B1E-9FA9-D9E0897408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EB52ED47-1A38-B9C1-4A5D-490D1FEB93B2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4E621-EDE0-5FFD-96C4-2695A8C0AC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19423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zuāl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1AFC569-EBF8-6C36-4245-271EEA61E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1586"/>
            <a:ext cx="12192000" cy="6869585"/>
          </a:xfrm>
          <a:prstGeom prst="rect">
            <a:avLst/>
          </a:prstGeom>
        </p:spPr>
        <p:txBody>
          <a:bodyPr/>
          <a:lstStyle/>
          <a:p>
            <a:endParaRPr lang="en-150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D2783955-C486-DC40-5616-BE80BEFA17FD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Vieta logo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CB5F8-2DED-9D91-C889-4D92EE55A1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73396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zuāls slai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1AFC569-EBF8-6C36-4245-271EEA61E0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150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AA6401C-69FB-F6C0-33E7-F0EDD8DE436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939946" y="-171401"/>
            <a:ext cx="2132718" cy="1799487"/>
          </a:xfrm>
          <a:custGeom>
            <a:avLst/>
            <a:gdLst>
              <a:gd name="connsiteX0" fmla="*/ 0 w 2435225"/>
              <a:gd name="connsiteY0" fmla="*/ 0 h 1651001"/>
              <a:gd name="connsiteX1" fmla="*/ 2435225 w 2435225"/>
              <a:gd name="connsiteY1" fmla="*/ 0 h 1651001"/>
              <a:gd name="connsiteX2" fmla="*/ 2435225 w 2435225"/>
              <a:gd name="connsiteY2" fmla="*/ 1651001 h 1651001"/>
              <a:gd name="connsiteX3" fmla="*/ 0 w 2435225"/>
              <a:gd name="connsiteY3" fmla="*/ 1651001 h 1651001"/>
              <a:gd name="connsiteX4" fmla="*/ 0 w 2435225"/>
              <a:gd name="connsiteY4" fmla="*/ 0 h 1651001"/>
              <a:gd name="connsiteX0" fmla="*/ 454212 w 2435225"/>
              <a:gd name="connsiteY0" fmla="*/ 0 h 1812366"/>
              <a:gd name="connsiteX1" fmla="*/ 2435225 w 2435225"/>
              <a:gd name="connsiteY1" fmla="*/ 161365 h 1812366"/>
              <a:gd name="connsiteX2" fmla="*/ 2435225 w 2435225"/>
              <a:gd name="connsiteY2" fmla="*/ 1812366 h 1812366"/>
              <a:gd name="connsiteX3" fmla="*/ 0 w 2435225"/>
              <a:gd name="connsiteY3" fmla="*/ 1812366 h 1812366"/>
              <a:gd name="connsiteX4" fmla="*/ 454212 w 2435225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2285813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285813"/>
              <a:gd name="connsiteY0" fmla="*/ 0 h 1812366"/>
              <a:gd name="connsiteX1" fmla="*/ 2285813 w 2285813"/>
              <a:gd name="connsiteY1" fmla="*/ 161365 h 1812366"/>
              <a:gd name="connsiteX2" fmla="*/ 1855508 w 2285813"/>
              <a:gd name="connsiteY2" fmla="*/ 1812366 h 1812366"/>
              <a:gd name="connsiteX3" fmla="*/ 0 w 2285813"/>
              <a:gd name="connsiteY3" fmla="*/ 1429872 h 1812366"/>
              <a:gd name="connsiteX4" fmla="*/ 304800 w 2285813"/>
              <a:gd name="connsiteY4" fmla="*/ 0 h 1812366"/>
              <a:gd name="connsiteX0" fmla="*/ 304800 w 2118472"/>
              <a:gd name="connsiteY0" fmla="*/ 0 h 1812366"/>
              <a:gd name="connsiteX1" fmla="*/ 2118472 w 2118472"/>
              <a:gd name="connsiteY1" fmla="*/ 131483 h 1812366"/>
              <a:gd name="connsiteX2" fmla="*/ 1855508 w 2118472"/>
              <a:gd name="connsiteY2" fmla="*/ 1812366 h 1812366"/>
              <a:gd name="connsiteX3" fmla="*/ 0 w 2118472"/>
              <a:gd name="connsiteY3" fmla="*/ 1429872 h 1812366"/>
              <a:gd name="connsiteX4" fmla="*/ 304800 w 2118472"/>
              <a:gd name="connsiteY4" fmla="*/ 0 h 1812366"/>
              <a:gd name="connsiteX0" fmla="*/ 304800 w 2142378"/>
              <a:gd name="connsiteY0" fmla="*/ 0 h 1812366"/>
              <a:gd name="connsiteX1" fmla="*/ 2142378 w 2142378"/>
              <a:gd name="connsiteY1" fmla="*/ 0 h 1812366"/>
              <a:gd name="connsiteX2" fmla="*/ 1855508 w 2142378"/>
              <a:gd name="connsiteY2" fmla="*/ 1812366 h 1812366"/>
              <a:gd name="connsiteX3" fmla="*/ 0 w 2142378"/>
              <a:gd name="connsiteY3" fmla="*/ 1429872 h 1812366"/>
              <a:gd name="connsiteX4" fmla="*/ 304800 w 2142378"/>
              <a:gd name="connsiteY4" fmla="*/ 0 h 1812366"/>
              <a:gd name="connsiteX0" fmla="*/ 304800 w 2142378"/>
              <a:gd name="connsiteY0" fmla="*/ 0 h 1799487"/>
              <a:gd name="connsiteX1" fmla="*/ 2142378 w 2142378"/>
              <a:gd name="connsiteY1" fmla="*/ 0 h 1799487"/>
              <a:gd name="connsiteX2" fmla="*/ 1839409 w 2142378"/>
              <a:gd name="connsiteY2" fmla="*/ 1799487 h 1799487"/>
              <a:gd name="connsiteX3" fmla="*/ 0 w 2142378"/>
              <a:gd name="connsiteY3" fmla="*/ 1429872 h 1799487"/>
              <a:gd name="connsiteX4" fmla="*/ 304800 w 2142378"/>
              <a:gd name="connsiteY4" fmla="*/ 0 h 1799487"/>
              <a:gd name="connsiteX0" fmla="*/ 295140 w 2132718"/>
              <a:gd name="connsiteY0" fmla="*/ 0 h 1799487"/>
              <a:gd name="connsiteX1" fmla="*/ 2132718 w 2132718"/>
              <a:gd name="connsiteY1" fmla="*/ 0 h 1799487"/>
              <a:gd name="connsiteX2" fmla="*/ 1829749 w 2132718"/>
              <a:gd name="connsiteY2" fmla="*/ 1799487 h 1799487"/>
              <a:gd name="connsiteX3" fmla="*/ 0 w 2132718"/>
              <a:gd name="connsiteY3" fmla="*/ 1420213 h 1799487"/>
              <a:gd name="connsiteX4" fmla="*/ 295140 w 2132718"/>
              <a:gd name="connsiteY4" fmla="*/ 0 h 17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2718" h="1799487">
                <a:moveTo>
                  <a:pt x="295140" y="0"/>
                </a:moveTo>
                <a:lnTo>
                  <a:pt x="2132718" y="0"/>
                </a:lnTo>
                <a:lnTo>
                  <a:pt x="1829749" y="1799487"/>
                </a:lnTo>
                <a:lnTo>
                  <a:pt x="0" y="1420213"/>
                </a:lnTo>
                <a:lnTo>
                  <a:pt x="295140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lv-LV" dirty="0"/>
              <a:t>n</a:t>
            </a:r>
            <a:endParaRPr lang="en-150" dirty="0"/>
          </a:p>
        </p:txBody>
      </p:sp>
      <p:sp>
        <p:nvSpPr>
          <p:cNvPr id="8" name="Sānu lenta">
            <a:extLst>
              <a:ext uri="{FF2B5EF4-FFF2-40B4-BE49-F238E27FC236}">
                <a16:creationId xmlns:a16="http://schemas.microsoft.com/office/drawing/2014/main" id="{82B89052-3D0E-9204-82B5-68001D08D542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407988" cy="68580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lv-LV" dirty="0" err="1"/>
              <a:t>ss</a:t>
            </a:r>
            <a:endParaRPr lang="en-150" dirty="0"/>
          </a:p>
        </p:txBody>
      </p:sp>
      <p:sp>
        <p:nvSpPr>
          <p:cNvPr id="3" name="Media Placeholder 24">
            <a:extLst>
              <a:ext uri="{FF2B5EF4-FFF2-40B4-BE49-F238E27FC236}">
                <a16:creationId xmlns:a16="http://schemas.microsoft.com/office/drawing/2014/main" id="{9FC3F59B-F6ED-58DE-F9EE-768325BCEE90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0056440" y="-27384"/>
            <a:ext cx="2160240" cy="1628802"/>
          </a:xfrm>
          <a:custGeom>
            <a:avLst/>
            <a:gdLst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0 w 2106547"/>
              <a:gd name="connsiteY3" fmla="*/ 1576633 h 1576633"/>
              <a:gd name="connsiteX4" fmla="*/ 0 w 2106547"/>
              <a:gd name="connsiteY4" fmla="*/ 0 h 1576633"/>
              <a:gd name="connsiteX0" fmla="*/ 0 w 2106547"/>
              <a:gd name="connsiteY0" fmla="*/ 0 h 1576633"/>
              <a:gd name="connsiteX1" fmla="*/ 2106547 w 2106547"/>
              <a:gd name="connsiteY1" fmla="*/ 0 h 1576633"/>
              <a:gd name="connsiteX2" fmla="*/ 2106547 w 2106547"/>
              <a:gd name="connsiteY2" fmla="*/ 1576633 h 1576633"/>
              <a:gd name="connsiteX3" fmla="*/ 4314 w 2106547"/>
              <a:gd name="connsiteY3" fmla="*/ 1162565 h 1576633"/>
              <a:gd name="connsiteX4" fmla="*/ 0 w 2106547"/>
              <a:gd name="connsiteY4" fmla="*/ 0 h 1576633"/>
              <a:gd name="connsiteX0" fmla="*/ 263105 w 2102233"/>
              <a:gd name="connsiteY0" fmla="*/ 4313 h 1576633"/>
              <a:gd name="connsiteX1" fmla="*/ 2102233 w 2102233"/>
              <a:gd name="connsiteY1" fmla="*/ 0 h 1576633"/>
              <a:gd name="connsiteX2" fmla="*/ 2102233 w 2102233"/>
              <a:gd name="connsiteY2" fmla="*/ 1576633 h 1576633"/>
              <a:gd name="connsiteX3" fmla="*/ 0 w 2102233"/>
              <a:gd name="connsiteY3" fmla="*/ 1162565 h 1576633"/>
              <a:gd name="connsiteX4" fmla="*/ 263105 w 2102233"/>
              <a:gd name="connsiteY4" fmla="*/ 4313 h 157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233" h="1576633">
                <a:moveTo>
                  <a:pt x="263105" y="4313"/>
                </a:moveTo>
                <a:lnTo>
                  <a:pt x="2102233" y="0"/>
                </a:lnTo>
                <a:lnTo>
                  <a:pt x="2102233" y="1576633"/>
                </a:lnTo>
                <a:lnTo>
                  <a:pt x="0" y="1162565"/>
                </a:lnTo>
                <a:lnTo>
                  <a:pt x="263105" y="4313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lv-LV" dirty="0"/>
              <a:t>M</a:t>
            </a:r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FC04-0499-DDEB-94C1-3BC5EFA709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533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678A0-F144-48C7-AE5B-E9EDA18FA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34"/>
            <a:ext cx="12192000" cy="68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0000F-54CF-47C8-A39A-4AFE9387D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4"/>
            <a:ext cx="12192000" cy="68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tand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33AA9-49A9-1162-6362-3EC2A6181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3314" y="6343998"/>
            <a:ext cx="2743200" cy="365125"/>
          </a:xfrm>
        </p:spPr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62354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DAF80-1DC2-496B-88BC-D40253DE4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8C9993-3782-D01E-5147-FF0C0864B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68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ray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8CFB0-2CCB-173D-6BC1-0246481A7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54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7108B-380E-4FB0-3DD6-680FF9AB8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416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026EA-6933-0644-BEE5-4DB75D6AB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9683" y="6348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32CA-F496-46BE-B2BE-85CB860FEA07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2981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65" r:id="rId4"/>
    <p:sldLayoutId id="2147483666" r:id="rId5"/>
    <p:sldLayoutId id="2147483668" r:id="rId6"/>
    <p:sldLayoutId id="2147483661" r:id="rId7"/>
    <p:sldLayoutId id="2147483676" r:id="rId8"/>
    <p:sldLayoutId id="2147483651" r:id="rId9"/>
    <p:sldLayoutId id="2147483660" r:id="rId10"/>
    <p:sldLayoutId id="2147483662" r:id="rId11"/>
    <p:sldLayoutId id="2147483663" r:id="rId12"/>
    <p:sldLayoutId id="2147483675" r:id="rId13"/>
    <p:sldLayoutId id="2147483677" r:id="rId14"/>
    <p:sldLayoutId id="2147483683" r:id="rId15"/>
    <p:sldLayoutId id="2147483684" r:id="rId16"/>
    <p:sldLayoutId id="2147483685" r:id="rId17"/>
    <p:sldLayoutId id="2147483682" r:id="rId18"/>
    <p:sldLayoutId id="2147483686" r:id="rId19"/>
    <p:sldLayoutId id="2147483678" r:id="rId20"/>
    <p:sldLayoutId id="2147483687" r:id="rId21"/>
    <p:sldLayoutId id="2147483691" r:id="rId22"/>
    <p:sldLayoutId id="2147483695" r:id="rId23"/>
    <p:sldLayoutId id="2147483699" r:id="rId24"/>
    <p:sldLayoutId id="2147483703" r:id="rId25"/>
    <p:sldLayoutId id="2147483679" r:id="rId26"/>
    <p:sldLayoutId id="2147483688" r:id="rId27"/>
    <p:sldLayoutId id="2147483692" r:id="rId28"/>
    <p:sldLayoutId id="2147483696" r:id="rId29"/>
    <p:sldLayoutId id="2147483700" r:id="rId30"/>
    <p:sldLayoutId id="2147483704" r:id="rId31"/>
    <p:sldLayoutId id="2147483680" r:id="rId32"/>
    <p:sldLayoutId id="2147483689" r:id="rId33"/>
    <p:sldLayoutId id="2147483693" r:id="rId34"/>
    <p:sldLayoutId id="2147483697" r:id="rId35"/>
    <p:sldLayoutId id="2147483701" r:id="rId36"/>
    <p:sldLayoutId id="2147483705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521" userDrawn="1">
          <p15:clr>
            <a:srgbClr val="FBAE40"/>
          </p15:clr>
        </p15:guide>
        <p15:guide id="4" pos="1533" userDrawn="1">
          <p15:clr>
            <a:srgbClr val="FBAE40"/>
          </p15:clr>
        </p15:guide>
        <p15:guide id="5" pos="1646" userDrawn="1">
          <p15:clr>
            <a:srgbClr val="FBAE40"/>
          </p15:clr>
        </p15:guide>
        <p15:guide id="6" pos="2658" userDrawn="1">
          <p15:clr>
            <a:srgbClr val="FBAE40"/>
          </p15:clr>
        </p15:guide>
        <p15:guide id="7" pos="2771" userDrawn="1">
          <p15:clr>
            <a:srgbClr val="FBAE40"/>
          </p15:clr>
        </p15:guide>
        <p15:guide id="8" pos="3783" userDrawn="1">
          <p15:clr>
            <a:srgbClr val="FBAE40"/>
          </p15:clr>
        </p15:guide>
        <p15:guide id="9" pos="3896" userDrawn="1">
          <p15:clr>
            <a:srgbClr val="FBAE40"/>
          </p15:clr>
        </p15:guide>
        <p15:guide id="10" pos="4908" userDrawn="1">
          <p15:clr>
            <a:srgbClr val="FBAE40"/>
          </p15:clr>
        </p15:guide>
        <p15:guide id="11" pos="5021" userDrawn="1">
          <p15:clr>
            <a:srgbClr val="FBAE40"/>
          </p15:clr>
        </p15:guide>
        <p15:guide id="12" pos="6033" userDrawn="1">
          <p15:clr>
            <a:srgbClr val="FBAE40"/>
          </p15:clr>
        </p15:guide>
        <p15:guide id="13" pos="6146" userDrawn="1">
          <p15:clr>
            <a:srgbClr val="FBAE40"/>
          </p15:clr>
        </p15:guide>
        <p15:guide id="14" pos="7158" userDrawn="1">
          <p15:clr>
            <a:srgbClr val="FBAE40"/>
          </p15:clr>
        </p15:guide>
        <p15:guide id="15" orient="horz" userDrawn="1">
          <p15:clr>
            <a:srgbClr val="FBAE40"/>
          </p15:clr>
        </p15:guide>
        <p15:guide id="16" orient="horz" pos="4320" userDrawn="1">
          <p15:clr>
            <a:srgbClr val="FBAE40"/>
          </p15:clr>
        </p15:guide>
        <p15:guide id="17" orient="horz" pos="226" userDrawn="1">
          <p15:clr>
            <a:srgbClr val="FBAE40"/>
          </p15:clr>
        </p15:guide>
        <p15:guide id="18" orient="horz" pos="1142" userDrawn="1">
          <p15:clr>
            <a:srgbClr val="FBAE40"/>
          </p15:clr>
        </p15:guide>
        <p15:guide id="19" orient="horz" pos="1255" userDrawn="1">
          <p15:clr>
            <a:srgbClr val="FBAE40"/>
          </p15:clr>
        </p15:guide>
        <p15:guide id="20" orient="horz" pos="2171" userDrawn="1">
          <p15:clr>
            <a:srgbClr val="FBAE40"/>
          </p15:clr>
        </p15:guide>
        <p15:guide id="21" orient="horz" pos="2284" userDrawn="1">
          <p15:clr>
            <a:srgbClr val="FBAE40"/>
          </p15:clr>
        </p15:guide>
        <p15:guide id="22" orient="horz" pos="3200" userDrawn="1">
          <p15:clr>
            <a:srgbClr val="FBAE40"/>
          </p15:clr>
        </p15:guide>
        <p15:guide id="23" orient="horz" pos="3313" userDrawn="1">
          <p15:clr>
            <a:srgbClr val="FBAE40"/>
          </p15:clr>
        </p15:guide>
        <p15:guide id="24" orient="horz" pos="4229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DE224-8332-4894-81B6-2B9922364710}"/>
              </a:ext>
            </a:extLst>
          </p:cNvPr>
          <p:cNvSpPr txBox="1"/>
          <p:nvPr/>
        </p:nvSpPr>
        <p:spPr>
          <a:xfrm>
            <a:off x="795181" y="791984"/>
            <a:ext cx="9164729" cy="21236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sz="50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BTA Car </a:t>
            </a:r>
            <a:r>
              <a:rPr lang="lv-LV" sz="5000" b="1" cap="al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Fleet</a:t>
            </a:r>
            <a:r>
              <a:rPr lang="lv-LV" sz="50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lv-LV" sz="50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lv-LV" sz="32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 </a:t>
            </a:r>
            <a:r>
              <a:rPr lang="lv-LV" sz="3200" b="1" cap="al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lv-LV" sz="32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BONUS </a:t>
            </a:r>
            <a:r>
              <a:rPr lang="lv-LV" sz="3200" b="1" cap="al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lv-LV" sz="32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8E87D-4BAF-470B-9C80-02EDD4EE1499}"/>
              </a:ext>
            </a:extLst>
          </p:cNvPr>
          <p:cNvSpPr txBox="1"/>
          <p:nvPr/>
        </p:nvSpPr>
        <p:spPr>
          <a:xfrm>
            <a:off x="827088" y="3789040"/>
            <a:ext cx="5040403" cy="6097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BTA Baltic Insurance Company</a:t>
            </a:r>
          </a:p>
        </p:txBody>
      </p:sp>
    </p:spTree>
    <p:extLst>
      <p:ext uri="{BB962C8B-B14F-4D97-AF65-F5344CB8AC3E}">
        <p14:creationId xmlns:p14="http://schemas.microsoft.com/office/powerpoint/2010/main" val="305958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71BB0FD-3945-C89E-9D6A-2F6F29169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2</a:t>
            </a:fld>
            <a:endParaRPr lang="en-150"/>
          </a:p>
        </p:txBody>
      </p:sp>
      <p:pic>
        <p:nvPicPr>
          <p:cNvPr id="5" name="Picture Placeholder 4" descr="Aerial view of two rows of cars in parking-lot">
            <a:extLst>
              <a:ext uri="{FF2B5EF4-FFF2-40B4-BE49-F238E27FC236}">
                <a16:creationId xmlns:a16="http://schemas.microsoft.com/office/drawing/2014/main" id="{63655474-0C7F-A6E5-EC30-9D30E2A59C7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283"/>
          <a:stretch/>
        </p:blipFill>
        <p:spPr>
          <a:xfrm>
            <a:off x="6600825" y="2276475"/>
            <a:ext cx="5591175" cy="374491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C76292-E1E5-B77C-C175-BCEA9085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416" y="1491339"/>
            <a:ext cx="4896544" cy="7522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C183FC2-E664-87B0-19B4-B9259A8CFF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417" y="1491339"/>
            <a:ext cx="85725" cy="752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E64819-1168-4E35-1524-3C2AB87E38BF}"/>
              </a:ext>
            </a:extLst>
          </p:cNvPr>
          <p:cNvSpPr txBox="1"/>
          <p:nvPr/>
        </p:nvSpPr>
        <p:spPr>
          <a:xfrm>
            <a:off x="1696859" y="1682810"/>
            <a:ext cx="40385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BTA Car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fleet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A5356-F667-ACAD-D618-3D710CE3BEDE}"/>
              </a:ext>
            </a:extLst>
          </p:cNvPr>
          <p:cNvSpPr txBox="1"/>
          <p:nvPr/>
        </p:nvSpPr>
        <p:spPr>
          <a:xfrm>
            <a:off x="1031377" y="1552005"/>
            <a:ext cx="57898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5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lv-LV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D34FF7-C685-8624-56C9-2D396F2BC0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416" y="2577665"/>
            <a:ext cx="4896000" cy="752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2C70057-DDED-EE13-07CC-FBF65E4B4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417" y="2590796"/>
            <a:ext cx="85725" cy="7522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E06DC3-5F38-6122-63BA-FDBFB2D51C0C}"/>
              </a:ext>
            </a:extLst>
          </p:cNvPr>
          <p:cNvSpPr txBox="1"/>
          <p:nvPr/>
        </p:nvSpPr>
        <p:spPr>
          <a:xfrm>
            <a:off x="1696858" y="2769199"/>
            <a:ext cx="41447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C58CD-FB17-A80B-C754-B1A3A1867D8D}"/>
              </a:ext>
            </a:extLst>
          </p:cNvPr>
          <p:cNvSpPr txBox="1"/>
          <p:nvPr/>
        </p:nvSpPr>
        <p:spPr>
          <a:xfrm>
            <a:off x="1031377" y="2638394"/>
            <a:ext cx="57898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5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lv-LV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4C16821-8C9D-E96A-13BA-D146BBBDD7A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416" y="3664117"/>
            <a:ext cx="4896000" cy="752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462F307-A910-C020-66B9-08AEAE27A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417" y="3694156"/>
            <a:ext cx="85725" cy="7522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D8B705-8B6A-D69D-93C7-DA09F2B08FDF}"/>
              </a:ext>
            </a:extLst>
          </p:cNvPr>
          <p:cNvSpPr txBox="1"/>
          <p:nvPr/>
        </p:nvSpPr>
        <p:spPr>
          <a:xfrm>
            <a:off x="1696859" y="3855651"/>
            <a:ext cx="40385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Consistency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4A50F-9F7D-58BF-50AF-2089563F23C5}"/>
              </a:ext>
            </a:extLst>
          </p:cNvPr>
          <p:cNvSpPr txBox="1"/>
          <p:nvPr/>
        </p:nvSpPr>
        <p:spPr>
          <a:xfrm>
            <a:off x="1031377" y="3724846"/>
            <a:ext cx="57898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5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lv-LV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C755B27-A64A-88E0-7141-A628E6FF3DC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416" y="4750569"/>
            <a:ext cx="4896000" cy="7524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69E25D5-0573-64BC-25A8-7F131CD9F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417" y="4797516"/>
            <a:ext cx="85725" cy="7522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FACB4A-BADF-8CB3-9BF6-2C46013CB38B}"/>
              </a:ext>
            </a:extLst>
          </p:cNvPr>
          <p:cNvSpPr txBox="1"/>
          <p:nvPr/>
        </p:nvSpPr>
        <p:spPr>
          <a:xfrm>
            <a:off x="1696859" y="4942103"/>
            <a:ext cx="40385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Insights</a:t>
            </a:r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E1FD3-741D-3711-96F5-2133E18ACC17}"/>
              </a:ext>
            </a:extLst>
          </p:cNvPr>
          <p:cNvSpPr txBox="1"/>
          <p:nvPr/>
        </p:nvSpPr>
        <p:spPr>
          <a:xfrm>
            <a:off x="1031377" y="4811298"/>
            <a:ext cx="57898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5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lv-LV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CE51C6B-34CD-3A40-8C08-3F5629A021C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416" y="5837022"/>
            <a:ext cx="4896000" cy="752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348F1A3-A737-4A5D-0F8C-6C2015965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417" y="5837022"/>
            <a:ext cx="85725" cy="7522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F66DB5-3C55-8A4A-50D5-A025A0416CF9}"/>
              </a:ext>
            </a:extLst>
          </p:cNvPr>
          <p:cNvSpPr txBox="1"/>
          <p:nvPr/>
        </p:nvSpPr>
        <p:spPr>
          <a:xfrm>
            <a:off x="1696859" y="6028556"/>
            <a:ext cx="403855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lv-LV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</a:t>
            </a:r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CB031A-4FE3-9A08-FFF9-68D8249C9B96}"/>
              </a:ext>
            </a:extLst>
          </p:cNvPr>
          <p:cNvSpPr txBox="1"/>
          <p:nvPr/>
        </p:nvSpPr>
        <p:spPr>
          <a:xfrm>
            <a:off x="1031377" y="5897751"/>
            <a:ext cx="57898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lv-LV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243F1-7EB1-A592-43C2-FE297D3C228D}"/>
              </a:ext>
            </a:extLst>
          </p:cNvPr>
          <p:cNvSpPr txBox="1">
            <a:spLocks/>
          </p:cNvSpPr>
          <p:nvPr/>
        </p:nvSpPr>
        <p:spPr>
          <a:xfrm>
            <a:off x="827088" y="599670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  <a:endParaRPr lang="lv-LV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72A8A3-B163-349A-3302-8F75418AFD08}"/>
              </a:ext>
            </a:extLst>
          </p:cNvPr>
          <p:cNvCxnSpPr>
            <a:cxnSpLocks/>
          </p:cNvCxnSpPr>
          <p:nvPr/>
        </p:nvCxnSpPr>
        <p:spPr>
          <a:xfrm>
            <a:off x="830510" y="1124744"/>
            <a:ext cx="2961234" cy="0"/>
          </a:xfrm>
          <a:prstGeom prst="line">
            <a:avLst/>
          </a:prstGeom>
          <a:ln w="19050">
            <a:solidFill>
              <a:srgbClr val="E0C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3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6EC0A-E0FF-4F25-BE46-8A5A1A94FD59}"/>
              </a:ext>
            </a:extLst>
          </p:cNvPr>
          <p:cNvCxnSpPr>
            <a:cxnSpLocks/>
          </p:cNvCxnSpPr>
          <p:nvPr/>
        </p:nvCxnSpPr>
        <p:spPr>
          <a:xfrm>
            <a:off x="803313" y="1124744"/>
            <a:ext cx="3996543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29AC05-47D2-21A1-9EB9-F8E957B1F925}"/>
              </a:ext>
            </a:extLst>
          </p:cNvPr>
          <p:cNvSpPr txBox="1"/>
          <p:nvPr/>
        </p:nvSpPr>
        <p:spPr>
          <a:xfrm>
            <a:off x="701170" y="3919699"/>
            <a:ext cx="340002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to clarify</a:t>
            </a:r>
            <a:endParaRPr lang="en-GB" sz="2500" b="1" dirty="0">
              <a:solidFill>
                <a:schemeClr val="tx1">
                  <a:lumMod val="90000"/>
                  <a:lumOff val="10000"/>
                </a:schemeClr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496024-0B0F-E90A-B94E-FCD613457645}"/>
              </a:ext>
            </a:extLst>
          </p:cNvPr>
          <p:cNvGrpSpPr/>
          <p:nvPr/>
        </p:nvGrpSpPr>
        <p:grpSpPr>
          <a:xfrm>
            <a:off x="841130" y="4416601"/>
            <a:ext cx="3120104" cy="1932086"/>
            <a:chOff x="1088275" y="4438957"/>
            <a:chExt cx="3120104" cy="19320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9D2F6-4CF0-9637-E503-68973B0AD914}"/>
                </a:ext>
              </a:extLst>
            </p:cNvPr>
            <p:cNvGrpSpPr/>
            <p:nvPr/>
          </p:nvGrpSpPr>
          <p:grpSpPr>
            <a:xfrm>
              <a:off x="1161198" y="4438957"/>
              <a:ext cx="928936" cy="887143"/>
              <a:chOff x="957377" y="4474355"/>
              <a:chExt cx="928936" cy="88714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328FB5C-EB8A-9D2A-A07E-653180539B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377" y="4474355"/>
                <a:ext cx="928936" cy="887143"/>
              </a:xfrm>
              <a:prstGeom prst="rect">
                <a:avLst/>
              </a:prstGeom>
            </p:spPr>
          </p:pic>
          <p:pic>
            <p:nvPicPr>
              <p:cNvPr id="8" name="Picture 7" descr="Wrench outline">
                <a:extLst>
                  <a:ext uri="{FF2B5EF4-FFF2-40B4-BE49-F238E27FC236}">
                    <a16:creationId xmlns:a16="http://schemas.microsoft.com/office/drawing/2014/main" id="{69F59698-6C3E-2031-A7E0-04FE47908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202604" y="4818325"/>
                <a:ext cx="500908" cy="500908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641B7D-C354-0574-542A-20C774C6C0EB}"/>
                </a:ext>
              </a:extLst>
            </p:cNvPr>
            <p:cNvSpPr txBox="1"/>
            <p:nvPr/>
          </p:nvSpPr>
          <p:spPr>
            <a:xfrm>
              <a:off x="1088275" y="5416936"/>
              <a:ext cx="3120104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just"/>
              <a:r>
                <a:rPr lang="en-GB" sz="1400" b="1" cap="al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Company Cars </a:t>
              </a:r>
              <a:r>
                <a:rPr lang="en-GB" sz="1400" b="1" cap="all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usAGE</a:t>
              </a:r>
              <a:endParaRPr lang="en-GB" sz="14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is proportion of Company Car usage in Baltics – Work vs Private needs?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1D44AD-FF9C-0AB6-5B8D-78F9A22AA9B7}"/>
              </a:ext>
            </a:extLst>
          </p:cNvPr>
          <p:cNvGrpSpPr/>
          <p:nvPr/>
        </p:nvGrpSpPr>
        <p:grpSpPr>
          <a:xfrm>
            <a:off x="4598849" y="4432085"/>
            <a:ext cx="928936" cy="887143"/>
            <a:chOff x="4859913" y="4133895"/>
            <a:chExt cx="928936" cy="8871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AAB98D-F06B-6F2D-02AE-FA1D5D6BD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913" y="4133895"/>
              <a:ext cx="928936" cy="887143"/>
            </a:xfrm>
            <a:prstGeom prst="rect">
              <a:avLst/>
            </a:prstGeom>
          </p:spPr>
        </p:pic>
        <p:pic>
          <p:nvPicPr>
            <p:cNvPr id="10" name="Picture 9" descr="Group outline">
              <a:extLst>
                <a:ext uri="{FF2B5EF4-FFF2-40B4-BE49-F238E27FC236}">
                  <a16:creationId xmlns:a16="http://schemas.microsoft.com/office/drawing/2014/main" id="{9A9C92BD-71C2-D9C5-6B78-CFF92BD19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31930" y="4443993"/>
              <a:ext cx="577045" cy="57704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09FC96-C747-9866-07F1-9A49BDB483B0}"/>
              </a:ext>
            </a:extLst>
          </p:cNvPr>
          <p:cNvSpPr txBox="1"/>
          <p:nvPr/>
        </p:nvSpPr>
        <p:spPr>
          <a:xfrm>
            <a:off x="4474812" y="5387709"/>
            <a:ext cx="287957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CONSISTENCY</a:t>
            </a:r>
          </a:p>
          <a:p>
            <a:pPr algn="just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consistent we are with Providing Company Cars across</a:t>
            </a:r>
            <a:r>
              <a:rPr lang="lv-LV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Baltics?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8CDC7C-80AB-BF0C-EB29-9587643AD897}"/>
              </a:ext>
            </a:extLst>
          </p:cNvPr>
          <p:cNvGrpSpPr/>
          <p:nvPr/>
        </p:nvGrpSpPr>
        <p:grpSpPr>
          <a:xfrm>
            <a:off x="8032842" y="4416601"/>
            <a:ext cx="3411412" cy="1694287"/>
            <a:chOff x="8032842" y="4474355"/>
            <a:chExt cx="3411412" cy="169428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49557B-8367-EA7C-B294-8D3C072D9823}"/>
                </a:ext>
              </a:extLst>
            </p:cNvPr>
            <p:cNvGrpSpPr/>
            <p:nvPr/>
          </p:nvGrpSpPr>
          <p:grpSpPr>
            <a:xfrm>
              <a:off x="8070987" y="4474355"/>
              <a:ext cx="928936" cy="887143"/>
              <a:chOff x="3666931" y="2367299"/>
              <a:chExt cx="928936" cy="88714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5A3E665-117D-3E25-D413-83B96F8BB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6931" y="2367299"/>
                <a:ext cx="928936" cy="887143"/>
              </a:xfrm>
              <a:prstGeom prst="rect">
                <a:avLst/>
              </a:prstGeom>
            </p:spPr>
          </p:pic>
          <p:pic>
            <p:nvPicPr>
              <p:cNvPr id="12" name="Picture 11" descr="Upward trend outline">
                <a:extLst>
                  <a:ext uri="{FF2B5EF4-FFF2-40B4-BE49-F238E27FC236}">
                    <a16:creationId xmlns:a16="http://schemas.microsoft.com/office/drawing/2014/main" id="{D5A9F81E-15A1-3320-2CC4-A2FE3C629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3872931" y="2689231"/>
                <a:ext cx="516936" cy="516936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833713-8C41-A1D3-D022-158EBFC2D514}"/>
                </a:ext>
              </a:extLst>
            </p:cNvPr>
            <p:cNvSpPr txBox="1"/>
            <p:nvPr/>
          </p:nvSpPr>
          <p:spPr>
            <a:xfrm>
              <a:off x="8032842" y="5429978"/>
              <a:ext cx="3411412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lv-LV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APPROACH</a:t>
              </a:r>
              <a:endPara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do </a:t>
              </a:r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want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to </a:t>
              </a:r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change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Why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it </a:t>
              </a:r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is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important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to </a:t>
              </a:r>
              <a:r>
                <a:rPr lang="lv-LV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change</a:t>
              </a:r>
              <a:r>
                <a:rPr lang="lv-LV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it?</a:t>
              </a:r>
              <a:endPara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365F503-F098-CC94-B440-256E7F18C75A}"/>
              </a:ext>
            </a:extLst>
          </p:cNvPr>
          <p:cNvSpPr txBox="1"/>
          <p:nvPr/>
        </p:nvSpPr>
        <p:spPr>
          <a:xfrm>
            <a:off x="827088" y="2480409"/>
            <a:ext cx="1851141" cy="10926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GB" sz="3500" b="1" dirty="0">
                <a:solidFill>
                  <a:srgbClr val="F16B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</a:t>
            </a:r>
            <a:endParaRPr lang="en-GB" sz="3500" b="1" i="0" u="none" strike="noStrike" baseline="0" dirty="0">
              <a:solidFill>
                <a:srgbClr val="F16B5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BTA owned cars  in the Baltics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2E192F-F375-E7AD-E22D-D7062CA6A117}"/>
              </a:ext>
            </a:extLst>
          </p:cNvPr>
          <p:cNvSpPr txBox="1"/>
          <p:nvPr/>
        </p:nvSpPr>
        <p:spPr>
          <a:xfrm>
            <a:off x="3807236" y="2407380"/>
            <a:ext cx="2543836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GB" sz="3500" b="1" dirty="0">
                <a:solidFill>
                  <a:srgbClr val="F16B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 </a:t>
            </a:r>
          </a:p>
          <a:p>
            <a:pPr algn="l"/>
            <a:r>
              <a:rPr lang="en-GB" sz="1500" b="0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 </a:t>
            </a:r>
            <a:r>
              <a:rPr lang="en-GB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GB" sz="1500" b="0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 Cars in Baltics</a:t>
            </a:r>
          </a:p>
          <a:p>
            <a:pPr algn="l"/>
            <a:r>
              <a:rPr lang="en-GB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(Out of these </a:t>
            </a:r>
            <a:r>
              <a:rPr lang="en-GB" sz="1600" b="1" dirty="0">
                <a:solidFill>
                  <a:srgbClr val="F16B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GB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300EUR compensated; all others have fuel limit)</a:t>
            </a:r>
            <a:endParaRPr lang="en-GB" sz="1500" b="0" i="0" u="none" strike="noStrike" baseline="0" dirty="0">
              <a:solidFill>
                <a:schemeClr val="tx1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80941-8D89-2226-F084-C9A7E63A74F2}"/>
              </a:ext>
            </a:extLst>
          </p:cNvPr>
          <p:cNvSpPr/>
          <p:nvPr/>
        </p:nvSpPr>
        <p:spPr>
          <a:xfrm>
            <a:off x="827088" y="1361998"/>
            <a:ext cx="8637340" cy="842866"/>
          </a:xfrm>
          <a:prstGeom prst="rect">
            <a:avLst/>
          </a:prstGeom>
          <a:solidFill>
            <a:srgbClr val="F16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DD2190-0043-5C08-692F-186A82482103}"/>
              </a:ext>
            </a:extLst>
          </p:cNvPr>
          <p:cNvSpPr txBox="1"/>
          <p:nvPr/>
        </p:nvSpPr>
        <p:spPr>
          <a:xfrm>
            <a:off x="997402" y="1521821"/>
            <a:ext cx="829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BTA provides to ~20% of all employees in Baltic States – a Company Car or Compensation for use of own car or/and Fuel limit.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985D058-EA47-9F5C-8B3D-40680D1A4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GB" smtClean="0"/>
              <a:t>3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80AE3F-132A-9ADA-4ED2-BE0879200490}"/>
              </a:ext>
            </a:extLst>
          </p:cNvPr>
          <p:cNvSpPr txBox="1">
            <a:spLocks/>
          </p:cNvSpPr>
          <p:nvPr/>
        </p:nvSpPr>
        <p:spPr>
          <a:xfrm>
            <a:off x="803313" y="620084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BTA Car Fleet</a:t>
            </a:r>
            <a:endParaRPr lang="en-GB" sz="3000" b="1" dirty="0">
              <a:solidFill>
                <a:srgbClr val="327F74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F286B-F733-479E-57AD-6C3D5439C8C6}"/>
              </a:ext>
            </a:extLst>
          </p:cNvPr>
          <p:cNvSpPr txBox="1"/>
          <p:nvPr/>
        </p:nvSpPr>
        <p:spPr>
          <a:xfrm>
            <a:off x="7005069" y="2545458"/>
            <a:ext cx="2543836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GB" sz="2000" b="1" i="0" u="none" strike="noStrike" baseline="0" dirty="0">
                <a:solidFill>
                  <a:srgbClr val="F16B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 </a:t>
            </a:r>
            <a:r>
              <a:rPr lang="en-GB" sz="3500" b="1" i="0" u="none" strike="noStrike" baseline="0" dirty="0">
                <a:solidFill>
                  <a:srgbClr val="F16B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38,2</a:t>
            </a:r>
            <a:r>
              <a:rPr lang="en-GB" sz="1500" b="1" i="0" u="none" strike="noStrike" baseline="0" dirty="0">
                <a:solidFill>
                  <a:srgbClr val="F16B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endParaRPr lang="en-GB" sz="2000" b="1" i="0" u="none" strike="noStrike" baseline="0" dirty="0">
              <a:solidFill>
                <a:srgbClr val="F16B5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1500" b="0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fuel limit in Baltics</a:t>
            </a:r>
            <a:r>
              <a:rPr lang="lv-LV" sz="1500" b="0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500" b="0" i="0" u="none" strike="noStrike" baseline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lv-LV" sz="1500" b="0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600" b="1" dirty="0">
                <a:solidFill>
                  <a:srgbClr val="F16B5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lv-LV" sz="1500" b="0" i="0" u="none" strike="noStrike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lv-LV" sz="1500" b="0" i="0" u="none" strike="noStrike" baseline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spent</a:t>
            </a:r>
            <a:endParaRPr lang="en-GB" sz="1500" b="0" i="0" u="none" strike="noStrike" baseline="0" dirty="0">
              <a:solidFill>
                <a:schemeClr val="tx1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3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FF26E-0537-A75E-849B-18A622CEC3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4</a:t>
            </a:fld>
            <a:endParaRPr lang="en-15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1CF2EC0-9A2A-0257-FD98-64311DA85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978488"/>
              </p:ext>
            </p:extLst>
          </p:nvPr>
        </p:nvGraphicFramePr>
        <p:xfrm>
          <a:off x="1415480" y="1196752"/>
          <a:ext cx="79928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E1179C-A38B-4AB6-3210-81596FEAC42E}"/>
              </a:ext>
            </a:extLst>
          </p:cNvPr>
          <p:cNvSpPr txBox="1"/>
          <p:nvPr/>
        </p:nvSpPr>
        <p:spPr>
          <a:xfrm>
            <a:off x="715750" y="5810566"/>
            <a:ext cx="358004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lv-LV" sz="1400" b="1" dirty="0"/>
              <a:t>Baltics </a:t>
            </a:r>
            <a:r>
              <a:rPr lang="lv-LV" sz="1400" b="1" dirty="0" err="1"/>
              <a:t>in</a:t>
            </a:r>
            <a:r>
              <a:rPr lang="lv-LV" sz="1400" b="1" dirty="0"/>
              <a:t> </a:t>
            </a:r>
            <a:r>
              <a:rPr lang="lv-LV" sz="1400" b="1" dirty="0" err="1"/>
              <a:t>Average</a:t>
            </a:r>
            <a:r>
              <a:rPr lang="lv-LV" sz="1400" b="1" dirty="0"/>
              <a:t>:</a:t>
            </a:r>
          </a:p>
          <a:p>
            <a:pPr algn="l"/>
            <a:r>
              <a:rPr lang="lv-LV" sz="1400" dirty="0"/>
              <a:t>73% </a:t>
            </a:r>
            <a:r>
              <a:rPr lang="lv-LV" sz="1400" dirty="0" err="1"/>
              <a:t>during</a:t>
            </a:r>
            <a:r>
              <a:rPr lang="lv-LV" sz="1400" dirty="0"/>
              <a:t> </a:t>
            </a:r>
            <a:r>
              <a:rPr lang="lv-LV" sz="1400" dirty="0" err="1"/>
              <a:t>working</a:t>
            </a:r>
            <a:r>
              <a:rPr lang="lv-LV" sz="1400" dirty="0"/>
              <a:t> </a:t>
            </a:r>
            <a:r>
              <a:rPr lang="lv-LV" sz="1400" dirty="0" err="1"/>
              <a:t>hours</a:t>
            </a:r>
            <a:endParaRPr lang="lv-LV" sz="1400" dirty="0"/>
          </a:p>
          <a:p>
            <a:pPr algn="l"/>
            <a:r>
              <a:rPr lang="lv-LV" sz="1400" dirty="0"/>
              <a:t>27% </a:t>
            </a:r>
            <a:r>
              <a:rPr lang="lv-LV" sz="1400" dirty="0" err="1"/>
              <a:t>outside</a:t>
            </a:r>
            <a:r>
              <a:rPr lang="lv-LV" sz="1400" dirty="0"/>
              <a:t> </a:t>
            </a:r>
            <a:r>
              <a:rPr lang="lv-LV" sz="1400" dirty="0" err="1"/>
              <a:t>working</a:t>
            </a:r>
            <a:r>
              <a:rPr lang="lv-LV" sz="1400" dirty="0"/>
              <a:t> </a:t>
            </a:r>
            <a:r>
              <a:rPr lang="lv-LV" sz="1400" dirty="0" err="1"/>
              <a:t>hours</a:t>
            </a:r>
            <a:r>
              <a:rPr lang="lv-LV" sz="14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44BBA8-FA55-1903-5866-D05ED47C6BBE}"/>
              </a:ext>
            </a:extLst>
          </p:cNvPr>
          <p:cNvSpPr txBox="1">
            <a:spLocks/>
          </p:cNvSpPr>
          <p:nvPr/>
        </p:nvSpPr>
        <p:spPr>
          <a:xfrm>
            <a:off x="839416" y="130929"/>
            <a:ext cx="9721079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b="1" dirty="0">
              <a:solidFill>
                <a:srgbClr val="327F74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5181EF-C165-F029-011B-88E7D6ABF760}"/>
              </a:ext>
            </a:extLst>
          </p:cNvPr>
          <p:cNvSpPr txBox="1">
            <a:spLocks/>
          </p:cNvSpPr>
          <p:nvPr/>
        </p:nvSpPr>
        <p:spPr>
          <a:xfrm>
            <a:off x="715750" y="242030"/>
            <a:ext cx="9721079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 -  </a:t>
            </a:r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</a:t>
            </a:r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(8:00 – 18:00) </a:t>
            </a:r>
          </a:p>
          <a:p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</a:t>
            </a:r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lang="lv-LV" sz="1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v-LV" sz="1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</a:t>
            </a:r>
            <a:endParaRPr lang="lv-LV" sz="1800" b="1" cap="all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7212FF-1B48-0738-766B-55EC645AA1DB}"/>
              </a:ext>
            </a:extLst>
          </p:cNvPr>
          <p:cNvCxnSpPr>
            <a:cxnSpLocks/>
          </p:cNvCxnSpPr>
          <p:nvPr/>
        </p:nvCxnSpPr>
        <p:spPr>
          <a:xfrm>
            <a:off x="757546" y="980728"/>
            <a:ext cx="6850622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0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15D7F-A7BB-03A9-351C-8AC62FB13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5</a:t>
            </a:fld>
            <a:endParaRPr lang="en-1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0AF4ED-3318-1929-D97D-889EF2F0EDD0}"/>
              </a:ext>
            </a:extLst>
          </p:cNvPr>
          <p:cNvSpPr txBox="1">
            <a:spLocks/>
          </p:cNvSpPr>
          <p:nvPr/>
        </p:nvSpPr>
        <p:spPr>
          <a:xfrm>
            <a:off x="623392" y="116632"/>
            <a:ext cx="8296712" cy="887143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Consistency: </a:t>
            </a:r>
            <a:r>
              <a:rPr lang="lv-LV" sz="2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  <a:r>
              <a:rPr lang="lv-LV" sz="2800" b="1" cap="all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lv-LV" sz="2800" b="1" cap="all" dirty="0" err="1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Levels</a:t>
            </a:r>
            <a:endParaRPr lang="lv-LV" sz="2800" b="1" cap="all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lv-LV" sz="2800" b="1" i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</a:t>
            </a:r>
            <a:r>
              <a:rPr lang="lv-LV" sz="2800" b="1" i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lv-LV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Bonus</a:t>
            </a:r>
            <a:r>
              <a:rPr lang="lv-LV" sz="2800" b="1" i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lv-LV" sz="2800" b="1" i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EC1E11-1CDE-0B9E-8E86-6B2D19896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67041"/>
              </p:ext>
            </p:extLst>
          </p:nvPr>
        </p:nvGraphicFramePr>
        <p:xfrm>
          <a:off x="611270" y="1569709"/>
          <a:ext cx="10441158" cy="388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94">
                  <a:extLst>
                    <a:ext uri="{9D8B030D-6E8A-4147-A177-3AD203B41FA5}">
                      <a16:colId xmlns:a16="http://schemas.microsoft.com/office/drawing/2014/main" val="83503030"/>
                    </a:ext>
                  </a:extLst>
                </a:gridCol>
                <a:gridCol w="532580">
                  <a:extLst>
                    <a:ext uri="{9D8B030D-6E8A-4147-A177-3AD203B41FA5}">
                      <a16:colId xmlns:a16="http://schemas.microsoft.com/office/drawing/2014/main" val="2436009058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2999895793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3374227867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3098534190"/>
                    </a:ext>
                  </a:extLst>
                </a:gridCol>
                <a:gridCol w="797493">
                  <a:extLst>
                    <a:ext uri="{9D8B030D-6E8A-4147-A177-3AD203B41FA5}">
                      <a16:colId xmlns:a16="http://schemas.microsoft.com/office/drawing/2014/main" val="536629816"/>
                    </a:ext>
                  </a:extLst>
                </a:gridCol>
                <a:gridCol w="745195">
                  <a:extLst>
                    <a:ext uri="{9D8B030D-6E8A-4147-A177-3AD203B41FA5}">
                      <a16:colId xmlns:a16="http://schemas.microsoft.com/office/drawing/2014/main" val="2727678191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755826941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935833447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689746389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1672544682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1370000193"/>
                    </a:ext>
                  </a:extLst>
                </a:gridCol>
                <a:gridCol w="771344">
                  <a:extLst>
                    <a:ext uri="{9D8B030D-6E8A-4147-A177-3AD203B41FA5}">
                      <a16:colId xmlns:a16="http://schemas.microsoft.com/office/drawing/2014/main" val="53988074"/>
                    </a:ext>
                  </a:extLst>
                </a:gridCol>
              </a:tblGrid>
              <a:tr h="503450">
                <a:tc>
                  <a:txBody>
                    <a:bodyPr/>
                    <a:lstStyle/>
                    <a:p>
                      <a:r>
                        <a:rPr lang="lv-LV" sz="1050" dirty="0" err="1"/>
                        <a:t>Employee</a:t>
                      </a:r>
                      <a:r>
                        <a:rPr lang="lv-LV" sz="1050" dirty="0"/>
                        <a:t> </a:t>
                      </a:r>
                      <a:r>
                        <a:rPr lang="lv-LV" sz="1050" dirty="0" err="1"/>
                        <a:t>Groups</a:t>
                      </a:r>
                      <a:endParaRPr lang="lv-LV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r>
                        <a:rPr lang="lv-LV" sz="1200" dirty="0" err="1"/>
                        <a:t>Lithuania</a:t>
                      </a:r>
                      <a:endParaRPr lang="lv-LV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lv-LV" sz="1200" dirty="0"/>
                        <a:t>Latvia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lv-LV" sz="1200" dirty="0" err="1"/>
                        <a:t>Estonia</a:t>
                      </a:r>
                      <a:endParaRPr lang="lv-LV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7827"/>
                  </a:ext>
                </a:extLst>
              </a:tr>
              <a:tr h="367426">
                <a:tc>
                  <a:txBody>
                    <a:bodyPr/>
                    <a:lstStyle/>
                    <a:p>
                      <a:pPr algn="ctr"/>
                      <a:endParaRPr lang="lv-LV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/>
                        <a:t>Car*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 err="1"/>
                        <a:t>Fuel</a:t>
                      </a:r>
                      <a:endParaRPr lang="lv-LV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dirty="0"/>
                        <a:t>P</a:t>
                      </a:r>
                    </a:p>
                    <a:p>
                      <a:pPr algn="ctr"/>
                      <a:endParaRPr lang="lv-LV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/>
                        <a:t>T/B/S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/>
                        <a:t>Car*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 err="1"/>
                        <a:t>Fuel</a:t>
                      </a:r>
                      <a:endParaRPr lang="lv-LV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dirty="0"/>
                        <a:t>P</a:t>
                      </a:r>
                    </a:p>
                    <a:p>
                      <a:pPr algn="ctr"/>
                      <a:endParaRPr lang="lv-LV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/>
                        <a:t>T/B/S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/>
                        <a:t>Car*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 err="1"/>
                        <a:t>Fuel</a:t>
                      </a:r>
                      <a:endParaRPr lang="lv-LV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1" dirty="0"/>
                        <a:t>P</a:t>
                      </a:r>
                    </a:p>
                    <a:p>
                      <a:pPr algn="ctr"/>
                      <a:endParaRPr lang="lv-LV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1" dirty="0"/>
                        <a:t>T/B/S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7623067"/>
                  </a:ext>
                </a:extLst>
              </a:tr>
              <a:tr h="4020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800" b="1" dirty="0" err="1"/>
                        <a:t>Directors</a:t>
                      </a:r>
                      <a:r>
                        <a:rPr lang="lv-LV" sz="800" b="1" dirty="0"/>
                        <a:t> (Baltics) (N-1)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700" dirty="0"/>
                        <a:t>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T/S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700" dirty="0"/>
                        <a:t>(13)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T/S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1324165"/>
                  </a:ext>
                </a:extLst>
              </a:tr>
              <a:tr h="474613">
                <a:tc>
                  <a:txBody>
                    <a:bodyPr/>
                    <a:lstStyle/>
                    <a:p>
                      <a:r>
                        <a:rPr lang="lv-LV" sz="800" b="1" dirty="0" err="1"/>
                        <a:t>Directors</a:t>
                      </a:r>
                      <a:r>
                        <a:rPr lang="lv-LV" sz="800" b="1" dirty="0"/>
                        <a:t>/</a:t>
                      </a:r>
                      <a:r>
                        <a:rPr lang="lv-LV" sz="800" b="1" dirty="0" err="1"/>
                        <a:t>Div</a:t>
                      </a:r>
                      <a:r>
                        <a:rPr lang="lv-LV" sz="800" b="1" dirty="0"/>
                        <a:t> </a:t>
                      </a:r>
                      <a:r>
                        <a:rPr lang="lv-LV" sz="800" b="1" dirty="0" err="1"/>
                        <a:t>Mngrs</a:t>
                      </a:r>
                      <a:r>
                        <a:rPr lang="lv-LV" sz="800" b="1" dirty="0"/>
                        <a:t> (</a:t>
                      </a:r>
                      <a:r>
                        <a:rPr lang="lv-LV" sz="800" b="1" dirty="0" err="1"/>
                        <a:t>Local</a:t>
                      </a:r>
                      <a:r>
                        <a:rPr lang="lv-LV" sz="800" b="1" dirty="0"/>
                        <a:t>) (N-1)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700" dirty="0"/>
                        <a:t>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800" dirty="0"/>
                    </a:p>
                    <a:p>
                      <a:pPr algn="ctr"/>
                      <a:r>
                        <a:rPr lang="lv-LV" sz="800" dirty="0"/>
                        <a:t>150-220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S/B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 </a:t>
                      </a:r>
                    </a:p>
                    <a:p>
                      <a:pPr algn="ctr"/>
                      <a:r>
                        <a:rPr lang="lv-LV" sz="700" dirty="0"/>
                        <a:t>(4)</a:t>
                      </a:r>
                      <a:endParaRPr lang="lv-LV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S/B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800" dirty="0"/>
                        <a:t>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lv-LV" sz="800" dirty="0"/>
                    </a:p>
                    <a:p>
                      <a:pPr algn="ctr"/>
                      <a:r>
                        <a:rPr lang="lv-LV" sz="800" dirty="0"/>
                        <a:t>90-150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S/B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62890"/>
                  </a:ext>
                </a:extLst>
              </a:tr>
              <a:tr h="402009">
                <a:tc>
                  <a:txBody>
                    <a:bodyPr/>
                    <a:lstStyle/>
                    <a:p>
                      <a:r>
                        <a:rPr lang="lv-LV" sz="800" b="1" dirty="0" err="1"/>
                        <a:t>Sales</a:t>
                      </a:r>
                      <a:r>
                        <a:rPr lang="lv-LV" sz="800" b="1" dirty="0"/>
                        <a:t> </a:t>
                      </a:r>
                      <a:r>
                        <a:rPr lang="lv-LV" sz="800" b="1" dirty="0" err="1"/>
                        <a:t>Directors</a:t>
                      </a:r>
                      <a:r>
                        <a:rPr lang="lv-LV" sz="800" b="1" dirty="0"/>
                        <a:t>/ </a:t>
                      </a:r>
                      <a:r>
                        <a:rPr lang="lv-LV" sz="800" b="1" dirty="0" err="1"/>
                        <a:t>Div</a:t>
                      </a:r>
                      <a:r>
                        <a:rPr lang="lv-LV" sz="800" b="1" dirty="0"/>
                        <a:t> </a:t>
                      </a:r>
                      <a:r>
                        <a:rPr lang="lv-LV" sz="800" b="1" dirty="0" err="1"/>
                        <a:t>Mngrs</a:t>
                      </a:r>
                      <a:r>
                        <a:rPr lang="lv-LV" sz="800" b="1" dirty="0"/>
                        <a:t>  (N—1)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Y**</a:t>
                      </a:r>
                    </a:p>
                    <a:p>
                      <a:pPr algn="ctr"/>
                      <a:r>
                        <a:rPr lang="lv-LV" sz="700" dirty="0"/>
                        <a:t>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/>
                        <a:t>150 - 220</a:t>
                      </a:r>
                    </a:p>
                    <a:p>
                      <a:pPr algn="ctr"/>
                      <a:r>
                        <a:rPr lang="lv-LV" sz="800" dirty="0"/>
                        <a:t>440 - 580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dirty="0"/>
                        <a:t>Y**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700" dirty="0"/>
                        <a:t>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lv-LV" sz="800" dirty="0"/>
                        <a:t>225****</a:t>
                      </a:r>
                    </a:p>
                    <a:p>
                      <a:r>
                        <a:rPr lang="lv-LV" sz="800" dirty="0"/>
                        <a:t>300-400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800" dirty="0"/>
                        <a:t>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576223"/>
                  </a:ext>
                </a:extLst>
              </a:tr>
              <a:tr h="402009">
                <a:tc>
                  <a:txBody>
                    <a:bodyPr/>
                    <a:lstStyle/>
                    <a:p>
                      <a:r>
                        <a:rPr lang="lv-LV" sz="800" b="1" dirty="0"/>
                        <a:t>Dep. </a:t>
                      </a:r>
                      <a:r>
                        <a:rPr lang="lv-LV" sz="800" b="1" dirty="0" err="1"/>
                        <a:t>Heads</a:t>
                      </a:r>
                      <a:r>
                        <a:rPr lang="lv-LV" sz="800" b="1" dirty="0"/>
                        <a:t> (</a:t>
                      </a:r>
                      <a:r>
                        <a:rPr lang="lv-LV" sz="800" b="1" dirty="0" err="1"/>
                        <a:t>local</a:t>
                      </a:r>
                      <a:r>
                        <a:rPr lang="lv-LV" sz="800" b="1" dirty="0"/>
                        <a:t>) (N-2)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  <a:r>
                        <a:rPr lang="lv-LV" sz="600" dirty="0"/>
                        <a:t>*****</a:t>
                      </a:r>
                    </a:p>
                    <a:p>
                      <a:pPr algn="ctr"/>
                      <a:r>
                        <a:rPr lang="lv-LV" sz="600" dirty="0"/>
                        <a:t>(6)</a:t>
                      </a:r>
                      <a:endParaRPr lang="lv-LV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S/B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N</a:t>
                      </a:r>
                      <a:r>
                        <a:rPr lang="lv-LV" sz="600" dirty="0"/>
                        <a:t>*****</a:t>
                      </a:r>
                      <a:endParaRPr lang="lv-LV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900" dirty="0"/>
                        <a:t>150</a:t>
                      </a:r>
                    </a:p>
                    <a:p>
                      <a:pPr algn="ctr"/>
                      <a:r>
                        <a:rPr lang="lv-LV" sz="900" dirty="0"/>
                        <a:t>(8p)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1050" dirty="0"/>
                        <a:t>(6p)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N</a:t>
                      </a:r>
                      <a:r>
                        <a:rPr lang="lv-LV" sz="600" dirty="0"/>
                        <a:t>*****</a:t>
                      </a:r>
                      <a:endParaRPr lang="lv-LV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900" dirty="0"/>
                        <a:t>90 -150</a:t>
                      </a:r>
                    </a:p>
                    <a:p>
                      <a:pPr algn="ctr"/>
                      <a:r>
                        <a:rPr lang="lv-LV" sz="900" dirty="0"/>
                        <a:t>(5p)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898470"/>
                  </a:ext>
                </a:extLst>
              </a:tr>
              <a:tr h="402009">
                <a:tc>
                  <a:txBody>
                    <a:bodyPr/>
                    <a:lstStyle/>
                    <a:p>
                      <a:r>
                        <a:rPr lang="lv-LV" sz="800" b="1" dirty="0" err="1"/>
                        <a:t>Sales</a:t>
                      </a:r>
                      <a:r>
                        <a:rPr lang="lv-LV" sz="800" b="1" dirty="0"/>
                        <a:t> </a:t>
                      </a:r>
                      <a:r>
                        <a:rPr lang="lv-LV" sz="800" b="1" dirty="0" err="1"/>
                        <a:t>Managers</a:t>
                      </a:r>
                      <a:r>
                        <a:rPr lang="lv-LV" sz="800" b="1" dirty="0"/>
                        <a:t> </a:t>
                      </a:r>
                    </a:p>
                    <a:p>
                      <a:r>
                        <a:rPr lang="lv-LV" sz="800" b="1" dirty="0"/>
                        <a:t>(N-2)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 </a:t>
                      </a:r>
                    </a:p>
                    <a:p>
                      <a:pPr algn="ctr"/>
                      <a:r>
                        <a:rPr lang="lv-LV" sz="700" dirty="0"/>
                        <a:t>(4 </a:t>
                      </a:r>
                      <a:r>
                        <a:rPr lang="lv-LV" sz="700" dirty="0" err="1"/>
                        <a:t>Corp</a:t>
                      </a:r>
                      <a:r>
                        <a:rPr lang="lv-LV" sz="7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/>
                        <a:t>150-250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Y/N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700" dirty="0"/>
                        <a:t>(4 </a:t>
                      </a:r>
                      <a:r>
                        <a:rPr lang="lv-LV" sz="700" dirty="0" err="1"/>
                        <a:t>Reg</a:t>
                      </a:r>
                      <a:r>
                        <a:rPr lang="lv-LV" sz="700" dirty="0"/>
                        <a:t> Dep)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900" dirty="0"/>
                        <a:t>100-150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06763303"/>
                  </a:ext>
                </a:extLst>
              </a:tr>
              <a:tr h="402009">
                <a:tc>
                  <a:txBody>
                    <a:bodyPr/>
                    <a:lstStyle/>
                    <a:p>
                      <a:r>
                        <a:rPr lang="lv-LV" sz="800" b="1" dirty="0" err="1"/>
                        <a:t>Sales</a:t>
                      </a:r>
                      <a:r>
                        <a:rPr lang="lv-LV" sz="800" b="1" dirty="0"/>
                        <a:t> </a:t>
                      </a:r>
                      <a:r>
                        <a:rPr lang="lv-LV" sz="800" b="1" dirty="0" err="1"/>
                        <a:t>Managers</a:t>
                      </a:r>
                      <a:r>
                        <a:rPr lang="lv-LV" sz="800" b="1" dirty="0"/>
                        <a:t> (N-3)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600" dirty="0"/>
                        <a:t>(13 </a:t>
                      </a:r>
                      <a:r>
                        <a:rPr lang="lv-LV" sz="600" dirty="0" err="1"/>
                        <a:t>DivM</a:t>
                      </a:r>
                      <a:r>
                        <a:rPr lang="lv-LV" sz="6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900" dirty="0"/>
                        <a:t>120-280</a:t>
                      </a:r>
                    </a:p>
                    <a:p>
                      <a:pPr algn="ctr"/>
                      <a:r>
                        <a:rPr lang="lv-LV" sz="900" dirty="0"/>
                        <a:t>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700" dirty="0"/>
                        <a:t>(19 CBC-&gt;5 </a:t>
                      </a:r>
                      <a:r>
                        <a:rPr lang="lv-LV" sz="700" dirty="0" err="1"/>
                        <a:t>DivM</a:t>
                      </a:r>
                      <a:r>
                        <a:rPr lang="lv-LV" sz="7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150</a:t>
                      </a:r>
                    </a:p>
                    <a:p>
                      <a:pPr algn="ctr"/>
                      <a:r>
                        <a:rPr lang="lv-LV" sz="800" dirty="0"/>
                        <a:t>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5213039"/>
                  </a:ext>
                </a:extLst>
              </a:tr>
              <a:tr h="402009">
                <a:tc>
                  <a:txBody>
                    <a:bodyPr/>
                    <a:lstStyle/>
                    <a:p>
                      <a:r>
                        <a:rPr lang="lv-LV" sz="900" b="1" dirty="0" err="1"/>
                        <a:t>Other</a:t>
                      </a:r>
                      <a:endParaRPr lang="lv-LV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600" dirty="0"/>
                        <a:t>(6 </a:t>
                      </a:r>
                      <a:r>
                        <a:rPr lang="lv-LV" sz="600" dirty="0" err="1"/>
                        <a:t>others</a:t>
                      </a:r>
                      <a:r>
                        <a:rPr lang="lv-LV" sz="6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800" dirty="0"/>
                        <a:t>100 – 440</a:t>
                      </a:r>
                    </a:p>
                    <a:p>
                      <a:pPr algn="ctr"/>
                      <a:r>
                        <a:rPr lang="lv-LV" sz="800" dirty="0"/>
                        <a:t>50 – 150 </a:t>
                      </a:r>
                      <a:r>
                        <a:rPr lang="lv-LV" sz="500" dirty="0"/>
                        <a:t>(104 specialists)</a:t>
                      </a:r>
                      <a:endParaRPr lang="lv-LV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Y/N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700" dirty="0"/>
                        <a:t>(9 </a:t>
                      </a:r>
                      <a:r>
                        <a:rPr lang="lv-LV" sz="700" dirty="0" err="1"/>
                        <a:t>others</a:t>
                      </a:r>
                      <a:r>
                        <a:rPr lang="lv-LV" sz="7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  <a:p>
                      <a:pPr algn="ctr"/>
                      <a:r>
                        <a:rPr lang="lv-LV" sz="700" dirty="0"/>
                        <a:t>(11)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dirty="0"/>
                        <a:t>90</a:t>
                      </a:r>
                    </a:p>
                    <a:p>
                      <a:pPr algn="ctr"/>
                      <a:r>
                        <a:rPr lang="lv-LV" sz="700" dirty="0"/>
                        <a:t>(2 p </a:t>
                      </a:r>
                      <a:r>
                        <a:rPr lang="lv-LV" sz="700" dirty="0" err="1"/>
                        <a:t>Claims</a:t>
                      </a:r>
                      <a:r>
                        <a:rPr lang="lv-LV" sz="70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1050" dirty="0"/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024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05E333-863D-2CDE-FF18-607BD4864283}"/>
              </a:ext>
            </a:extLst>
          </p:cNvPr>
          <p:cNvSpPr txBox="1"/>
          <p:nvPr/>
        </p:nvSpPr>
        <p:spPr>
          <a:xfrm>
            <a:off x="551386" y="5569873"/>
            <a:ext cx="1123324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lv-LV" sz="900" dirty="0"/>
              <a:t>* 	Or </a:t>
            </a:r>
            <a:r>
              <a:rPr lang="lv-LV" sz="900" dirty="0" err="1"/>
              <a:t>compensation</a:t>
            </a:r>
            <a:r>
              <a:rPr lang="lv-LV" sz="900" dirty="0"/>
              <a:t> </a:t>
            </a:r>
            <a:r>
              <a:rPr lang="lv-LV" sz="900" dirty="0" err="1"/>
              <a:t>for</a:t>
            </a:r>
            <a:r>
              <a:rPr lang="lv-LV" sz="900" dirty="0"/>
              <a:t> </a:t>
            </a:r>
            <a:r>
              <a:rPr lang="lv-LV" sz="900" dirty="0" err="1"/>
              <a:t>use</a:t>
            </a:r>
            <a:r>
              <a:rPr lang="lv-LV" sz="900" dirty="0"/>
              <a:t> </a:t>
            </a:r>
            <a:r>
              <a:rPr lang="lv-LV" sz="900" dirty="0" err="1"/>
              <a:t>of</a:t>
            </a:r>
            <a:r>
              <a:rPr lang="lv-LV" sz="900" dirty="0"/>
              <a:t> </a:t>
            </a:r>
            <a:r>
              <a:rPr lang="lv-LV" sz="900" dirty="0" err="1"/>
              <a:t>own</a:t>
            </a:r>
            <a:r>
              <a:rPr lang="lv-LV" sz="900" dirty="0"/>
              <a:t> car			*****	</a:t>
            </a:r>
            <a:r>
              <a:rPr lang="lv-LV" sz="900" dirty="0" err="1"/>
              <a:t>Except</a:t>
            </a:r>
            <a:r>
              <a:rPr lang="lv-LV" sz="900" dirty="0"/>
              <a:t> EE UW Motor </a:t>
            </a:r>
            <a:r>
              <a:rPr lang="lv-LV" sz="900" dirty="0" err="1"/>
              <a:t>Product</a:t>
            </a:r>
            <a:r>
              <a:rPr lang="lv-LV" sz="900" dirty="0"/>
              <a:t> </a:t>
            </a:r>
            <a:r>
              <a:rPr lang="lv-LV" sz="900" dirty="0" err="1"/>
              <a:t>Manager</a:t>
            </a:r>
            <a:r>
              <a:rPr lang="lv-LV" sz="900" dirty="0"/>
              <a:t> – </a:t>
            </a:r>
            <a:r>
              <a:rPr lang="lv-LV" sz="900" dirty="0" err="1"/>
              <a:t>compensation</a:t>
            </a:r>
            <a:r>
              <a:rPr lang="lv-LV" sz="900" dirty="0"/>
              <a:t> </a:t>
            </a:r>
            <a:r>
              <a:rPr lang="lv-LV" sz="900" dirty="0" err="1"/>
              <a:t>for</a:t>
            </a:r>
            <a:r>
              <a:rPr lang="lv-LV" sz="900" dirty="0"/>
              <a:t> </a:t>
            </a:r>
            <a:r>
              <a:rPr lang="lv-LV" sz="900" dirty="0" err="1"/>
              <a:t>own</a:t>
            </a:r>
            <a:r>
              <a:rPr lang="lv-LV" sz="900" dirty="0"/>
              <a:t> car</a:t>
            </a:r>
          </a:p>
          <a:p>
            <a:pPr algn="l"/>
            <a:r>
              <a:rPr lang="lv-LV" sz="900" dirty="0"/>
              <a:t>** 	</a:t>
            </a:r>
            <a:r>
              <a:rPr lang="lv-LV" sz="900" dirty="0" err="1"/>
              <a:t>Except</a:t>
            </a:r>
            <a:r>
              <a:rPr lang="lv-LV" sz="900" dirty="0"/>
              <a:t> Distance </a:t>
            </a:r>
            <a:r>
              <a:rPr lang="lv-LV" sz="900" dirty="0" err="1"/>
              <a:t>Sales</a:t>
            </a:r>
            <a:r>
              <a:rPr lang="lv-LV" sz="900" dirty="0"/>
              <a:t> </a:t>
            </a:r>
            <a:r>
              <a:rPr lang="lv-LV" sz="900" dirty="0" err="1"/>
              <a:t>Division</a:t>
            </a:r>
            <a:r>
              <a:rPr lang="lv-LV" sz="900" dirty="0"/>
              <a:t> </a:t>
            </a:r>
            <a:r>
              <a:rPr lang="lv-LV" sz="900" dirty="0" err="1"/>
              <a:t>Managers</a:t>
            </a:r>
            <a:r>
              <a:rPr lang="lv-LV" sz="900" dirty="0"/>
              <a:t> (</a:t>
            </a:r>
            <a:r>
              <a:rPr lang="lv-LV" sz="900" dirty="0" err="1"/>
              <a:t>both</a:t>
            </a:r>
            <a:r>
              <a:rPr lang="lv-LV" sz="900" dirty="0"/>
              <a:t> LT </a:t>
            </a:r>
            <a:r>
              <a:rPr lang="lv-LV" sz="900" dirty="0" err="1"/>
              <a:t>and</a:t>
            </a:r>
            <a:r>
              <a:rPr lang="lv-LV" sz="900" dirty="0"/>
              <a:t> LV)		</a:t>
            </a:r>
            <a:r>
              <a:rPr lang="lv-LV" sz="900" dirty="0" err="1"/>
              <a:t>Except</a:t>
            </a:r>
            <a:r>
              <a:rPr lang="lv-LV" sz="900" dirty="0"/>
              <a:t> LV UW </a:t>
            </a:r>
            <a:r>
              <a:rPr lang="lv-LV" sz="900" dirty="0" err="1"/>
              <a:t>Personal</a:t>
            </a:r>
            <a:r>
              <a:rPr lang="lv-LV" sz="900" dirty="0"/>
              <a:t> Insurance </a:t>
            </a:r>
            <a:r>
              <a:rPr lang="lv-LV" sz="900" dirty="0" err="1"/>
              <a:t>and</a:t>
            </a:r>
            <a:r>
              <a:rPr lang="lv-LV" sz="900" dirty="0"/>
              <a:t> Motor </a:t>
            </a:r>
            <a:r>
              <a:rPr lang="lv-LV" sz="900" dirty="0" err="1"/>
              <a:t>Product</a:t>
            </a:r>
            <a:r>
              <a:rPr lang="lv-LV" sz="900" dirty="0"/>
              <a:t> </a:t>
            </a:r>
            <a:r>
              <a:rPr lang="lv-LV" sz="900" dirty="0" err="1"/>
              <a:t>Manager</a:t>
            </a:r>
            <a:r>
              <a:rPr lang="lv-LV" sz="900" dirty="0"/>
              <a:t> – BTA Car; </a:t>
            </a:r>
            <a:r>
              <a:rPr lang="lv-LV" sz="900" dirty="0" err="1"/>
              <a:t>Econ</a:t>
            </a:r>
            <a:r>
              <a:rPr lang="lv-LV" sz="900" dirty="0"/>
              <a:t> </a:t>
            </a:r>
            <a:r>
              <a:rPr lang="lv-LV" sz="900" dirty="0" err="1"/>
              <a:t>Sec</a:t>
            </a:r>
            <a:r>
              <a:rPr lang="lv-LV" sz="900" dirty="0"/>
              <a:t> DM – </a:t>
            </a:r>
            <a:r>
              <a:rPr lang="lv-LV" sz="900" dirty="0" err="1"/>
              <a:t>shared</a:t>
            </a:r>
            <a:endParaRPr lang="lv-LV" sz="900" dirty="0"/>
          </a:p>
          <a:p>
            <a:pPr algn="l"/>
            <a:r>
              <a:rPr lang="lv-LV" sz="900" dirty="0"/>
              <a:t>*** 	</a:t>
            </a:r>
            <a:r>
              <a:rPr lang="lv-LV" sz="900" dirty="0" err="1"/>
              <a:t>Except</a:t>
            </a:r>
            <a:r>
              <a:rPr lang="lv-LV" sz="900" dirty="0"/>
              <a:t> </a:t>
            </a:r>
            <a:r>
              <a:rPr lang="lv-LV" sz="900" dirty="0" err="1"/>
              <a:t>Regional</a:t>
            </a:r>
            <a:r>
              <a:rPr lang="lv-LV" sz="900" dirty="0"/>
              <a:t> </a:t>
            </a:r>
            <a:r>
              <a:rPr lang="lv-LV" sz="900" dirty="0" err="1"/>
              <a:t>Directors</a:t>
            </a:r>
            <a:r>
              <a:rPr lang="lv-LV" sz="900" dirty="0"/>
              <a:t> </a:t>
            </a:r>
            <a:r>
              <a:rPr lang="lv-LV" sz="900" dirty="0" err="1"/>
              <a:t>in</a:t>
            </a:r>
            <a:r>
              <a:rPr lang="lv-LV" sz="900" dirty="0"/>
              <a:t> LV </a:t>
            </a:r>
            <a:r>
              <a:rPr lang="lv-LV" sz="900" dirty="0" err="1"/>
              <a:t>and</a:t>
            </a:r>
            <a:r>
              <a:rPr lang="lv-LV" sz="900" dirty="0"/>
              <a:t> Distance </a:t>
            </a:r>
            <a:r>
              <a:rPr lang="lv-LV" sz="900" dirty="0" err="1"/>
              <a:t>Sales</a:t>
            </a:r>
            <a:r>
              <a:rPr lang="lv-LV" sz="900" dirty="0"/>
              <a:t> </a:t>
            </a:r>
            <a:r>
              <a:rPr lang="lv-LV" sz="900" dirty="0" err="1"/>
              <a:t>in</a:t>
            </a:r>
            <a:r>
              <a:rPr lang="lv-LV" sz="900" dirty="0"/>
              <a:t> LT		</a:t>
            </a:r>
            <a:r>
              <a:rPr lang="lv-LV" sz="900" dirty="0" err="1"/>
              <a:t>Product</a:t>
            </a:r>
            <a:r>
              <a:rPr lang="lv-LV" sz="900" dirty="0"/>
              <a:t> </a:t>
            </a:r>
            <a:r>
              <a:rPr lang="lv-LV" sz="900" dirty="0" err="1"/>
              <a:t>Managers</a:t>
            </a:r>
            <a:r>
              <a:rPr lang="lv-LV" sz="900" dirty="0"/>
              <a:t> </a:t>
            </a:r>
            <a:r>
              <a:rPr lang="lv-LV" sz="900" dirty="0" err="1"/>
              <a:t>and</a:t>
            </a:r>
            <a:r>
              <a:rPr lang="lv-LV" sz="900" dirty="0"/>
              <a:t> </a:t>
            </a:r>
            <a:r>
              <a:rPr lang="lv-LV" sz="900" dirty="0" err="1"/>
              <a:t>some</a:t>
            </a:r>
            <a:r>
              <a:rPr lang="lv-LV" sz="900" dirty="0"/>
              <a:t> </a:t>
            </a:r>
            <a:r>
              <a:rPr lang="lv-LV" sz="900" dirty="0" err="1"/>
              <a:t>division</a:t>
            </a:r>
            <a:r>
              <a:rPr lang="lv-LV" sz="900" dirty="0"/>
              <a:t> </a:t>
            </a:r>
            <a:r>
              <a:rPr lang="lv-LV" sz="900" dirty="0" err="1"/>
              <a:t>managers</a:t>
            </a:r>
            <a:r>
              <a:rPr lang="lv-LV" sz="900" dirty="0"/>
              <a:t> </a:t>
            </a:r>
            <a:r>
              <a:rPr lang="lv-LV" sz="900" dirty="0" err="1"/>
              <a:t>in</a:t>
            </a:r>
            <a:r>
              <a:rPr lang="lv-LV" sz="900" dirty="0"/>
              <a:t> LT </a:t>
            </a:r>
            <a:r>
              <a:rPr lang="lv-LV" sz="900" dirty="0" err="1"/>
              <a:t>don’t</a:t>
            </a:r>
            <a:r>
              <a:rPr lang="lv-LV" sz="900" dirty="0"/>
              <a:t> </a:t>
            </a:r>
            <a:r>
              <a:rPr lang="lv-LV" sz="900" dirty="0" err="1"/>
              <a:t>have</a:t>
            </a:r>
            <a:r>
              <a:rPr lang="lv-LV" sz="900" dirty="0"/>
              <a:t> cars, </a:t>
            </a:r>
            <a:r>
              <a:rPr lang="lv-LV" sz="900" dirty="0" err="1"/>
              <a:t>some</a:t>
            </a:r>
            <a:r>
              <a:rPr lang="lv-LV" sz="900" dirty="0"/>
              <a:t> </a:t>
            </a:r>
            <a:r>
              <a:rPr lang="lv-LV" sz="900" dirty="0" err="1"/>
              <a:t>have</a:t>
            </a:r>
            <a:r>
              <a:rPr lang="lv-LV" sz="900" dirty="0"/>
              <a:t> </a:t>
            </a:r>
            <a:r>
              <a:rPr lang="lv-LV" sz="900" dirty="0" err="1"/>
              <a:t>fuel</a:t>
            </a:r>
            <a:r>
              <a:rPr lang="lv-LV" sz="900" dirty="0"/>
              <a:t> limits</a:t>
            </a:r>
          </a:p>
          <a:p>
            <a:pPr algn="l"/>
            <a:r>
              <a:rPr lang="lv-LV" sz="900" dirty="0"/>
              <a:t>****	</a:t>
            </a:r>
            <a:r>
              <a:rPr lang="lv-LV" sz="900" dirty="0" err="1"/>
              <a:t>Except</a:t>
            </a:r>
            <a:r>
              <a:rPr lang="lv-LV" sz="900" dirty="0"/>
              <a:t> Distance </a:t>
            </a:r>
            <a:r>
              <a:rPr lang="lv-LV" sz="900" dirty="0" err="1"/>
              <a:t>Sales</a:t>
            </a:r>
            <a:r>
              <a:rPr lang="lv-LV" sz="900" dirty="0"/>
              <a:t> </a:t>
            </a:r>
            <a:r>
              <a:rPr lang="lv-LV" sz="900" dirty="0" err="1"/>
              <a:t>in</a:t>
            </a:r>
            <a:r>
              <a:rPr lang="lv-LV" sz="900" dirty="0"/>
              <a:t> LV</a:t>
            </a:r>
          </a:p>
          <a:p>
            <a:pPr algn="l"/>
            <a:endParaRPr lang="lv-LV" sz="900" dirty="0"/>
          </a:p>
          <a:p>
            <a:pPr algn="l"/>
            <a:r>
              <a:rPr lang="lv-LV" sz="900" dirty="0" err="1"/>
              <a:t>Others</a:t>
            </a:r>
            <a:r>
              <a:rPr lang="lv-LV" sz="900" dirty="0"/>
              <a:t>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lv-LV" sz="900" dirty="0"/>
              <a:t>LT (VIG </a:t>
            </a:r>
            <a:r>
              <a:rPr lang="lv-LV" sz="900" dirty="0" err="1"/>
              <a:t>Expert</a:t>
            </a:r>
            <a:r>
              <a:rPr lang="lv-LV" sz="900" dirty="0"/>
              <a:t>, Risk </a:t>
            </a:r>
            <a:r>
              <a:rPr lang="lv-LV" sz="900" dirty="0" err="1"/>
              <a:t>Engineer</a:t>
            </a:r>
            <a:r>
              <a:rPr lang="lv-LV" sz="900" dirty="0"/>
              <a:t>, Car Park specialist, </a:t>
            </a:r>
            <a:r>
              <a:rPr lang="lv-LV" sz="900" dirty="0" err="1"/>
              <a:t>Deputy</a:t>
            </a:r>
            <a:r>
              <a:rPr lang="lv-LV" sz="900" dirty="0"/>
              <a:t> </a:t>
            </a:r>
            <a:r>
              <a:rPr lang="lv-LV" sz="900" dirty="0" err="1"/>
              <a:t>Manager</a:t>
            </a:r>
            <a:r>
              <a:rPr lang="lv-LV" sz="900" dirty="0"/>
              <a:t> Legal </a:t>
            </a:r>
            <a:r>
              <a:rPr lang="lv-LV" sz="900" dirty="0" err="1"/>
              <a:t>Division</a:t>
            </a:r>
            <a:r>
              <a:rPr lang="lv-LV" sz="900" dirty="0"/>
              <a:t>, Store </a:t>
            </a:r>
            <a:r>
              <a:rPr lang="lv-LV" sz="900" dirty="0" err="1"/>
              <a:t>Keeping</a:t>
            </a:r>
            <a:r>
              <a:rPr lang="lv-LV" sz="900" dirty="0"/>
              <a:t> </a:t>
            </a:r>
            <a:r>
              <a:rPr lang="lv-LV" sz="900" dirty="0" err="1"/>
              <a:t>Manager</a:t>
            </a:r>
            <a:r>
              <a:rPr lang="lv-LV" sz="900" dirty="0"/>
              <a:t>) </a:t>
            </a:r>
            <a:r>
              <a:rPr lang="lv-LV" sz="900" dirty="0" err="1"/>
              <a:t>and</a:t>
            </a:r>
            <a:r>
              <a:rPr lang="lv-LV" sz="900" dirty="0"/>
              <a:t> 112 </a:t>
            </a:r>
            <a:r>
              <a:rPr lang="lv-LV" sz="900" dirty="0" err="1"/>
              <a:t>insurance</a:t>
            </a:r>
            <a:r>
              <a:rPr lang="lv-LV" sz="900" dirty="0"/>
              <a:t> specialists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lv-LV" sz="900" dirty="0"/>
              <a:t>LV (</a:t>
            </a:r>
            <a:r>
              <a:rPr lang="lv-LV" sz="900" dirty="0" err="1"/>
              <a:t>Adminitrative</a:t>
            </a:r>
            <a:r>
              <a:rPr lang="lv-LV" sz="900" dirty="0"/>
              <a:t> specialist, </a:t>
            </a:r>
            <a:r>
              <a:rPr lang="lv-LV" sz="900" dirty="0" err="1"/>
              <a:t>Support</a:t>
            </a:r>
            <a:r>
              <a:rPr lang="lv-LV" sz="900" dirty="0"/>
              <a:t> Specialist, Senior Insurance specialist Aizkraukle, </a:t>
            </a:r>
            <a:r>
              <a:rPr lang="lv-LV" sz="900" dirty="0" err="1"/>
              <a:t>Software</a:t>
            </a:r>
            <a:r>
              <a:rPr lang="lv-LV" sz="900" dirty="0"/>
              <a:t> </a:t>
            </a:r>
            <a:r>
              <a:rPr lang="lv-LV" sz="900" dirty="0" err="1"/>
              <a:t>Development</a:t>
            </a:r>
            <a:r>
              <a:rPr lang="lv-LV" sz="900" dirty="0"/>
              <a:t> </a:t>
            </a:r>
            <a:r>
              <a:rPr lang="lv-LV" sz="900" dirty="0" err="1"/>
              <a:t>Manager</a:t>
            </a:r>
            <a:r>
              <a:rPr lang="lv-LV" sz="900" dirty="0"/>
              <a:t>, Risk </a:t>
            </a:r>
            <a:r>
              <a:rPr lang="lv-LV" sz="900" dirty="0" err="1"/>
              <a:t>Engineer</a:t>
            </a:r>
            <a:r>
              <a:rPr lang="lv-LV" sz="900" dirty="0"/>
              <a:t>, </a:t>
            </a:r>
            <a:r>
              <a:rPr lang="lv-LV" sz="900" dirty="0" err="1"/>
              <a:t>Deputy</a:t>
            </a:r>
            <a:r>
              <a:rPr lang="lv-LV" sz="900" dirty="0"/>
              <a:t> </a:t>
            </a:r>
            <a:r>
              <a:rPr lang="lv-LV" sz="900" dirty="0" err="1"/>
              <a:t>Director</a:t>
            </a:r>
            <a:r>
              <a:rPr lang="lv-LV" sz="900" dirty="0"/>
              <a:t> </a:t>
            </a:r>
            <a:r>
              <a:rPr lang="lv-LV" sz="900" dirty="0" err="1"/>
              <a:t>Admin</a:t>
            </a:r>
            <a:r>
              <a:rPr lang="lv-LV" sz="900" dirty="0"/>
              <a:t>,  SB (?), </a:t>
            </a:r>
            <a:r>
              <a:rPr lang="lv-LV" sz="900" dirty="0" err="1"/>
              <a:t>Worker</a:t>
            </a:r>
            <a:r>
              <a:rPr lang="lv-LV" sz="900" dirty="0"/>
              <a:t>, </a:t>
            </a:r>
            <a:r>
              <a:rPr lang="lv-LV" sz="900" dirty="0" err="1"/>
              <a:t>Accounting</a:t>
            </a:r>
            <a:r>
              <a:rPr lang="lv-LV" sz="900" dirty="0"/>
              <a:t> Process </a:t>
            </a:r>
            <a:r>
              <a:rPr lang="lv-LV" sz="900" dirty="0" err="1"/>
              <a:t>Manager</a:t>
            </a:r>
            <a:endParaRPr lang="lv-LV" sz="900" dirty="0"/>
          </a:p>
          <a:p>
            <a:pPr algn="l"/>
            <a:endParaRPr lang="lv-LV" sz="900" dirty="0"/>
          </a:p>
          <a:p>
            <a:pPr algn="l"/>
            <a:endParaRPr lang="lv-LV" sz="9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1B181D-2682-DBA0-B987-1C5EB8DF92CF}"/>
              </a:ext>
            </a:extLst>
          </p:cNvPr>
          <p:cNvCxnSpPr>
            <a:cxnSpLocks/>
          </p:cNvCxnSpPr>
          <p:nvPr/>
        </p:nvCxnSpPr>
        <p:spPr>
          <a:xfrm>
            <a:off x="623392" y="980728"/>
            <a:ext cx="6444815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3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E9F296-DC25-9171-C4A2-76BD4D0083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384" y="433310"/>
            <a:ext cx="10297144" cy="6597352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For N-1 level car and fuel limit assignment principles are mostly consistent in all Baltic States:</a:t>
            </a:r>
            <a:r>
              <a:rPr lang="lv-LV" sz="1600" dirty="0"/>
              <a:t> </a:t>
            </a:r>
          </a:p>
          <a:p>
            <a:pPr lvl="1"/>
            <a:r>
              <a:rPr lang="lv-LV" sz="1200" dirty="0"/>
              <a:t>F</a:t>
            </a:r>
            <a:r>
              <a:rPr lang="en-GB" sz="1200" dirty="0" err="1"/>
              <a:t>uel</a:t>
            </a:r>
            <a:r>
              <a:rPr lang="en-GB" sz="1200" dirty="0"/>
              <a:t> limits for Directors / Division Managers (Local) </a:t>
            </a:r>
            <a:r>
              <a:rPr lang="lv-LV" sz="1200" dirty="0" err="1"/>
              <a:t>are</a:t>
            </a:r>
            <a:r>
              <a:rPr lang="lv-LV" sz="1200" dirty="0"/>
              <a:t> </a:t>
            </a:r>
            <a:r>
              <a:rPr lang="lv-LV" sz="1200" dirty="0" err="1"/>
              <a:t>different</a:t>
            </a:r>
            <a:r>
              <a:rPr lang="lv-LV" sz="1200" dirty="0"/>
              <a:t> </a:t>
            </a:r>
            <a:r>
              <a:rPr lang="en-GB" sz="1200" dirty="0"/>
              <a:t>(N-1) (LT 150 – 220; LV 225; EE 90-150)</a:t>
            </a:r>
            <a:r>
              <a:rPr lang="lv-LV" sz="1200" dirty="0"/>
              <a:t> </a:t>
            </a:r>
          </a:p>
          <a:p>
            <a:pPr lvl="1"/>
            <a:r>
              <a:rPr lang="en-GB" sz="1200" dirty="0"/>
              <a:t>Distance Sales in LT and LV</a:t>
            </a:r>
            <a:r>
              <a:rPr lang="lv-LV" sz="1200" dirty="0"/>
              <a:t> </a:t>
            </a:r>
            <a:r>
              <a:rPr lang="lv-LV" sz="1200" dirty="0" err="1"/>
              <a:t>and</a:t>
            </a:r>
            <a:r>
              <a:rPr lang="lv-LV" sz="1200" dirty="0"/>
              <a:t> EE</a:t>
            </a:r>
            <a:r>
              <a:rPr lang="en-GB" sz="1200" dirty="0"/>
              <a:t> (N-1) have different conditions as other Sales Directors/Division Managers (in LV – no fuel limit and no car, just parking; In LT no car no parking, just fuel limit</a:t>
            </a:r>
            <a:r>
              <a:rPr lang="lv-LV" sz="1200" dirty="0"/>
              <a:t>; no car, no </a:t>
            </a:r>
            <a:r>
              <a:rPr lang="lv-LV" sz="1200" dirty="0" err="1"/>
              <a:t>fuel</a:t>
            </a:r>
            <a:r>
              <a:rPr lang="lv-LV" sz="1200" dirty="0"/>
              <a:t> </a:t>
            </a:r>
            <a:r>
              <a:rPr lang="lv-LV" sz="1200" dirty="0" err="1"/>
              <a:t>in</a:t>
            </a:r>
            <a:r>
              <a:rPr lang="lv-LV" sz="1200" dirty="0"/>
              <a:t> EE)</a:t>
            </a:r>
            <a:endParaRPr lang="en-GB" sz="1200" dirty="0"/>
          </a:p>
          <a:p>
            <a:pPr lvl="1"/>
            <a:endParaRPr lang="en-GB" sz="1200" dirty="0"/>
          </a:p>
          <a:p>
            <a:r>
              <a:rPr lang="en-GB" sz="1600" dirty="0"/>
              <a:t>For N-2 and N-3 and Others there are more local differences</a:t>
            </a:r>
          </a:p>
          <a:p>
            <a:endParaRPr lang="en-GB" sz="200" dirty="0"/>
          </a:p>
          <a:p>
            <a:pPr lvl="1"/>
            <a:r>
              <a:rPr lang="en-GB" sz="1600" dirty="0"/>
              <a:t>Product Managers (N-2):</a:t>
            </a:r>
          </a:p>
          <a:p>
            <a:pPr lvl="2"/>
            <a:r>
              <a:rPr lang="en-GB" sz="1200" dirty="0"/>
              <a:t>In EE 1 Product manager have compensation for use of own cars (300) and fuel (90)</a:t>
            </a:r>
          </a:p>
          <a:p>
            <a:pPr lvl="2"/>
            <a:r>
              <a:rPr lang="en-GB" sz="1200" dirty="0"/>
              <a:t>In LV 2 Product Managers have BTA Cars and fuel limits (150), 3 have just fuel limits (150)</a:t>
            </a:r>
          </a:p>
          <a:p>
            <a:pPr lvl="2"/>
            <a:r>
              <a:rPr lang="en-GB" sz="1200" dirty="0"/>
              <a:t>In LT Product Managers </a:t>
            </a:r>
            <a:r>
              <a:rPr lang="en-GB" sz="1200" dirty="0" err="1"/>
              <a:t>dont</a:t>
            </a:r>
            <a:r>
              <a:rPr lang="en-GB" sz="1200" dirty="0"/>
              <a:t> have cars, 5 have fuel limit (150)</a:t>
            </a:r>
          </a:p>
          <a:p>
            <a:pPr lvl="2"/>
            <a:endParaRPr lang="en-GB" sz="1200" dirty="0"/>
          </a:p>
          <a:p>
            <a:pPr lvl="1"/>
            <a:r>
              <a:rPr lang="en-GB" sz="1600" dirty="0"/>
              <a:t>Sales Manager (N-2):</a:t>
            </a:r>
          </a:p>
          <a:p>
            <a:pPr lvl="2"/>
            <a:r>
              <a:rPr lang="en-GB" sz="1200" dirty="0"/>
              <a:t>In LT cars and fuel limits (150-250) – all Corporate Sales</a:t>
            </a:r>
          </a:p>
          <a:p>
            <a:pPr lvl="2"/>
            <a:r>
              <a:rPr lang="en-GB" sz="1200" dirty="0"/>
              <a:t>In LV cars and fuel limits (100-150) – deputies of RD</a:t>
            </a:r>
          </a:p>
          <a:p>
            <a:pPr lvl="2"/>
            <a:r>
              <a:rPr lang="en-GB" sz="1200" dirty="0"/>
              <a:t>In EE – no cars and no fuel</a:t>
            </a:r>
          </a:p>
          <a:p>
            <a:pPr lvl="2"/>
            <a:endParaRPr lang="en-GB" sz="1200" dirty="0"/>
          </a:p>
          <a:p>
            <a:pPr lvl="1"/>
            <a:r>
              <a:rPr lang="en-GB" sz="1600" dirty="0"/>
              <a:t>Sales Managers (N-3)</a:t>
            </a:r>
          </a:p>
          <a:p>
            <a:pPr lvl="2"/>
            <a:r>
              <a:rPr lang="en-GB" sz="1200" dirty="0"/>
              <a:t>In LT cars and fuel limits (120-280)</a:t>
            </a:r>
          </a:p>
          <a:p>
            <a:pPr lvl="2"/>
            <a:r>
              <a:rPr lang="en-GB" sz="1200" dirty="0"/>
              <a:t>In LV cars and fuel limits (150)</a:t>
            </a:r>
          </a:p>
          <a:p>
            <a:pPr lvl="2"/>
            <a:r>
              <a:rPr lang="en-GB" sz="1200" dirty="0"/>
              <a:t>In EE no cars / no fuel limits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DB72D-F40A-F835-2A65-7E125FC626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6</a:t>
            </a:fld>
            <a:endParaRPr lang="en-1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CBDE2-B385-6CA5-B7B9-21D8BA74008C}"/>
              </a:ext>
            </a:extLst>
          </p:cNvPr>
          <p:cNvSpPr txBox="1">
            <a:spLocks/>
          </p:cNvSpPr>
          <p:nvPr/>
        </p:nvSpPr>
        <p:spPr>
          <a:xfrm>
            <a:off x="677913" y="271736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lv-LV" sz="3000" b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F92F8D-EA36-F2D7-1082-22C288600899}"/>
              </a:ext>
            </a:extLst>
          </p:cNvPr>
          <p:cNvCxnSpPr>
            <a:cxnSpLocks/>
          </p:cNvCxnSpPr>
          <p:nvPr/>
        </p:nvCxnSpPr>
        <p:spPr>
          <a:xfrm>
            <a:off x="647081" y="868818"/>
            <a:ext cx="2352575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1DBCFFB-B22F-EACE-B40E-C66328BF59F8}"/>
              </a:ext>
            </a:extLst>
          </p:cNvPr>
          <p:cNvSpPr txBox="1">
            <a:spLocks/>
          </p:cNvSpPr>
          <p:nvPr/>
        </p:nvSpPr>
        <p:spPr>
          <a:xfrm>
            <a:off x="647081" y="399699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en-GB" sz="3000" b="1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95579-EB65-3E38-ABAD-A2F0C2C4AE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368" y="476672"/>
            <a:ext cx="9865096" cy="6009219"/>
          </a:xfrm>
        </p:spPr>
        <p:txBody>
          <a:bodyPr/>
          <a:lstStyle/>
          <a:p>
            <a:pPr marL="457200" lvl="1" indent="0">
              <a:buNone/>
            </a:pPr>
            <a:endParaRPr lang="lv-LV" sz="2000" dirty="0"/>
          </a:p>
          <a:p>
            <a:pPr lvl="1"/>
            <a:endParaRPr lang="lv-LV" sz="1600" dirty="0"/>
          </a:p>
          <a:p>
            <a:pPr lvl="1"/>
            <a:endParaRPr lang="lv-LV" sz="1600" dirty="0"/>
          </a:p>
          <a:p>
            <a:pPr lvl="1"/>
            <a:endParaRPr lang="lv-LV" sz="1600" dirty="0"/>
          </a:p>
          <a:p>
            <a:pPr lvl="1"/>
            <a:r>
              <a:rPr lang="en-GB" sz="2000" dirty="0"/>
              <a:t>Others:</a:t>
            </a:r>
            <a:endParaRPr lang="lv-LV" sz="2000" dirty="0"/>
          </a:p>
          <a:p>
            <a:pPr lvl="1"/>
            <a:endParaRPr lang="en-GB" sz="1600" dirty="0"/>
          </a:p>
          <a:p>
            <a:pPr lvl="2"/>
            <a:r>
              <a:rPr lang="en-GB" sz="1600" dirty="0"/>
              <a:t>LT:</a:t>
            </a:r>
          </a:p>
          <a:p>
            <a:pPr lvl="3"/>
            <a:r>
              <a:rPr lang="en-GB" sz="1600" dirty="0"/>
              <a:t>Fuel limits for </a:t>
            </a:r>
            <a:r>
              <a:rPr lang="lv-LV" sz="1600" dirty="0"/>
              <a:t>104</a:t>
            </a:r>
            <a:r>
              <a:rPr lang="en-GB" sz="1600" dirty="0"/>
              <a:t> specialists </a:t>
            </a:r>
            <a:r>
              <a:rPr lang="lv-LV" sz="1600" dirty="0"/>
              <a:t>(</a:t>
            </a:r>
            <a:r>
              <a:rPr lang="lv-LV" sz="1600" dirty="0" err="1"/>
              <a:t>insurance</a:t>
            </a:r>
            <a:r>
              <a:rPr lang="lv-LV" sz="1600" dirty="0"/>
              <a:t> </a:t>
            </a:r>
            <a:r>
              <a:rPr lang="lv-LV" sz="1600" dirty="0" err="1"/>
              <a:t>sales</a:t>
            </a:r>
            <a:r>
              <a:rPr lang="lv-LV" sz="1600" dirty="0"/>
              <a:t>, </a:t>
            </a:r>
            <a:r>
              <a:rPr lang="lv-LV" sz="1600" dirty="0" err="1"/>
              <a:t>corporate</a:t>
            </a:r>
            <a:r>
              <a:rPr lang="lv-LV" sz="1600" dirty="0"/>
              <a:t> </a:t>
            </a:r>
            <a:r>
              <a:rPr lang="lv-LV" sz="1600" dirty="0" err="1"/>
              <a:t>sales</a:t>
            </a:r>
            <a:r>
              <a:rPr lang="lv-LV" sz="1600" dirty="0"/>
              <a:t>, </a:t>
            </a:r>
            <a:r>
              <a:rPr lang="lv-LV" sz="1600" dirty="0" err="1"/>
              <a:t>key</a:t>
            </a:r>
            <a:r>
              <a:rPr lang="lv-LV" sz="1600" dirty="0"/>
              <a:t> </a:t>
            </a:r>
            <a:r>
              <a:rPr lang="lv-LV" sz="1600" dirty="0" err="1"/>
              <a:t>account</a:t>
            </a:r>
            <a:r>
              <a:rPr lang="lv-LV" sz="1600" dirty="0"/>
              <a:t> </a:t>
            </a:r>
            <a:r>
              <a:rPr lang="lv-LV" sz="1600" dirty="0" err="1"/>
              <a:t>managers</a:t>
            </a:r>
            <a:r>
              <a:rPr lang="lv-LV" sz="1600" dirty="0"/>
              <a:t>)</a:t>
            </a:r>
            <a:r>
              <a:rPr lang="en-GB" sz="1600" dirty="0"/>
              <a:t>(50-150)</a:t>
            </a:r>
          </a:p>
          <a:p>
            <a:pPr lvl="3"/>
            <a:r>
              <a:rPr lang="en-GB" sz="1600" dirty="0"/>
              <a:t>Cars for 6 «other»  (VIG Expert, Risk Engineer, Car Park specialist, Deputy Manager Legal Division, Store Keeping Manager)</a:t>
            </a:r>
          </a:p>
          <a:p>
            <a:pPr lvl="3"/>
            <a:endParaRPr lang="en-GB" sz="1600" dirty="0"/>
          </a:p>
          <a:p>
            <a:pPr lvl="2"/>
            <a:r>
              <a:rPr lang="en-GB" sz="1600" dirty="0"/>
              <a:t>LV:</a:t>
            </a:r>
          </a:p>
          <a:p>
            <a:pPr lvl="3"/>
            <a:r>
              <a:rPr lang="en-GB" sz="1600" dirty="0"/>
              <a:t>Cars for 9 «others» (Administrative specialist, Support Specialist, Senior Insurance specialist Aizkraukle, Software Development Manager, Risk Engineer, Deputy Director Admin,  SB, Worker, Accounting Process Manager</a:t>
            </a:r>
            <a:r>
              <a:rPr lang="lv-LV" sz="1600" dirty="0"/>
              <a:t>) </a:t>
            </a:r>
            <a:endParaRPr lang="en-GB" sz="1600" dirty="0"/>
          </a:p>
          <a:p>
            <a:pPr lvl="3"/>
            <a:endParaRPr lang="en-GB" sz="1600" dirty="0"/>
          </a:p>
          <a:p>
            <a:pPr lvl="2"/>
            <a:r>
              <a:rPr lang="en-GB" sz="1600" dirty="0"/>
              <a:t>EE:</a:t>
            </a:r>
          </a:p>
          <a:p>
            <a:pPr lvl="3"/>
            <a:r>
              <a:rPr lang="en-GB" sz="1600" dirty="0"/>
              <a:t>Fuel limits for 2 in Claims (90)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ECB62-4CAB-1043-0EAC-267B782C9C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7</a:t>
            </a:fld>
            <a:endParaRPr lang="en-1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51A01-E428-9344-9BCB-4D89C472DDFC}"/>
              </a:ext>
            </a:extLst>
          </p:cNvPr>
          <p:cNvSpPr txBox="1">
            <a:spLocks/>
          </p:cNvSpPr>
          <p:nvPr/>
        </p:nvSpPr>
        <p:spPr>
          <a:xfrm>
            <a:off x="792971" y="487760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lv-LV" sz="3000" b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7C94CC-CFF8-A954-FC5C-D72A0BDD2127}"/>
              </a:ext>
            </a:extLst>
          </p:cNvPr>
          <p:cNvCxnSpPr>
            <a:cxnSpLocks/>
          </p:cNvCxnSpPr>
          <p:nvPr/>
        </p:nvCxnSpPr>
        <p:spPr>
          <a:xfrm>
            <a:off x="803313" y="1124744"/>
            <a:ext cx="2484375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DD232C8-3AAA-881E-ECB9-E6AD208ECAA7}"/>
              </a:ext>
            </a:extLst>
          </p:cNvPr>
          <p:cNvSpPr txBox="1">
            <a:spLocks/>
          </p:cNvSpPr>
          <p:nvPr/>
        </p:nvSpPr>
        <p:spPr>
          <a:xfrm>
            <a:off x="792971" y="620688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lv-LV" sz="3000" b="1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1CB5A-67A6-0B31-AAFC-C2205E8EE6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416" y="876166"/>
            <a:ext cx="9865096" cy="5865202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To align fuel limits for Directors N-1 (Baltic and local) = 225 EUR</a:t>
            </a:r>
          </a:p>
          <a:p>
            <a:endParaRPr lang="en-GB" sz="2000" dirty="0"/>
          </a:p>
          <a:p>
            <a:r>
              <a:rPr lang="en-GB" sz="2000" dirty="0"/>
              <a:t>To leave fuel limits as is (different) for Sales Directors / Division Managers, as linked to size of region/need</a:t>
            </a:r>
          </a:p>
          <a:p>
            <a:endParaRPr lang="en-GB" sz="2000" dirty="0"/>
          </a:p>
          <a:p>
            <a:r>
              <a:rPr lang="en-GB" sz="2000" dirty="0"/>
              <a:t>To review / standardize assignment of cars to Product Managers</a:t>
            </a:r>
          </a:p>
          <a:p>
            <a:pPr lvl="1"/>
            <a:r>
              <a:rPr lang="en-GB" sz="1800" dirty="0"/>
              <a:t>I.e. cars to all PM </a:t>
            </a:r>
            <a:r>
              <a:rPr lang="lv-LV" sz="1800" dirty="0"/>
              <a:t>(</a:t>
            </a:r>
            <a:r>
              <a:rPr lang="lv-LV" sz="1800" dirty="0" err="1"/>
              <a:t>or</a:t>
            </a:r>
            <a:r>
              <a:rPr lang="lv-LV" sz="1800" dirty="0"/>
              <a:t> to </a:t>
            </a:r>
            <a:r>
              <a:rPr lang="lv-LV" sz="1800" dirty="0" err="1"/>
              <a:t>key</a:t>
            </a:r>
            <a:r>
              <a:rPr lang="lv-LV" sz="1800" dirty="0"/>
              <a:t> </a:t>
            </a:r>
            <a:r>
              <a:rPr lang="lv-LV" sz="1800" dirty="0" err="1"/>
              <a:t>Product</a:t>
            </a:r>
            <a:r>
              <a:rPr lang="lv-LV" sz="1800" dirty="0"/>
              <a:t> </a:t>
            </a:r>
            <a:r>
              <a:rPr lang="lv-LV" sz="1800" dirty="0" err="1"/>
              <a:t>Managers</a:t>
            </a:r>
            <a:r>
              <a:rPr lang="lv-LV" sz="1800" dirty="0"/>
              <a:t>?)</a:t>
            </a:r>
            <a:endParaRPr lang="en-GB" sz="1800" dirty="0"/>
          </a:p>
          <a:p>
            <a:pPr lvl="1"/>
            <a:endParaRPr lang="en-GB" sz="1800" dirty="0"/>
          </a:p>
          <a:p>
            <a:r>
              <a:rPr lang="en-GB" sz="2000" dirty="0"/>
              <a:t>To review entitlement for Distance Sales Managers (N-1)</a:t>
            </a:r>
          </a:p>
          <a:p>
            <a:pPr lvl="1"/>
            <a:r>
              <a:rPr lang="en-GB" sz="1800" dirty="0"/>
              <a:t>I.e. Fuel limit of 150 also to Distance Sales Manager LV</a:t>
            </a:r>
            <a:r>
              <a:rPr lang="lv-LV" sz="1800" dirty="0"/>
              <a:t> </a:t>
            </a:r>
            <a:r>
              <a:rPr lang="lv-LV" sz="1800" dirty="0" err="1"/>
              <a:t>and</a:t>
            </a:r>
            <a:r>
              <a:rPr lang="lv-LV" sz="1800" dirty="0"/>
              <a:t> EE?</a:t>
            </a:r>
          </a:p>
          <a:p>
            <a:pPr lvl="1"/>
            <a:r>
              <a:rPr lang="lv-LV" sz="1800" dirty="0"/>
              <a:t>Car </a:t>
            </a:r>
            <a:r>
              <a:rPr lang="lv-LV" sz="1800" dirty="0" err="1"/>
              <a:t>for</a:t>
            </a:r>
            <a:r>
              <a:rPr lang="lv-LV" sz="1800" dirty="0"/>
              <a:t> Distance </a:t>
            </a:r>
            <a:r>
              <a:rPr lang="lv-LV" sz="1800" dirty="0" err="1"/>
              <a:t>Sales</a:t>
            </a:r>
            <a:r>
              <a:rPr lang="lv-LV" sz="1800" dirty="0"/>
              <a:t> </a:t>
            </a:r>
            <a:r>
              <a:rPr lang="lv-LV" sz="1800" dirty="0" err="1"/>
              <a:t>Managers</a:t>
            </a:r>
            <a:r>
              <a:rPr lang="lv-LV" sz="1800" dirty="0"/>
              <a:t>?</a:t>
            </a:r>
          </a:p>
          <a:p>
            <a:pPr lvl="1"/>
            <a:endParaRPr lang="en-GB" sz="1800" dirty="0"/>
          </a:p>
          <a:p>
            <a:r>
              <a:rPr lang="en-GB" sz="2000" dirty="0"/>
              <a:t>To consider if everyone from «Others» really need a BTA car</a:t>
            </a:r>
            <a:r>
              <a:rPr lang="lv-LV" sz="2000" dirty="0"/>
              <a:t> </a:t>
            </a:r>
            <a:r>
              <a:rPr lang="lv-LV" sz="2000" dirty="0" err="1"/>
              <a:t>or</a:t>
            </a:r>
            <a:r>
              <a:rPr lang="lv-LV" sz="2000" dirty="0"/>
              <a:t> «</a:t>
            </a:r>
            <a:r>
              <a:rPr lang="lv-LV" sz="2000" dirty="0" err="1"/>
              <a:t>shared</a:t>
            </a:r>
            <a:r>
              <a:rPr lang="lv-LV" sz="2000" dirty="0"/>
              <a:t>» </a:t>
            </a:r>
            <a:r>
              <a:rPr lang="lv-LV" sz="2000" dirty="0" err="1"/>
              <a:t>can</a:t>
            </a:r>
            <a:r>
              <a:rPr lang="lv-LV" sz="2000" dirty="0"/>
              <a:t> </a:t>
            </a:r>
            <a:r>
              <a:rPr lang="lv-LV" sz="2000" dirty="0" err="1"/>
              <a:t>be</a:t>
            </a:r>
            <a:r>
              <a:rPr lang="lv-LV" sz="2000" dirty="0"/>
              <a:t> </a:t>
            </a:r>
            <a:r>
              <a:rPr lang="lv-LV" sz="2000" dirty="0" err="1"/>
              <a:t>applied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7D713-D36B-D749-C94E-E696992208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8</a:t>
            </a:fld>
            <a:endParaRPr lang="en-1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D441B-6DD1-D782-2234-7017A5E60174}"/>
              </a:ext>
            </a:extLst>
          </p:cNvPr>
          <p:cNvSpPr txBox="1">
            <a:spLocks/>
          </p:cNvSpPr>
          <p:nvPr/>
        </p:nvSpPr>
        <p:spPr>
          <a:xfrm>
            <a:off x="792971" y="620688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lv-LV" sz="3000" b="1" dirty="0">
                <a:solidFill>
                  <a:srgbClr val="327F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 FOR NEXT STEPS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62E09-A2DB-201C-7E91-E53CB05BC57A}"/>
              </a:ext>
            </a:extLst>
          </p:cNvPr>
          <p:cNvCxnSpPr>
            <a:cxnSpLocks/>
          </p:cNvCxnSpPr>
          <p:nvPr/>
        </p:nvCxnSpPr>
        <p:spPr>
          <a:xfrm>
            <a:off x="792971" y="1217770"/>
            <a:ext cx="5663069" cy="0"/>
          </a:xfrm>
          <a:prstGeom prst="line">
            <a:avLst/>
          </a:prstGeom>
          <a:ln w="19050">
            <a:solidFill>
              <a:srgbClr val="327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9222DDF-A1E3-9A66-DB9C-671A2E810685}"/>
              </a:ext>
            </a:extLst>
          </p:cNvPr>
          <p:cNvSpPr txBox="1">
            <a:spLocks/>
          </p:cNvSpPr>
          <p:nvPr/>
        </p:nvSpPr>
        <p:spPr>
          <a:xfrm>
            <a:off x="945371" y="773088"/>
            <a:ext cx="8296712" cy="597082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lv-LV" sz="3000" b="1" dirty="0">
              <a:solidFill>
                <a:srgbClr val="327F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4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icycle with a little basket at deck on beach">
            <a:extLst>
              <a:ext uri="{FF2B5EF4-FFF2-40B4-BE49-F238E27FC236}">
                <a16:creationId xmlns:a16="http://schemas.microsoft.com/office/drawing/2014/main" id="{83203F3C-F00C-CF9F-1DE0-2F9144DCF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2"/>
          <a:stretch/>
        </p:blipFill>
        <p:spPr/>
      </p:pic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48936855-E47A-A71B-10D0-F674856E393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78CA97B9-F617-E353-AD58-A64CFEF2C0A3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93C700ED-977E-3BCF-3A54-44BF1D5E2196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8B91FD6-02B8-B139-6765-5222B736E0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E132CA-F496-46BE-B2BE-85CB860FEA07}" type="slidenum">
              <a:rPr lang="en-150" smtClean="0"/>
              <a:t>9</a:t>
            </a:fld>
            <a:endParaRPr lang="en-1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E9F7A-9E4E-3A81-2C3D-2B83C81161E7}"/>
              </a:ext>
            </a:extLst>
          </p:cNvPr>
          <p:cNvSpPr txBox="1"/>
          <p:nvPr/>
        </p:nvSpPr>
        <p:spPr>
          <a:xfrm>
            <a:off x="1656184" y="980728"/>
            <a:ext cx="381642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lv-LV" sz="3600" b="1" dirty="0" err="1">
                <a:solidFill>
                  <a:schemeClr val="accent6">
                    <a:lumMod val="75000"/>
                  </a:schemeClr>
                </a:solidFill>
              </a:rPr>
              <a:t>Thank</a:t>
            </a:r>
            <a:r>
              <a:rPr lang="lv-LV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sz="3600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lv-LV" sz="36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455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262626"/>
      </a:dk1>
      <a:lt1>
        <a:srgbClr val="E7E6E6"/>
      </a:lt1>
      <a:dk2>
        <a:srgbClr val="262626"/>
      </a:dk2>
      <a:lt2>
        <a:srgbClr val="F1F2F2"/>
      </a:lt2>
      <a:accent1>
        <a:srgbClr val="A3CD39"/>
      </a:accent1>
      <a:accent2>
        <a:srgbClr val="E30613"/>
      </a:accent2>
      <a:accent3>
        <a:srgbClr val="008797"/>
      </a:accent3>
      <a:accent4>
        <a:srgbClr val="F16B58"/>
      </a:accent4>
      <a:accent5>
        <a:srgbClr val="E0CA52"/>
      </a:accent5>
      <a:accent6>
        <a:srgbClr val="327F74"/>
      </a:accent6>
      <a:hlink>
        <a:srgbClr val="00B0F0"/>
      </a:hlink>
      <a:folHlink>
        <a:srgbClr val="954F72"/>
      </a:folHlink>
    </a:clrScheme>
    <a:fontScheme name="B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wrap="square" lIns="180000" rIns="180000" rtlCol="0" anchor="ctr"/>
      <a:lstStyle>
        <a:defPPr algn="l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2">
    <a:dk1>
      <a:srgbClr val="262626"/>
    </a:dk1>
    <a:lt1>
      <a:srgbClr val="E7E6E6"/>
    </a:lt1>
    <a:dk2>
      <a:srgbClr val="262626"/>
    </a:dk2>
    <a:lt2>
      <a:srgbClr val="F1F2F2"/>
    </a:lt2>
    <a:accent1>
      <a:srgbClr val="A3CD39"/>
    </a:accent1>
    <a:accent2>
      <a:srgbClr val="E30613"/>
    </a:accent2>
    <a:accent3>
      <a:srgbClr val="008797"/>
    </a:accent3>
    <a:accent4>
      <a:srgbClr val="F16B58"/>
    </a:accent4>
    <a:accent5>
      <a:srgbClr val="E0CA52"/>
    </a:accent5>
    <a:accent6>
      <a:srgbClr val="327F74"/>
    </a:accent6>
    <a:hlink>
      <a:srgbClr val="00B0F0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83C9E22A6CDBE4080D7DA9F86F792EB" ma:contentTypeVersion="2" ma:contentTypeDescription="Izveidot jaunu dokumentu." ma:contentTypeScope="" ma:versionID="7caa9d9ed99a159398bbceac3d15984c">
  <xsd:schema xmlns:xsd="http://www.w3.org/2001/XMLSchema" xmlns:xs="http://www.w3.org/2001/XMLSchema" xmlns:p="http://schemas.microsoft.com/office/2006/metadata/properties" xmlns:ns1="http://schemas.microsoft.com/sharepoint/v3" xmlns:ns2="234990e2-df1b-4f93-b00a-99f5e80c8b67" targetNamespace="http://schemas.microsoft.com/office/2006/metadata/properties" ma:root="true" ma:fieldsID="fb27649c08ae769f43c1854296f83d44" ns1:_="" ns2:_="">
    <xsd:import namespace="http://schemas.microsoft.com/sharepoint/v3"/>
    <xsd:import namespace="234990e2-df1b-4f93-b00a-99f5e80c8b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ākuma datuma plānošana" ma:description="Sākuma datuma plānošana ir vietnes kolonna, ko izveido publicēšanas līdzeklis. To izmanto, lai norādītu datumu un laiku, kad lapa tiks pirmo reizi parādīta vietnes apmeklētājiem." ma:hidden="true" ma:internalName="PublishingStartDate">
      <xsd:simpleType>
        <xsd:restriction base="dms:Unknown"/>
      </xsd:simpleType>
    </xsd:element>
    <xsd:element name="PublishingExpirationDate" ma:index="9" nillable="true" ma:displayName="Beigu datuma plānošana" ma:description="Beigu datuma plānošana ir vietnes kolonna, ko izveido publicēšanas līdzeklis. To izmanto, lai norādītu datumu un laiku, kad tiks pārtraukta šīs lapas rādīšana vietnes apmeklētājiem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990e2-df1b-4f93-b00a-99f5e80c8b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B99282-928A-4DA7-9FFB-86F424DB9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AAAA7C-E4FD-461F-978F-048AA362CEAB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http://schemas.openxmlformats.org/package/2006/metadata/core-properties"/>
    <ds:schemaRef ds:uri="234990e2-df1b-4f93-b00a-99f5e80c8b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402D291-6648-4F14-89E1-A66348EB8D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4990e2-df1b-4f93-b00a-99f5e80c8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1115</Words>
  <Application>Microsoft Office PowerPoint</Application>
  <PresentationFormat>Widescreen</PresentationFormat>
  <Paragraphs>246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Imants Kairišs</dc:creator>
  <cp:lastModifiedBy>Pallanti Madhu</cp:lastModifiedBy>
  <cp:revision>100</cp:revision>
  <dcterms:created xsi:type="dcterms:W3CDTF">2022-08-17T09:52:11Z</dcterms:created>
  <dcterms:modified xsi:type="dcterms:W3CDTF">2024-10-24T11:18:20Z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0x010100F83C9E22A6CDBE4080D7DA9F86F792EB</vt:lpwstr>
  </property>
</Properties>
</file>