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7.jpeg" ContentType="image/jpeg"/>
  <Override PartName="/ppt/media/image8.png" ContentType="image/png"/>
  <Override PartName="/ppt/media/image11.jpeg" ContentType="image/jpeg"/>
  <Override PartName="/ppt/media/image13.png" ContentType="image/png"/>
  <Override PartName="/ppt/media/image9.png" ContentType="image/png"/>
  <Override PartName="/ppt/media/image12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4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  <a:r>
              <a:rPr b="0" sz="1400" spc="-1" strike="noStrike">
                <a:solidFill>
                  <a:srgbClr val="595959"/>
                </a:solidFill>
                <a:latin typeface="Calibri"/>
                <a:ea typeface="DejaVu Sans"/>
              </a:rPr>
              <a:t>Título del diagrama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barChart>
        <c:barDir val="col"/>
        <c:grouping val="clustered"/>
        <c:varyColors val="0"/>
        <c:axId val="54683367"/>
        <c:axId val="88985848"/>
      </c:barChart>
      <c:catAx>
        <c:axId val="54683367"/>
        <c:scaling>
          <c:orientation val="minMax"/>
        </c:scaling>
        <c:delete val="0"/>
        <c:axPos val="b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88985848"/>
        <c:auto val="1"/>
        <c:lblAlgn val="ctr"/>
        <c:lblOffset val="100"/>
        <c:noMultiLvlLbl val="0"/>
      </c:catAx>
      <c:valAx>
        <c:axId val="88985848"/>
        <c:scaling>
          <c:orientation val="minMax"/>
        </c:scaling>
        <c:delete val="0"/>
        <c:axPos val="l"/>
        <c:numFmt formatCode="General" sourceLinked="1"/>
        <c:tickLblPos val="none"/>
        <c:spPr>
          <a:ln w="0">
            <a:noFill/>
          </a:ln>
        </c:spPr>
        <c:txPr>
          <a:bodyPr/>
          <a:lstStyle/>
          <a:p>
            <a:pPr>
              <a:defRPr b="0" sz="1800" spc="-1"/>
            </a:pPr>
          </a:p>
        </c:txPr>
        <c:crossAx val="54683367"/>
        <c:crossBetween val="midCat"/>
      </c:valAx>
      <c:spPr>
        <a:noFill/>
        <a:ln w="0">
          <a:noFill/>
        </a:ln>
      </c:spPr>
    </c:plotArea>
    <c:plotVisOnly val="1"/>
    <c:dispBlanksAs val="gap"/>
  </c:chart>
  <c:spPr>
    <a:noFill/>
    <a:ln w="936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976E40-1A96-46AE-AE17-6973A1CEA9D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C7B392-2F47-45F3-9F09-36ED012447C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7B3BC8-05E7-478B-BB30-1D13D3FBE39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8070DF-D8C3-4589-A80C-C442A55112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72C071C-2626-4A35-A80B-572D37183DE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3A388FE-1EDC-4534-A23D-A95D1AAD9F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E60DC1B-7111-4522-8F3E-AF7EC024444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AFD9A71-CEBE-42A7-ABE3-6B9D22FB16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1FFC235-A9B3-4BF1-8ACE-F1B17B21B1B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4931408-7CC1-44C4-8E40-E6B090900C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7A63BB8-ED06-4BB2-8DD2-E5576B7E2B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01B2FB-0171-42AC-B250-667F8938E3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F81CE3C-1C20-46FB-9ADE-45E134D25C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45F884-7662-48E2-B118-3A04F4AC08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CDACFC-41B0-4A54-8DE6-2646ED20F2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495FD8D-C308-4E3F-A43B-D9412E6DCCD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CD5B665-5665-4871-AA5B-C28651455C0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31ECAF0-9468-42FB-B262-1CCBF8B0F69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C02C939-C481-43B3-81E6-463E13CD5D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B9B6BB9-C015-4D6C-B3CC-EDBF62379E6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CC1CCC3-A5C8-498A-ADAF-D9B8625E27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3335A82-FDBA-49E7-B19E-314D4F400A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FB084B-73B5-4011-AF90-E545726D65C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22F4447-B772-4CA6-977F-3ABCA081DE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2C3E051-1CE5-4875-8091-25D1615BB7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1F67D4C-AF88-42C9-9D60-D8BA9B7D4D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A650670-46A5-4C3C-895E-5B739D019C1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BFC3928-AAE2-464D-8ED3-781A998CA2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D899EC4-3149-46EE-9D27-727F8629BC1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8FAC9C9-EBD5-4BDD-8B1A-B6C222DEDD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1C8105-8421-403F-936C-1ADD587B6D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11C192-4BFD-4A5F-BBA9-50C25728294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93C27E-27BE-485F-BD1F-58271F1861F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243CB7-5840-47C2-83F1-3FDFC5723F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917852F-F22B-4FB3-BC72-B654277082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B58A52-4E72-436F-AB12-04C7A53DFB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file:///home/stefan/Dokumente/Work/BVMW/Pr&#228;sentationen/bvmw.de" TargetMode="External"/><Relationship Id="rId3" Type="http://schemas.openxmlformats.org/officeDocument/2006/relationships/image" Target="../media/image1.png"/><Relationship Id="rId4" Type="http://schemas.openxmlformats.org/officeDocument/2006/relationships/hyperlink" Target="file:///home/stefan/Dokumente/Work/BVMW/Pr&#228;sentationen/eurotaxconsulting.com" TargetMode="External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hyperlink" Target="file:///home/stefan/Dokumente/Work/BVMW/Pr&#228;sentationen/bvmw.de" TargetMode="External"/><Relationship Id="rId3" Type="http://schemas.openxmlformats.org/officeDocument/2006/relationships/image" Target="../media/image3.png"/><Relationship Id="rId4" Type="http://schemas.openxmlformats.org/officeDocument/2006/relationships/hyperlink" Target="file:///home/stefan/Dokumente/Work/BVMW/Pr&#228;sentationen/eurotaxconsulting.com" TargetMode="External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hyperlink" Target="file:///home/stefan/Dokumente/Work/BVMW/Pr&#228;sentationen/bvmw.de" TargetMode="External"/><Relationship Id="rId3" Type="http://schemas.openxmlformats.org/officeDocument/2006/relationships/image" Target="../media/image5.png"/><Relationship Id="rId4" Type="http://schemas.openxmlformats.org/officeDocument/2006/relationships/hyperlink" Target="file:///home/stefan/Dokumente/Work/BVMW/Pr&#228;sentationen/eurotaxconsulting.com" TargetMode="External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0dbf0"/>
            </a:gs>
            <a:gs pos="100000">
              <a:srgbClr val="e2e9f6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82880" y="6032880"/>
            <a:ext cx="1746000" cy="728640"/>
          </a:xfrm>
          <a:prstGeom prst="rect">
            <a:avLst/>
          </a:prstGeom>
          <a:ln w="0">
            <a:noFill/>
          </a:ln>
        </p:spPr>
      </p:pic>
      <p:pic>
        <p:nvPicPr>
          <p:cNvPr id="1" name="Grafik 11" descr="Ein Bild, das Text, Schrift, Screenshot, Grafikdesign enthält.&#10;&#10;Automatisch generierte Beschreibung"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9939600" y="517680"/>
            <a:ext cx="1699560" cy="572040"/>
          </a:xfrm>
          <a:prstGeom prst="rect">
            <a:avLst/>
          </a:prstGeom>
          <a:ln w="0">
            <a:noFill/>
          </a:ln>
        </p:spPr>
      </p:pic>
      <p:sp>
        <p:nvSpPr>
          <p:cNvPr id="2" name="Gerader Verbinder 13"/>
          <p:cNvSpPr/>
          <p:nvPr/>
        </p:nvSpPr>
        <p:spPr>
          <a:xfrm>
            <a:off x="920160" y="1469880"/>
            <a:ext cx="3304080" cy="36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latin typeface="Arial"/>
              </a:rPr>
              <a:t>Format des Titeltextes durch Klicken bearbeiten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Format des Gliederungstextes durch Klicken bearbeiten</a:t>
            </a:r>
            <a:endParaRPr b="0" lang="de-DE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latin typeface="Arial"/>
              </a:rPr>
              <a:t>Zweite Gliederungsebene</a:t>
            </a:r>
            <a:endParaRPr b="0" lang="de-DE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Dritte Gliederungsebene</a:t>
            </a:r>
            <a:endParaRPr b="0" lang="de-DE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latin typeface="Arial"/>
              </a:rPr>
              <a:t>Vierte Gliederungsebene</a:t>
            </a:r>
            <a:endParaRPr b="0" lang="de-DE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Fünfte Gliederungsebene</a:t>
            </a:r>
            <a:endParaRPr b="0" lang="de-DE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Sechste Gliederungsebene</a:t>
            </a:r>
            <a:endParaRPr b="0" lang="de-DE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Siebte Gliederungsebene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59090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ctr">
              <a:lnSpc>
                <a:spcPct val="100000"/>
              </a:lnSpc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2"/>
          </p:nvPr>
        </p:nvSpPr>
        <p:spPr>
          <a:xfrm>
            <a:off x="10469880" y="6356520"/>
            <a:ext cx="882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55221FD-244A-4AE4-854F-187FE3B8F45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dt" idx="3"/>
          </p:nvPr>
        </p:nvSpPr>
        <p:spPr>
          <a:xfrm>
            <a:off x="2113200" y="6356520"/>
            <a:ext cx="146736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0dbf0"/>
            </a:gs>
            <a:gs pos="100000">
              <a:srgbClr val="e2e9f6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82880" y="6032880"/>
            <a:ext cx="1746000" cy="728640"/>
          </a:xfrm>
          <a:prstGeom prst="rect">
            <a:avLst/>
          </a:prstGeom>
          <a:ln w="0">
            <a:noFill/>
          </a:ln>
        </p:spPr>
      </p:pic>
      <p:pic>
        <p:nvPicPr>
          <p:cNvPr id="45" name="Grafik 11" descr="Ein Bild, das Text, Schrift, Screenshot, Grafikdesign enthält.&#10;&#10;Automatisch generierte Beschreibung"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9939600" y="517680"/>
            <a:ext cx="1699560" cy="572040"/>
          </a:xfrm>
          <a:prstGeom prst="rect">
            <a:avLst/>
          </a:prstGeom>
          <a:ln w="0">
            <a:noFill/>
          </a:ln>
        </p:spPr>
      </p:pic>
      <p:sp>
        <p:nvSpPr>
          <p:cNvPr id="46" name="Gerader Verbinder 13"/>
          <p:cNvSpPr/>
          <p:nvPr/>
        </p:nvSpPr>
        <p:spPr>
          <a:xfrm>
            <a:off x="920160" y="1469880"/>
            <a:ext cx="3304080" cy="36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1"/>
          <p:cNvSpPr>
            <a:spLocks noGrp="1"/>
          </p:cNvSpPr>
          <p:nvPr>
            <p:ph type="ftr" idx="4"/>
          </p:nvPr>
        </p:nvSpPr>
        <p:spPr>
          <a:xfrm>
            <a:off x="4038480" y="6297480"/>
            <a:ext cx="5909040" cy="35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&lt;Fußzeile&gt;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5"/>
          </p:nvPr>
        </p:nvSpPr>
        <p:spPr>
          <a:xfrm>
            <a:off x="10469880" y="6297480"/>
            <a:ext cx="88272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23E9184-68CC-470B-9DCC-30BCDC2DDF1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6"/>
          </p:nvPr>
        </p:nvSpPr>
        <p:spPr>
          <a:xfrm>
            <a:off x="2160000" y="6295320"/>
            <a:ext cx="146736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0dbf0"/>
            </a:gs>
            <a:gs pos="100000">
              <a:srgbClr val="e2e9f6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6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82880" y="6032880"/>
            <a:ext cx="1746000" cy="728640"/>
          </a:xfrm>
          <a:prstGeom prst="rect">
            <a:avLst/>
          </a:prstGeom>
          <a:ln w="0">
            <a:noFill/>
          </a:ln>
        </p:spPr>
      </p:pic>
      <p:pic>
        <p:nvPicPr>
          <p:cNvPr id="89" name="Grafik 11" descr="Ein Bild, das Text, Schrift, Screenshot, Grafikdesign enthält.&#10;&#10;Automatisch generierte Beschreibung">
            <a:hlinkClick r:id="rId4"/>
          </p:cNvPr>
          <p:cNvPicPr/>
          <p:nvPr/>
        </p:nvPicPr>
        <p:blipFill>
          <a:blip r:embed="rId5"/>
          <a:stretch/>
        </p:blipFill>
        <p:spPr>
          <a:xfrm>
            <a:off x="9939600" y="517680"/>
            <a:ext cx="1699560" cy="572040"/>
          </a:xfrm>
          <a:prstGeom prst="rect">
            <a:avLst/>
          </a:prstGeom>
          <a:ln w="0">
            <a:noFill/>
          </a:ln>
        </p:spPr>
      </p:pic>
      <p:sp>
        <p:nvSpPr>
          <p:cNvPr id="90" name="Gerader Verbinder 13"/>
          <p:cNvSpPr/>
          <p:nvPr/>
        </p:nvSpPr>
        <p:spPr>
          <a:xfrm>
            <a:off x="920160" y="1469880"/>
            <a:ext cx="3304080" cy="36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1"/>
          <p:cNvSpPr>
            <a:spLocks noGrp="1"/>
          </p:cNvSpPr>
          <p:nvPr>
            <p:ph type="ftr" idx="7"/>
          </p:nvPr>
        </p:nvSpPr>
        <p:spPr>
          <a:xfrm>
            <a:off x="3993480" y="6367320"/>
            <a:ext cx="59090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ctr">
              <a:lnSpc>
                <a:spcPct val="100000"/>
              </a:lnSpc>
              <a:buNone/>
              <a:defRPr b="0" lang="de-DE" sz="1400" spc="-1" strike="noStrike">
                <a:solidFill>
                  <a:srgbClr val="808080"/>
                </a:solidFill>
                <a:latin typeface="Rajdhan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808080"/>
                </a:solidFill>
                <a:latin typeface="Rajdhani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ldNum" idx="8"/>
          </p:nvPr>
        </p:nvSpPr>
        <p:spPr>
          <a:xfrm>
            <a:off x="10424880" y="6367320"/>
            <a:ext cx="88272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08080"/>
                </a:solidFill>
                <a:latin typeface="Rajdhan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FE2DBA0-467B-4D82-829B-9DB78923B72A}" type="slidenum">
              <a:rPr b="0" lang="en-US" sz="1200" spc="-1" strike="noStrike">
                <a:solidFill>
                  <a:srgbClr val="808080"/>
                </a:solidFill>
                <a:latin typeface="Rajdhan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9"/>
          </p:nvPr>
        </p:nvSpPr>
        <p:spPr>
          <a:xfrm>
            <a:off x="2068200" y="6367320"/>
            <a:ext cx="146736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hyperlink" Target="file:///home/stefan/Dokumente/Work/BVMW/Pr&#228;sentationen/bvmw.de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s://www.bvmw.de/de/aussenwirtschaft/auslandsbueros/malta" TargetMode="External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file:///home/stefan/Dokumente/Work/BVMW/Pr&#228;sentationen/bvmw.de" TargetMode="External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11.jpeg"/><Relationship Id="rId3" Type="http://schemas.openxmlformats.org/officeDocument/2006/relationships/hyperlink" Target="file:///home/stefan/Dokumente/Work/BVMW/Pr&#228;sentationen/bvmw.de" TargetMode="External"/><Relationship Id="rId4" Type="http://schemas.openxmlformats.org/officeDocument/2006/relationships/image" Target="../media/image12.png"/><Relationship Id="rId5" Type="http://schemas.openxmlformats.org/officeDocument/2006/relationships/hyperlink" Target="https://www.bvmw.de/de/aussenwirtschaft/auslandsbueros/malta" TargetMode="External"/><Relationship Id="rId6" Type="http://schemas.openxmlformats.org/officeDocument/2006/relationships/hyperlink" Target="file:///home/stefan/Dokumente/Work/BVMW/Pr&#228;sentationen/eurotaxconsulting.com" TargetMode="External"/><Relationship Id="rId7" Type="http://schemas.openxmlformats.org/officeDocument/2006/relationships/image" Target="../media/image13.png"/><Relationship Id="rId8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4" descr="A picture containing water, outdoor, sky, river&#10;&#10;Description automatically generated"/>
          <p:cNvPicPr/>
          <p:nvPr/>
        </p:nvPicPr>
        <p:blipFill>
          <a:blip r:embed="rId1"/>
          <a:stretch/>
        </p:blipFill>
        <p:spPr>
          <a:xfrm>
            <a:off x="0" y="-58680"/>
            <a:ext cx="12191040" cy="691560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3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82880" y="6032880"/>
            <a:ext cx="1746000" cy="728640"/>
          </a:xfrm>
          <a:prstGeom prst="rect">
            <a:avLst/>
          </a:prstGeom>
          <a:ln w="0">
            <a:noFill/>
          </a:ln>
        </p:spPr>
      </p:pic>
      <p:sp>
        <p:nvSpPr>
          <p:cNvPr id="134" name="TextBox 5"/>
          <p:cNvSpPr/>
          <p:nvPr/>
        </p:nvSpPr>
        <p:spPr>
          <a:xfrm>
            <a:off x="709200" y="474120"/>
            <a:ext cx="8470440" cy="185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de-DE" sz="3200" spc="-1" strike="noStrike" u="sng">
                <a:solidFill>
                  <a:srgbClr val="0563c1"/>
                </a:solidFill>
                <a:uFillTx/>
                <a:latin typeface="Rajdhani SemiBold"/>
                <a:ea typeface="DejaVu Sans"/>
                <a:hlinkClick r:id="rId4"/>
              </a:rPr>
              <a:t>BVMW International Office MALTA </a:t>
            </a:r>
            <a:r>
              <a:rPr b="0" lang="de-DE" sz="3200" spc="-1" strike="noStrike">
                <a:solidFill>
                  <a:srgbClr val="ff0000"/>
                </a:solidFill>
                <a:latin typeface="Rajdhani SemiBold"/>
                <a:ea typeface="DejaVu Sans"/>
              </a:rPr>
              <a:t>presenta: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ca-ES" sz="3200" spc="-1" strike="noStrike">
                <a:solidFill>
                  <a:srgbClr val="fbe5d6"/>
                </a:solidFill>
                <a:latin typeface="Rajdhani SemiBold"/>
                <a:ea typeface="DejaVu Sans"/>
              </a:rPr>
              <a:t>MALTA - Lugar de negocios en el Mediterráneo</a:t>
            </a:r>
            <a:endParaRPr b="0" lang="de-DE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icture 3"/>
          <p:cNvSpPr/>
          <p:nvPr/>
        </p:nvSpPr>
        <p:spPr>
          <a:xfrm>
            <a:off x="5318640" y="1600200"/>
            <a:ext cx="6685920" cy="4942440"/>
          </a:xfrm>
          <a:custGeom>
            <a:avLst/>
            <a:gdLst/>
            <a:ah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  <a:effectLst>
            <a:softEdge rad="43164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6" name="TextBox 1"/>
          <p:cNvSpPr/>
          <p:nvPr/>
        </p:nvSpPr>
        <p:spPr>
          <a:xfrm>
            <a:off x="355680" y="366480"/>
            <a:ext cx="2813760" cy="84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TextBox 4"/>
          <p:cNvSpPr/>
          <p:nvPr/>
        </p:nvSpPr>
        <p:spPr>
          <a:xfrm>
            <a:off x="355680" y="1715040"/>
            <a:ext cx="3730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de-DE" sz="1800" spc="-1" strike="noStrike">
              <a:latin typeface="Arial"/>
            </a:endParaRPr>
          </a:p>
        </p:txBody>
      </p:sp>
      <p:pic>
        <p:nvPicPr>
          <p:cNvPr id="138" name="Picture 6" descr=""/>
          <p:cNvPicPr/>
          <p:nvPr/>
        </p:nvPicPr>
        <p:blipFill>
          <a:blip r:embed="rId2"/>
          <a:stretch/>
        </p:blipFill>
        <p:spPr>
          <a:xfrm>
            <a:off x="182880" y="6032880"/>
            <a:ext cx="1746000" cy="72864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899200" cy="87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r>
              <a:rPr b="1" lang="es-ES" sz="4400" spc="-1" strike="noStrike">
                <a:solidFill>
                  <a:srgbClr val="000000"/>
                </a:solidFill>
                <a:latin typeface="Rajdhani SemiBold"/>
              </a:rPr>
              <a:t>MALTA y la UE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838080" y="1600200"/>
            <a:ext cx="10514520" cy="437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895320" indent="-895320">
              <a:lnSpc>
                <a:spcPct val="120000"/>
              </a:lnSpc>
              <a:spcBef>
                <a:spcPts val="1001"/>
              </a:spcBef>
              <a:spcAft>
                <a:spcPts val="2001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c00000"/>
                </a:solidFill>
                <a:latin typeface="Rajdhani Medium"/>
              </a:rPr>
              <a:t>1964 </a:t>
            </a: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Independencia política</a:t>
            </a:r>
            <a:br>
              <a:rPr sz="2800"/>
            </a:b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de la colonia británica </a:t>
            </a:r>
            <a:endParaRPr b="0" lang="de-DE" sz="2800" spc="-1" strike="noStrike">
              <a:latin typeface="Arial"/>
            </a:endParaRPr>
          </a:p>
          <a:p>
            <a:pPr marL="895320" indent="-895320">
              <a:lnSpc>
                <a:spcPct val="120000"/>
              </a:lnSpc>
              <a:spcBef>
                <a:spcPts val="1001"/>
              </a:spcBef>
              <a:spcAft>
                <a:spcPts val="2001"/>
              </a:spcAft>
              <a:buNone/>
              <a:tabLst>
                <a:tab algn="l" pos="0"/>
              </a:tabLst>
            </a:pPr>
            <a:r>
              <a:rPr b="1" lang="eo" sz="2800" spc="-1" strike="noStrike">
                <a:solidFill>
                  <a:srgbClr val="c00000"/>
                </a:solidFill>
                <a:latin typeface="Rajdhani Medium"/>
              </a:rPr>
              <a:t>2004 </a:t>
            </a:r>
            <a:r>
              <a:rPr b="0" lang="eo" sz="2800" spc="-1" strike="noStrike">
                <a:solidFill>
                  <a:srgbClr val="000000"/>
                </a:solidFill>
                <a:latin typeface="Rajdhani Medium"/>
              </a:rPr>
              <a:t>Miembro de la UE</a:t>
            </a:r>
            <a:endParaRPr b="0" lang="de-DE" sz="2800" spc="-1" strike="noStrike">
              <a:latin typeface="Arial"/>
            </a:endParaRPr>
          </a:p>
          <a:p>
            <a:pPr marL="895320" indent="-895320">
              <a:lnSpc>
                <a:spcPct val="120000"/>
              </a:lnSpc>
              <a:spcBef>
                <a:spcPts val="1001"/>
              </a:spcBef>
              <a:spcAft>
                <a:spcPts val="2001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c00000"/>
                </a:solidFill>
                <a:latin typeface="Rajdhani Medium"/>
              </a:rPr>
              <a:t>2007 </a:t>
            </a: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Adhesión al</a:t>
            </a:r>
            <a:r>
              <a:rPr b="0" lang="es-ES" sz="2800" spc="-1" strike="noStrike">
                <a:latin typeface="Rajdhani Medium"/>
              </a:rPr>
              <a:t> </a:t>
            </a: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Acuerdo de </a:t>
            </a:r>
            <a:r>
              <a:rPr b="0" lang="de-DE" sz="2800" spc="-1" strike="noStrike">
                <a:solidFill>
                  <a:srgbClr val="000000"/>
                </a:solidFill>
                <a:latin typeface="Rajdhani Medium"/>
              </a:rPr>
              <a:t>Schengen</a:t>
            </a:r>
            <a:endParaRPr b="0" lang="de-DE" sz="2800" spc="-1" strike="noStrike">
              <a:latin typeface="Arial"/>
            </a:endParaRPr>
          </a:p>
          <a:p>
            <a:pPr marL="895320" indent="-895320">
              <a:lnSpc>
                <a:spcPct val="120000"/>
              </a:lnSpc>
              <a:spcBef>
                <a:spcPts val="1001"/>
              </a:spcBef>
              <a:spcAft>
                <a:spcPts val="2001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c00000"/>
                </a:solidFill>
                <a:latin typeface="Rajdhani Medium"/>
              </a:rPr>
              <a:t>2008 </a:t>
            </a: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Introducción del euro</a:t>
            </a:r>
            <a:endParaRPr b="0" lang="de-DE" sz="2800" spc="-1" strike="noStrike">
              <a:latin typeface="Arial"/>
            </a:endParaRPr>
          </a:p>
          <a:p>
            <a:pPr marL="895320" indent="-89532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de-DE" sz="28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dt" idx="10"/>
          </p:nvPr>
        </p:nvSpPr>
        <p:spPr>
          <a:xfrm>
            <a:off x="2160000" y="6295320"/>
            <a:ext cx="146736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8b8b8b"/>
                </a:solidFill>
                <a:latin typeface="Calibri"/>
              </a:rPr>
              <a:t>Octubre de 2023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BVMW presenta su oficina exterior en Malta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3581F5-365D-4B57-8687-F1B35708F25F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4"/>
          <p:cNvSpPr/>
          <p:nvPr/>
        </p:nvSpPr>
        <p:spPr>
          <a:xfrm>
            <a:off x="838080" y="1715040"/>
            <a:ext cx="11246760" cy="444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201"/>
              </a:spcAft>
              <a:buNone/>
              <a:tabLst>
                <a:tab algn="l" pos="712800"/>
              </a:tabLst>
            </a:pPr>
            <a:r>
              <a:rPr b="0" lang="de-DE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1975 </a:t>
            </a:r>
            <a:r>
              <a:rPr b="0" lang="de-DE" sz="24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1"/>
              </a:rPr>
              <a:t>BVMW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Bundesverband der mittelständischen Wirtschaft e.V.</a:t>
            </a:r>
            <a:endParaRPr b="0" lang="de-DE" sz="2400" spc="-1" strike="noStrike">
              <a:latin typeface="Arial"/>
            </a:endParaRPr>
          </a:p>
          <a:p>
            <a:pPr lvl="2" marL="1079640" indent="-366840"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Arial"/>
              <a:buChar char="•"/>
              <a:tabLst>
                <a:tab algn="l" pos="71280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Más de 900.000 afiliados en todo el mundo</a:t>
            </a:r>
            <a:endParaRPr b="0" lang="de-DE" sz="2400" spc="-1" strike="noStrike">
              <a:latin typeface="Arial"/>
            </a:endParaRPr>
          </a:p>
          <a:p>
            <a:pPr lvl="2" marL="1079640" indent="-366840"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Arial"/>
              <a:buChar char="•"/>
              <a:tabLst>
                <a:tab algn="l" pos="71280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70 oficinas en el extranjero en (casi) todos los continentes</a:t>
            </a:r>
            <a:endParaRPr b="0" lang="de-DE" sz="2400" spc="-1" strike="noStrike">
              <a:latin typeface="Arial"/>
            </a:endParaRPr>
          </a:p>
          <a:p>
            <a:pPr lvl="2" marL="1079640" indent="-366840">
              <a:lnSpc>
                <a:spcPct val="100000"/>
              </a:lnSpc>
              <a:spcAft>
                <a:spcPts val="1500"/>
              </a:spcAft>
              <a:buClr>
                <a:srgbClr val="000000"/>
              </a:buClr>
              <a:buFont typeface="Arial"/>
              <a:buChar char="•"/>
              <a:tabLst>
                <a:tab algn="l" pos="71280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Políticos de todos los partidos representados en el Consejo Político de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Bundestag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712800"/>
              </a:tabLst>
            </a:pPr>
            <a:r>
              <a:rPr b="0" lang="en-US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2013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Alfons Schwarte funda eurotax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Ltd.</a:t>
            </a:r>
            <a:endParaRPr b="0" lang="de-DE" sz="2400" spc="-1" strike="noStrike">
              <a:latin typeface="Arial"/>
            </a:endParaRPr>
          </a:p>
          <a:p>
            <a:pPr lvl="2" marL="1079640" indent="-366840">
              <a:lnSpc>
                <a:spcPct val="100000"/>
              </a:lnSpc>
              <a:spcAft>
                <a:spcPts val="201"/>
              </a:spcAft>
              <a:buClr>
                <a:srgbClr val="000000"/>
              </a:buClr>
              <a:buFont typeface="Arial"/>
              <a:buChar char="•"/>
              <a:tabLst>
                <a:tab algn="l" pos="71280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Ahora es el mayor asesor fiscal y de gestión alemán en Malta</a:t>
            </a:r>
            <a:endParaRPr b="0" lang="de-DE" sz="2400" spc="-1" strike="noStrike">
              <a:latin typeface="Arial"/>
            </a:endParaRPr>
          </a:p>
          <a:p>
            <a:pPr lvl="2" marL="1079640" indent="-366840">
              <a:lnSpc>
                <a:spcPct val="100000"/>
              </a:lnSpc>
              <a:spcAft>
                <a:spcPts val="1500"/>
              </a:spcAft>
              <a:buClr>
                <a:srgbClr val="000000"/>
              </a:buClr>
              <a:buFont typeface="Arial"/>
              <a:buChar char="•"/>
              <a:tabLst>
                <a:tab algn="l" pos="71280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Especializado en pequeñas y medianas empresas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buNone/>
              <a:tabLst>
                <a:tab algn="l" pos="712800"/>
              </a:tabLst>
            </a:pPr>
            <a:r>
              <a:rPr b="0" lang="es-ES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2021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Inauguración de la Oficina de Malta por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Alfons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Schwarte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y el Dr.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Stefan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de-DE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Haas</a:t>
            </a:r>
            <a:endParaRPr b="0" lang="de-DE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201"/>
              </a:spcAft>
              <a:buNone/>
              <a:tabLst>
                <a:tab algn="l" pos="712800"/>
              </a:tabLst>
            </a:pPr>
            <a:r>
              <a:rPr b="0" lang="ca-ES" sz="2400" spc="-1" strike="noStrike">
                <a:solidFill>
                  <a:srgbClr val="c00000"/>
                </a:solidFill>
                <a:latin typeface="Calibri"/>
                <a:ea typeface="DejaVu Sans"/>
              </a:rPr>
              <a:t>2023 </a:t>
            </a:r>
            <a:r>
              <a:rPr b="0" lang="ca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La Oficina Internacional lanza "Mallorca meets Malta" (para alemanes en Mallorca)</a:t>
            </a:r>
            <a:endParaRPr b="0" lang="de-DE" sz="2400" spc="-1" strike="noStrike">
              <a:latin typeface="Arial"/>
            </a:endParaRPr>
          </a:p>
          <a:p>
            <a:pPr lvl="2" marL="1079640" indent="-366840">
              <a:lnSpc>
                <a:spcPct val="100000"/>
              </a:lnSpc>
              <a:spcAft>
                <a:spcPts val="1500"/>
              </a:spcAft>
              <a:buClr>
                <a:srgbClr val="000000"/>
              </a:buClr>
              <a:buFont typeface="Arial"/>
              <a:buChar char="•"/>
              <a:tabLst>
                <a:tab algn="l" pos="71280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Reuniones periódicas (mesas redondas con socios locales) y conferencias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899200" cy="87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de-DE" sz="2800" spc="-1" strike="noStrike">
                <a:solidFill>
                  <a:srgbClr val="000000"/>
                </a:solidFill>
                <a:latin typeface="Rajdhani SemiBold"/>
              </a:rPr>
              <a:t>La BVMW, Alfons Schwarte y la Oficina Internacional de Malta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dt" idx="11"/>
          </p:nvPr>
        </p:nvSpPr>
        <p:spPr>
          <a:xfrm>
            <a:off x="2160000" y="6295320"/>
            <a:ext cx="146736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8b8b8b"/>
                </a:solidFill>
                <a:latin typeface="Calibri"/>
              </a:rPr>
              <a:t>Octubre de 2023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BVMW presenta su oficina exterior en Malta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7138FAD-4B8B-4704-8E23-AB16DB1618FB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899200" cy="87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0000"/>
          </a:bodyPr>
          <a:p>
            <a:pPr>
              <a:lnSpc>
                <a:spcPct val="90000"/>
              </a:lnSpc>
              <a:buNone/>
            </a:pPr>
            <a:r>
              <a:rPr b="1" lang="es-ES" sz="4400" spc="-1" strike="noStrike">
                <a:solidFill>
                  <a:srgbClr val="000000"/>
                </a:solidFill>
                <a:latin typeface="Rajdhani SemiBold"/>
              </a:rPr>
              <a:t>Ventajas de Malta como lugar de negocios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838080" y="1600200"/>
            <a:ext cx="10514520" cy="437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57120" indent="-357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Libertad de establecimiento en la UE</a:t>
            </a:r>
            <a:endParaRPr b="0" lang="de-DE" sz="2800" spc="-1" strike="noStrike">
              <a:latin typeface="Arial"/>
            </a:endParaRPr>
          </a:p>
          <a:p>
            <a:pPr marL="357120" indent="-357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No es un país de baja fiscalidad (como el 35% del impuesto de </a:t>
            </a: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sociedades)</a:t>
            </a:r>
            <a:endParaRPr b="0" lang="de-DE" sz="2800" spc="-1" strike="noStrike">
              <a:latin typeface="Arial"/>
            </a:endParaRPr>
          </a:p>
          <a:p>
            <a:pPr lvl="1" marL="712800" indent="-255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Rajdhani Medium"/>
              </a:rPr>
              <a:t>Reducción, por ejemplo, al 5% para las empresas no maltesas</a:t>
            </a:r>
            <a:endParaRPr b="0" lang="de-DE" sz="2400" spc="-1" strike="noStrike">
              <a:latin typeface="Arial"/>
            </a:endParaRPr>
          </a:p>
          <a:p>
            <a:pPr lvl="1" marL="712800" indent="-255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Rajdhani Medium"/>
              </a:rPr>
              <a:t>Los dividendos y las licencias (de medios de comunicación) están exentos de </a:t>
            </a:r>
            <a:r>
              <a:rPr b="0" lang="es-ES" sz="2400" spc="-1" strike="noStrike">
                <a:solidFill>
                  <a:srgbClr val="000000"/>
                </a:solidFill>
                <a:latin typeface="Rajdhani Medium"/>
              </a:rPr>
              <a:t>impuestos</a:t>
            </a:r>
            <a:endParaRPr b="0" lang="de-DE" sz="2400" spc="-1" strike="noStrike">
              <a:latin typeface="Arial"/>
            </a:endParaRPr>
          </a:p>
          <a:p>
            <a:pPr lvl="1" marL="712800" indent="-255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c-IT" sz="2400" spc="-1" strike="noStrike">
                <a:solidFill>
                  <a:srgbClr val="000000"/>
                </a:solidFill>
                <a:latin typeface="Rajdhani Medium"/>
              </a:rPr>
              <a:t>Sin impuesto de sucesiones</a:t>
            </a:r>
            <a:endParaRPr b="0" lang="de-DE" sz="2400" spc="-1" strike="noStrike">
              <a:latin typeface="Arial"/>
            </a:endParaRPr>
          </a:p>
          <a:p>
            <a:pPr marL="357120" indent="-357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Promoción de nuevas empresas de alta tecnología</a:t>
            </a:r>
            <a:endParaRPr b="0" lang="de-DE" sz="2800" spc="-1" strike="noStrike">
              <a:latin typeface="Arial"/>
            </a:endParaRPr>
          </a:p>
          <a:p>
            <a:pPr marL="357120" indent="-357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Rajdhani Medium"/>
              </a:rPr>
              <a:t>Tratamiento fiscal liberal (modelo inglés)</a:t>
            </a:r>
            <a:endParaRPr b="0" lang="de-DE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de-DE" sz="28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dt" idx="12"/>
          </p:nvPr>
        </p:nvSpPr>
        <p:spPr>
          <a:xfrm>
            <a:off x="2160000" y="6295320"/>
            <a:ext cx="146736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8b8b8b"/>
                </a:solidFill>
                <a:latin typeface="Calibri"/>
              </a:rPr>
              <a:t>Octubre de 2023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BVMW presenta su oficina exterior en Malta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65095C9-0B7E-481F-B281-24B23E30BDA9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8899200" cy="877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s-ES" sz="4400" spc="-1" strike="noStrike">
                <a:solidFill>
                  <a:srgbClr val="000000"/>
                </a:solidFill>
                <a:latin typeface="Rajdhani SemiBold"/>
              </a:rPr>
              <a:t>Gestión de la Oficina de Malta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838080" y="1600200"/>
            <a:ext cx="10514520" cy="437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57120" indent="-357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Estudios y análisis de mercado</a:t>
            </a:r>
            <a:endParaRPr b="0" lang="de-DE" sz="2800" spc="-1" strike="noStrike">
              <a:latin typeface="Arial"/>
            </a:endParaRPr>
          </a:p>
          <a:p>
            <a:pPr marL="357120" indent="-357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Creación y establecimiento de estructuras empresariales en Malta</a:t>
            </a:r>
            <a:endParaRPr b="0" lang="de-DE" sz="2800" spc="-1" strike="noStrike">
              <a:latin typeface="Arial"/>
            </a:endParaRPr>
          </a:p>
          <a:p>
            <a:pPr marL="357120" indent="-357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Servicios de interpretación y traducción</a:t>
            </a:r>
            <a:endParaRPr b="0" lang="de-DE" sz="2800" spc="-1" strike="noStrike">
              <a:latin typeface="Arial"/>
            </a:endParaRPr>
          </a:p>
          <a:p>
            <a:pPr marL="357120" indent="-357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Contabilidad, IVA, impuesto sobre la renta y cuentas anuales para empresas maltesas</a:t>
            </a:r>
            <a:endParaRPr b="0" lang="de-DE" sz="2800" spc="-1" strike="noStrike">
              <a:latin typeface="Arial"/>
            </a:endParaRPr>
          </a:p>
          <a:p>
            <a:pPr marL="357120" indent="-357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Marketing y creación de redes (Malta, EEUU, resto del mundo)</a:t>
            </a:r>
            <a:endParaRPr b="0" lang="de-DE" sz="2800" spc="-1" strike="noStrike">
              <a:latin typeface="Arial"/>
            </a:endParaRPr>
          </a:p>
          <a:p>
            <a:pPr marL="357120" indent="-357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Representación y apoyo a las empresas</a:t>
            </a:r>
            <a:endParaRPr b="0" lang="de-DE" sz="2800" spc="-1" strike="noStrike">
              <a:latin typeface="Arial"/>
            </a:endParaRPr>
          </a:p>
          <a:p>
            <a:pPr marL="357120" indent="-3571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Rajdhani Medium"/>
              </a:rPr>
              <a:t>Apoyo en la búsqueda de alojamiento y contratación de expatriados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dt" idx="13"/>
          </p:nvPr>
        </p:nvSpPr>
        <p:spPr>
          <a:xfrm>
            <a:off x="2160000" y="6295320"/>
            <a:ext cx="146736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8b8b8b"/>
                </a:solidFill>
                <a:latin typeface="Calibri"/>
              </a:rPr>
              <a:t>Octubre de 2023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BVMW presenta su oficina exterior en Malta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EEDBB07-5D9C-46D8-A485-910335B59FCD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Chart 13"/>
          <p:cNvGraphicFramePr/>
          <p:nvPr/>
        </p:nvGraphicFramePr>
        <p:xfrm>
          <a:off x="4592520" y="1414080"/>
          <a:ext cx="6200280" cy="375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52" name="Picture 4" descr="A picture containing sky, outdoor, nature, sunset&#10;&#10;Description automatically generated"/>
          <p:cNvPicPr/>
          <p:nvPr/>
        </p:nvPicPr>
        <p:blipFill>
          <a:blip r:embed="rId2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5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182880" y="6032880"/>
            <a:ext cx="1746000" cy="728640"/>
          </a:xfrm>
          <a:prstGeom prst="rect">
            <a:avLst/>
          </a:prstGeom>
          <a:ln w="0">
            <a:noFill/>
          </a:ln>
        </p:spPr>
      </p:pic>
      <p:sp>
        <p:nvSpPr>
          <p:cNvPr id="154" name="Textfeld 1"/>
          <p:cNvSpPr/>
          <p:nvPr/>
        </p:nvSpPr>
        <p:spPr>
          <a:xfrm>
            <a:off x="309600" y="3744000"/>
            <a:ext cx="6240240" cy="215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  <a:tabLst>
                <a:tab algn="l" pos="3059640"/>
                <a:tab algn="l" pos="4719600"/>
              </a:tabLst>
            </a:pPr>
            <a:r>
              <a:rPr b="1" lang="de-DE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5"/>
              </a:rPr>
              <a:t>Oficina de BVMW en Malta </a:t>
            </a:r>
            <a:r>
              <a:rPr b="1" lang="de-DE" sz="1800" spc="-1" strike="noStrike" u="sng">
                <a:solidFill>
                  <a:srgbClr val="f10d0c"/>
                </a:solidFill>
                <a:uFillTx/>
                <a:latin typeface="Calibri"/>
                <a:ea typeface="DejaVu Sans"/>
              </a:rPr>
              <a:t>	</a:t>
            </a:r>
            <a:r>
              <a:rPr b="1" lang="de-DE" sz="1800" spc="-1" strike="noStrike" u="sng">
                <a:solidFill>
                  <a:srgbClr val="f10d0c"/>
                </a:solidFill>
                <a:uFillTx/>
                <a:latin typeface="Calibri"/>
                <a:ea typeface="DejaVu Sans"/>
              </a:rPr>
              <a:t>BVMW "Mallorca </a:t>
            </a:r>
            <a:r>
              <a:rPr b="1" lang="en-GB" sz="1800" spc="-1" strike="noStrike" u="sng">
                <a:solidFill>
                  <a:srgbClr val="f10d0c"/>
                </a:solidFill>
                <a:uFillTx/>
                <a:latin typeface="Calibri"/>
                <a:ea typeface="DejaVu Sans"/>
              </a:rPr>
              <a:t>meets </a:t>
            </a:r>
            <a:r>
              <a:rPr b="1" lang="de-DE" sz="1800" spc="-1" strike="noStrike" u="sng">
                <a:solidFill>
                  <a:srgbClr val="f10d0c"/>
                </a:solidFill>
                <a:uFillTx/>
                <a:latin typeface="Calibri"/>
                <a:ea typeface="DejaVu Sans"/>
              </a:rPr>
              <a:t>Malta”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  <a:buNone/>
              <a:tabLst>
                <a:tab algn="l" pos="3059640"/>
                <a:tab algn="l" pos="471960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Alfons Schwarte</a:t>
            </a: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Dr. Stefan Haas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3059640"/>
                <a:tab algn="l" pos="471960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143, Triq Fleur-de-Lys</a:t>
            </a: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es-E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Carrer Albeniz 10b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3059640"/>
                <a:tab algn="l" pos="471960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BKR9066 Birkirkara, Malta</a:t>
            </a: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es-ES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07639 Cala Pi, Mallorca</a:t>
            </a: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, España</a:t>
            </a:r>
            <a:br>
              <a:rPr sz="1800"/>
            </a:br>
            <a:r>
              <a:rPr b="0" lang="de-DE" sz="1800" spc="-1" strike="noStrike">
                <a:solidFill>
                  <a:srgbClr val="ffffff"/>
                </a:solidFill>
                <a:latin typeface="Arial"/>
                <a:ea typeface="DejaVu Sans"/>
              </a:rPr>
              <a:t>alfons.schwarte@bvmw.de</a:t>
            </a: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bvmw@said-ltd.eu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3059640"/>
                <a:tab algn="l" pos="471960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+356 2033 0051</a:t>
            </a: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+34 601 986 164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3059640"/>
                <a:tab algn="l" pos="471960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+49 171 4531918</a:t>
            </a: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	</a:t>
            </a:r>
            <a:r>
              <a:rPr b="0" lang="de-DE" sz="1800" spc="-1" strike="noStrike">
                <a:solidFill>
                  <a:srgbClr val="ffffff"/>
                </a:solidFill>
                <a:latin typeface="Calibri"/>
                <a:ea typeface="DejaVu Sans"/>
              </a:rPr>
              <a:t>+49 177 2648 290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55" name="Grafik 2" descr="Ein Bild, das Text, Schrift, Screenshot, Grafikdesign enthält.&#10;&#10;Automatisch generierte Beschreibung">
            <a:hlinkClick r:id="rId6"/>
          </p:cNvPr>
          <p:cNvPicPr/>
          <p:nvPr/>
        </p:nvPicPr>
        <p:blipFill>
          <a:blip r:embed="rId7"/>
          <a:stretch/>
        </p:blipFill>
        <p:spPr>
          <a:xfrm>
            <a:off x="9939600" y="517680"/>
            <a:ext cx="1699560" cy="5720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BVMW presenta su oficina exterior en Malta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F68B61F-F57E-44DA-99E9-F934F3490C4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D9562ABAD914E84F4747BE9B580E2" ma:contentTypeVersion="12" ma:contentTypeDescription="Create a new document." ma:contentTypeScope="" ma:versionID="e3a07735f39491b59ba3fa1d8ab02817">
  <xsd:schema xmlns:xsd="http://www.w3.org/2001/XMLSchema" xmlns:xs="http://www.w3.org/2001/XMLSchema" xmlns:p="http://schemas.microsoft.com/office/2006/metadata/properties" xmlns:ns3="c2c7e770-b598-4e33-b1b8-975de376e3b0" xmlns:ns4="5eba3eaa-6a56-4f4b-b49b-7dfda9a954b6" targetNamespace="http://schemas.microsoft.com/office/2006/metadata/properties" ma:root="true" ma:fieldsID="fe663ab29fbabfe2392e9f354b3f1d01" ns3:_="" ns4:_="">
    <xsd:import namespace="c2c7e770-b598-4e33-b1b8-975de376e3b0"/>
    <xsd:import namespace="5eba3eaa-6a56-4f4b-b49b-7dfda9a95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7e770-b598-4e33-b1b8-975de376e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ba3eaa-6a56-4f4b-b49b-7dfda9a95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c7e770-b598-4e33-b1b8-975de376e3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B93622-98A6-4A85-A205-8FB4A69701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c7e770-b598-4e33-b1b8-975de376e3b0"/>
    <ds:schemaRef ds:uri="5eba3eaa-6a56-4f4b-b49b-7dfda9a95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63D334-9013-4855-A22E-099776C00A9F}">
  <ds:schemaRefs>
    <ds:schemaRef ds:uri="c2c7e770-b598-4e33-b1b8-975de376e3b0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5eba3eaa-6a56-4f4b-b49b-7dfda9a954b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2FEB6C-79C4-4FBE-ABC6-D113A24E84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Application>LibreOffice/7.3.7.2$Linux_X86_64 LibreOffice_project/30$Build-2</Application>
  <AppVersion>15.0000</AppVersion>
  <Words>308</Words>
  <Paragraphs>41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2022-08-05T13:58:26Z</dcterms:created>
  <dc:creator>Federica De Carlo - Euro Tax Consulting Ltd</dc:creator>
  <dc:description/>
  <cp:keywords> docId 043F418EA6768CE95F672B67577638DC</cp:keywords>
  <dc:language>de-DE</dc:language>
  <cp:lastModifiedBy/>
  <dcterms:modified xsi:type="dcterms:W3CDTF">2023-10-13T12:30:38Z</dcterms:modified>
  <cp:revision>37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0x01010010CD9562ABAD914E84F4747BE9B580E2</vt:lpwstr>
  </property>
  <property fmtid="{D5CDD505-2E9C-101B-9397-08002B2CF9AE}" pid="3" name="MSIP_Label_0359f705-2ba0-454b-9cfc-6ce5bcaac040_ActionId">
    <vt:lpwstr>3a303c6e-a862-4844-b95a-5f73b4a9dd00</vt:lpwstr>
  </property>
  <property fmtid="{D5CDD505-2E9C-101B-9397-08002B2CF9AE}" pid="4" name="MSIP_Label_0359f705-2ba0-454b-9cfc-6ce5bcaac040_ContentBits">
    <vt:lpwstr>2</vt:lpwstr>
  </property>
  <property fmtid="{D5CDD505-2E9C-101B-9397-08002B2CF9AE}" pid="5" name="MSIP_Label_0359f705-2ba0-454b-9cfc-6ce5bcaac040_Enabled">
    <vt:lpwstr>true</vt:lpwstr>
  </property>
  <property fmtid="{D5CDD505-2E9C-101B-9397-08002B2CF9AE}" pid="6" name="MSIP_Label_0359f705-2ba0-454b-9cfc-6ce5bcaac040_Method">
    <vt:lpwstr>Standard</vt:lpwstr>
  </property>
  <property fmtid="{D5CDD505-2E9C-101B-9397-08002B2CF9AE}" pid="7" name="MSIP_Label_0359f705-2ba0-454b-9cfc-6ce5bcaac040_Name">
    <vt:lpwstr>0359f705-2ba0-454b-9cfc-6ce5bcaac040</vt:lpwstr>
  </property>
  <property fmtid="{D5CDD505-2E9C-101B-9397-08002B2CF9AE}" pid="8" name="MSIP_Label_0359f705-2ba0-454b-9cfc-6ce5bcaac040_SetDate">
    <vt:lpwstr>2023-10-13T09:24:05Z</vt:lpwstr>
  </property>
  <property fmtid="{D5CDD505-2E9C-101B-9397-08002B2CF9AE}" pid="9" name="MSIP_Label_0359f705-2ba0-454b-9cfc-6ce5bcaac040_SiteId">
    <vt:lpwstr>68283f3b-8487-4c86-adb3-a5228f18b893</vt:lpwstr>
  </property>
  <property fmtid="{D5CDD505-2E9C-101B-9397-08002B2CF9AE}" pid="10" name="PresentationFormat">
    <vt:lpwstr>Breitbild</vt:lpwstr>
  </property>
  <property fmtid="{D5CDD505-2E9C-101B-9397-08002B2CF9AE}" pid="11" name="Slides">
    <vt:i4>6</vt:i4>
  </property>
</Properties>
</file>