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95" r:id="rId25"/>
    <p:sldId id="278" r:id="rId26"/>
    <p:sldId id="279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2" r:id="rId36"/>
    <p:sldId id="289" r:id="rId37"/>
    <p:sldId id="290" r:id="rId38"/>
    <p:sldId id="293" r:id="rId39"/>
    <p:sldId id="291" r:id="rId40"/>
    <p:sldId id="294" r:id="rId4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369" autoAdjust="0"/>
  </p:normalViewPr>
  <p:slideViewPr>
    <p:cSldViewPr snapToGrid="0">
      <p:cViewPr varScale="1">
        <p:scale>
          <a:sx n="63" d="100"/>
          <a:sy n="63" d="100"/>
        </p:scale>
        <p:origin x="14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fae\Dropbox\_UTFPR\Pesquisa%20Operacional%201\Aula%2007%20-%20Simplex%20-%20Parte%201\Aula%2007%20-%20Exemplo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Restrição 1</c:v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Planilha1!$C$4:$C$5</c:f>
              <c:numCache>
                <c:formatCode>General</c:formatCode>
                <c:ptCount val="2"/>
                <c:pt idx="0">
                  <c:v>0</c:v>
                </c:pt>
                <c:pt idx="1">
                  <c:v>4</c:v>
                </c:pt>
              </c:numCache>
            </c:numRef>
          </c:xVal>
          <c:yVal>
            <c:numRef>
              <c:f>Planilha1!$D$4:$D$5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B0D-4CA5-B76C-6CF4FC426C6B}"/>
            </c:ext>
          </c:extLst>
        </c:ser>
        <c:ser>
          <c:idx val="1"/>
          <c:order val="1"/>
          <c:tx>
            <c:v>Restrição 2</c:v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Planilha1!$C$9:$C$10</c:f>
              <c:numCache>
                <c:formatCode>General</c:formatCode>
                <c:ptCount val="2"/>
                <c:pt idx="0">
                  <c:v>0</c:v>
                </c:pt>
                <c:pt idx="1">
                  <c:v>3</c:v>
                </c:pt>
              </c:numCache>
            </c:numRef>
          </c:xVal>
          <c:yVal>
            <c:numRef>
              <c:f>Planilha1!$D$9:$D$10</c:f>
              <c:numCache>
                <c:formatCode>General</c:formatCode>
                <c:ptCount val="2"/>
                <c:pt idx="0">
                  <c:v>9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B0D-4CA5-B76C-6CF4FC426C6B}"/>
            </c:ext>
          </c:extLst>
        </c:ser>
        <c:ser>
          <c:idx val="2"/>
          <c:order val="2"/>
          <c:tx>
            <c:v>Restrição 3</c:v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Planilha1!$C$14:$C$15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xVal>
          <c:yVal>
            <c:numRef>
              <c:f>Planilha1!$D$14:$D$15</c:f>
              <c:numCache>
                <c:formatCode>General</c:formatCode>
                <c:ptCount val="2"/>
                <c:pt idx="0">
                  <c:v>0</c:v>
                </c:pt>
                <c:pt idx="1">
                  <c:v>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B0D-4CA5-B76C-6CF4FC426C6B}"/>
            </c:ext>
          </c:extLst>
        </c:ser>
        <c:ser>
          <c:idx val="3"/>
          <c:order val="3"/>
          <c:tx>
            <c:strRef>
              <c:f>Planilha1!$C$19:$C$20</c:f>
              <c:strCache>
                <c:ptCount val="2"/>
                <c:pt idx="0">
                  <c:v>0</c:v>
                </c:pt>
                <c:pt idx="1">
                  <c:v>4</c:v>
                </c:pt>
              </c:strCache>
            </c:strRef>
          </c:tx>
          <c:spPr>
            <a:ln w="25400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Planilha1!$C$19:$C$20</c:f>
              <c:numCache>
                <c:formatCode>General</c:formatCode>
                <c:ptCount val="2"/>
                <c:pt idx="0">
                  <c:v>0</c:v>
                </c:pt>
                <c:pt idx="1">
                  <c:v>4</c:v>
                </c:pt>
              </c:numCache>
            </c:numRef>
          </c:xVal>
          <c:yVal>
            <c:numRef>
              <c:f>Planilha1!$D$19:$D$20</c:f>
              <c:numCache>
                <c:formatCode>General</c:formatCode>
                <c:ptCount val="2"/>
                <c:pt idx="0">
                  <c:v>6.3</c:v>
                </c:pt>
                <c:pt idx="1">
                  <c:v>3.3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B0D-4CA5-B76C-6CF4FC426C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6799904"/>
        <c:axId val="593470432"/>
      </c:scatterChart>
      <c:valAx>
        <c:axId val="556799904"/>
        <c:scaling>
          <c:orientation val="minMax"/>
          <c:max val="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93470432"/>
        <c:crosses val="autoZero"/>
        <c:crossBetween val="midCat"/>
      </c:valAx>
      <c:valAx>
        <c:axId val="59347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67999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0.05316</cdr:x>
      <cdr:y>0.38641</cdr:y>
    </cdr:from>
    <cdr:to>
      <cdr:x>0.51553</cdr:x>
      <cdr:y>0.91141</cdr:y>
    </cdr:to>
    <cdr:sp macro="" textlink="">
      <cdr:nvSpPr>
        <cdr:cNvPr id="3" name="Forma Livre: Forma 2"/>
        <cdr:cNvSpPr/>
      </cdr:nvSpPr>
      <cdr:spPr>
        <a:xfrm xmlns:a="http://schemas.openxmlformats.org/drawingml/2006/main">
          <a:off x="423212" y="1737915"/>
          <a:ext cx="3680749" cy="2361236"/>
        </a:xfrm>
        <a:custGeom xmlns:a="http://schemas.openxmlformats.org/drawingml/2006/main">
          <a:avLst/>
          <a:gdLst>
            <a:gd name="connsiteX0" fmla="*/ 0 w 3680749"/>
            <a:gd name="connsiteY0" fmla="*/ 2361236 h 2361236"/>
            <a:gd name="connsiteX1" fmla="*/ 0 w 3680749"/>
            <a:gd name="connsiteY1" fmla="*/ 0 h 2361236"/>
            <a:gd name="connsiteX2" fmla="*/ 2210764 w 3680749"/>
            <a:gd name="connsiteY2" fmla="*/ 225707 h 2361236"/>
            <a:gd name="connsiteX3" fmla="*/ 3680749 w 3680749"/>
            <a:gd name="connsiteY3" fmla="*/ 1180618 h 2361236"/>
            <a:gd name="connsiteX4" fmla="*/ 3680749 w 3680749"/>
            <a:gd name="connsiteY4" fmla="*/ 2332299 h 2361236"/>
            <a:gd name="connsiteX5" fmla="*/ 0 w 3680749"/>
            <a:gd name="connsiteY5" fmla="*/ 2361236 h 2361236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</a:cxnLst>
          <a:rect l="l" t="t" r="r" b="b"/>
          <a:pathLst>
            <a:path w="3680749" h="2361236">
              <a:moveTo>
                <a:pt x="0" y="2361236"/>
              </a:moveTo>
              <a:lnTo>
                <a:pt x="0" y="0"/>
              </a:lnTo>
              <a:lnTo>
                <a:pt x="2210764" y="225707"/>
              </a:lnTo>
              <a:lnTo>
                <a:pt x="3680749" y="1180618"/>
              </a:lnTo>
              <a:lnTo>
                <a:pt x="3680749" y="2332299"/>
              </a:lnTo>
              <a:lnTo>
                <a:pt x="0" y="2361236"/>
              </a:lnTo>
              <a:close/>
            </a:path>
          </a:pathLst>
        </a:custGeom>
        <a:solidFill xmlns:a="http://schemas.openxmlformats.org/drawingml/2006/main">
          <a:schemeClr val="accent1">
            <a:alpha val="50000"/>
          </a:schemeClr>
        </a:solidFill>
        <a:ln xmlns:a="http://schemas.openxmlformats.org/drawingml/2006/main">
          <a:solidFill>
            <a:schemeClr val="accent1">
              <a:shade val="50000"/>
              <a:alpha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5AF56-07B2-4D17-9ABF-60B7DEF9B428}" type="datetimeFigureOut">
              <a:rPr lang="pt-BR" smtClean="0"/>
              <a:t>31/08/2017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9CE67-E1A5-4DCD-874D-CEFC32F473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807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EEB4CC80-AF86-4660-ABDB-7FAB385F4525}" type="datetimeFigureOut">
              <a:rPr lang="pt-BR" smtClean="0"/>
              <a:t>31/08/2017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B2D87EA-C488-4991-86B8-27F8DEB3D8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8816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CC80-AF86-4660-ABDB-7FAB385F4525}" type="datetimeFigureOut">
              <a:rPr lang="pt-BR" smtClean="0"/>
              <a:t>31/08/2017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87EA-C488-4991-86B8-27F8DEB3D8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23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CC80-AF86-4660-ABDB-7FAB385F4525}" type="datetimeFigureOut">
              <a:rPr lang="pt-BR" smtClean="0"/>
              <a:t>31/08/2017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87EA-C488-4991-86B8-27F8DEB3D8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2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CC80-AF86-4660-ABDB-7FAB385F4525}" type="datetimeFigureOut">
              <a:rPr lang="pt-BR" smtClean="0"/>
              <a:t>31/08/2017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87EA-C488-4991-86B8-27F8DEB3D8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45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CC80-AF86-4660-ABDB-7FAB385F4525}" type="datetimeFigureOut">
              <a:rPr lang="pt-BR" smtClean="0"/>
              <a:t>31/08/2017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87EA-C488-4991-86B8-27F8DEB3D8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7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CC80-AF86-4660-ABDB-7FAB385F4525}" type="datetimeFigureOut">
              <a:rPr lang="pt-BR" smtClean="0"/>
              <a:t>31/08/2017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87EA-C488-4991-86B8-27F8DEB3D8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486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CC80-AF86-4660-ABDB-7FAB385F4525}" type="datetimeFigureOut">
              <a:rPr lang="pt-BR" smtClean="0"/>
              <a:t>31/08/2017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87EA-C488-4991-86B8-27F8DEB3D8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03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CC80-AF86-4660-ABDB-7FAB385F4525}" type="datetimeFigureOut">
              <a:rPr lang="pt-BR" smtClean="0"/>
              <a:t>31/08/2017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87EA-C488-4991-86B8-27F8DEB3D8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671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CC80-AF86-4660-ABDB-7FAB385F4525}" type="datetimeFigureOut">
              <a:rPr lang="pt-BR" smtClean="0"/>
              <a:t>31/08/2017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87EA-C488-4991-86B8-27F8DEB3D8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120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CC80-AF86-4660-ABDB-7FAB385F4525}" type="datetimeFigureOut">
              <a:rPr lang="pt-BR" smtClean="0"/>
              <a:t>31/08/2017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B2D87EA-C488-4991-86B8-27F8DEB3D8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034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EEB4CC80-AF86-4660-ABDB-7FAB385F4525}" type="datetimeFigureOut">
              <a:rPr lang="pt-BR" smtClean="0"/>
              <a:t>31/08/2017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B2D87EA-C488-4991-86B8-27F8DEB3D8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5960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EEB4CC80-AF86-4660-ABDB-7FAB385F4525}" type="datetimeFigureOut">
              <a:rPr lang="pt-BR" smtClean="0"/>
              <a:t>31/08/2017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FB2D87EA-C488-4991-86B8-27F8DEB3D8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069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Pesquisa Operacional 1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404575"/>
            <a:ext cx="9144000" cy="16227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00000"/>
            <a:r>
              <a:rPr lang="pt-BR" sz="2400" b="1" dirty="0"/>
              <a:t>Aula 07 </a:t>
            </a:r>
            <a:r>
              <a:rPr lang="pt-BR" sz="2400" dirty="0"/>
              <a:t>– Método Simplex – Parte 1</a:t>
            </a:r>
          </a:p>
          <a:p>
            <a:pPr marL="900000"/>
            <a:endParaRPr lang="pt-BR" sz="2400" dirty="0"/>
          </a:p>
          <a:p>
            <a:pPr marL="900000"/>
            <a:r>
              <a:rPr lang="pt-BR" sz="2400" b="1" dirty="0"/>
              <a:t>Prof. Rafael Lima</a:t>
            </a:r>
          </a:p>
        </p:txBody>
      </p:sp>
    </p:spTree>
    <p:extLst>
      <p:ext uri="{BB962C8B-B14F-4D97-AF65-F5344CB8AC3E}">
        <p14:creationId xmlns:p14="http://schemas.microsoft.com/office/powerpoint/2010/main" val="1942162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 ao Método Simplex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b="1" dirty="0"/>
                  <a:t>Letra A:</a:t>
                </a:r>
                <a:r>
                  <a:rPr lang="pt-BR" dirty="0"/>
                  <a:t> As variáveis não básicas são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Trata-se de uma </a:t>
                </a:r>
                <a:r>
                  <a:rPr lang="pt-BR" b="1" dirty="0"/>
                  <a:t>solução básica viável</a:t>
                </a:r>
                <a:r>
                  <a:rPr lang="pt-BR" dirty="0"/>
                  <a:t>. Portanto, o ponto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BR" dirty="0"/>
                  <a:t> é um vértice da região viável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419" t="-2751" b="-184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619760" y="2495474"/>
            <a:ext cx="159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Variáveis não Básicas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857487" y="3326471"/>
                <a:ext cx="11267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87" y="3326471"/>
                <a:ext cx="1126782" cy="461665"/>
              </a:xfrm>
              <a:prstGeom prst="rect">
                <a:avLst/>
              </a:prstGeom>
              <a:blipFill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857487" y="3788352"/>
                <a:ext cx="11267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t-B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87" y="3788352"/>
                <a:ext cx="1126782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/>
          <p:cNvSpPr txBox="1"/>
          <p:nvPr/>
        </p:nvSpPr>
        <p:spPr>
          <a:xfrm>
            <a:off x="2763520" y="2495474"/>
            <a:ext cx="159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Variáveis Básicas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3001247" y="3326471"/>
                <a:ext cx="1637051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247" y="3326471"/>
                <a:ext cx="1637051" cy="1200329"/>
              </a:xfrm>
              <a:prstGeom prst="rect">
                <a:avLst/>
              </a:prstGeom>
              <a:blipFill>
                <a:blip r:embed="rId5"/>
                <a:stretch>
                  <a:fillRect t="-48223" r="-40520" b="-730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eta: para a Direita 8"/>
          <p:cNvSpPr/>
          <p:nvPr/>
        </p:nvSpPr>
        <p:spPr>
          <a:xfrm>
            <a:off x="2242263" y="3592464"/>
            <a:ext cx="568960" cy="42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5300106" y="2590486"/>
            <a:ext cx="2667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 solução básica é: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5155031" y="3098317"/>
                <a:ext cx="30349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type m:val="lin"/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num>
                            <m:den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, 0, 0,</m:t>
                          </m:r>
                          <m:f>
                            <m:fPr>
                              <m:type m:val="lin"/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031" y="3098317"/>
                <a:ext cx="3034998" cy="369332"/>
              </a:xfrm>
              <a:prstGeom prst="rect">
                <a:avLst/>
              </a:prstGeom>
              <a:blipFill>
                <a:blip r:embed="rId6"/>
                <a:stretch>
                  <a:fillRect l="-5020" t="-167213" r="-18675" b="-25082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/>
          <p:cNvSpPr txBox="1"/>
          <p:nvPr/>
        </p:nvSpPr>
        <p:spPr>
          <a:xfrm>
            <a:off x="5300106" y="3602232"/>
            <a:ext cx="2667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O valor de Z é: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5883811" y="4141817"/>
                <a:ext cx="15094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126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811" y="4141817"/>
                <a:ext cx="1509451" cy="369332"/>
              </a:xfrm>
              <a:prstGeom prst="rect">
                <a:avLst/>
              </a:prstGeom>
              <a:blipFill>
                <a:blip r:embed="rId7"/>
                <a:stretch>
                  <a:fillRect l="-4032" t="-167213" r="-50403" b="-25082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4835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 ao Método Simplex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507206" y="1993393"/>
                <a:ext cx="8065294" cy="4702047"/>
              </a:xfrm>
            </p:spPr>
            <p:txBody>
              <a:bodyPr/>
              <a:lstStyle/>
              <a:p>
                <a:r>
                  <a:rPr lang="pt-BR" b="1" dirty="0"/>
                  <a:t>Letra B:</a:t>
                </a:r>
                <a:r>
                  <a:rPr lang="pt-BR" dirty="0"/>
                  <a:t> As variáveis não básicas são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Trata-se de uma </a:t>
                </a:r>
                <a:r>
                  <a:rPr lang="pt-BR" b="1" dirty="0"/>
                  <a:t>solução básica inviável</a:t>
                </a:r>
                <a:r>
                  <a:rPr lang="pt-BR" dirty="0"/>
                  <a:t>. Logo, o ponto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pt-BR" dirty="0"/>
                  <a:t> está fora da região viável</a:t>
                </a:r>
              </a:p>
              <a:p>
                <a:r>
                  <a:rPr lang="pt-BR" dirty="0"/>
                  <a:t>Note que, como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pt-BR" dirty="0"/>
                  <a:t>, então a solução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pt-BR" dirty="0"/>
                  <a:t> faz com que a restrição 2 seja excedida em 2 unidades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7206" y="1993393"/>
                <a:ext cx="8065294" cy="4702047"/>
              </a:xfrm>
              <a:blipFill>
                <a:blip r:embed="rId2"/>
                <a:stretch>
                  <a:fillRect t="-2205" r="-7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619760" y="2495474"/>
            <a:ext cx="159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Variáveis não Básicas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857487" y="3326471"/>
                <a:ext cx="11267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87" y="3326471"/>
                <a:ext cx="1126782" cy="461665"/>
              </a:xfrm>
              <a:prstGeom prst="rect">
                <a:avLst/>
              </a:prstGeom>
              <a:blipFill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857487" y="3788352"/>
                <a:ext cx="11267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pt-B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87" y="3788352"/>
                <a:ext cx="1126782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/>
          <p:cNvSpPr txBox="1"/>
          <p:nvPr/>
        </p:nvSpPr>
        <p:spPr>
          <a:xfrm>
            <a:off x="2763520" y="2495474"/>
            <a:ext cx="159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Variáveis Básicas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3001247" y="3326471"/>
                <a:ext cx="1356012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247" y="3326471"/>
                <a:ext cx="1356012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eta: para a Direita 8"/>
          <p:cNvSpPr/>
          <p:nvPr/>
        </p:nvSpPr>
        <p:spPr>
          <a:xfrm>
            <a:off x="2242263" y="3592464"/>
            <a:ext cx="568960" cy="42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5300106" y="2590486"/>
            <a:ext cx="2667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 solução básica é: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5683351" y="3098317"/>
                <a:ext cx="18071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pt-BR" sz="240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, 0, −2, </m:t>
                          </m:r>
                          <m:r>
                            <a:rPr lang="pt-BR" sz="24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351" y="3098317"/>
                <a:ext cx="1807161" cy="369332"/>
              </a:xfrm>
              <a:prstGeom prst="rect">
                <a:avLst/>
              </a:prstGeom>
              <a:blipFill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/>
          <p:cNvSpPr txBox="1"/>
          <p:nvPr/>
        </p:nvSpPr>
        <p:spPr>
          <a:xfrm>
            <a:off x="5300106" y="3602232"/>
            <a:ext cx="2667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O valor de Z é: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6097171" y="4141817"/>
                <a:ext cx="9991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=26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171" y="4141817"/>
                <a:ext cx="999184" cy="369332"/>
              </a:xfrm>
              <a:prstGeom prst="rect">
                <a:avLst/>
              </a:prstGeom>
              <a:blipFill>
                <a:blip r:embed="rId7"/>
                <a:stretch>
                  <a:fillRect l="-6707" r="-7317" b="-65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4535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7206" y="398273"/>
            <a:ext cx="8065294" cy="3766185"/>
          </a:xfrm>
        </p:spPr>
        <p:txBody>
          <a:bodyPr/>
          <a:lstStyle/>
          <a:p>
            <a:r>
              <a:rPr lang="pt-BR" dirty="0"/>
              <a:t>Abaixo podemos ver a região factível e a função objetivo</a:t>
            </a:r>
          </a:p>
          <a:p>
            <a:r>
              <a:rPr lang="pt-BR" dirty="0"/>
              <a:t>Observe todos os cruzamentos entre as restrições. Quais deles são viáveis e inviáveis?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E7FA834-E6F2-48F3-A41F-29937B64EE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8774008"/>
              </p:ext>
            </p:extLst>
          </p:nvPr>
        </p:nvGraphicFramePr>
        <p:xfrm>
          <a:off x="439102" y="2075943"/>
          <a:ext cx="7960678" cy="4497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7278381" y="4856480"/>
            <a:ext cx="1692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Função Objetivo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811497" y="4135096"/>
            <a:ext cx="1188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Restrição 1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958057" y="5640369"/>
            <a:ext cx="1188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Restrição 2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535657" y="2901320"/>
            <a:ext cx="1188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Restrição 3</a:t>
            </a:r>
          </a:p>
        </p:txBody>
      </p:sp>
      <p:cxnSp>
        <p:nvCxnSpPr>
          <p:cNvPr id="12" name="Conector de Seta Reta 11"/>
          <p:cNvCxnSpPr/>
          <p:nvPr/>
        </p:nvCxnSpPr>
        <p:spPr>
          <a:xfrm flipV="1">
            <a:off x="863600" y="2106423"/>
            <a:ext cx="0" cy="40606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863600" y="6156960"/>
            <a:ext cx="753618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490427" y="1759897"/>
                <a:ext cx="7826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27" y="1759897"/>
                <a:ext cx="782650" cy="307777"/>
              </a:xfrm>
              <a:prstGeom prst="rect">
                <a:avLst/>
              </a:prstGeom>
              <a:blipFill>
                <a:blip r:embed="rId3"/>
                <a:stretch>
                  <a:fillRect l="-3876" r="-6977" b="-16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7906117" y="5784746"/>
                <a:ext cx="78861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117" y="5784746"/>
                <a:ext cx="788613" cy="307777"/>
              </a:xfrm>
              <a:prstGeom prst="rect">
                <a:avLst/>
              </a:prstGeom>
              <a:blipFill>
                <a:blip r:embed="rId4"/>
                <a:stretch>
                  <a:fillRect l="-4651" r="-6977" b="-16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Elipse 18"/>
          <p:cNvSpPr/>
          <p:nvPr/>
        </p:nvSpPr>
        <p:spPr>
          <a:xfrm>
            <a:off x="2986269" y="3972768"/>
            <a:ext cx="138896" cy="13889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2627804" y="3085986"/>
                <a:ext cx="12663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type m:val="li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804" y="3085986"/>
                <a:ext cx="1266309" cy="276999"/>
              </a:xfrm>
              <a:prstGeom prst="rect">
                <a:avLst/>
              </a:prstGeom>
              <a:blipFill>
                <a:blip r:embed="rId5"/>
                <a:stretch>
                  <a:fillRect l="-12500" t="-169565" r="-37981" b="-2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aixaDeTexto 22"/>
          <p:cNvSpPr txBox="1"/>
          <p:nvPr/>
        </p:nvSpPr>
        <p:spPr>
          <a:xfrm>
            <a:off x="2508989" y="2746962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Solução Ótima</a:t>
            </a:r>
          </a:p>
        </p:txBody>
      </p:sp>
      <p:cxnSp>
        <p:nvCxnSpPr>
          <p:cNvPr id="25" name="Conector de Seta Reta 24"/>
          <p:cNvCxnSpPr>
            <a:cxnSpLocks/>
          </p:cNvCxnSpPr>
          <p:nvPr/>
        </p:nvCxnSpPr>
        <p:spPr>
          <a:xfrm flipH="1">
            <a:off x="3076037" y="3427422"/>
            <a:ext cx="49128" cy="5351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071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 ao Método Simplex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507206" y="1993393"/>
                <a:ext cx="8065294" cy="4336287"/>
              </a:xfrm>
            </p:spPr>
            <p:txBody>
              <a:bodyPr>
                <a:normAutofit/>
              </a:bodyPr>
              <a:lstStyle/>
              <a:p>
                <a:r>
                  <a:rPr lang="pt-BR" b="1" dirty="0"/>
                  <a:t>Observação:</a:t>
                </a:r>
                <a:r>
                  <a:rPr lang="pt-BR" dirty="0"/>
                  <a:t> E se escolhêssemos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pt-BR" dirty="0"/>
                  <a:t> para serem as variáveis não básicas?</a:t>
                </a:r>
              </a:p>
              <a:p>
                <a:r>
                  <a:rPr lang="pt-BR" dirty="0"/>
                  <a:t>Note que se fizermos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dirty="0"/>
                  <a:t>, o sistema não terá solução!</a:t>
                </a:r>
              </a:p>
              <a:p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Em outras palavras, as equações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pt-BR" dirty="0"/>
                  <a:t> não se cruzam</a:t>
                </a:r>
              </a:p>
              <a:p>
                <a:r>
                  <a:rPr lang="pt-BR" dirty="0"/>
                  <a:t>Observe no gráfico que isso é verdade, pois as duas retas são paralelas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7206" y="1993393"/>
                <a:ext cx="8065294" cy="4336287"/>
              </a:xfrm>
              <a:blipFill>
                <a:blip r:embed="rId2"/>
                <a:stretch>
                  <a:fillRect t="-2391" r="-18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551936" y="3706315"/>
                <a:ext cx="206017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36" y="3706315"/>
                <a:ext cx="206017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3386576" y="3706315"/>
                <a:ext cx="1757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0+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576" y="3706315"/>
                <a:ext cx="175721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eta: para a Direita 7"/>
          <p:cNvSpPr/>
          <p:nvPr/>
        </p:nvSpPr>
        <p:spPr>
          <a:xfrm>
            <a:off x="2790158" y="3830765"/>
            <a:ext cx="55880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a Direita 8"/>
          <p:cNvSpPr/>
          <p:nvPr/>
        </p:nvSpPr>
        <p:spPr>
          <a:xfrm>
            <a:off x="5259038" y="3830765"/>
            <a:ext cx="55880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5942209" y="3552426"/>
            <a:ext cx="2905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O resultado é falso! Logo, não há solução!</a:t>
            </a:r>
          </a:p>
        </p:txBody>
      </p:sp>
    </p:spTree>
    <p:extLst>
      <p:ext uri="{BB962C8B-B14F-4D97-AF65-F5344CB8AC3E}">
        <p14:creationId xmlns:p14="http://schemas.microsoft.com/office/powerpoint/2010/main" val="1713406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Simplex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7206" y="1993393"/>
            <a:ext cx="8065294" cy="4122927"/>
          </a:xfrm>
        </p:spPr>
        <p:txBody>
          <a:bodyPr/>
          <a:lstStyle/>
          <a:p>
            <a:r>
              <a:rPr lang="pt-BR" b="1" dirty="0"/>
              <a:t>Como funciona o método Simplex</a:t>
            </a:r>
          </a:p>
          <a:p>
            <a:r>
              <a:rPr lang="pt-BR" dirty="0"/>
              <a:t>O método Simplex parte de uma solução inicial</a:t>
            </a:r>
          </a:p>
          <a:p>
            <a:r>
              <a:rPr lang="pt-BR" dirty="0"/>
              <a:t>A partir dessa solução inicial, o Simplex é capaz de enumerar apenas soluções básicas factíveis</a:t>
            </a:r>
          </a:p>
          <a:p>
            <a:r>
              <a:rPr lang="pt-BR" dirty="0"/>
              <a:t>A cada iteração do Simplex, uma solução básica vizinha (adjacente) da solução básica corrente é visitada</a:t>
            </a:r>
          </a:p>
          <a:p>
            <a:r>
              <a:rPr lang="pt-BR" dirty="0"/>
              <a:t>Duas soluções básicas são ditas vizinhas se compartilham todas exceto uma variável básica</a:t>
            </a:r>
          </a:p>
        </p:txBody>
      </p:sp>
    </p:spTree>
    <p:extLst>
      <p:ext uri="{BB962C8B-B14F-4D97-AF65-F5344CB8AC3E}">
        <p14:creationId xmlns:p14="http://schemas.microsoft.com/office/powerpoint/2010/main" val="1484444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Simplex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Fluxograma do Método Simplex</a:t>
            </a:r>
          </a:p>
        </p:txBody>
      </p:sp>
      <p:sp>
        <p:nvSpPr>
          <p:cNvPr id="4" name="Retângulo: Cantos Arredondados 3"/>
          <p:cNvSpPr/>
          <p:nvPr/>
        </p:nvSpPr>
        <p:spPr>
          <a:xfrm>
            <a:off x="2672080" y="2631440"/>
            <a:ext cx="2245360" cy="650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Gerar uma solução básica viável inicial</a:t>
            </a:r>
          </a:p>
        </p:txBody>
      </p:sp>
      <p:sp>
        <p:nvSpPr>
          <p:cNvPr id="5" name="Retângulo: Cantos Arredondados 4"/>
          <p:cNvSpPr/>
          <p:nvPr/>
        </p:nvSpPr>
        <p:spPr>
          <a:xfrm>
            <a:off x="2672080" y="3633534"/>
            <a:ext cx="2245360" cy="650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Teste de Otimalidade</a:t>
            </a:r>
          </a:p>
        </p:txBody>
      </p:sp>
      <p:sp>
        <p:nvSpPr>
          <p:cNvPr id="6" name="Fluxograma: Decisão 5"/>
          <p:cNvSpPr/>
          <p:nvPr/>
        </p:nvSpPr>
        <p:spPr>
          <a:xfrm>
            <a:off x="2748280" y="4694260"/>
            <a:ext cx="2092960" cy="731180"/>
          </a:xfrm>
          <a:prstGeom prst="flowChartDecis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dirty="0">
                <a:solidFill>
                  <a:schemeClr val="dk1"/>
                </a:solidFill>
              </a:rPr>
              <a:t>Solução Ótima?</a:t>
            </a:r>
          </a:p>
        </p:txBody>
      </p:sp>
      <p:sp>
        <p:nvSpPr>
          <p:cNvPr id="7" name="Retângulo: Cantos Arredondados 6"/>
          <p:cNvSpPr/>
          <p:nvPr/>
        </p:nvSpPr>
        <p:spPr>
          <a:xfrm>
            <a:off x="5354320" y="4740974"/>
            <a:ext cx="2021840" cy="650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Pare! Solução ótima encontrada</a:t>
            </a:r>
          </a:p>
        </p:txBody>
      </p:sp>
      <p:sp>
        <p:nvSpPr>
          <p:cNvPr id="8" name="Retângulo: Cantos Arredondados 7"/>
          <p:cNvSpPr/>
          <p:nvPr/>
        </p:nvSpPr>
        <p:spPr>
          <a:xfrm>
            <a:off x="2727960" y="5908167"/>
            <a:ext cx="2133600" cy="650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Encontrar a solução básica adjacente</a:t>
            </a:r>
          </a:p>
        </p:txBody>
      </p:sp>
      <p:cxnSp>
        <p:nvCxnSpPr>
          <p:cNvPr id="10" name="Conector: Angulado 9"/>
          <p:cNvCxnSpPr>
            <a:stCxn id="8" idx="1"/>
            <a:endCxn id="5" idx="1"/>
          </p:cNvCxnSpPr>
          <p:nvPr/>
        </p:nvCxnSpPr>
        <p:spPr>
          <a:xfrm rot="10800000">
            <a:off x="2672080" y="3958655"/>
            <a:ext cx="55880" cy="2274633"/>
          </a:xfrm>
          <a:prstGeom prst="bentConnector3">
            <a:avLst>
              <a:gd name="adj1" fmla="val 80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>
            <a:cxnSpLocks/>
            <a:stCxn id="4" idx="2"/>
            <a:endCxn id="5" idx="0"/>
          </p:cNvCxnSpPr>
          <p:nvPr/>
        </p:nvCxnSpPr>
        <p:spPr>
          <a:xfrm>
            <a:off x="3794760" y="3281680"/>
            <a:ext cx="0" cy="35185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>
            <a:cxnSpLocks/>
            <a:stCxn id="5" idx="2"/>
            <a:endCxn id="6" idx="0"/>
          </p:cNvCxnSpPr>
          <p:nvPr/>
        </p:nvCxnSpPr>
        <p:spPr>
          <a:xfrm>
            <a:off x="3794760" y="4283774"/>
            <a:ext cx="0" cy="4104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>
            <a:stCxn id="6" idx="2"/>
            <a:endCxn id="8" idx="0"/>
          </p:cNvCxnSpPr>
          <p:nvPr/>
        </p:nvCxnSpPr>
        <p:spPr>
          <a:xfrm>
            <a:off x="3794760" y="5425440"/>
            <a:ext cx="0" cy="48272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>
            <a:cxnSpLocks/>
            <a:stCxn id="6" idx="3"/>
            <a:endCxn id="7" idx="1"/>
          </p:cNvCxnSpPr>
          <p:nvPr/>
        </p:nvCxnSpPr>
        <p:spPr>
          <a:xfrm>
            <a:off x="4841240" y="5059850"/>
            <a:ext cx="513080" cy="62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4655990" y="4674656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Sim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3805260" y="5407843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Não</a:t>
            </a:r>
          </a:p>
        </p:txBody>
      </p:sp>
      <p:sp>
        <p:nvSpPr>
          <p:cNvPr id="27" name="CaixaDeTexto 26"/>
          <p:cNvSpPr txBox="1"/>
          <p:nvPr/>
        </p:nvSpPr>
        <p:spPr>
          <a:xfrm rot="16200000">
            <a:off x="1339016" y="4823924"/>
            <a:ext cx="1465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Nova Iteração</a:t>
            </a:r>
          </a:p>
        </p:txBody>
      </p:sp>
    </p:spTree>
    <p:extLst>
      <p:ext uri="{BB962C8B-B14F-4D97-AF65-F5344CB8AC3E}">
        <p14:creationId xmlns:p14="http://schemas.microsoft.com/office/powerpoint/2010/main" val="3159138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Simplex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7206" y="1993393"/>
            <a:ext cx="8065294" cy="4478527"/>
          </a:xfrm>
        </p:spPr>
        <p:txBody>
          <a:bodyPr/>
          <a:lstStyle/>
          <a:p>
            <a:r>
              <a:rPr lang="pt-BR" b="1" dirty="0"/>
              <a:t>Exemplo: </a:t>
            </a:r>
            <a:r>
              <a:rPr lang="pt-BR" dirty="0"/>
              <a:t>Vamos resolver o exemplo anterior usando o Simplex. Para isso, precisamos somente adicionar a função objetivo ao sistema de equações da seguinte forma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Note como a função objetivo foi adicionada: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662788" y="3084005"/>
                <a:ext cx="5739841" cy="18159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−3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−4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                           </m:t>
                      </m:r>
                      <m:r>
                        <m:rPr>
                          <m:aln/>
                        </m:rP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m:rPr>
                          <m:aln/>
                        </m:rPr>
                        <a:rPr lang="pt-BR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12</m:t>
                      </m:r>
                    </m:oMath>
                    <m:oMath xmlns:m="http://schemas.openxmlformats.org/officeDocument/2006/math">
                      <m:r>
                        <a:rPr lang="pt-BR" sz="2800" b="0" i="0" smtClean="0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         +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m:rPr>
                          <m:aln/>
                        </m:rP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                               +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m:rPr>
                          <m:aln/>
                        </m:rP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br>
                  <a:rPr lang="pt-BR" sz="2800" b="0" dirty="0"/>
                </a:br>
                <a:endParaRPr lang="pt-BR" sz="2800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788" y="3084005"/>
                <a:ext cx="5739841" cy="18159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1112481" y="5564615"/>
                <a:ext cx="248093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481" y="5564615"/>
                <a:ext cx="248093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ta: para a Direita 5"/>
          <p:cNvSpPr/>
          <p:nvPr/>
        </p:nvSpPr>
        <p:spPr>
          <a:xfrm>
            <a:off x="3768367" y="5663665"/>
            <a:ext cx="567612" cy="325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4656929" y="5564615"/>
                <a:ext cx="310694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−3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−4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929" y="5564615"/>
                <a:ext cx="310694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563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2919" y="11853"/>
            <a:ext cx="8079581" cy="1658198"/>
          </a:xfrm>
        </p:spPr>
        <p:txBody>
          <a:bodyPr/>
          <a:lstStyle/>
          <a:p>
            <a:r>
              <a:rPr lang="pt-BR" dirty="0"/>
              <a:t>Método Simplex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507206" y="1505713"/>
                <a:ext cx="8065294" cy="5352287"/>
              </a:xfrm>
            </p:spPr>
            <p:txBody>
              <a:bodyPr/>
              <a:lstStyle/>
              <a:p>
                <a:r>
                  <a:rPr lang="pt-BR" b="1" dirty="0"/>
                  <a:t>Solução Inicial: </a:t>
                </a:r>
                <a:r>
                  <a:rPr lang="pt-BR" dirty="0"/>
                  <a:t>A forma mais básica de inicializar o algoritmo é usar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/>
                  <a:t> como sendo as variáveis não básicas</a:t>
                </a:r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Fazendo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dirty="0"/>
                  <a:t> no sistema, os resultados das variáveis básicas são obtidos automaticamente, pois o sistema está escalonado com relação a essas variáveis</a:t>
                </a:r>
              </a:p>
              <a:p>
                <a:r>
                  <a:rPr lang="pt-BR" dirty="0"/>
                  <a:t>A solução básica é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0, 0, 12, 9, 2</m:t>
                        </m:r>
                      </m:e>
                    </m:d>
                  </m:oMath>
                </a14:m>
                <a:r>
                  <a:rPr lang="pt-BR" dirty="0"/>
                  <a:t>, com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dirty="0"/>
                  <a:t>. Repare que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pt-BR" dirty="0"/>
                  <a:t> também é obtido automaticamente!</a:t>
                </a:r>
              </a:p>
              <a:p>
                <a:r>
                  <a:rPr lang="pt-BR" b="1" dirty="0"/>
                  <a:t>Observação: </a:t>
                </a:r>
                <a:r>
                  <a:rPr lang="pt-BR" dirty="0"/>
                  <a:t>se a solução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dirty="0"/>
                  <a:t> não fosse viável, teríamos que escolher outra solução inicial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7206" y="1505713"/>
                <a:ext cx="8065294" cy="5352287"/>
              </a:xfrm>
              <a:blipFill>
                <a:blip r:embed="rId2"/>
                <a:stretch>
                  <a:fillRect t="-1936" b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524868" y="2301685"/>
                <a:ext cx="5739841" cy="18159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−3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−4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                           </m:t>
                      </m:r>
                      <m:r>
                        <m:rPr>
                          <m:aln/>
                        </m:rP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m:rPr>
                          <m:aln/>
                        </m:rPr>
                        <a:rPr lang="pt-BR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12</m:t>
                      </m:r>
                    </m:oMath>
                    <m:oMath xmlns:m="http://schemas.openxmlformats.org/officeDocument/2006/math">
                      <m:r>
                        <a:rPr lang="pt-BR" sz="2800" b="0" i="0" smtClean="0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         +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m:rPr>
                          <m:aln/>
                        </m:rP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                               +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m:rPr>
                          <m:aln/>
                        </m:rP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br>
                  <a:rPr lang="pt-BR" sz="2800" b="0" dirty="0"/>
                </a:br>
                <a:endParaRPr lang="pt-BR" sz="2800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68" y="2301685"/>
                <a:ext cx="5739841" cy="18159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/>
          <p:cNvSpPr/>
          <p:nvPr/>
        </p:nvSpPr>
        <p:spPr>
          <a:xfrm>
            <a:off x="3332480" y="2753359"/>
            <a:ext cx="1971040" cy="136427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974654" y="2220405"/>
            <a:ext cx="1258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Variáveis Básicas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6543040" y="2384026"/>
            <a:ext cx="0" cy="173360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3458117" y="2407916"/>
            <a:ext cx="1719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Variáveis Básicas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7304199" y="2721092"/>
                <a:ext cx="620811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199" y="2721092"/>
                <a:ext cx="620811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507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Simplex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b="1" dirty="0"/>
                  <a:t>Iteração 1: Teste de Otimalidade</a:t>
                </a:r>
              </a:p>
              <a:p>
                <a:r>
                  <a:rPr lang="pt-BR" dirty="0"/>
                  <a:t>Será que atingimos a solução ótima? Para responder a essa pergunta, vamos olhar a função objetivo:</a:t>
                </a:r>
              </a:p>
              <a:p>
                <a:endParaRPr lang="pt-BR" dirty="0"/>
              </a:p>
              <a:p>
                <a:endParaRPr lang="pt-BR" dirty="0"/>
              </a:p>
              <a:p>
                <a:r>
                  <a:rPr lang="pt-BR" b="1" dirty="0"/>
                  <a:t>Resposta: </a:t>
                </a:r>
                <a:r>
                  <a:rPr lang="pt-BR" dirty="0"/>
                  <a:t>Não atingimos a solução ótima, pois incrementos tanto 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/>
                  <a:t> como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/>
                  <a:t> aumentam o valor 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7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5354945" y="3420508"/>
                <a:ext cx="248093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945" y="3420508"/>
                <a:ext cx="248093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ta: para a Direita 4"/>
          <p:cNvSpPr/>
          <p:nvPr/>
        </p:nvSpPr>
        <p:spPr>
          <a:xfrm>
            <a:off x="4633113" y="3519558"/>
            <a:ext cx="567612" cy="325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1371952" y="3420508"/>
                <a:ext cx="310694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−3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−4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952" y="3420508"/>
                <a:ext cx="310694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1564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Simplex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b="1" dirty="0"/>
                  <a:t>Iteração 1: Encontrar a Solução Adjacente</a:t>
                </a:r>
              </a:p>
              <a:p>
                <a:r>
                  <a:rPr lang="pt-BR" dirty="0"/>
                  <a:t>O primeiro passo é determinar qual das variáveis não básicas passará a ser uma variável básica. Para isso, vamos observar a função objetivo</a:t>
                </a:r>
              </a:p>
              <a:p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É possível notar que a variável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/>
                  <a:t> aumenta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pt-BR" dirty="0"/>
                  <a:t> a uma taxa maior, e é uma variável mais promissora para ser incrementada</a:t>
                </a:r>
              </a:p>
              <a:p>
                <a:r>
                  <a:rPr lang="pt-BR" dirty="0"/>
                  <a:t>Portanto, a variável que entra na base 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751" r="-378" b="-24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3299385" y="3651591"/>
                <a:ext cx="248093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385" y="3651591"/>
                <a:ext cx="248093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852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 ao Método Simplex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7206" y="1993393"/>
            <a:ext cx="8065294" cy="4498847"/>
          </a:xfrm>
        </p:spPr>
        <p:txBody>
          <a:bodyPr/>
          <a:lstStyle/>
          <a:p>
            <a:r>
              <a:rPr lang="pt-BR" b="1" dirty="0"/>
              <a:t>Soluções Básicas de um PPL</a:t>
            </a:r>
          </a:p>
          <a:p>
            <a:r>
              <a:rPr lang="pt-BR" dirty="0"/>
              <a:t>Na aula passada, vimos que a solução ótima de um PPL, se houver, será um vértice da região factível</a:t>
            </a:r>
          </a:p>
          <a:p>
            <a:r>
              <a:rPr lang="pt-BR" dirty="0"/>
              <a:t>Portanto, se enumerarmos todos os possíveis vértices da região factível, podemos testá-los e verificar qual deles é o melhor</a:t>
            </a:r>
          </a:p>
          <a:p>
            <a:r>
              <a:rPr lang="pt-BR" dirty="0"/>
              <a:t>Uma forma de fazer isso, é trabalhando com a forma aumentada do PPL, obtida com a inclusão de variáveis de folga</a:t>
            </a:r>
          </a:p>
          <a:p>
            <a:r>
              <a:rPr lang="pt-BR" dirty="0"/>
              <a:t>Com a forma aumentada é possível obter todos os cruzamentos entre restrições (essas são as soluções básicas)</a:t>
            </a:r>
          </a:p>
          <a:p>
            <a:r>
              <a:rPr lang="pt-BR" dirty="0"/>
              <a:t>Porém alguns desses cruzamentos podem ocorrer fora da região factível</a:t>
            </a:r>
          </a:p>
        </p:txBody>
      </p:sp>
    </p:spTree>
    <p:extLst>
      <p:ext uri="{BB962C8B-B14F-4D97-AF65-F5344CB8AC3E}">
        <p14:creationId xmlns:p14="http://schemas.microsoft.com/office/powerpoint/2010/main" val="2767099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2919" y="11853"/>
            <a:ext cx="8079581" cy="1658198"/>
          </a:xfrm>
        </p:spPr>
        <p:txBody>
          <a:bodyPr/>
          <a:lstStyle/>
          <a:p>
            <a:r>
              <a:rPr lang="pt-BR" dirty="0"/>
              <a:t>Método Simplex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507206" y="1505713"/>
                <a:ext cx="8065294" cy="5210047"/>
              </a:xfrm>
            </p:spPr>
            <p:txBody>
              <a:bodyPr/>
              <a:lstStyle/>
              <a:p>
                <a:r>
                  <a:rPr lang="pt-BR" b="1" dirty="0"/>
                  <a:t>Iteração 1: Encontrar a Solução Adjacente</a:t>
                </a:r>
              </a:p>
              <a:p>
                <a:r>
                  <a:rPr lang="pt-BR" dirty="0"/>
                  <a:t>Agora precisamos escolher uma variável que vai sair da base (ou seja, vai passar a ser não básica)</a:t>
                </a:r>
              </a:p>
              <a:p>
                <a:r>
                  <a:rPr lang="pt-BR" dirty="0"/>
                  <a:t>Para isso, precisamos ver qual das variáveis básicas atuais restringe mais o crescimento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/>
                  <a:t> (que é a variável que escolhemos para entrar na base), mantendo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A variável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BR" dirty="0"/>
                  <a:t> é a primeira a chegar a zero quando aumentamos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/>
                  <a:t>, portanto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BR" dirty="0"/>
                  <a:t> é a variável que </a:t>
                </a:r>
                <a:r>
                  <a:rPr lang="pt-BR" b="1" dirty="0"/>
                  <a:t>sai da base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7206" y="1505713"/>
                <a:ext cx="8065294" cy="5210047"/>
              </a:xfrm>
              <a:blipFill>
                <a:blip r:embed="rId2"/>
                <a:stretch>
                  <a:fillRect t="-1988" r="-30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711200" y="3937000"/>
                <a:ext cx="29489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=12−2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00" y="3937000"/>
                <a:ext cx="2948949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ta: para a Direita 4"/>
          <p:cNvSpPr/>
          <p:nvPr/>
        </p:nvSpPr>
        <p:spPr>
          <a:xfrm>
            <a:off x="4013200" y="4010203"/>
            <a:ext cx="445373" cy="284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4827894" y="3890833"/>
                <a:ext cx="1288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≤6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894" y="3890833"/>
                <a:ext cx="128843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711200" y="4546945"/>
                <a:ext cx="25514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=9−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00" y="4546945"/>
                <a:ext cx="255140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eta: para a Direita 7"/>
          <p:cNvSpPr/>
          <p:nvPr/>
        </p:nvSpPr>
        <p:spPr>
          <a:xfrm>
            <a:off x="4013200" y="4620148"/>
            <a:ext cx="445373" cy="284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4827894" y="4500778"/>
                <a:ext cx="1288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≤9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894" y="4500778"/>
                <a:ext cx="128843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711200" y="5134020"/>
                <a:ext cx="17697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=2≥0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00" y="5134020"/>
                <a:ext cx="1769779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eta: para a Direita 11"/>
          <p:cNvSpPr/>
          <p:nvPr/>
        </p:nvSpPr>
        <p:spPr>
          <a:xfrm>
            <a:off x="3213942" y="5207223"/>
            <a:ext cx="445373" cy="284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3817132" y="5087541"/>
                <a:ext cx="4755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400" dirty="0"/>
                  <a:t> não restringe o crescimento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pt-BR" sz="2400" dirty="0"/>
                  <a:t> </a:t>
                </a: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132" y="5087541"/>
                <a:ext cx="4755368" cy="461665"/>
              </a:xfrm>
              <a:prstGeom prst="rect">
                <a:avLst/>
              </a:prstGeom>
              <a:blipFill>
                <a:blip r:embed="rId8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7331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2919" y="11853"/>
            <a:ext cx="8079581" cy="1658198"/>
          </a:xfrm>
        </p:spPr>
        <p:txBody>
          <a:bodyPr/>
          <a:lstStyle/>
          <a:p>
            <a:r>
              <a:rPr lang="pt-BR" dirty="0"/>
              <a:t>Método Simplex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507206" y="1505713"/>
                <a:ext cx="8065294" cy="5118607"/>
              </a:xfrm>
            </p:spPr>
            <p:txBody>
              <a:bodyPr/>
              <a:lstStyle/>
              <a:p>
                <a:r>
                  <a:rPr lang="pt-BR" b="1" dirty="0"/>
                  <a:t>Iteração 1: Determinação da Solução Básica Adjacente</a:t>
                </a:r>
              </a:p>
              <a:p>
                <a:r>
                  <a:rPr lang="pt-BR" dirty="0"/>
                  <a:t>Após inserir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/>
                  <a:t> na base e retirar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BR" dirty="0"/>
                  <a:t> da base, temos o seguinte:</a:t>
                </a:r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Para encontrarmos a nova solução básica, precisamos escalonar o sistema de forma que a coluna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/>
                  <a:t> tenha os coeficientes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0, 1, 0, 0</m:t>
                        </m:r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7206" y="1505713"/>
                <a:ext cx="8065294" cy="5118607"/>
              </a:xfrm>
              <a:blipFill>
                <a:blip r:embed="rId2"/>
                <a:stretch>
                  <a:fillRect t="-2024" r="-18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370999" y="2789365"/>
                <a:ext cx="5739841" cy="18159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−3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−4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                           </m:t>
                      </m:r>
                      <m:r>
                        <m:rPr>
                          <m:aln/>
                        </m:rP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m:rPr>
                          <m:aln/>
                        </m:rPr>
                        <a:rPr lang="pt-BR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12</m:t>
                      </m:r>
                    </m:oMath>
                    <m:oMath xmlns:m="http://schemas.openxmlformats.org/officeDocument/2006/math">
                      <m:r>
                        <a:rPr lang="pt-BR" sz="2800" b="0" i="0" smtClean="0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         +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m:rPr>
                          <m:aln/>
                        </m:rP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                               +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m:rPr>
                          <m:aln/>
                        </m:rP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br>
                  <a:rPr lang="pt-BR" sz="2800" b="0" dirty="0"/>
                </a:br>
                <a:endParaRPr lang="pt-BR" sz="2800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99" y="2789365"/>
                <a:ext cx="5739841" cy="18159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/>
          <p:cNvSpPr/>
          <p:nvPr/>
        </p:nvSpPr>
        <p:spPr>
          <a:xfrm>
            <a:off x="3891279" y="3749040"/>
            <a:ext cx="1258371" cy="85627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505825" y="2708085"/>
            <a:ext cx="1258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Variáveis Básicas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389171" y="2871706"/>
            <a:ext cx="0" cy="173360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2521928" y="4823951"/>
            <a:ext cx="1719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Variáveis Básicas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835370" y="3208772"/>
                <a:ext cx="620811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370" y="3208772"/>
                <a:ext cx="620811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ângulo 9"/>
          <p:cNvSpPr/>
          <p:nvPr/>
        </p:nvSpPr>
        <p:spPr>
          <a:xfrm>
            <a:off x="2076565" y="2792616"/>
            <a:ext cx="910476" cy="14644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/>
          <p:cNvCxnSpPr/>
          <p:nvPr/>
        </p:nvCxnSpPr>
        <p:spPr>
          <a:xfrm flipV="1">
            <a:off x="3891279" y="4605310"/>
            <a:ext cx="91441" cy="2186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H="1" flipV="1">
            <a:off x="2773680" y="4328160"/>
            <a:ext cx="213361" cy="4957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eta: para a Direita 14"/>
          <p:cNvSpPr/>
          <p:nvPr/>
        </p:nvSpPr>
        <p:spPr>
          <a:xfrm rot="10800000">
            <a:off x="7395221" y="3372218"/>
            <a:ext cx="500150" cy="325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7743903" y="3109006"/>
                <a:ext cx="135400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000" dirty="0"/>
                  <a:t> entrou na base</a:t>
                </a:r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903" y="3109006"/>
                <a:ext cx="1354006" cy="707886"/>
              </a:xfrm>
              <a:prstGeom prst="rect">
                <a:avLst/>
              </a:prstGeom>
              <a:blipFill>
                <a:blip r:embed="rId5"/>
                <a:stretch>
                  <a:fillRect t="-4310" r="-2252" b="-146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3558071" y="2391669"/>
                <a:ext cx="109528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BR" sz="2000" dirty="0"/>
                  <a:t> saiu da base</a:t>
                </a: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071" y="2391669"/>
                <a:ext cx="1095286" cy="707886"/>
              </a:xfrm>
              <a:prstGeom prst="rect">
                <a:avLst/>
              </a:prstGeom>
              <a:blipFill>
                <a:blip r:embed="rId6"/>
                <a:stretch>
                  <a:fillRect l="-1117" t="-4310" r="-1676" b="-146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eta: para a Direita 16"/>
          <p:cNvSpPr/>
          <p:nvPr/>
        </p:nvSpPr>
        <p:spPr>
          <a:xfrm rot="7520888">
            <a:off x="3402754" y="3063981"/>
            <a:ext cx="373821" cy="2502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810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2919" y="204893"/>
            <a:ext cx="8079581" cy="1658198"/>
          </a:xfrm>
        </p:spPr>
        <p:txBody>
          <a:bodyPr/>
          <a:lstStyle/>
          <a:p>
            <a:r>
              <a:rPr lang="pt-BR" dirty="0"/>
              <a:t>Método Simplex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7206" y="1698753"/>
            <a:ext cx="8065294" cy="5077967"/>
          </a:xfrm>
        </p:spPr>
        <p:txBody>
          <a:bodyPr/>
          <a:lstStyle/>
          <a:p>
            <a:r>
              <a:rPr lang="pt-BR" b="1" dirty="0"/>
              <a:t>Iteração 1: Determinação da Solução Básica Adjacente</a:t>
            </a:r>
          </a:p>
          <a:p>
            <a:r>
              <a:rPr lang="pt-BR" dirty="0"/>
              <a:t>Primeiro, vamos dividir a Linha 2 do sistema por 2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E agora podemos fazer as seguintes operações:</a:t>
            </a:r>
          </a:p>
          <a:p>
            <a:pPr marL="540000" lvl="1">
              <a:buFont typeface="Arial" panose="020B0604020202020204" pitchFamily="34" charset="0"/>
              <a:buChar char="•"/>
            </a:pPr>
            <a:r>
              <a:rPr lang="pt-BR" dirty="0"/>
              <a:t>Somar 4 vezes a nova Linha 2 à Linha 1</a:t>
            </a:r>
          </a:p>
          <a:p>
            <a:pPr marL="540000" lvl="1">
              <a:buFont typeface="Arial" panose="020B0604020202020204" pitchFamily="34" charset="0"/>
              <a:buChar char="•"/>
            </a:pPr>
            <a:r>
              <a:rPr lang="pt-BR" dirty="0"/>
              <a:t>Subtrair 1 vez a nova Linha 2 da Linha 3</a:t>
            </a:r>
          </a:p>
          <a:p>
            <a:pPr marL="540000" lvl="1">
              <a:buFont typeface="Arial" panose="020B0604020202020204" pitchFamily="34" charset="0"/>
              <a:buChar char="•"/>
            </a:pPr>
            <a:r>
              <a:rPr lang="pt-BR" dirty="0"/>
              <a:t>A Linha 4 não precisa ser modificada</a:t>
            </a:r>
          </a:p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423455" y="2673872"/>
                <a:ext cx="6232796" cy="18159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−3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−4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</m:t>
                      </m:r>
                      <m:r>
                        <m:rPr>
                          <m:aln/>
                        </m:rP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lin"/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m:rPr>
                          <m:aln/>
                        </m:rPr>
                        <a:rPr lang="pt-BR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  <m:oMath xmlns:m="http://schemas.openxmlformats.org/officeDocument/2006/math">
                      <m:r>
                        <a:rPr lang="pt-BR" sz="2800" b="0" i="0" smtClean="0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                 +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m:rPr>
                          <m:aln/>
                        </m:rP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+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m:rPr>
                          <m:aln/>
                        </m:rP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br>
                  <a:rPr lang="pt-BR" sz="2800" b="0" dirty="0"/>
                </a:br>
                <a:endParaRPr lang="pt-BR" sz="2800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455" y="2673872"/>
                <a:ext cx="6232796" cy="18159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841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2919" y="204893"/>
            <a:ext cx="8079581" cy="1658198"/>
          </a:xfrm>
        </p:spPr>
        <p:txBody>
          <a:bodyPr/>
          <a:lstStyle/>
          <a:p>
            <a:r>
              <a:rPr lang="pt-BR" dirty="0"/>
              <a:t>Método Simplex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507206" y="1698753"/>
                <a:ext cx="8065294" cy="5077967"/>
              </a:xfrm>
            </p:spPr>
            <p:txBody>
              <a:bodyPr/>
              <a:lstStyle/>
              <a:p>
                <a:r>
                  <a:rPr lang="pt-BR" b="1" dirty="0"/>
                  <a:t>Iteração 1: Determinação da Solução Básica Adjacente</a:t>
                </a:r>
              </a:p>
              <a:p>
                <a:r>
                  <a:rPr lang="pt-BR" dirty="0"/>
                  <a:t>Após aplicar essas operações, o sistema de equações será:</a:t>
                </a:r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Como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BR" dirty="0"/>
                  <a:t> são as variáveis não básicas, se igualarmos essas variáveis a zero, obteremos diretamente a solução básica</a:t>
                </a:r>
              </a:p>
              <a:p>
                <a:r>
                  <a:rPr lang="pt-BR" b="1" dirty="0"/>
                  <a:t>Solução básica: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0, 6, 0, 3, 2</m:t>
                        </m:r>
                      </m:e>
                    </m:d>
                  </m:oMath>
                </a14:m>
                <a:r>
                  <a:rPr lang="pt-BR" dirty="0"/>
                  <a:t>, com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=24</m:t>
                    </m:r>
                  </m:oMath>
                </a14:m>
                <a:endParaRPr lang="pt-BR" dirty="0"/>
              </a:p>
              <a:p>
                <a:r>
                  <a:rPr lang="pt-BR" dirty="0"/>
                  <a:t>Perceba que é o mesmo valor que obtivemos anteriormente quando escolhemos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BR" dirty="0"/>
                  <a:t> como as variáveis não básicas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7206" y="1698753"/>
                <a:ext cx="8065294" cy="5077967"/>
              </a:xfrm>
              <a:blipFill>
                <a:blip r:embed="rId2"/>
                <a:stretch>
                  <a:fillRect t="-20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648837" y="2653552"/>
                <a:ext cx="6361563" cy="18159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+             2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                           </m:t>
                      </m:r>
                      <m:r>
                        <m:rPr>
                          <m:aln/>
                        </m:rP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24</m:t>
                      </m:r>
                    </m:oMath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lin"/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                   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aln/>
                        </m:rPr>
                        <a:rPr lang="pt-BR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         −</m:t>
                      </m:r>
                      <m:f>
                        <m:fPr>
                          <m:type m:val="lin"/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m:rPr>
                          <m:aln/>
                        </m:rP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+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m:rPr>
                          <m:aln/>
                        </m:rP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br>
                  <a:rPr lang="pt-BR" sz="2800" b="0" dirty="0"/>
                </a:br>
                <a:endParaRPr lang="pt-BR" sz="2800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37" y="2653552"/>
                <a:ext cx="6361563" cy="18159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/>
          <p:cNvSpPr txBox="1"/>
          <p:nvPr/>
        </p:nvSpPr>
        <p:spPr>
          <a:xfrm>
            <a:off x="7091680" y="2583816"/>
            <a:ext cx="1258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Variáveis Básicas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7421225" y="3084503"/>
                <a:ext cx="620811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225" y="3084503"/>
                <a:ext cx="620811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 reto 7"/>
          <p:cNvCxnSpPr/>
          <p:nvPr/>
        </p:nvCxnSpPr>
        <p:spPr>
          <a:xfrm>
            <a:off x="7120691" y="2684032"/>
            <a:ext cx="0" cy="173360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32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2919" y="11853"/>
            <a:ext cx="8079581" cy="1658198"/>
          </a:xfrm>
        </p:spPr>
        <p:txBody>
          <a:bodyPr/>
          <a:lstStyle/>
          <a:p>
            <a:r>
              <a:rPr lang="pt-BR" dirty="0"/>
              <a:t>Método Simplex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507206" y="1505713"/>
                <a:ext cx="8065294" cy="5250687"/>
              </a:xfrm>
            </p:spPr>
            <p:txBody>
              <a:bodyPr>
                <a:normAutofit/>
              </a:bodyPr>
              <a:lstStyle/>
              <a:p>
                <a:r>
                  <a:rPr lang="pt-BR" b="1" dirty="0"/>
                  <a:t>Passo a Passo p/ Determinação da Solução Básica Adjacente</a:t>
                </a:r>
              </a:p>
              <a:p>
                <a:r>
                  <a:rPr lang="pt-BR" dirty="0"/>
                  <a:t>A cada iteração precisamos determinar a solução básica adjacente fazendo os passos a seguir:</a:t>
                </a:r>
              </a:p>
              <a:p>
                <a:pPr marL="540000" lvl="1">
                  <a:buFont typeface="Arial" panose="020B0604020202020204" pitchFamily="34" charset="0"/>
                  <a:buChar char="•"/>
                </a:pPr>
                <a:r>
                  <a:rPr lang="pt-BR" b="1" dirty="0"/>
                  <a:t>Passo 1: </a:t>
                </a:r>
                <a:r>
                  <a:rPr lang="pt-BR" dirty="0"/>
                  <a:t>Determinar qual variável entra na base observando a função objetivo e escolhendo a variável que resulta em maior crescimento em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pt-BR" dirty="0"/>
                  <a:t>. Vamos chamar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pt-BR" dirty="0"/>
                  <a:t> a variável escolhida para entrar na base</a:t>
                </a:r>
              </a:p>
              <a:p>
                <a:pPr marL="540000" lvl="1">
                  <a:buFont typeface="Arial" panose="020B0604020202020204" pitchFamily="34" charset="0"/>
                  <a:buChar char="•"/>
                </a:pPr>
                <a:r>
                  <a:rPr lang="pt-BR" b="1" dirty="0"/>
                  <a:t>Passo 2: </a:t>
                </a:r>
                <a:r>
                  <a:rPr lang="pt-BR" dirty="0"/>
                  <a:t>Determinar qual variável sai da base. Para isso, veja quais das variáveis básicas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pt-BR" dirty="0"/>
                  <a:t> chega a zero primeiro na medida em que aumentamos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pt-BR" dirty="0"/>
                  <a:t>, mantendo as demais variáveis não básicas iguais a zero</a:t>
                </a:r>
              </a:p>
              <a:p>
                <a:pPr marL="540000" lvl="1">
                  <a:buFont typeface="Arial" panose="020B0604020202020204" pitchFamily="34" charset="0"/>
                  <a:buChar char="•"/>
                </a:pPr>
                <a:r>
                  <a:rPr lang="pt-BR" b="1" dirty="0"/>
                  <a:t>Passo 3: </a:t>
                </a:r>
                <a:r>
                  <a:rPr lang="pt-BR" dirty="0"/>
                  <a:t>Utilize a eliminação Gaussiana para que a coluna da nova variável básica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pt-BR" dirty="0"/>
                  <a:t> só possua coeficiente igual a 1 na linha correspondente à nova variável básica. Os demais coeficientes devem ser iguais a zero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7206" y="1505713"/>
                <a:ext cx="8065294" cy="5250687"/>
              </a:xfrm>
              <a:blipFill>
                <a:blip r:embed="rId2"/>
                <a:stretch>
                  <a:fillRect t="-1974" r="-1814" b="-8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227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Simplex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507206" y="1993393"/>
                <a:ext cx="8065294" cy="4580127"/>
              </a:xfrm>
            </p:spPr>
            <p:txBody>
              <a:bodyPr/>
              <a:lstStyle/>
              <a:p>
                <a:r>
                  <a:rPr lang="pt-BR" b="1" dirty="0"/>
                  <a:t>Iteração 2: Teste de Otimalidade</a:t>
                </a:r>
              </a:p>
              <a:p>
                <a:r>
                  <a:rPr lang="pt-BR" dirty="0"/>
                  <a:t>Agora que temos uma nova solução básica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0, 6, 0, 3, 2</m:t>
                        </m:r>
                      </m:e>
                    </m:d>
                  </m:oMath>
                </a14:m>
                <a:r>
                  <a:rPr lang="pt-BR" dirty="0"/>
                  <a:t>, precisamos fazer o teste de otimalidade</a:t>
                </a:r>
              </a:p>
              <a:p>
                <a:r>
                  <a:rPr lang="pt-BR" dirty="0"/>
                  <a:t>Para isso, devemos olhar para a função objetivo: </a:t>
                </a:r>
              </a:p>
              <a:p>
                <a:endParaRPr lang="pt-BR" dirty="0"/>
              </a:p>
              <a:p>
                <a:endParaRPr lang="pt-BR" dirty="0"/>
              </a:p>
              <a:p>
                <a:r>
                  <a:rPr lang="pt-BR" b="1" dirty="0"/>
                  <a:t>Resposta: </a:t>
                </a:r>
                <a:r>
                  <a:rPr lang="pt-BR" dirty="0"/>
                  <a:t>Não chegamos na solução ótima, pois ainda é possível aumentar o valor de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pt-BR" dirty="0"/>
                  <a:t> incrementando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pt-BR" dirty="0"/>
              </a:p>
              <a:p>
                <a:r>
                  <a:rPr lang="pt-BR" dirty="0"/>
                  <a:t>Portanto,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/>
                  <a:t> deve ser escolhida como a variável que entra na base (nova variável básica)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7206" y="1993393"/>
                <a:ext cx="8065294" cy="4580127"/>
              </a:xfrm>
              <a:blipFill>
                <a:blip r:embed="rId2"/>
                <a:stretch>
                  <a:fillRect t="-22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012876" y="3833614"/>
                <a:ext cx="310694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aln/>
                        </m:rPr>
                        <a:rPr lang="pt-BR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876" y="3833614"/>
                <a:ext cx="310694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4797768" y="3833614"/>
                <a:ext cx="310694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m:rPr>
                          <m:aln/>
                        </m:rPr>
                        <a:rPr lang="pt-BR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768" y="3833614"/>
                <a:ext cx="310694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ta: para a Direita 5"/>
          <p:cNvSpPr/>
          <p:nvPr/>
        </p:nvSpPr>
        <p:spPr>
          <a:xfrm>
            <a:off x="4228808" y="3968224"/>
            <a:ext cx="508000" cy="25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9310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2919" y="225213"/>
            <a:ext cx="8079581" cy="1658198"/>
          </a:xfrm>
        </p:spPr>
        <p:txBody>
          <a:bodyPr/>
          <a:lstStyle/>
          <a:p>
            <a:r>
              <a:rPr lang="pt-BR" dirty="0"/>
              <a:t>Método Simplex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507206" y="1719073"/>
                <a:ext cx="8065294" cy="5138927"/>
              </a:xfrm>
            </p:spPr>
            <p:txBody>
              <a:bodyPr>
                <a:normAutofit/>
              </a:bodyPr>
              <a:lstStyle/>
              <a:p>
                <a:r>
                  <a:rPr lang="pt-BR" b="1" dirty="0"/>
                  <a:t>Iteração 2: Determinação da Solução Básica Adjacente</a:t>
                </a:r>
              </a:p>
              <a:p>
                <a:r>
                  <a:rPr lang="pt-BR" dirty="0"/>
                  <a:t>Precisamos determinar qual variável sai da base, ou seja, a variável que zera primeiro quando aumentamos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/>
                  <a:t>, porém mantendo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A variável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pt-BR" dirty="0"/>
                  <a:t> é a variável que chega a zero primeiro quando aumentamos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/>
                  <a:t>, então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pt-BR" dirty="0"/>
                  <a:t> deve deixar a base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7206" y="1719073"/>
                <a:ext cx="8065294" cy="5138927"/>
              </a:xfrm>
              <a:blipFill>
                <a:blip r:embed="rId2"/>
                <a:stretch>
                  <a:fillRect t="-20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493520" y="3453916"/>
                <a:ext cx="31993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=6−</m:t>
                      </m:r>
                      <m:f>
                        <m:fPr>
                          <m:type m:val="lin"/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520" y="3453916"/>
                <a:ext cx="319933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5652802" y="3407749"/>
                <a:ext cx="14789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≤12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802" y="3407749"/>
                <a:ext cx="147893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ta: para a Direita 5"/>
          <p:cNvSpPr/>
          <p:nvPr/>
        </p:nvSpPr>
        <p:spPr>
          <a:xfrm>
            <a:off x="4913749" y="3586925"/>
            <a:ext cx="518160" cy="25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1493520" y="4116518"/>
                <a:ext cx="31993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=3−</m:t>
                      </m:r>
                      <m:f>
                        <m:fPr>
                          <m:type m:val="lin"/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520" y="4116518"/>
                <a:ext cx="3199337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5652802" y="4070351"/>
                <a:ext cx="167776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type m:val="lin"/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802" y="4070351"/>
                <a:ext cx="167776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eta: para a Direita 8"/>
          <p:cNvSpPr/>
          <p:nvPr/>
        </p:nvSpPr>
        <p:spPr>
          <a:xfrm>
            <a:off x="4913749" y="4249527"/>
            <a:ext cx="518160" cy="25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1493520" y="4823680"/>
                <a:ext cx="25431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=2−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520" y="4823680"/>
                <a:ext cx="254313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5652802" y="4777513"/>
                <a:ext cx="128015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≤2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802" y="4777513"/>
                <a:ext cx="128015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eta: para a Direita 11"/>
          <p:cNvSpPr/>
          <p:nvPr/>
        </p:nvSpPr>
        <p:spPr>
          <a:xfrm>
            <a:off x="4913749" y="4956689"/>
            <a:ext cx="518160" cy="25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0196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Simplex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507206" y="1993393"/>
                <a:ext cx="8065294" cy="4641087"/>
              </a:xfrm>
            </p:spPr>
            <p:txBody>
              <a:bodyPr/>
              <a:lstStyle/>
              <a:p>
                <a:r>
                  <a:rPr lang="pt-BR" b="1" dirty="0"/>
                  <a:t>Iteração 2: Determinação da Solução Básica Adjacente</a:t>
                </a:r>
              </a:p>
              <a:p>
                <a:r>
                  <a:rPr lang="pt-BR" dirty="0"/>
                  <a:t>Agora temos o seguinte sistema, com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/>
                  <a:t> como variável básica</a:t>
                </a:r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Precisamos escalonar o sistema de modo que a coluna da variável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/>
                  <a:t> tenha os coeficientes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0, 0, 1, 0</m:t>
                        </m:r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7206" y="1993393"/>
                <a:ext cx="8065294" cy="4641087"/>
              </a:xfrm>
              <a:blipFill>
                <a:blip r:embed="rId2"/>
                <a:stretch>
                  <a:fillRect t="-22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648837" y="3049792"/>
                <a:ext cx="6361563" cy="18159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+             2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                           </m:t>
                      </m:r>
                      <m:r>
                        <m:rPr>
                          <m:aln/>
                        </m:rP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24</m:t>
                      </m:r>
                    </m:oMath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lin"/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                   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aln/>
                        </m:rPr>
                        <a:rPr lang="pt-BR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         −</m:t>
                      </m:r>
                      <m:f>
                        <m:fPr>
                          <m:type m:val="lin"/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m:rPr>
                          <m:aln/>
                        </m:rP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+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m:rPr>
                          <m:aln/>
                        </m:rP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br>
                  <a:rPr lang="pt-BR" sz="2800" b="0" dirty="0"/>
                </a:br>
                <a:endParaRPr lang="pt-BR" sz="2800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37" y="3049792"/>
                <a:ext cx="6361563" cy="18159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/>
          <p:cNvSpPr txBox="1"/>
          <p:nvPr/>
        </p:nvSpPr>
        <p:spPr>
          <a:xfrm>
            <a:off x="7091680" y="2980056"/>
            <a:ext cx="1258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Variáveis Básicas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7421225" y="3480743"/>
                <a:ext cx="620811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225" y="3480743"/>
                <a:ext cx="620811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ctor reto 6"/>
          <p:cNvCxnSpPr/>
          <p:nvPr/>
        </p:nvCxnSpPr>
        <p:spPr>
          <a:xfrm>
            <a:off x="7120691" y="3080272"/>
            <a:ext cx="0" cy="173360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ta: para a Direita 7"/>
          <p:cNvSpPr/>
          <p:nvPr/>
        </p:nvSpPr>
        <p:spPr>
          <a:xfrm rot="10800000">
            <a:off x="8013808" y="4093662"/>
            <a:ext cx="47752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5232400" y="4385741"/>
            <a:ext cx="811330" cy="47999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812943" y="4698873"/>
            <a:ext cx="1719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Variáveis Básicas</a:t>
            </a:r>
          </a:p>
        </p:txBody>
      </p:sp>
      <p:cxnSp>
        <p:nvCxnSpPr>
          <p:cNvPr id="11" name="Conector de Seta Reta 10"/>
          <p:cNvCxnSpPr>
            <a:cxnSpLocks/>
          </p:cNvCxnSpPr>
          <p:nvPr/>
        </p:nvCxnSpPr>
        <p:spPr>
          <a:xfrm flipH="1" flipV="1">
            <a:off x="2681368" y="4110933"/>
            <a:ext cx="288867" cy="57331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2271495" y="3538788"/>
            <a:ext cx="619026" cy="47999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975360" y="3080273"/>
            <a:ext cx="1295183" cy="180326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de Seta Reta 14"/>
          <p:cNvCxnSpPr>
            <a:cxnSpLocks/>
            <a:stCxn id="10" idx="3"/>
          </p:cNvCxnSpPr>
          <p:nvPr/>
        </p:nvCxnSpPr>
        <p:spPr>
          <a:xfrm flipV="1">
            <a:off x="4532709" y="4698873"/>
            <a:ext cx="618411" cy="1846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>
            <a:cxnSpLocks/>
            <a:stCxn id="10" idx="1"/>
          </p:cNvCxnSpPr>
          <p:nvPr/>
        </p:nvCxnSpPr>
        <p:spPr>
          <a:xfrm flipH="1" flipV="1">
            <a:off x="2181257" y="4698873"/>
            <a:ext cx="631686" cy="1846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978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Simplex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507206" y="1993393"/>
                <a:ext cx="8065294" cy="4529327"/>
              </a:xfrm>
            </p:spPr>
            <p:txBody>
              <a:bodyPr/>
              <a:lstStyle/>
              <a:p>
                <a:r>
                  <a:rPr lang="pt-BR" b="1" dirty="0"/>
                  <a:t>Iteração 2: Determinação da Solução Básica Adjacente</a:t>
                </a:r>
              </a:p>
              <a:p>
                <a:r>
                  <a:rPr lang="pt-BR" dirty="0"/>
                  <a:t>Primeiro, vamos multiplicar a Linha 3 por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BR" dirty="0"/>
                  <a:t>. Assim, a nova Linha 3 será:</a:t>
                </a:r>
              </a:p>
              <a:p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Agora vamos aplicar as seguintes operações elementares ao sistema de equações:</a:t>
                </a:r>
              </a:p>
              <a:p>
                <a:pPr marL="540000" lvl="1">
                  <a:buFont typeface="Arial" panose="020B0604020202020204" pitchFamily="34" charset="0"/>
                  <a:buChar char="•"/>
                </a:pPr>
                <a:r>
                  <a:rPr lang="pt-BR" dirty="0"/>
                  <a:t>Somar à Linha 1 a nova Linha 3</a:t>
                </a:r>
              </a:p>
              <a:p>
                <a:pPr marL="540000" lvl="1">
                  <a:buFont typeface="Arial" panose="020B0604020202020204" pitchFamily="34" charset="0"/>
                  <a:buChar char="•"/>
                </a:pPr>
                <a:r>
                  <a:rPr lang="pt-BR" dirty="0"/>
                  <a:t>Subtrair da Linha 2 a nova Linha 3 vezes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BR" dirty="0"/>
              </a:p>
              <a:p>
                <a:pPr marL="540000" lvl="1">
                  <a:buFont typeface="Arial" panose="020B0604020202020204" pitchFamily="34" charset="0"/>
                  <a:buChar char="•"/>
                </a:pPr>
                <a:r>
                  <a:rPr lang="pt-BR" dirty="0"/>
                  <a:t>Subtrair da Linha 4 a nova Linha 3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7206" y="1993393"/>
                <a:ext cx="8065294" cy="4529327"/>
              </a:xfrm>
              <a:blipFill>
                <a:blip r:embed="rId2"/>
                <a:stretch>
                  <a:fillRect t="-3499" b="-14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2253853" y="3345902"/>
                <a:ext cx="4572000" cy="52328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type m:val="lin"/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m:rPr>
                          <m:aln/>
                        </m:rPr>
                        <a:rPr lang="pt-BR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br>
                  <a:rPr lang="pt-BR" sz="2800" dirty="0"/>
                </a:br>
                <a:endParaRPr lang="pt-BR" sz="2800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853" y="3345902"/>
                <a:ext cx="4572000" cy="5232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569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2919" y="1693"/>
            <a:ext cx="8079581" cy="1658198"/>
          </a:xfrm>
        </p:spPr>
        <p:txBody>
          <a:bodyPr/>
          <a:lstStyle/>
          <a:p>
            <a:r>
              <a:rPr lang="pt-BR" dirty="0"/>
              <a:t>Método Simplex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507206" y="1495553"/>
                <a:ext cx="8065294" cy="5210047"/>
              </a:xfrm>
            </p:spPr>
            <p:txBody>
              <a:bodyPr/>
              <a:lstStyle/>
              <a:p>
                <a:r>
                  <a:rPr lang="pt-BR" b="1" dirty="0"/>
                  <a:t>Iteração 2: Determinação da Solução Básica Adjacente</a:t>
                </a:r>
              </a:p>
              <a:p>
                <a:r>
                  <a:rPr lang="pt-BR" dirty="0"/>
                  <a:t>Após todas as operações, teremos o seguinte sistema:</a:t>
                </a:r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Igualando as variáveis não básicas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pt-BR" dirty="0"/>
                  <a:t> a zero, obtemos a solução básica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type m:val="lin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27</m:t>
                            </m:r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 0, 0, </m:t>
                        </m:r>
                        <m:f>
                          <m:fPr>
                            <m:type m:val="lin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pt-BR" dirty="0"/>
                  <a:t>, com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126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7206" y="1495553"/>
                <a:ext cx="8065294" cy="5210047"/>
              </a:xfrm>
              <a:blipFill>
                <a:blip r:embed="rId2"/>
                <a:stretch>
                  <a:fillRect t="-1988" b="-386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203201" y="2612912"/>
                <a:ext cx="7386320" cy="18159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+                    </m:t>
                      </m:r>
                      <m:f>
                        <m:fPr>
                          <m:type m:val="lin"/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lin"/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m:rPr>
                          <m:aln/>
                        </m:rP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126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lin"/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type m:val="lin"/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m:rPr>
                          <m:aln/>
                        </m:rP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         −</m:t>
                      </m:r>
                      <m:f>
                        <m:fPr>
                          <m:type m:val="lin"/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lin"/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m:rPr>
                          <m:aln/>
                        </m:rP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type m:val="lin"/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m:rPr>
                          <m:aln/>
                        </m:rP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br>
                  <a:rPr lang="pt-BR" sz="2800" b="0" dirty="0"/>
                </a:br>
                <a:endParaRPr lang="pt-BR" sz="2800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1" y="2612912"/>
                <a:ext cx="7386320" cy="18159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/>
          <p:cNvSpPr txBox="1"/>
          <p:nvPr/>
        </p:nvSpPr>
        <p:spPr>
          <a:xfrm>
            <a:off x="7559040" y="2502536"/>
            <a:ext cx="1258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Variáveis Básicas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7888585" y="3003223"/>
                <a:ext cx="620811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585" y="3003223"/>
                <a:ext cx="620811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ctor reto 6"/>
          <p:cNvCxnSpPr/>
          <p:nvPr/>
        </p:nvCxnSpPr>
        <p:spPr>
          <a:xfrm>
            <a:off x="7588051" y="2602752"/>
            <a:ext cx="0" cy="173360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988596" y="3520885"/>
            <a:ext cx="535404" cy="47999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2765219" y="4776678"/>
            <a:ext cx="1719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Variáveis Básicas</a:t>
            </a:r>
          </a:p>
        </p:txBody>
      </p:sp>
      <p:cxnSp>
        <p:nvCxnSpPr>
          <p:cNvPr id="13" name="Conector de Seta Reta 12"/>
          <p:cNvCxnSpPr>
            <a:cxnSpLocks/>
          </p:cNvCxnSpPr>
          <p:nvPr/>
        </p:nvCxnSpPr>
        <p:spPr>
          <a:xfrm flipV="1">
            <a:off x="4470400" y="4428858"/>
            <a:ext cx="904240" cy="417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1748522" y="3128547"/>
            <a:ext cx="535404" cy="47999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5467082" y="3948861"/>
            <a:ext cx="535404" cy="47999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de Seta Reta 18"/>
          <p:cNvCxnSpPr>
            <a:cxnSpLocks/>
          </p:cNvCxnSpPr>
          <p:nvPr/>
        </p:nvCxnSpPr>
        <p:spPr>
          <a:xfrm flipH="1" flipV="1">
            <a:off x="2046739" y="3695720"/>
            <a:ext cx="718480" cy="10809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>
            <a:cxnSpLocks/>
            <a:stCxn id="9" idx="1"/>
          </p:cNvCxnSpPr>
          <p:nvPr/>
        </p:nvCxnSpPr>
        <p:spPr>
          <a:xfrm flipH="1" flipV="1">
            <a:off x="1609587" y="4062290"/>
            <a:ext cx="1155632" cy="8990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2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 ao Método Simplex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Exemplo:</a:t>
            </a:r>
            <a:r>
              <a:rPr lang="pt-BR" dirty="0"/>
              <a:t> Considere o seguinte PPL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619760" y="2484120"/>
                <a:ext cx="30021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=3</m:t>
                          </m:r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60" y="2484120"/>
                <a:ext cx="3002104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/>
          <p:cNvSpPr txBox="1"/>
          <p:nvPr/>
        </p:nvSpPr>
        <p:spPr>
          <a:xfrm>
            <a:off x="619760" y="3010563"/>
            <a:ext cx="149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Sujeito 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1368362" y="3533783"/>
                <a:ext cx="2459328" cy="1815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aln/>
                        </m:rPr>
                        <a:rPr lang="pt-BR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  <m:oMath xmlns:m="http://schemas.openxmlformats.org/officeDocument/2006/math">
                      <m:r>
                        <a:rPr lang="pt-BR" sz="2800" b="0" i="0" smtClean="0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aln/>
                        </m:rPr>
                        <a:rPr lang="pt-BR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aln/>
                        </m:rPr>
                        <a:rPr lang="pt-BR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aln/>
                        </m:rPr>
                        <a:rPr lang="pt-BR" sz="28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362" y="3533783"/>
                <a:ext cx="2459328" cy="18158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ângulo 7"/>
          <p:cNvSpPr/>
          <p:nvPr/>
        </p:nvSpPr>
        <p:spPr>
          <a:xfrm>
            <a:off x="4688846" y="2484120"/>
            <a:ext cx="3553460" cy="2946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/>
              <a:t>Vamos explorar todos os cruzamentos das restrições. Para isso, precisamos encontrar todas as soluções básicas do formato aumentado do problema.</a:t>
            </a:r>
          </a:p>
        </p:txBody>
      </p:sp>
    </p:spTree>
    <p:extLst>
      <p:ext uri="{BB962C8B-B14F-4D97-AF65-F5344CB8AC3E}">
        <p14:creationId xmlns:p14="http://schemas.microsoft.com/office/powerpoint/2010/main" val="7783511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Simplex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507206" y="1993393"/>
                <a:ext cx="8065294" cy="4610607"/>
              </a:xfrm>
            </p:spPr>
            <p:txBody>
              <a:bodyPr/>
              <a:lstStyle/>
              <a:p>
                <a:r>
                  <a:rPr lang="pt-BR" b="1" dirty="0"/>
                  <a:t>Iteração 3: Teste de Otimalidade</a:t>
                </a:r>
              </a:p>
              <a:p>
                <a:r>
                  <a:rPr lang="pt-BR" dirty="0"/>
                  <a:t>Precisamos verificar se a solução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type m:val="lin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27</m:t>
                            </m:r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pt-BR" i="1">
                            <a:latin typeface="Cambria Math" panose="02040503050406030204" pitchFamily="18" charset="0"/>
                          </a:rPr>
                          <m:t>, 0, 0, </m:t>
                        </m:r>
                        <m:f>
                          <m:fPr>
                            <m:type m:val="lin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pt-BR" dirty="0"/>
                  <a:t>, com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126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BR" dirty="0"/>
                  <a:t> é ótima. Para isso, vamos olhar a função objetivo</a:t>
                </a:r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Resposta: Chegamos na solução ótima, pois não há como aumentar o valor 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pt-BR" dirty="0"/>
                  <a:t> incrementando as variáveis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pt-BR" dirty="0"/>
              </a:p>
              <a:p>
                <a:r>
                  <a:rPr lang="pt-BR" dirty="0"/>
                  <a:t>Podemos parar o algoritmo! A solução ótima 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BR" dirty="0"/>
                  <a:t>, com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126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7206" y="1993393"/>
                <a:ext cx="8065294" cy="4610607"/>
              </a:xfrm>
              <a:blipFill>
                <a:blip r:embed="rId2"/>
                <a:stretch>
                  <a:fillRect t="-3439" b="-103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2113280" y="3262420"/>
                <a:ext cx="42468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lin"/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lin"/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m:rPr>
                          <m:aln/>
                        </m:rPr>
                        <a:rPr lang="pt-B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126</m:t>
                          </m:r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280" y="3262420"/>
                <a:ext cx="4246880" cy="461665"/>
              </a:xfrm>
              <a:prstGeom prst="rect">
                <a:avLst/>
              </a:prstGeom>
              <a:blipFill>
                <a:blip r:embed="rId3"/>
                <a:stretch>
                  <a:fillRect t="-125000" r="-14368" b="-1907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2113280" y="4105700"/>
                <a:ext cx="42468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m:rPr>
                          <m:aln/>
                        </m:rPr>
                        <a:rPr lang="pt-B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126</m:t>
                          </m:r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type m:val="lin"/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type m:val="lin"/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280" y="4105700"/>
                <a:ext cx="4246880" cy="461665"/>
              </a:xfrm>
              <a:prstGeom prst="rect">
                <a:avLst/>
              </a:prstGeom>
              <a:blipFill>
                <a:blip r:embed="rId4"/>
                <a:stretch>
                  <a:fillRect t="-126667" r="-6178" b="-194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ta: para Baixo 5"/>
          <p:cNvSpPr/>
          <p:nvPr/>
        </p:nvSpPr>
        <p:spPr>
          <a:xfrm>
            <a:off x="4003040" y="3755625"/>
            <a:ext cx="467360" cy="335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53026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Simplex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Exercício: </a:t>
            </a:r>
            <a:r>
              <a:rPr lang="pt-BR" dirty="0"/>
              <a:t>Resolva pelo método Simplex o problema da produção de janelas, que vimos na Aula 2</a:t>
            </a:r>
            <a:endParaRPr lang="pt-BR" b="1" dirty="0"/>
          </a:p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2618445" y="2934800"/>
                <a:ext cx="30021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=3</m:t>
                          </m:r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445" y="2934800"/>
                <a:ext cx="3002104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/>
          <p:cNvSpPr txBox="1"/>
          <p:nvPr/>
        </p:nvSpPr>
        <p:spPr>
          <a:xfrm>
            <a:off x="2618445" y="3514462"/>
            <a:ext cx="1308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Sujeito 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272726" y="4018752"/>
                <a:ext cx="10954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726" y="4018752"/>
                <a:ext cx="1095493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3272726" y="4669832"/>
                <a:ext cx="150130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726" y="4669832"/>
                <a:ext cx="1501308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3272726" y="5330774"/>
                <a:ext cx="247343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726" y="5330774"/>
                <a:ext cx="2473433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3235440" y="5910436"/>
                <a:ext cx="176811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440" y="5910436"/>
                <a:ext cx="176811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84426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Simplex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Resolução: </a:t>
            </a:r>
            <a:r>
              <a:rPr lang="pt-BR" dirty="0"/>
              <a:t>O primeiro passo é escrever o problema na forma aumentada, com as variáveis de folga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61936"/>
                  </p:ext>
                </p:extLst>
              </p:nvPr>
            </p:nvGraphicFramePr>
            <p:xfrm>
              <a:off x="618966" y="2922334"/>
              <a:ext cx="7763032" cy="2072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70379">
                      <a:extLst>
                        <a:ext uri="{9D8B030D-6E8A-4147-A177-3AD203B41FA5}">
                          <a16:colId xmlns:a16="http://schemas.microsoft.com/office/drawing/2014/main" val="2846046323"/>
                        </a:ext>
                      </a:extLst>
                    </a:gridCol>
                    <a:gridCol w="970379">
                      <a:extLst>
                        <a:ext uri="{9D8B030D-6E8A-4147-A177-3AD203B41FA5}">
                          <a16:colId xmlns:a16="http://schemas.microsoft.com/office/drawing/2014/main" val="2933424504"/>
                        </a:ext>
                      </a:extLst>
                    </a:gridCol>
                    <a:gridCol w="970379">
                      <a:extLst>
                        <a:ext uri="{9D8B030D-6E8A-4147-A177-3AD203B41FA5}">
                          <a16:colId xmlns:a16="http://schemas.microsoft.com/office/drawing/2014/main" val="4163935051"/>
                        </a:ext>
                      </a:extLst>
                    </a:gridCol>
                    <a:gridCol w="970379">
                      <a:extLst>
                        <a:ext uri="{9D8B030D-6E8A-4147-A177-3AD203B41FA5}">
                          <a16:colId xmlns:a16="http://schemas.microsoft.com/office/drawing/2014/main" val="2357384813"/>
                        </a:ext>
                      </a:extLst>
                    </a:gridCol>
                    <a:gridCol w="970379">
                      <a:extLst>
                        <a:ext uri="{9D8B030D-6E8A-4147-A177-3AD203B41FA5}">
                          <a16:colId xmlns:a16="http://schemas.microsoft.com/office/drawing/2014/main" val="4085423247"/>
                        </a:ext>
                      </a:extLst>
                    </a:gridCol>
                    <a:gridCol w="970379">
                      <a:extLst>
                        <a:ext uri="{9D8B030D-6E8A-4147-A177-3AD203B41FA5}">
                          <a16:colId xmlns:a16="http://schemas.microsoft.com/office/drawing/2014/main" val="2068387301"/>
                        </a:ext>
                      </a:extLst>
                    </a:gridCol>
                    <a:gridCol w="970379">
                      <a:extLst>
                        <a:ext uri="{9D8B030D-6E8A-4147-A177-3AD203B41FA5}">
                          <a16:colId xmlns:a16="http://schemas.microsoft.com/office/drawing/2014/main" val="112202229"/>
                        </a:ext>
                      </a:extLst>
                    </a:gridCol>
                    <a:gridCol w="970379">
                      <a:extLst>
                        <a:ext uri="{9D8B030D-6E8A-4147-A177-3AD203B41FA5}">
                          <a16:colId xmlns:a16="http://schemas.microsoft.com/office/drawing/2014/main" val="28193994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800" b="1" dirty="0"/>
                            <a:t>Base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56013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0491492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=12</m:t>
                                </m:r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b="0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3653013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=18</m:t>
                                </m:r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b="0" i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5666324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61936"/>
                  </p:ext>
                </p:extLst>
              </p:nvPr>
            </p:nvGraphicFramePr>
            <p:xfrm>
              <a:off x="618966" y="2922334"/>
              <a:ext cx="7763032" cy="2072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70379">
                      <a:extLst>
                        <a:ext uri="{9D8B030D-6E8A-4147-A177-3AD203B41FA5}">
                          <a16:colId xmlns:a16="http://schemas.microsoft.com/office/drawing/2014/main" val="2846046323"/>
                        </a:ext>
                      </a:extLst>
                    </a:gridCol>
                    <a:gridCol w="970379">
                      <a:extLst>
                        <a:ext uri="{9D8B030D-6E8A-4147-A177-3AD203B41FA5}">
                          <a16:colId xmlns:a16="http://schemas.microsoft.com/office/drawing/2014/main" val="2933424504"/>
                        </a:ext>
                      </a:extLst>
                    </a:gridCol>
                    <a:gridCol w="970379">
                      <a:extLst>
                        <a:ext uri="{9D8B030D-6E8A-4147-A177-3AD203B41FA5}">
                          <a16:colId xmlns:a16="http://schemas.microsoft.com/office/drawing/2014/main" val="4163935051"/>
                        </a:ext>
                      </a:extLst>
                    </a:gridCol>
                    <a:gridCol w="970379">
                      <a:extLst>
                        <a:ext uri="{9D8B030D-6E8A-4147-A177-3AD203B41FA5}">
                          <a16:colId xmlns:a16="http://schemas.microsoft.com/office/drawing/2014/main" val="2357384813"/>
                        </a:ext>
                      </a:extLst>
                    </a:gridCol>
                    <a:gridCol w="970379">
                      <a:extLst>
                        <a:ext uri="{9D8B030D-6E8A-4147-A177-3AD203B41FA5}">
                          <a16:colId xmlns:a16="http://schemas.microsoft.com/office/drawing/2014/main" val="4085423247"/>
                        </a:ext>
                      </a:extLst>
                    </a:gridCol>
                    <a:gridCol w="970379">
                      <a:extLst>
                        <a:ext uri="{9D8B030D-6E8A-4147-A177-3AD203B41FA5}">
                          <a16:colId xmlns:a16="http://schemas.microsoft.com/office/drawing/2014/main" val="2068387301"/>
                        </a:ext>
                      </a:extLst>
                    </a:gridCol>
                    <a:gridCol w="970379">
                      <a:extLst>
                        <a:ext uri="{9D8B030D-6E8A-4147-A177-3AD203B41FA5}">
                          <a16:colId xmlns:a16="http://schemas.microsoft.com/office/drawing/2014/main" val="112202229"/>
                        </a:ext>
                      </a:extLst>
                    </a:gridCol>
                    <a:gridCol w="970379">
                      <a:extLst>
                        <a:ext uri="{9D8B030D-6E8A-4147-A177-3AD203B41FA5}">
                          <a16:colId xmlns:a16="http://schemas.microsoft.com/office/drawing/2014/main" val="281939948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t="-10588" r="-701258" b="-3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99375" t="-10588" r="-596875" b="-3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200629" t="-10588" r="-500629" b="-3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601258" t="-10588" r="-100000" b="-3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800" b="1" dirty="0"/>
                            <a:t>Base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5601350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99375" t="-109302" r="-596875" b="-1988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300629" t="-109302" r="-400629" b="-1988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601258" t="-109302" r="-100000" b="-1988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701258" t="-109302" b="-1988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914922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200629" t="-211765" r="-500629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400629" t="-211765" r="-300629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601258" t="-211765" r="-100000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701258" t="-211765" b="-101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530132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99375" t="-311765" r="-596875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200629" t="-311765" r="-500629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497500" t="-311765" r="-198750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601258" t="-311765" r="-100000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701258" t="-311765" b="-1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66324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14655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Simplex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b="1" dirty="0"/>
                  <a:t>Iteração 1: </a:t>
                </a:r>
                <a:r>
                  <a:rPr lang="pt-BR" dirty="0"/>
                  <a:t>A solução não é ótima, pois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=3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+5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/>
                  <a:t>. Devemos escolher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/>
                  <a:t> para entrar na base</a:t>
                </a:r>
              </a:p>
              <a:p>
                <a:r>
                  <a:rPr lang="pt-BR" dirty="0"/>
                  <a:t>Vamos analisar qual variável sai da base:</a:t>
                </a:r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Devemos escolher a variável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pt-BR" dirty="0"/>
                  <a:t> para sair da base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7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379951" y="3292896"/>
                <a:ext cx="2522806" cy="1661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=12−2</m:t>
                      </m:r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=18−2</m:t>
                      </m:r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951" y="3292896"/>
                <a:ext cx="2522806" cy="16619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4866942" y="3826573"/>
                <a:ext cx="943720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≤6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≤9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942" y="3826573"/>
                <a:ext cx="943720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4775502" y="3385228"/>
                <a:ext cx="31409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400" dirty="0"/>
                  <a:t>Não impõe limite 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t-BR" sz="2400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502" y="3385228"/>
                <a:ext cx="3140924" cy="461665"/>
              </a:xfrm>
              <a:prstGeom prst="rect">
                <a:avLst/>
              </a:prstGeom>
              <a:blipFill>
                <a:blip r:embed="rId5"/>
                <a:stretch>
                  <a:fillRect l="-2907" t="-10526" b="-289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eta: para a Direita 6"/>
          <p:cNvSpPr/>
          <p:nvPr/>
        </p:nvSpPr>
        <p:spPr>
          <a:xfrm>
            <a:off x="4216702" y="3461216"/>
            <a:ext cx="558800" cy="309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a Direita 7"/>
          <p:cNvSpPr/>
          <p:nvPr/>
        </p:nvSpPr>
        <p:spPr>
          <a:xfrm>
            <a:off x="4218051" y="4019848"/>
            <a:ext cx="558800" cy="309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a Direita 8"/>
          <p:cNvSpPr/>
          <p:nvPr/>
        </p:nvSpPr>
        <p:spPr>
          <a:xfrm>
            <a:off x="4216702" y="4547167"/>
            <a:ext cx="558800" cy="309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30778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Método Simplex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b="1" dirty="0"/>
                  <a:t>Iteração 1: </a:t>
                </a:r>
                <a:r>
                  <a:rPr lang="pt-BR" dirty="0"/>
                  <a:t>Precisamos escalonar o sistema a seguir para que a coluna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/>
                  <a:t> tenha os coeficientes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0, 0, 1, 0</m:t>
                        </m:r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7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478454"/>
                  </p:ext>
                </p:extLst>
              </p:nvPr>
            </p:nvGraphicFramePr>
            <p:xfrm>
              <a:off x="618966" y="2922334"/>
              <a:ext cx="7763032" cy="2072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70379">
                      <a:extLst>
                        <a:ext uri="{9D8B030D-6E8A-4147-A177-3AD203B41FA5}">
                          <a16:colId xmlns:a16="http://schemas.microsoft.com/office/drawing/2014/main" val="2846046323"/>
                        </a:ext>
                      </a:extLst>
                    </a:gridCol>
                    <a:gridCol w="970379">
                      <a:extLst>
                        <a:ext uri="{9D8B030D-6E8A-4147-A177-3AD203B41FA5}">
                          <a16:colId xmlns:a16="http://schemas.microsoft.com/office/drawing/2014/main" val="2933424504"/>
                        </a:ext>
                      </a:extLst>
                    </a:gridCol>
                    <a:gridCol w="970379">
                      <a:extLst>
                        <a:ext uri="{9D8B030D-6E8A-4147-A177-3AD203B41FA5}">
                          <a16:colId xmlns:a16="http://schemas.microsoft.com/office/drawing/2014/main" val="4163935051"/>
                        </a:ext>
                      </a:extLst>
                    </a:gridCol>
                    <a:gridCol w="970379">
                      <a:extLst>
                        <a:ext uri="{9D8B030D-6E8A-4147-A177-3AD203B41FA5}">
                          <a16:colId xmlns:a16="http://schemas.microsoft.com/office/drawing/2014/main" val="2357384813"/>
                        </a:ext>
                      </a:extLst>
                    </a:gridCol>
                    <a:gridCol w="970379">
                      <a:extLst>
                        <a:ext uri="{9D8B030D-6E8A-4147-A177-3AD203B41FA5}">
                          <a16:colId xmlns:a16="http://schemas.microsoft.com/office/drawing/2014/main" val="4085423247"/>
                        </a:ext>
                      </a:extLst>
                    </a:gridCol>
                    <a:gridCol w="970379">
                      <a:extLst>
                        <a:ext uri="{9D8B030D-6E8A-4147-A177-3AD203B41FA5}">
                          <a16:colId xmlns:a16="http://schemas.microsoft.com/office/drawing/2014/main" val="2068387301"/>
                        </a:ext>
                      </a:extLst>
                    </a:gridCol>
                    <a:gridCol w="970379">
                      <a:extLst>
                        <a:ext uri="{9D8B030D-6E8A-4147-A177-3AD203B41FA5}">
                          <a16:colId xmlns:a16="http://schemas.microsoft.com/office/drawing/2014/main" val="112202229"/>
                        </a:ext>
                      </a:extLst>
                    </a:gridCol>
                    <a:gridCol w="970379">
                      <a:extLst>
                        <a:ext uri="{9D8B030D-6E8A-4147-A177-3AD203B41FA5}">
                          <a16:colId xmlns:a16="http://schemas.microsoft.com/office/drawing/2014/main" val="28193994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800" b="1" dirty="0"/>
                            <a:t>Base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56013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0491492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=12</m:t>
                                </m:r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53013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=18</m:t>
                                </m:r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b="0" i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5666324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478454"/>
                  </p:ext>
                </p:extLst>
              </p:nvPr>
            </p:nvGraphicFramePr>
            <p:xfrm>
              <a:off x="618966" y="2922334"/>
              <a:ext cx="7763032" cy="2072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70379">
                      <a:extLst>
                        <a:ext uri="{9D8B030D-6E8A-4147-A177-3AD203B41FA5}">
                          <a16:colId xmlns:a16="http://schemas.microsoft.com/office/drawing/2014/main" val="2846046323"/>
                        </a:ext>
                      </a:extLst>
                    </a:gridCol>
                    <a:gridCol w="970379">
                      <a:extLst>
                        <a:ext uri="{9D8B030D-6E8A-4147-A177-3AD203B41FA5}">
                          <a16:colId xmlns:a16="http://schemas.microsoft.com/office/drawing/2014/main" val="2933424504"/>
                        </a:ext>
                      </a:extLst>
                    </a:gridCol>
                    <a:gridCol w="970379">
                      <a:extLst>
                        <a:ext uri="{9D8B030D-6E8A-4147-A177-3AD203B41FA5}">
                          <a16:colId xmlns:a16="http://schemas.microsoft.com/office/drawing/2014/main" val="4163935051"/>
                        </a:ext>
                      </a:extLst>
                    </a:gridCol>
                    <a:gridCol w="970379">
                      <a:extLst>
                        <a:ext uri="{9D8B030D-6E8A-4147-A177-3AD203B41FA5}">
                          <a16:colId xmlns:a16="http://schemas.microsoft.com/office/drawing/2014/main" val="2357384813"/>
                        </a:ext>
                      </a:extLst>
                    </a:gridCol>
                    <a:gridCol w="970379">
                      <a:extLst>
                        <a:ext uri="{9D8B030D-6E8A-4147-A177-3AD203B41FA5}">
                          <a16:colId xmlns:a16="http://schemas.microsoft.com/office/drawing/2014/main" val="4085423247"/>
                        </a:ext>
                      </a:extLst>
                    </a:gridCol>
                    <a:gridCol w="970379">
                      <a:extLst>
                        <a:ext uri="{9D8B030D-6E8A-4147-A177-3AD203B41FA5}">
                          <a16:colId xmlns:a16="http://schemas.microsoft.com/office/drawing/2014/main" val="2068387301"/>
                        </a:ext>
                      </a:extLst>
                    </a:gridCol>
                    <a:gridCol w="970379">
                      <a:extLst>
                        <a:ext uri="{9D8B030D-6E8A-4147-A177-3AD203B41FA5}">
                          <a16:colId xmlns:a16="http://schemas.microsoft.com/office/drawing/2014/main" val="112202229"/>
                        </a:ext>
                      </a:extLst>
                    </a:gridCol>
                    <a:gridCol w="970379">
                      <a:extLst>
                        <a:ext uri="{9D8B030D-6E8A-4147-A177-3AD203B41FA5}">
                          <a16:colId xmlns:a16="http://schemas.microsoft.com/office/drawing/2014/main" val="281939948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t="-10588" r="-701258" b="-3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99375" t="-10588" r="-596875" b="-3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200629" t="-10588" r="-500629" b="-3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601258" t="-10588" r="-100000" b="-3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800" b="1" dirty="0"/>
                            <a:t>Base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5601350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99375" t="-109302" r="-596875" b="-1988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300629" t="-109302" r="-400629" b="-1988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601258" t="-109302" r="-100000" b="-1988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701258" t="-109302" b="-1988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914922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200629" t="-211765" r="-500629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400629" t="-211765" r="-300629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601258" t="-211765" r="-100000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701258" t="-211765" b="-101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530132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99375" t="-311765" r="-596875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200629" t="-311765" r="-500629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497500" t="-311765" r="-198750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601258" t="-311765" r="-100000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701258" t="-311765" b="-1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66324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259445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Método Simplex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507206" y="1993393"/>
                <a:ext cx="8065294" cy="4569967"/>
              </a:xfrm>
            </p:spPr>
            <p:txBody>
              <a:bodyPr/>
              <a:lstStyle/>
              <a:p>
                <a:r>
                  <a:rPr lang="pt-BR" b="1" dirty="0"/>
                  <a:t>Iteração 1: </a:t>
                </a:r>
                <a:r>
                  <a:rPr lang="pt-BR" dirty="0"/>
                  <a:t>Após aplicarmos as operações elementares, teremos o seguinte sistema de equações</a:t>
                </a:r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Igualando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pt-BR" dirty="0"/>
                  <a:t> (variáveis não básicas) a zero, obtemos a solução básica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0, 6, 4, 0, 6</m:t>
                        </m:r>
                      </m:e>
                    </m:d>
                  </m:oMath>
                </a14:m>
                <a:r>
                  <a:rPr lang="pt-BR" dirty="0"/>
                  <a:t>, com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7206" y="1993393"/>
                <a:ext cx="8065294" cy="4569967"/>
              </a:xfrm>
              <a:blipFill>
                <a:blip r:embed="rId2"/>
                <a:stretch>
                  <a:fillRect t="-2267" r="-17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8987425"/>
                  </p:ext>
                </p:extLst>
              </p:nvPr>
            </p:nvGraphicFramePr>
            <p:xfrm>
              <a:off x="213360" y="2922334"/>
              <a:ext cx="8768080" cy="234016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87676">
                      <a:extLst>
                        <a:ext uri="{9D8B030D-6E8A-4147-A177-3AD203B41FA5}">
                          <a16:colId xmlns:a16="http://schemas.microsoft.com/office/drawing/2014/main" val="2846046323"/>
                        </a:ext>
                      </a:extLst>
                    </a:gridCol>
                    <a:gridCol w="943139">
                      <a:extLst>
                        <a:ext uri="{9D8B030D-6E8A-4147-A177-3AD203B41FA5}">
                          <a16:colId xmlns:a16="http://schemas.microsoft.com/office/drawing/2014/main" val="2933424504"/>
                        </a:ext>
                      </a:extLst>
                    </a:gridCol>
                    <a:gridCol w="1160786">
                      <a:extLst>
                        <a:ext uri="{9D8B030D-6E8A-4147-A177-3AD203B41FA5}">
                          <a16:colId xmlns:a16="http://schemas.microsoft.com/office/drawing/2014/main" val="4163935051"/>
                        </a:ext>
                      </a:extLst>
                    </a:gridCol>
                    <a:gridCol w="887919">
                      <a:extLst>
                        <a:ext uri="{9D8B030D-6E8A-4147-A177-3AD203B41FA5}">
                          <a16:colId xmlns:a16="http://schemas.microsoft.com/office/drawing/2014/main" val="2357384813"/>
                        </a:ext>
                      </a:extLst>
                    </a:gridCol>
                    <a:gridCol w="1700530">
                      <a:extLst>
                        <a:ext uri="{9D8B030D-6E8A-4147-A177-3AD203B41FA5}">
                          <a16:colId xmlns:a16="http://schemas.microsoft.com/office/drawing/2014/main" val="4085423247"/>
                        </a:ext>
                      </a:extLst>
                    </a:gridCol>
                    <a:gridCol w="1096010">
                      <a:extLst>
                        <a:ext uri="{9D8B030D-6E8A-4147-A177-3AD203B41FA5}">
                          <a16:colId xmlns:a16="http://schemas.microsoft.com/office/drawing/2014/main" val="2068387301"/>
                        </a:ext>
                      </a:extLst>
                    </a:gridCol>
                    <a:gridCol w="1096010">
                      <a:extLst>
                        <a:ext uri="{9D8B030D-6E8A-4147-A177-3AD203B41FA5}">
                          <a16:colId xmlns:a16="http://schemas.microsoft.com/office/drawing/2014/main" val="112202229"/>
                        </a:ext>
                      </a:extLst>
                    </a:gridCol>
                    <a:gridCol w="1096010">
                      <a:extLst>
                        <a:ext uri="{9D8B030D-6E8A-4147-A177-3AD203B41FA5}">
                          <a16:colId xmlns:a16="http://schemas.microsoft.com/office/drawing/2014/main" val="28193994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BR" sz="2800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800" b="1" dirty="0"/>
                            <a:t>Base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56013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0491492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BR" sz="2800" b="0" i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53013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b="0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BR" sz="2800" b="0" i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b="0" i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5666324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8987425"/>
                  </p:ext>
                </p:extLst>
              </p:nvPr>
            </p:nvGraphicFramePr>
            <p:xfrm>
              <a:off x="213360" y="2922334"/>
              <a:ext cx="8768080" cy="234016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87676">
                      <a:extLst>
                        <a:ext uri="{9D8B030D-6E8A-4147-A177-3AD203B41FA5}">
                          <a16:colId xmlns:a16="http://schemas.microsoft.com/office/drawing/2014/main" val="2846046323"/>
                        </a:ext>
                      </a:extLst>
                    </a:gridCol>
                    <a:gridCol w="943139">
                      <a:extLst>
                        <a:ext uri="{9D8B030D-6E8A-4147-A177-3AD203B41FA5}">
                          <a16:colId xmlns:a16="http://schemas.microsoft.com/office/drawing/2014/main" val="2933424504"/>
                        </a:ext>
                      </a:extLst>
                    </a:gridCol>
                    <a:gridCol w="1160786">
                      <a:extLst>
                        <a:ext uri="{9D8B030D-6E8A-4147-A177-3AD203B41FA5}">
                          <a16:colId xmlns:a16="http://schemas.microsoft.com/office/drawing/2014/main" val="4163935051"/>
                        </a:ext>
                      </a:extLst>
                    </a:gridCol>
                    <a:gridCol w="887919">
                      <a:extLst>
                        <a:ext uri="{9D8B030D-6E8A-4147-A177-3AD203B41FA5}">
                          <a16:colId xmlns:a16="http://schemas.microsoft.com/office/drawing/2014/main" val="2357384813"/>
                        </a:ext>
                      </a:extLst>
                    </a:gridCol>
                    <a:gridCol w="1700530">
                      <a:extLst>
                        <a:ext uri="{9D8B030D-6E8A-4147-A177-3AD203B41FA5}">
                          <a16:colId xmlns:a16="http://schemas.microsoft.com/office/drawing/2014/main" val="4085423247"/>
                        </a:ext>
                      </a:extLst>
                    </a:gridCol>
                    <a:gridCol w="1096010">
                      <a:extLst>
                        <a:ext uri="{9D8B030D-6E8A-4147-A177-3AD203B41FA5}">
                          <a16:colId xmlns:a16="http://schemas.microsoft.com/office/drawing/2014/main" val="2068387301"/>
                        </a:ext>
                      </a:extLst>
                    </a:gridCol>
                    <a:gridCol w="1096010">
                      <a:extLst>
                        <a:ext uri="{9D8B030D-6E8A-4147-A177-3AD203B41FA5}">
                          <a16:colId xmlns:a16="http://schemas.microsoft.com/office/drawing/2014/main" val="112202229"/>
                        </a:ext>
                      </a:extLst>
                    </a:gridCol>
                    <a:gridCol w="1096010">
                      <a:extLst>
                        <a:ext uri="{9D8B030D-6E8A-4147-A177-3AD203B41FA5}">
                          <a16:colId xmlns:a16="http://schemas.microsoft.com/office/drawing/2014/main" val="2819399482"/>
                        </a:ext>
                      </a:extLst>
                    </a:gridCol>
                  </a:tblGrid>
                  <a:tr h="65767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t="-8333" r="-1015504" b="-25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83226" t="-8333" r="-745161" b="-25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222222" t="-8333" r="-193548" b="-25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599444" t="-8333" r="-100000" b="-25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800" b="1" dirty="0"/>
                            <a:t>Base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5601350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83226" t="-137647" r="-745161" b="-22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327586" t="-137647" r="-564828" b="-22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599444" t="-137647" r="-100000" b="-22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699444" t="-137647" b="-2270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9149227"/>
                      </a:ext>
                    </a:extLst>
                  </a:tr>
                  <a:tr h="646176"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148691" t="-188785" r="-504712" b="-80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222222" t="-188785" r="-193548" b="-80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599444" t="-188785" r="-100000" b="-80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699444" t="-188785" b="-803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530132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83226" t="-363529" r="-745161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222222" t="-363529" r="-193548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499444" t="-363529" r="-200000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599444" t="-363529" r="-100000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699444" t="-363529" b="-1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66324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183961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Método Simplex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b="1" dirty="0"/>
                  <a:t>Iteração 2: </a:t>
                </a:r>
                <a:r>
                  <a:rPr lang="pt-BR" dirty="0"/>
                  <a:t>Teste de otimalidade da solução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0, 6, 4, 0, 6</m:t>
                        </m:r>
                      </m:e>
                    </m:d>
                  </m:oMath>
                </a14:m>
                <a:endParaRPr lang="pt-BR" dirty="0"/>
              </a:p>
              <a:p>
                <a:r>
                  <a:rPr lang="pt-BR" b="1" dirty="0"/>
                  <a:t>Conclusão: </a:t>
                </a:r>
                <a:r>
                  <a:rPr lang="pt-BR" dirty="0"/>
                  <a:t>A solução não é ótima, pois a função objetivo é:</a:t>
                </a:r>
              </a:p>
              <a:p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É possível aumentar o valor 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pt-BR" dirty="0"/>
                  <a:t> incrementando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/>
                  <a:t>. Portanto, devemos escolher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/>
                  <a:t> como a variável que entra na base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7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2779884" y="3073400"/>
                <a:ext cx="3519938" cy="5717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=30+3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type m:val="skw"/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884" y="3073400"/>
                <a:ext cx="3519938" cy="5717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89246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Método Simplex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507206" y="1993393"/>
                <a:ext cx="8065294" cy="4265167"/>
              </a:xfrm>
            </p:spPr>
            <p:txBody>
              <a:bodyPr/>
              <a:lstStyle/>
              <a:p>
                <a:r>
                  <a:rPr lang="pt-BR" b="1" dirty="0"/>
                  <a:t>Iteração 2:</a:t>
                </a:r>
                <a:r>
                  <a:rPr lang="pt-BR" dirty="0"/>
                  <a:t> Qual variável sai da base?</a:t>
                </a:r>
              </a:p>
              <a:p>
                <a:r>
                  <a:rPr lang="pt-BR" dirty="0"/>
                  <a:t>Vamos ver qual variável básica chega a zero primeiro quando aumentamos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/>
                  <a:t> e mantemos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r>
                  <a:rPr lang="pt-BR" b="1" dirty="0"/>
                  <a:t>Conclusão:</a:t>
                </a:r>
                <a:r>
                  <a:rPr lang="pt-BR" dirty="0"/>
                  <a:t> a variável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pt-BR" dirty="0"/>
                  <a:t> deixa a base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7206" y="1993393"/>
                <a:ext cx="8065294" cy="4265167"/>
              </a:xfrm>
              <a:blipFill>
                <a:blip r:embed="rId2"/>
                <a:stretch>
                  <a:fillRect t="-2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772844" y="3258016"/>
                <a:ext cx="25431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=4−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44" y="3258016"/>
                <a:ext cx="254313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5080301" y="3062897"/>
                <a:ext cx="1095493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≤4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301" y="3062897"/>
                <a:ext cx="1095493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4945968" y="3844405"/>
                <a:ext cx="373063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800" dirty="0"/>
                  <a:t>Não impõe limite 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pt-BR" sz="2800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968" y="3844405"/>
                <a:ext cx="3730637" cy="523220"/>
              </a:xfrm>
              <a:prstGeom prst="rect">
                <a:avLst/>
              </a:prstGeom>
              <a:blipFill>
                <a:blip r:embed="rId5"/>
                <a:stretch>
                  <a:fillRect l="-3268" t="-11765" b="-341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eta: para a Direita 6"/>
          <p:cNvSpPr/>
          <p:nvPr/>
        </p:nvSpPr>
        <p:spPr>
          <a:xfrm>
            <a:off x="4308142" y="3318615"/>
            <a:ext cx="558800" cy="309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8" name="Seta: para a Direita 7"/>
          <p:cNvSpPr/>
          <p:nvPr/>
        </p:nvSpPr>
        <p:spPr>
          <a:xfrm>
            <a:off x="4308142" y="3951171"/>
            <a:ext cx="558800" cy="309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9" name="Seta: para a Direita 8"/>
          <p:cNvSpPr/>
          <p:nvPr/>
        </p:nvSpPr>
        <p:spPr>
          <a:xfrm>
            <a:off x="4308142" y="4588108"/>
            <a:ext cx="558800" cy="309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772844" y="3890572"/>
                <a:ext cx="110216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44" y="3890572"/>
                <a:ext cx="1102161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777965" y="4527509"/>
                <a:ext cx="27419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=6−3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65" y="4527509"/>
                <a:ext cx="2741904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5080301" y="4368567"/>
                <a:ext cx="1095493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≤2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301" y="4368567"/>
                <a:ext cx="1095493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28871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Método Simplex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507206" y="1993393"/>
                <a:ext cx="8065294" cy="4569967"/>
              </a:xfrm>
            </p:spPr>
            <p:txBody>
              <a:bodyPr>
                <a:normAutofit/>
              </a:bodyPr>
              <a:lstStyle/>
              <a:p>
                <a:r>
                  <a:rPr lang="pt-BR" b="1" dirty="0"/>
                  <a:t>Iteração 2: </a:t>
                </a:r>
                <a:r>
                  <a:rPr lang="pt-BR" dirty="0"/>
                  <a:t>Agora precisamos escalonar o sistema para que a coluna da variável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/>
                  <a:t> tenha os coeficientes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0, 0, 0, 1</m:t>
                        </m:r>
                      </m:e>
                    </m:d>
                  </m:oMath>
                </a14:m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7206" y="1993393"/>
                <a:ext cx="8065294" cy="4569967"/>
              </a:xfrm>
              <a:blipFill>
                <a:blip r:embed="rId2"/>
                <a:stretch>
                  <a:fillRect t="-22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4440070"/>
                  </p:ext>
                </p:extLst>
              </p:nvPr>
            </p:nvGraphicFramePr>
            <p:xfrm>
              <a:off x="213360" y="2922334"/>
              <a:ext cx="8768080" cy="234016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87676">
                      <a:extLst>
                        <a:ext uri="{9D8B030D-6E8A-4147-A177-3AD203B41FA5}">
                          <a16:colId xmlns:a16="http://schemas.microsoft.com/office/drawing/2014/main" val="2846046323"/>
                        </a:ext>
                      </a:extLst>
                    </a:gridCol>
                    <a:gridCol w="943139">
                      <a:extLst>
                        <a:ext uri="{9D8B030D-6E8A-4147-A177-3AD203B41FA5}">
                          <a16:colId xmlns:a16="http://schemas.microsoft.com/office/drawing/2014/main" val="2933424504"/>
                        </a:ext>
                      </a:extLst>
                    </a:gridCol>
                    <a:gridCol w="1160786">
                      <a:extLst>
                        <a:ext uri="{9D8B030D-6E8A-4147-A177-3AD203B41FA5}">
                          <a16:colId xmlns:a16="http://schemas.microsoft.com/office/drawing/2014/main" val="4163935051"/>
                        </a:ext>
                      </a:extLst>
                    </a:gridCol>
                    <a:gridCol w="887919">
                      <a:extLst>
                        <a:ext uri="{9D8B030D-6E8A-4147-A177-3AD203B41FA5}">
                          <a16:colId xmlns:a16="http://schemas.microsoft.com/office/drawing/2014/main" val="2357384813"/>
                        </a:ext>
                      </a:extLst>
                    </a:gridCol>
                    <a:gridCol w="1700530">
                      <a:extLst>
                        <a:ext uri="{9D8B030D-6E8A-4147-A177-3AD203B41FA5}">
                          <a16:colId xmlns:a16="http://schemas.microsoft.com/office/drawing/2014/main" val="4085423247"/>
                        </a:ext>
                      </a:extLst>
                    </a:gridCol>
                    <a:gridCol w="1096010">
                      <a:extLst>
                        <a:ext uri="{9D8B030D-6E8A-4147-A177-3AD203B41FA5}">
                          <a16:colId xmlns:a16="http://schemas.microsoft.com/office/drawing/2014/main" val="2068387301"/>
                        </a:ext>
                      </a:extLst>
                    </a:gridCol>
                    <a:gridCol w="1096010">
                      <a:extLst>
                        <a:ext uri="{9D8B030D-6E8A-4147-A177-3AD203B41FA5}">
                          <a16:colId xmlns:a16="http://schemas.microsoft.com/office/drawing/2014/main" val="112202229"/>
                        </a:ext>
                      </a:extLst>
                    </a:gridCol>
                    <a:gridCol w="1096010">
                      <a:extLst>
                        <a:ext uri="{9D8B030D-6E8A-4147-A177-3AD203B41FA5}">
                          <a16:colId xmlns:a16="http://schemas.microsoft.com/office/drawing/2014/main" val="28193994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BR" sz="2800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800" b="1" dirty="0"/>
                            <a:t>Base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56013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0491492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BR" sz="2800" b="0" i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653013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b="0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BR" sz="2800" b="0" i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66324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4440070"/>
                  </p:ext>
                </p:extLst>
              </p:nvPr>
            </p:nvGraphicFramePr>
            <p:xfrm>
              <a:off x="213360" y="2922334"/>
              <a:ext cx="8768080" cy="234016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87676">
                      <a:extLst>
                        <a:ext uri="{9D8B030D-6E8A-4147-A177-3AD203B41FA5}">
                          <a16:colId xmlns:a16="http://schemas.microsoft.com/office/drawing/2014/main" val="2846046323"/>
                        </a:ext>
                      </a:extLst>
                    </a:gridCol>
                    <a:gridCol w="943139">
                      <a:extLst>
                        <a:ext uri="{9D8B030D-6E8A-4147-A177-3AD203B41FA5}">
                          <a16:colId xmlns:a16="http://schemas.microsoft.com/office/drawing/2014/main" val="2933424504"/>
                        </a:ext>
                      </a:extLst>
                    </a:gridCol>
                    <a:gridCol w="1160786">
                      <a:extLst>
                        <a:ext uri="{9D8B030D-6E8A-4147-A177-3AD203B41FA5}">
                          <a16:colId xmlns:a16="http://schemas.microsoft.com/office/drawing/2014/main" val="4163935051"/>
                        </a:ext>
                      </a:extLst>
                    </a:gridCol>
                    <a:gridCol w="887919">
                      <a:extLst>
                        <a:ext uri="{9D8B030D-6E8A-4147-A177-3AD203B41FA5}">
                          <a16:colId xmlns:a16="http://schemas.microsoft.com/office/drawing/2014/main" val="2357384813"/>
                        </a:ext>
                      </a:extLst>
                    </a:gridCol>
                    <a:gridCol w="1700530">
                      <a:extLst>
                        <a:ext uri="{9D8B030D-6E8A-4147-A177-3AD203B41FA5}">
                          <a16:colId xmlns:a16="http://schemas.microsoft.com/office/drawing/2014/main" val="4085423247"/>
                        </a:ext>
                      </a:extLst>
                    </a:gridCol>
                    <a:gridCol w="1096010">
                      <a:extLst>
                        <a:ext uri="{9D8B030D-6E8A-4147-A177-3AD203B41FA5}">
                          <a16:colId xmlns:a16="http://schemas.microsoft.com/office/drawing/2014/main" val="2068387301"/>
                        </a:ext>
                      </a:extLst>
                    </a:gridCol>
                    <a:gridCol w="1096010">
                      <a:extLst>
                        <a:ext uri="{9D8B030D-6E8A-4147-A177-3AD203B41FA5}">
                          <a16:colId xmlns:a16="http://schemas.microsoft.com/office/drawing/2014/main" val="112202229"/>
                        </a:ext>
                      </a:extLst>
                    </a:gridCol>
                    <a:gridCol w="1096010">
                      <a:extLst>
                        <a:ext uri="{9D8B030D-6E8A-4147-A177-3AD203B41FA5}">
                          <a16:colId xmlns:a16="http://schemas.microsoft.com/office/drawing/2014/main" val="2819399482"/>
                        </a:ext>
                      </a:extLst>
                    </a:gridCol>
                  </a:tblGrid>
                  <a:tr h="65767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t="-8333" r="-1015504" b="-25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83226" t="-8333" r="-745161" b="-25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222222" t="-8333" r="-193548" b="-25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599444" t="-8333" r="-100000" b="-25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800" b="1" dirty="0"/>
                            <a:t>Base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5601350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83226" t="-137647" r="-745161" b="-22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327586" t="-137647" r="-564828" b="-22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599444" t="-137647" r="-100000" b="-22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699444" t="-137647" b="-2270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9149227"/>
                      </a:ext>
                    </a:extLst>
                  </a:tr>
                  <a:tr h="646176"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148691" t="-188785" r="-504712" b="-80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222222" t="-188785" r="-193548" b="-80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599444" t="-188785" r="-100000" b="-80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699444" t="-188785" b="-803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530132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83226" t="-363529" r="-745161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222222" t="-363529" r="-193548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499444" t="-363529" r="-200000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599444" t="-363529" r="-100000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699444" t="-363529" b="-1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66324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407854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Simplex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507206" y="1993393"/>
                <a:ext cx="8065294" cy="4529327"/>
              </a:xfrm>
            </p:spPr>
            <p:txBody>
              <a:bodyPr>
                <a:normAutofit/>
              </a:bodyPr>
              <a:lstStyle/>
              <a:p>
                <a:r>
                  <a:rPr lang="pt-BR" b="1" dirty="0"/>
                  <a:t>Iteração 2: </a:t>
                </a:r>
                <a:r>
                  <a:rPr lang="pt-BR" dirty="0"/>
                  <a:t>Após aplicarmos as operações elementares, teremos o seguinte sistema de equações</a:t>
                </a:r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Igualando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pt-BR" dirty="0"/>
                  <a:t> (variáveis não básicas) a zero, obtemos a solução básica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, 6,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, 0,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pt-BR" dirty="0"/>
                  <a:t>, com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=36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7206" y="1993393"/>
                <a:ext cx="8065294" cy="4529327"/>
              </a:xfrm>
              <a:blipFill>
                <a:blip r:embed="rId2"/>
                <a:stretch>
                  <a:fillRect t="-2288" r="-17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3261433"/>
                  </p:ext>
                </p:extLst>
              </p:nvPr>
            </p:nvGraphicFramePr>
            <p:xfrm>
              <a:off x="213360" y="2861374"/>
              <a:ext cx="8768080" cy="259308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87676">
                      <a:extLst>
                        <a:ext uri="{9D8B030D-6E8A-4147-A177-3AD203B41FA5}">
                          <a16:colId xmlns:a16="http://schemas.microsoft.com/office/drawing/2014/main" val="2846046323"/>
                        </a:ext>
                      </a:extLst>
                    </a:gridCol>
                    <a:gridCol w="943139">
                      <a:extLst>
                        <a:ext uri="{9D8B030D-6E8A-4147-A177-3AD203B41FA5}">
                          <a16:colId xmlns:a16="http://schemas.microsoft.com/office/drawing/2014/main" val="2933424504"/>
                        </a:ext>
                      </a:extLst>
                    </a:gridCol>
                    <a:gridCol w="859985">
                      <a:extLst>
                        <a:ext uri="{9D8B030D-6E8A-4147-A177-3AD203B41FA5}">
                          <a16:colId xmlns:a16="http://schemas.microsoft.com/office/drawing/2014/main" val="4163935051"/>
                        </a:ext>
                      </a:extLst>
                    </a:gridCol>
                    <a:gridCol w="924560">
                      <a:extLst>
                        <a:ext uri="{9D8B030D-6E8A-4147-A177-3AD203B41FA5}">
                          <a16:colId xmlns:a16="http://schemas.microsoft.com/office/drawing/2014/main" val="2357384813"/>
                        </a:ext>
                      </a:extLst>
                    </a:gridCol>
                    <a:gridCol w="1656080">
                      <a:extLst>
                        <a:ext uri="{9D8B030D-6E8A-4147-A177-3AD203B41FA5}">
                          <a16:colId xmlns:a16="http://schemas.microsoft.com/office/drawing/2014/main" val="4085423247"/>
                        </a:ext>
                      </a:extLst>
                    </a:gridCol>
                    <a:gridCol w="1404620">
                      <a:extLst>
                        <a:ext uri="{9D8B030D-6E8A-4147-A177-3AD203B41FA5}">
                          <a16:colId xmlns:a16="http://schemas.microsoft.com/office/drawing/2014/main" val="2068387301"/>
                        </a:ext>
                      </a:extLst>
                    </a:gridCol>
                    <a:gridCol w="1096010">
                      <a:extLst>
                        <a:ext uri="{9D8B030D-6E8A-4147-A177-3AD203B41FA5}">
                          <a16:colId xmlns:a16="http://schemas.microsoft.com/office/drawing/2014/main" val="112202229"/>
                        </a:ext>
                      </a:extLst>
                    </a:gridCol>
                    <a:gridCol w="1096010">
                      <a:extLst>
                        <a:ext uri="{9D8B030D-6E8A-4147-A177-3AD203B41FA5}">
                          <a16:colId xmlns:a16="http://schemas.microsoft.com/office/drawing/2014/main" val="28193994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b="0" i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BR" sz="2800" b="0" i="0" smtClean="0"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800" b="1" dirty="0"/>
                            <a:t>Base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56013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b="0" i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BR" sz="28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0491492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BR" sz="2800" b="0" i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653013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b="0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BR" sz="28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66324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3261433"/>
                  </p:ext>
                </p:extLst>
              </p:nvPr>
            </p:nvGraphicFramePr>
            <p:xfrm>
              <a:off x="213360" y="2861374"/>
              <a:ext cx="8768080" cy="259308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87676">
                      <a:extLst>
                        <a:ext uri="{9D8B030D-6E8A-4147-A177-3AD203B41FA5}">
                          <a16:colId xmlns:a16="http://schemas.microsoft.com/office/drawing/2014/main" val="2846046323"/>
                        </a:ext>
                      </a:extLst>
                    </a:gridCol>
                    <a:gridCol w="943139">
                      <a:extLst>
                        <a:ext uri="{9D8B030D-6E8A-4147-A177-3AD203B41FA5}">
                          <a16:colId xmlns:a16="http://schemas.microsoft.com/office/drawing/2014/main" val="2933424504"/>
                        </a:ext>
                      </a:extLst>
                    </a:gridCol>
                    <a:gridCol w="859985">
                      <a:extLst>
                        <a:ext uri="{9D8B030D-6E8A-4147-A177-3AD203B41FA5}">
                          <a16:colId xmlns:a16="http://schemas.microsoft.com/office/drawing/2014/main" val="4163935051"/>
                        </a:ext>
                      </a:extLst>
                    </a:gridCol>
                    <a:gridCol w="924560">
                      <a:extLst>
                        <a:ext uri="{9D8B030D-6E8A-4147-A177-3AD203B41FA5}">
                          <a16:colId xmlns:a16="http://schemas.microsoft.com/office/drawing/2014/main" val="2357384813"/>
                        </a:ext>
                      </a:extLst>
                    </a:gridCol>
                    <a:gridCol w="1656080">
                      <a:extLst>
                        <a:ext uri="{9D8B030D-6E8A-4147-A177-3AD203B41FA5}">
                          <a16:colId xmlns:a16="http://schemas.microsoft.com/office/drawing/2014/main" val="4085423247"/>
                        </a:ext>
                      </a:extLst>
                    </a:gridCol>
                    <a:gridCol w="1404620">
                      <a:extLst>
                        <a:ext uri="{9D8B030D-6E8A-4147-A177-3AD203B41FA5}">
                          <a16:colId xmlns:a16="http://schemas.microsoft.com/office/drawing/2014/main" val="2068387301"/>
                        </a:ext>
                      </a:extLst>
                    </a:gridCol>
                    <a:gridCol w="1096010">
                      <a:extLst>
                        <a:ext uri="{9D8B030D-6E8A-4147-A177-3AD203B41FA5}">
                          <a16:colId xmlns:a16="http://schemas.microsoft.com/office/drawing/2014/main" val="112202229"/>
                        </a:ext>
                      </a:extLst>
                    </a:gridCol>
                    <a:gridCol w="1096010">
                      <a:extLst>
                        <a:ext uri="{9D8B030D-6E8A-4147-A177-3AD203B41FA5}">
                          <a16:colId xmlns:a16="http://schemas.microsoft.com/office/drawing/2014/main" val="2819399482"/>
                        </a:ext>
                      </a:extLst>
                    </a:gridCol>
                  </a:tblGrid>
                  <a:tr h="64897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t="-8411" r="-1015504" b="-299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212132" t="-8411" r="-216912" b="-299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369130" t="-8411" r="-156522" b="-299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599444" t="-8411" r="-100000" b="-299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800" b="1" dirty="0"/>
                            <a:t>Base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56013508"/>
                      </a:ext>
                    </a:extLst>
                  </a:tr>
                  <a:tr h="648970"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279605" t="-109434" r="-567105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212132" t="-109434" r="-216912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369130" t="-109434" r="-156522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599444" t="-109434" r="-100000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699444" t="-109434" b="-201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9149227"/>
                      </a:ext>
                    </a:extLst>
                  </a:tr>
                  <a:tr h="646176"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201418" t="-209434" r="-719149" b="-1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212132" t="-209434" r="-216912" b="-1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599444" t="-209434" r="-100000" b="-1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699444" t="-209434" b="-101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5301327"/>
                      </a:ext>
                    </a:extLst>
                  </a:tr>
                  <a:tr h="648970"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83226" t="-306542" r="-745161" b="-9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212132" t="-306542" r="-216912" b="-9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369130" t="-306542" r="-156522" b="-9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599444" t="-306542" r="-100000" b="-9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699444" t="-306542" b="-9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66324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30471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 ao Método Simplex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Exemplo:</a:t>
            </a:r>
            <a:r>
              <a:rPr lang="pt-BR" dirty="0"/>
              <a:t> a seguir temos a forma aumentada, com a adição das variáveis de folga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2127563" y="2968544"/>
                <a:ext cx="4810291" cy="1815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m:rPr>
                          <m:aln/>
                        </m:rP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  <m:oMath xmlns:m="http://schemas.openxmlformats.org/officeDocument/2006/math">
                      <m:r>
                        <a:rPr lang="pt-BR" sz="2800" b="0" i="0" smtClean="0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         +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m:rPr>
                          <m:aln/>
                        </m:rP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                               +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m:rPr>
                          <m:aln/>
                        </m:rP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, …,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m:rPr>
                          <m:aln/>
                        </m:rPr>
                        <a:rPr lang="pt-BR" sz="28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563" y="2968544"/>
                <a:ext cx="4810291" cy="18158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53747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Método Simplex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507206" y="1993393"/>
                <a:ext cx="8065294" cy="4590287"/>
              </a:xfrm>
            </p:spPr>
            <p:txBody>
              <a:bodyPr/>
              <a:lstStyle/>
              <a:p>
                <a:r>
                  <a:rPr lang="pt-BR" b="1" dirty="0"/>
                  <a:t>Iteração 3: </a:t>
                </a:r>
                <a:r>
                  <a:rPr lang="pt-BR" dirty="0"/>
                  <a:t>Teste de otimalidade da solução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, 6,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, 0,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pt-BR" dirty="0"/>
              </a:p>
              <a:p>
                <a:r>
                  <a:rPr lang="pt-BR" b="1" dirty="0"/>
                  <a:t>Conclusão: </a:t>
                </a:r>
                <a:r>
                  <a:rPr lang="pt-BR" dirty="0"/>
                  <a:t>A solução é ótima, pois a função objetivo é:</a:t>
                </a:r>
              </a:p>
              <a:p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Não é mais possível aumentar o valor 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pt-BR" dirty="0"/>
                  <a:t> aumentando os valores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pt-BR" dirty="0"/>
              </a:p>
              <a:p>
                <a:r>
                  <a:rPr lang="pt-BR" dirty="0"/>
                  <a:t>Portanto, devemos parar o algoritmo. A solução ótima 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pt-BR" dirty="0"/>
                  <a:t> com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=36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7206" y="1993393"/>
                <a:ext cx="8065294" cy="4590287"/>
              </a:xfrm>
              <a:blipFill>
                <a:blip r:embed="rId2"/>
                <a:stretch>
                  <a:fillRect t="-22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2779884" y="3073400"/>
                <a:ext cx="3421129" cy="5629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=36−</m:t>
                      </m:r>
                      <m:f>
                        <m:fPr>
                          <m:type m:val="skw"/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884" y="3073400"/>
                <a:ext cx="3421129" cy="5629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3123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 ao Método Simplex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507206" y="1993393"/>
                <a:ext cx="8065294" cy="4529327"/>
              </a:xfrm>
            </p:spPr>
            <p:txBody>
              <a:bodyPr>
                <a:normAutofit/>
              </a:bodyPr>
              <a:lstStyle/>
              <a:p>
                <a:r>
                  <a:rPr lang="pt-BR" b="1" dirty="0"/>
                  <a:t>Obtenção de Soluções Básicas</a:t>
                </a:r>
              </a:p>
              <a:p>
                <a:r>
                  <a:rPr lang="pt-BR" dirty="0"/>
                  <a:t>Como temos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pt-BR" dirty="0"/>
                  <a:t> variáveis 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pt-BR" dirty="0"/>
                  <a:t> equações, então temos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pt-BR" dirty="0"/>
                  <a:t> graus de liberdade</a:t>
                </a:r>
              </a:p>
              <a:p>
                <a:r>
                  <a:rPr lang="pt-BR" dirty="0"/>
                  <a:t>Para obtermos uma solução básica, precisamos escolher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pt-BR" dirty="0"/>
                  <a:t> variáveis e chama-las de </a:t>
                </a:r>
                <a:r>
                  <a:rPr lang="pt-BR" b="1" dirty="0"/>
                  <a:t>não básicas</a:t>
                </a:r>
                <a:r>
                  <a:rPr lang="pt-BR" dirty="0"/>
                  <a:t>. As variáveis não básicas devem ser igualadas a zero</a:t>
                </a:r>
              </a:p>
              <a:p>
                <a:r>
                  <a:rPr lang="pt-BR" dirty="0"/>
                  <a:t>Após isso, é possível obter o valor das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pt-BR" dirty="0"/>
                  <a:t> </a:t>
                </a:r>
                <a:r>
                  <a:rPr lang="pt-BR" b="1" dirty="0"/>
                  <a:t>variáveis básicas </a:t>
                </a:r>
                <a:r>
                  <a:rPr lang="pt-BR" dirty="0"/>
                  <a:t>restantes</a:t>
                </a:r>
              </a:p>
              <a:p>
                <a:r>
                  <a:rPr lang="pt-BR" b="1" dirty="0">
                    <a:solidFill>
                      <a:srgbClr val="FF0000"/>
                    </a:solidFill>
                  </a:rPr>
                  <a:t>Lembre-se! Podemos escolher qualquer combinação de </a:t>
                </a:r>
                <a14:m>
                  <m:oMath xmlns:m="http://schemas.openxmlformats.org/officeDocument/2006/math">
                    <m:r>
                      <a:rPr lang="pt-B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pt-BR" b="1" dirty="0">
                    <a:solidFill>
                      <a:srgbClr val="FF0000"/>
                    </a:solidFill>
                  </a:rPr>
                  <a:t> variáveis não básicas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7206" y="1993393"/>
                <a:ext cx="8065294" cy="4529327"/>
              </a:xfrm>
              <a:blipFill>
                <a:blip r:embed="rId2"/>
                <a:stretch>
                  <a:fillRect t="-22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3217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2919" y="276013"/>
            <a:ext cx="8079581" cy="1658198"/>
          </a:xfrm>
        </p:spPr>
        <p:txBody>
          <a:bodyPr/>
          <a:lstStyle/>
          <a:p>
            <a:r>
              <a:rPr lang="pt-BR" dirty="0"/>
              <a:t>Introdução ao Método Simplex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507206" y="1769873"/>
                <a:ext cx="8065294" cy="3766185"/>
              </a:xfrm>
            </p:spPr>
            <p:txBody>
              <a:bodyPr/>
              <a:lstStyle/>
              <a:p>
                <a:r>
                  <a:rPr lang="pt-BR" b="1" dirty="0"/>
                  <a:t>Exemplo:</a:t>
                </a:r>
                <a:r>
                  <a:rPr lang="pt-BR" dirty="0"/>
                  <a:t> para começarmos nossa discussão, suponha que as variáveis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/>
                  <a:t> sejam escolhidas como não básicas</a:t>
                </a:r>
              </a:p>
              <a:p>
                <a:r>
                  <a:rPr lang="pt-BR" dirty="0"/>
                  <a:t>Então, fazendo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dirty="0"/>
                  <a:t> no problema aumentado, obtemos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pt-B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7206" y="1769873"/>
                <a:ext cx="8065294" cy="3766185"/>
              </a:xfrm>
              <a:blipFill>
                <a:blip r:embed="rId2"/>
                <a:stretch>
                  <a:fillRect t="-27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/>
          <p:cNvSpPr txBox="1"/>
          <p:nvPr/>
        </p:nvSpPr>
        <p:spPr>
          <a:xfrm>
            <a:off x="650240" y="3319634"/>
            <a:ext cx="159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Variáveis não Básicas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887967" y="4150631"/>
                <a:ext cx="1119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67" y="4150631"/>
                <a:ext cx="1119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887967" y="4612512"/>
                <a:ext cx="11267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67" y="4612512"/>
                <a:ext cx="1126782" cy="461665"/>
              </a:xfrm>
              <a:prstGeom prst="rect">
                <a:avLst/>
              </a:prstGeom>
              <a:blipFill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/>
          <p:cNvSpPr txBox="1"/>
          <p:nvPr/>
        </p:nvSpPr>
        <p:spPr>
          <a:xfrm>
            <a:off x="2794000" y="3319634"/>
            <a:ext cx="159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Variáveis Básicas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3031727" y="4150631"/>
                <a:ext cx="1296702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727" y="4150631"/>
                <a:ext cx="1296702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ta: para a Direita 9"/>
          <p:cNvSpPr/>
          <p:nvPr/>
        </p:nvSpPr>
        <p:spPr>
          <a:xfrm>
            <a:off x="2272743" y="4416624"/>
            <a:ext cx="568960" cy="42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4629546" y="3414646"/>
            <a:ext cx="2667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 solução básica é: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5063591" y="3922477"/>
                <a:ext cx="17991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0, 0, 12, 9, 2</m:t>
                          </m:r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591" y="3922477"/>
                <a:ext cx="1799147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ixaDeTexto 13"/>
          <p:cNvSpPr txBox="1"/>
          <p:nvPr/>
        </p:nvSpPr>
        <p:spPr>
          <a:xfrm>
            <a:off x="4629546" y="4426392"/>
            <a:ext cx="2667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O valor de Z é: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5548531" y="5016777"/>
                <a:ext cx="8292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531" y="5016777"/>
                <a:ext cx="829266" cy="369332"/>
              </a:xfrm>
              <a:prstGeom prst="rect">
                <a:avLst/>
              </a:prstGeom>
              <a:blipFill>
                <a:blip r:embed="rId7"/>
                <a:stretch>
                  <a:fillRect l="-8088" r="-8824" b="-49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650240" y="5477761"/>
                <a:ext cx="793654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400" b="1" dirty="0"/>
                  <a:t>Importante:</a:t>
                </a:r>
                <a:r>
                  <a:rPr lang="pt-BR" sz="2400" dirty="0"/>
                  <a:t> Trata-se de uma </a:t>
                </a:r>
                <a:r>
                  <a:rPr lang="pt-BR" sz="2400" b="1" dirty="0"/>
                  <a:t>solução básica viável</a:t>
                </a:r>
                <a:r>
                  <a:rPr lang="pt-BR" sz="2400" dirty="0"/>
                  <a:t>, pois todas as variáveis básicas possuem valores positivos. Portanto, o ponto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sz="2400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sz="2400" dirty="0"/>
                  <a:t> é um vértice da região factível</a:t>
                </a:r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40" y="5477761"/>
                <a:ext cx="7936547" cy="1200329"/>
              </a:xfrm>
              <a:prstGeom prst="rect">
                <a:avLst/>
              </a:prstGeom>
              <a:blipFill>
                <a:blip r:embed="rId8"/>
                <a:stretch>
                  <a:fillRect l="-1229" t="-4082" r="-1536" b="-112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7683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2919" y="225213"/>
            <a:ext cx="8079581" cy="1658198"/>
          </a:xfrm>
        </p:spPr>
        <p:txBody>
          <a:bodyPr/>
          <a:lstStyle/>
          <a:p>
            <a:r>
              <a:rPr lang="pt-BR" dirty="0"/>
              <a:t>Introdução ao Método Simplex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507206" y="1719073"/>
                <a:ext cx="8065294" cy="3766185"/>
              </a:xfrm>
            </p:spPr>
            <p:txBody>
              <a:bodyPr/>
              <a:lstStyle/>
              <a:p>
                <a:r>
                  <a:rPr lang="pt-BR" b="1" dirty="0"/>
                  <a:t>Exemplo:</a:t>
                </a:r>
                <a:r>
                  <a:rPr lang="pt-BR" dirty="0"/>
                  <a:t> Suponha que agora escolhemos usar as variáveis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BR" dirty="0"/>
                  <a:t> como as variáveis não básicas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7206" y="1719073"/>
                <a:ext cx="8065294" cy="3766185"/>
              </a:xfrm>
              <a:blipFill>
                <a:blip r:embed="rId2"/>
                <a:stretch>
                  <a:fillRect t="-2751" r="-5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619760" y="2556434"/>
            <a:ext cx="159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Variáveis não Básicas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857487" y="3387431"/>
                <a:ext cx="1119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87" y="3387431"/>
                <a:ext cx="1119665" cy="461665"/>
              </a:xfrm>
              <a:prstGeom prst="rect">
                <a:avLst/>
              </a:prstGeom>
              <a:blipFill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857487" y="3849312"/>
                <a:ext cx="11267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87" y="3849312"/>
                <a:ext cx="1126782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/>
          <p:cNvSpPr txBox="1"/>
          <p:nvPr/>
        </p:nvSpPr>
        <p:spPr>
          <a:xfrm>
            <a:off x="2763520" y="2556434"/>
            <a:ext cx="159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Variáveis Básicas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3001247" y="3387431"/>
                <a:ext cx="1126782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247" y="3387431"/>
                <a:ext cx="1126782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eta: para a Direita 8"/>
          <p:cNvSpPr/>
          <p:nvPr/>
        </p:nvSpPr>
        <p:spPr>
          <a:xfrm>
            <a:off x="2242263" y="3653424"/>
            <a:ext cx="568960" cy="42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4660026" y="2651446"/>
            <a:ext cx="2667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 solução básica é: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5155031" y="3159277"/>
                <a:ext cx="16292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0, 6, 0, 3, 2</m:t>
                          </m:r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031" y="3159277"/>
                <a:ext cx="1629228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/>
          <p:cNvSpPr txBox="1"/>
          <p:nvPr/>
        </p:nvSpPr>
        <p:spPr>
          <a:xfrm>
            <a:off x="4660026" y="3663192"/>
            <a:ext cx="2667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O valor de Z é: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5538371" y="4253577"/>
                <a:ext cx="9991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=24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371" y="4253577"/>
                <a:ext cx="999184" cy="369332"/>
              </a:xfrm>
              <a:prstGeom prst="rect">
                <a:avLst/>
              </a:prstGeom>
              <a:blipFill>
                <a:blip r:embed="rId7"/>
                <a:stretch>
                  <a:fillRect l="-7362" r="-7362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650240" y="4807201"/>
                <a:ext cx="793654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400" b="1" dirty="0"/>
                  <a:t>Importante:</a:t>
                </a:r>
                <a:r>
                  <a:rPr lang="pt-BR" sz="2400" dirty="0"/>
                  <a:t> Trata-se de uma </a:t>
                </a:r>
                <a:r>
                  <a:rPr lang="pt-BR" sz="2400" b="1" dirty="0"/>
                  <a:t>solução básica viável</a:t>
                </a:r>
                <a:r>
                  <a:rPr lang="pt-BR" sz="2400" dirty="0"/>
                  <a:t>, pois todas as variáveis básicas possuem valores positivos. Portanto, o ponto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sz="2400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pt-BR" sz="2400" dirty="0"/>
                  <a:t> é um vértice da região factível. Note que a folga com a Restrição 1 foi zerada, por isso aumentamos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pt-BR" sz="240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40" y="4807201"/>
                <a:ext cx="7936547" cy="1569660"/>
              </a:xfrm>
              <a:prstGeom prst="rect">
                <a:avLst/>
              </a:prstGeom>
              <a:blipFill>
                <a:blip r:embed="rId8"/>
                <a:stretch>
                  <a:fillRect l="-1229" t="-3113" r="-1536" b="-81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9382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507206" y="418593"/>
                <a:ext cx="8065294" cy="3766185"/>
              </a:xfrm>
            </p:spPr>
            <p:txBody>
              <a:bodyPr/>
              <a:lstStyle/>
              <a:p>
                <a:r>
                  <a:rPr lang="pt-BR" b="1" dirty="0"/>
                  <a:t>Exemplo:</a:t>
                </a:r>
                <a:r>
                  <a:rPr lang="pt-BR" dirty="0"/>
                  <a:t> Suponha que agora escolhemos usar as variáveis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pt-BR" dirty="0"/>
                  <a:t> como as variáveis não básicas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7206" y="418593"/>
                <a:ext cx="8065294" cy="3766185"/>
              </a:xfrm>
              <a:blipFill>
                <a:blip r:embed="rId2"/>
                <a:stretch>
                  <a:fillRect t="-2755" r="-5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619760" y="1469314"/>
            <a:ext cx="159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Variáveis não Básicas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857487" y="2300311"/>
                <a:ext cx="1119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87" y="2300311"/>
                <a:ext cx="1119665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857487" y="2762192"/>
                <a:ext cx="11267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t-B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87" y="2762192"/>
                <a:ext cx="1126782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/>
          <p:cNvSpPr txBox="1"/>
          <p:nvPr/>
        </p:nvSpPr>
        <p:spPr>
          <a:xfrm>
            <a:off x="2763520" y="1469314"/>
            <a:ext cx="159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Variáveis Básicas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3001247" y="2300311"/>
                <a:ext cx="1356012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=−6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247" y="2300311"/>
                <a:ext cx="1356012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eta: para a Direita 8"/>
          <p:cNvSpPr/>
          <p:nvPr/>
        </p:nvSpPr>
        <p:spPr>
          <a:xfrm>
            <a:off x="2242263" y="2566304"/>
            <a:ext cx="568960" cy="42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4660026" y="1564326"/>
            <a:ext cx="2667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 solução básica é: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5155031" y="2072157"/>
                <a:ext cx="18584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0, 9, −6, 0, 2</m:t>
                          </m:r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031" y="2072157"/>
                <a:ext cx="1858457" cy="369332"/>
              </a:xfrm>
              <a:prstGeom prst="rect">
                <a:avLst/>
              </a:prstGeom>
              <a:blipFill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/>
          <p:cNvSpPr txBox="1"/>
          <p:nvPr/>
        </p:nvSpPr>
        <p:spPr>
          <a:xfrm>
            <a:off x="4660026" y="2576072"/>
            <a:ext cx="2667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O valor de Z é: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5538371" y="3166457"/>
                <a:ext cx="9991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=36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371" y="3166457"/>
                <a:ext cx="999184" cy="369332"/>
              </a:xfrm>
              <a:prstGeom prst="rect">
                <a:avLst/>
              </a:prstGeom>
              <a:blipFill>
                <a:blip r:embed="rId7"/>
                <a:stretch>
                  <a:fillRect l="-7362" r="-7362" b="-65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650240" y="3720081"/>
                <a:ext cx="7936547" cy="2780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pt-BR" sz="2400" b="1" dirty="0"/>
                  <a:t>Importante:</a:t>
                </a:r>
                <a:r>
                  <a:rPr lang="pt-BR" sz="2400" dirty="0"/>
                  <a:t> Trata-se de uma solução </a:t>
                </a:r>
                <a:r>
                  <a:rPr lang="pt-BR" sz="2400" b="1" dirty="0"/>
                  <a:t>básica inviável</a:t>
                </a:r>
                <a:r>
                  <a:rPr lang="pt-BR" sz="2400" dirty="0"/>
                  <a:t>, pois uma das variáveis básicas é negativa. Note que aumentar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400" dirty="0"/>
                  <a:t> para </a:t>
                </a:r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pt-BR" sz="2400" dirty="0"/>
                  <a:t> fez com que a Restrição 1 fosse excedida, resultando em um valor negativo para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=−6</m:t>
                    </m:r>
                  </m:oMath>
                </a14:m>
                <a:r>
                  <a:rPr lang="pt-BR" sz="2400" dirty="0"/>
                  <a:t>.</a:t>
                </a:r>
              </a:p>
              <a:p>
                <a:r>
                  <a:rPr lang="pt-BR" sz="2400" dirty="0"/>
                  <a:t>Portanto, o ponto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sz="2400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pt-BR" sz="2400" dirty="0"/>
                  <a:t> não é um vértice da região factível (é apenas um cruzamento entre restrições que ocorre fora da região viável)</a:t>
                </a: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40" y="3720081"/>
                <a:ext cx="7936547" cy="2780248"/>
              </a:xfrm>
              <a:prstGeom prst="rect">
                <a:avLst/>
              </a:prstGeom>
              <a:blipFill>
                <a:blip r:embed="rId8"/>
                <a:stretch>
                  <a:fillRect l="-1229" t="-1754" b="-39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0847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2919" y="347133"/>
            <a:ext cx="8079581" cy="1658198"/>
          </a:xfrm>
        </p:spPr>
        <p:txBody>
          <a:bodyPr/>
          <a:lstStyle/>
          <a:p>
            <a:r>
              <a:rPr lang="pt-BR" dirty="0"/>
              <a:t>Introdução ao Método Simplex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507206" y="1840993"/>
                <a:ext cx="8065294" cy="4651247"/>
              </a:xfrm>
            </p:spPr>
            <p:txBody>
              <a:bodyPr/>
              <a:lstStyle/>
              <a:p>
                <a:r>
                  <a:rPr lang="pt-BR" b="1" dirty="0"/>
                  <a:t>Observações sobre o Exemplo</a:t>
                </a:r>
              </a:p>
              <a:p>
                <a:r>
                  <a:rPr lang="pt-BR" dirty="0"/>
                  <a:t>Como temos 5 variáveis e 2 graus de liberdade, há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  <m:r>
                      <a:rPr lang="pt-BR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pt-BR" dirty="0"/>
                  <a:t> formas de escolhermos as variáveis não básicas para o exemplo que estamos resolvendo</a:t>
                </a:r>
              </a:p>
              <a:p>
                <a:r>
                  <a:rPr lang="pt-BR" dirty="0"/>
                  <a:t>Suponha que desejamos encontrar o cruzamento entre as restrições 1 e 2. Para isso, deveríamos escolher as variáveis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pt-BR" dirty="0"/>
                  <a:t>, que são as variáveis de folga dessas restrições</a:t>
                </a:r>
              </a:p>
              <a:p>
                <a:r>
                  <a:rPr lang="pt-BR" b="1" dirty="0"/>
                  <a:t>Exercício: </a:t>
                </a:r>
                <a:r>
                  <a:rPr lang="pt-BR" dirty="0"/>
                  <a:t>Encontre as soluções básicas para os seguintes cruzamentos de restrições. Em seguida, discuta os resultados obtidos (viabilidade e função objetivo)</a:t>
                </a:r>
              </a:p>
              <a:p>
                <a:pPr marL="640080" lvl="1" indent="-457200">
                  <a:buFont typeface="+mj-lt"/>
                  <a:buAutoNum type="alphaLcParenR"/>
                </a:pPr>
                <a:r>
                  <a:rPr lang="pt-BR" dirty="0"/>
                  <a:t>Restrição 1 com Restrição 2</a:t>
                </a:r>
              </a:p>
              <a:p>
                <a:pPr marL="640080" lvl="1" indent="-457200">
                  <a:buFont typeface="+mj-lt"/>
                  <a:buAutoNum type="alphaLcParenR"/>
                </a:pPr>
                <a:r>
                  <a:rPr lang="pt-BR" dirty="0"/>
                  <a:t>Restrição 1 com Restrição 3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7206" y="1840993"/>
                <a:ext cx="8065294" cy="4651247"/>
              </a:xfrm>
              <a:blipFill>
                <a:blip r:embed="rId2"/>
                <a:stretch>
                  <a:fillRect t="-2228" r="-15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8130286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0</TotalTime>
  <Words>2915</Words>
  <Application>Microsoft Office PowerPoint</Application>
  <PresentationFormat>Apresentação na tela (4:3)</PresentationFormat>
  <Paragraphs>481</Paragraphs>
  <Slides>40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Metropolitan</vt:lpstr>
      <vt:lpstr>Pesquisa Operacional 1</vt:lpstr>
      <vt:lpstr>Introdução ao Método Simplex</vt:lpstr>
      <vt:lpstr>Introdução ao Método Simplex</vt:lpstr>
      <vt:lpstr>Introdução ao Método Simplex</vt:lpstr>
      <vt:lpstr>Introdução ao Método Simplex</vt:lpstr>
      <vt:lpstr>Introdução ao Método Simplex</vt:lpstr>
      <vt:lpstr>Introdução ao Método Simplex</vt:lpstr>
      <vt:lpstr>Apresentação do PowerPoint</vt:lpstr>
      <vt:lpstr>Introdução ao Método Simplex</vt:lpstr>
      <vt:lpstr>Introdução ao Método Simplex</vt:lpstr>
      <vt:lpstr>Introdução ao Método Simplex</vt:lpstr>
      <vt:lpstr>Apresentação do PowerPoint</vt:lpstr>
      <vt:lpstr>Introdução ao Método Simplex</vt:lpstr>
      <vt:lpstr>Método Simplex</vt:lpstr>
      <vt:lpstr>Método Simplex</vt:lpstr>
      <vt:lpstr>Método Simplex</vt:lpstr>
      <vt:lpstr>Método Simplex</vt:lpstr>
      <vt:lpstr>Método Simplex</vt:lpstr>
      <vt:lpstr>Método Simplex</vt:lpstr>
      <vt:lpstr>Método Simplex</vt:lpstr>
      <vt:lpstr>Método Simplex</vt:lpstr>
      <vt:lpstr>Método Simplex</vt:lpstr>
      <vt:lpstr>Método Simplex</vt:lpstr>
      <vt:lpstr>Método Simplex</vt:lpstr>
      <vt:lpstr>Método Simplex</vt:lpstr>
      <vt:lpstr>Método Simplex</vt:lpstr>
      <vt:lpstr>Método Simplex</vt:lpstr>
      <vt:lpstr>Método Simplex</vt:lpstr>
      <vt:lpstr>Método Simplex</vt:lpstr>
      <vt:lpstr>Método Simplex</vt:lpstr>
      <vt:lpstr>Método Simplex</vt:lpstr>
      <vt:lpstr>Método Simplex</vt:lpstr>
      <vt:lpstr>Método Simplex</vt:lpstr>
      <vt:lpstr>Método Simplex</vt:lpstr>
      <vt:lpstr>Método Simplex</vt:lpstr>
      <vt:lpstr>Método Simplex</vt:lpstr>
      <vt:lpstr>Método Simplex</vt:lpstr>
      <vt:lpstr>Método Simplex</vt:lpstr>
      <vt:lpstr>Método Simplex</vt:lpstr>
      <vt:lpstr>Método Simplex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2017-08-31T12:41:14Z</dcterms:created>
  <dcterms:modified xsi:type="dcterms:W3CDTF">2017-08-31T12:41:26Z</dcterms:modified>
</cp:coreProperties>
</file>