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8" r:id="rId2"/>
    <p:sldId id="269" r:id="rId3"/>
    <p:sldId id="265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4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c:spPr>
      <c:txPr>
        <a:bodyPr/>
        <a:lstStyle/>
        <a:p>
          <a:pPr>
            <a:defRPr lang="ja-JP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大学図書館サイトでの記述有無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0.93300000000000005</c:v>
                </c:pt>
                <c:pt idx="1">
                  <c:v>6.7000000000000018E-2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  <c:firstSliceAng val="0"/>
      </c:pieChart>
      <c:spPr>
        <a:noFill/>
        <a:ln w="25405">
          <a:noFill/>
        </a:ln>
      </c:spPr>
    </c:plotArea>
    <c:legend>
      <c:legendPos val="t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c:spPr>
      <c:txPr>
        <a:bodyPr/>
        <a:lstStyle/>
        <a:p>
          <a:pPr>
            <a:defRPr lang="ja-JP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設置自治体の公共図書館サイトでの記述有無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0.12000000000000001</c:v>
                </c:pt>
                <c:pt idx="1">
                  <c:v>0.88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5">
          <a:noFill/>
        </a:ln>
      </c:spPr>
    </c:plotArea>
    <c:legend>
      <c:legendPos val="t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</c:spPr>
      <c:txPr>
        <a:bodyPr/>
        <a:lstStyle/>
        <a:p>
          <a:pPr>
            <a:defRPr lang="ja-JP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所在自治体の公共図書館サイトでの記述有無</c:v>
                </c:pt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8.4000000000000019E-2</c:v>
                </c:pt>
                <c:pt idx="1">
                  <c:v>0.91600000000000004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2">
          <a:noFill/>
        </a:ln>
      </c:spPr>
    </c:plotArea>
    <c:legend>
      <c:legendPos val="t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Pr>
        <a:bodyPr/>
        <a:lstStyle/>
        <a:p>
          <a:pPr>
            <a:defRPr lang="ja-JP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0.93700000000000017</c:v>
                </c:pt>
                <c:pt idx="1">
                  <c:v>6.7000000000000004E-2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Pr>
        <a:bodyPr/>
        <a:lstStyle/>
        <a:p>
          <a:pPr>
            <a:defRPr lang="ja-JP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Sheet1!$B$1:$C$1</c:f>
              <c:strCache>
                <c:ptCount val="2"/>
                <c:pt idx="0">
                  <c:v>記述有</c:v>
                </c:pt>
                <c:pt idx="1">
                  <c:v>記述無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8.4000000000000019E-2</c:v>
                </c:pt>
                <c:pt idx="1">
                  <c:v>0.91600000000000004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99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47238-79F6-44CE-829B-6090C4247324}" type="doc">
      <dgm:prSet loTypeId="urn:microsoft.com/office/officeart/2005/8/layout/target1" loCatId="relationship" qsTypeId="urn:microsoft.com/office/officeart/2005/8/quickstyle/simple1#1" qsCatId="simple" csTypeId="urn:microsoft.com/office/officeart/2005/8/colors/colorful1" csCatId="colorful" phldr="1"/>
      <dgm:spPr/>
    </dgm:pt>
    <dgm:pt modelId="{95B18674-8C95-49D9-9F79-C6C5F474C98E}">
      <dgm:prSet phldrT="[テキスト]"/>
      <dgm:spPr/>
      <dgm:t>
        <a:bodyPr/>
        <a:lstStyle/>
        <a:p>
          <a:r>
            <a:rPr kumimoji="1" lang="en-US" altLang="ja-JP" dirty="0" smtClean="0"/>
            <a:t>Vision</a:t>
          </a:r>
          <a:r>
            <a:rPr kumimoji="1" lang="ja-JP" altLang="en-US" dirty="0" smtClean="0"/>
            <a:t>（理想）</a:t>
          </a:r>
          <a:endParaRPr kumimoji="1" lang="ja-JP" altLang="en-US" dirty="0"/>
        </a:p>
      </dgm:t>
    </dgm:pt>
    <dgm:pt modelId="{771DE032-94CE-4032-82A7-09973AD5D9A0}" type="parTrans" cxnId="{D80D379C-700A-4A03-ABCB-B9DE63E74D84}">
      <dgm:prSet/>
      <dgm:spPr/>
    </dgm:pt>
    <dgm:pt modelId="{168E8065-BF00-4FCE-BFD6-CC3F4BC0FC38}" type="sibTrans" cxnId="{D80D379C-700A-4A03-ABCB-B9DE63E74D84}">
      <dgm:prSet/>
      <dgm:spPr/>
    </dgm:pt>
    <dgm:pt modelId="{01494515-E2F4-4D2E-9F3E-19604F9B5C8B}">
      <dgm:prSet phldrT="[テキスト]"/>
      <dgm:spPr/>
      <dgm:t>
        <a:bodyPr/>
        <a:lstStyle/>
        <a:p>
          <a:r>
            <a:rPr kumimoji="1" lang="en-US" altLang="ja-JP" dirty="0" smtClean="0"/>
            <a:t>Mission</a:t>
          </a:r>
          <a:r>
            <a:rPr kumimoji="1" lang="ja-JP" altLang="en-US" dirty="0" smtClean="0"/>
            <a:t>（使命）</a:t>
          </a:r>
          <a:endParaRPr kumimoji="1" lang="ja-JP" altLang="en-US" dirty="0"/>
        </a:p>
      </dgm:t>
    </dgm:pt>
    <dgm:pt modelId="{3EB9021D-CE9B-4C9D-BC77-DC3C91E69DA4}" type="parTrans" cxnId="{D2312D6E-63D2-4197-9450-4166E76C2373}">
      <dgm:prSet/>
      <dgm:spPr/>
    </dgm:pt>
    <dgm:pt modelId="{B9C087AA-8762-41AB-BBBC-5119C608A8DE}" type="sibTrans" cxnId="{D2312D6E-63D2-4197-9450-4166E76C2373}">
      <dgm:prSet/>
      <dgm:spPr/>
    </dgm:pt>
    <dgm:pt modelId="{2733C1A9-1B2F-4B57-ABFB-203BF50231EA}">
      <dgm:prSet phldrT="[テキスト]"/>
      <dgm:spPr/>
      <dgm:t>
        <a:bodyPr/>
        <a:lstStyle/>
        <a:p>
          <a:r>
            <a:rPr kumimoji="1" lang="en-US" altLang="ja-JP" dirty="0" smtClean="0"/>
            <a:t>Strategy</a:t>
          </a:r>
          <a:r>
            <a:rPr kumimoji="1" lang="ja-JP" altLang="en-US" dirty="0" smtClean="0"/>
            <a:t>（戦略）</a:t>
          </a:r>
          <a:endParaRPr kumimoji="1" lang="ja-JP" altLang="en-US" dirty="0"/>
        </a:p>
      </dgm:t>
    </dgm:pt>
    <dgm:pt modelId="{63364B25-A26E-44F2-97E4-DDA1DA3C6835}" type="parTrans" cxnId="{6DA8CAA0-1684-44B8-A7C9-F8ED3AF26083}">
      <dgm:prSet/>
      <dgm:spPr/>
    </dgm:pt>
    <dgm:pt modelId="{26AFF314-7816-46D0-808E-4BB2B4443BB6}" type="sibTrans" cxnId="{6DA8CAA0-1684-44B8-A7C9-F8ED3AF26083}">
      <dgm:prSet/>
      <dgm:spPr/>
    </dgm:pt>
    <dgm:pt modelId="{B7956BC9-AA5A-4494-99B9-43472F8FC431}" type="pres">
      <dgm:prSet presAssocID="{5CA47238-79F6-44CE-829B-6090C4247324}" presName="composite" presStyleCnt="0">
        <dgm:presLayoutVars>
          <dgm:chMax val="5"/>
          <dgm:dir/>
          <dgm:resizeHandles val="exact"/>
        </dgm:presLayoutVars>
      </dgm:prSet>
      <dgm:spPr/>
    </dgm:pt>
    <dgm:pt modelId="{6C640F82-21AC-43FC-946B-FB81B427E991}" type="pres">
      <dgm:prSet presAssocID="{95B18674-8C95-49D9-9F79-C6C5F474C98E}" presName="circle1" presStyleLbl="lnNode1" presStyleIdx="0" presStyleCnt="3"/>
      <dgm:spPr/>
    </dgm:pt>
    <dgm:pt modelId="{B5AC9BAF-8838-464A-8342-8C4532CA2B09}" type="pres">
      <dgm:prSet presAssocID="{95B18674-8C95-49D9-9F79-C6C5F474C98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000028-B42D-42E3-A835-701A11345FA9}" type="pres">
      <dgm:prSet presAssocID="{95B18674-8C95-49D9-9F79-C6C5F474C98E}" presName="line1" presStyleLbl="callout" presStyleIdx="0" presStyleCnt="6"/>
      <dgm:spPr/>
    </dgm:pt>
    <dgm:pt modelId="{B949F5F8-CF4E-483E-B0BE-D4DE51F08B76}" type="pres">
      <dgm:prSet presAssocID="{95B18674-8C95-49D9-9F79-C6C5F474C98E}" presName="d1" presStyleLbl="callout" presStyleIdx="1" presStyleCnt="6"/>
      <dgm:spPr/>
    </dgm:pt>
    <dgm:pt modelId="{90761E3B-1F75-4C0C-94F2-38202DBB2C4F}" type="pres">
      <dgm:prSet presAssocID="{01494515-E2F4-4D2E-9F3E-19604F9B5C8B}" presName="circle2" presStyleLbl="lnNode1" presStyleIdx="1" presStyleCnt="3"/>
      <dgm:spPr/>
    </dgm:pt>
    <dgm:pt modelId="{A9B98DEA-E7B1-43AD-B38F-051A2EB9719E}" type="pres">
      <dgm:prSet presAssocID="{01494515-E2F4-4D2E-9F3E-19604F9B5C8B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E888238-B1D7-4780-9B71-C69C7426A28E}" type="pres">
      <dgm:prSet presAssocID="{01494515-E2F4-4D2E-9F3E-19604F9B5C8B}" presName="line2" presStyleLbl="callout" presStyleIdx="2" presStyleCnt="6"/>
      <dgm:spPr/>
    </dgm:pt>
    <dgm:pt modelId="{379A199B-6CB6-47D5-829D-8D047D421BB8}" type="pres">
      <dgm:prSet presAssocID="{01494515-E2F4-4D2E-9F3E-19604F9B5C8B}" presName="d2" presStyleLbl="callout" presStyleIdx="3" presStyleCnt="6"/>
      <dgm:spPr/>
    </dgm:pt>
    <dgm:pt modelId="{E0829B01-65A6-47A9-A75A-9BC3B42F1BE4}" type="pres">
      <dgm:prSet presAssocID="{2733C1A9-1B2F-4B57-ABFB-203BF50231EA}" presName="circle3" presStyleLbl="lnNode1" presStyleIdx="2" presStyleCnt="3"/>
      <dgm:spPr/>
    </dgm:pt>
    <dgm:pt modelId="{1FC18598-92C2-4960-BA8F-438AF2A96B60}" type="pres">
      <dgm:prSet presAssocID="{2733C1A9-1B2F-4B57-ABFB-203BF50231EA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8DFF32-F18B-472C-B49A-C8D31D9163AC}" type="pres">
      <dgm:prSet presAssocID="{2733C1A9-1B2F-4B57-ABFB-203BF50231EA}" presName="line3" presStyleLbl="callout" presStyleIdx="4" presStyleCnt="6"/>
      <dgm:spPr/>
    </dgm:pt>
    <dgm:pt modelId="{114A1A77-1B4E-4F8B-95AC-DBA2BD47D9E5}" type="pres">
      <dgm:prSet presAssocID="{2733C1A9-1B2F-4B57-ABFB-203BF50231EA}" presName="d3" presStyleLbl="callout" presStyleIdx="5" presStyleCnt="6"/>
      <dgm:spPr/>
    </dgm:pt>
  </dgm:ptLst>
  <dgm:cxnLst>
    <dgm:cxn modelId="{6DA8CAA0-1684-44B8-A7C9-F8ED3AF26083}" srcId="{5CA47238-79F6-44CE-829B-6090C4247324}" destId="{2733C1A9-1B2F-4B57-ABFB-203BF50231EA}" srcOrd="2" destOrd="0" parTransId="{63364B25-A26E-44F2-97E4-DDA1DA3C6835}" sibTransId="{26AFF314-7816-46D0-808E-4BB2B4443BB6}"/>
    <dgm:cxn modelId="{EE9190A4-0EEE-47C6-9F96-14C59AE60B4F}" type="presOf" srcId="{5CA47238-79F6-44CE-829B-6090C4247324}" destId="{B7956BC9-AA5A-4494-99B9-43472F8FC431}" srcOrd="0" destOrd="0" presId="urn:microsoft.com/office/officeart/2005/8/layout/target1"/>
    <dgm:cxn modelId="{D10C54D5-B3BE-45F2-8683-F99086CE5431}" type="presOf" srcId="{95B18674-8C95-49D9-9F79-C6C5F474C98E}" destId="{B5AC9BAF-8838-464A-8342-8C4532CA2B09}" srcOrd="0" destOrd="0" presId="urn:microsoft.com/office/officeart/2005/8/layout/target1"/>
    <dgm:cxn modelId="{D2312D6E-63D2-4197-9450-4166E76C2373}" srcId="{5CA47238-79F6-44CE-829B-6090C4247324}" destId="{01494515-E2F4-4D2E-9F3E-19604F9B5C8B}" srcOrd="1" destOrd="0" parTransId="{3EB9021D-CE9B-4C9D-BC77-DC3C91E69DA4}" sibTransId="{B9C087AA-8762-41AB-BBBC-5119C608A8DE}"/>
    <dgm:cxn modelId="{E25AFEC8-953B-4383-8E9E-11C79C129EA9}" type="presOf" srcId="{2733C1A9-1B2F-4B57-ABFB-203BF50231EA}" destId="{1FC18598-92C2-4960-BA8F-438AF2A96B60}" srcOrd="0" destOrd="0" presId="urn:microsoft.com/office/officeart/2005/8/layout/target1"/>
    <dgm:cxn modelId="{D80D379C-700A-4A03-ABCB-B9DE63E74D84}" srcId="{5CA47238-79F6-44CE-829B-6090C4247324}" destId="{95B18674-8C95-49D9-9F79-C6C5F474C98E}" srcOrd="0" destOrd="0" parTransId="{771DE032-94CE-4032-82A7-09973AD5D9A0}" sibTransId="{168E8065-BF00-4FCE-BFD6-CC3F4BC0FC38}"/>
    <dgm:cxn modelId="{5EDADCA7-45B8-47D0-8BB5-37209C073300}" type="presOf" srcId="{01494515-E2F4-4D2E-9F3E-19604F9B5C8B}" destId="{A9B98DEA-E7B1-43AD-B38F-051A2EB9719E}" srcOrd="0" destOrd="0" presId="urn:microsoft.com/office/officeart/2005/8/layout/target1"/>
    <dgm:cxn modelId="{CA67864A-3D6E-4E2E-8AEC-1EEFB04EFEFA}" type="presParOf" srcId="{B7956BC9-AA5A-4494-99B9-43472F8FC431}" destId="{6C640F82-21AC-43FC-946B-FB81B427E991}" srcOrd="0" destOrd="0" presId="urn:microsoft.com/office/officeart/2005/8/layout/target1"/>
    <dgm:cxn modelId="{70AD4A40-B010-484D-A36F-2440634708A2}" type="presParOf" srcId="{B7956BC9-AA5A-4494-99B9-43472F8FC431}" destId="{B5AC9BAF-8838-464A-8342-8C4532CA2B09}" srcOrd="1" destOrd="0" presId="urn:microsoft.com/office/officeart/2005/8/layout/target1"/>
    <dgm:cxn modelId="{6AE8FFA1-6BF0-463E-B6E6-3C6A9790D56E}" type="presParOf" srcId="{B7956BC9-AA5A-4494-99B9-43472F8FC431}" destId="{DA000028-B42D-42E3-A835-701A11345FA9}" srcOrd="2" destOrd="0" presId="urn:microsoft.com/office/officeart/2005/8/layout/target1"/>
    <dgm:cxn modelId="{CDAFA324-E567-4532-B9E9-6ECEB539549D}" type="presParOf" srcId="{B7956BC9-AA5A-4494-99B9-43472F8FC431}" destId="{B949F5F8-CF4E-483E-B0BE-D4DE51F08B76}" srcOrd="3" destOrd="0" presId="urn:microsoft.com/office/officeart/2005/8/layout/target1"/>
    <dgm:cxn modelId="{D15B1D09-C1A0-4641-8298-8EDA794E28B0}" type="presParOf" srcId="{B7956BC9-AA5A-4494-99B9-43472F8FC431}" destId="{90761E3B-1F75-4C0C-94F2-38202DBB2C4F}" srcOrd="4" destOrd="0" presId="urn:microsoft.com/office/officeart/2005/8/layout/target1"/>
    <dgm:cxn modelId="{50D357A1-68F9-42EC-BB4C-909A1E08B288}" type="presParOf" srcId="{B7956BC9-AA5A-4494-99B9-43472F8FC431}" destId="{A9B98DEA-E7B1-43AD-B38F-051A2EB9719E}" srcOrd="5" destOrd="0" presId="urn:microsoft.com/office/officeart/2005/8/layout/target1"/>
    <dgm:cxn modelId="{89F72C68-4E85-40C6-8F4B-7A32F7EC44D6}" type="presParOf" srcId="{B7956BC9-AA5A-4494-99B9-43472F8FC431}" destId="{EE888238-B1D7-4780-9B71-C69C7426A28E}" srcOrd="6" destOrd="0" presId="urn:microsoft.com/office/officeart/2005/8/layout/target1"/>
    <dgm:cxn modelId="{C2833C42-BAC6-4605-BB8D-DC8C35747CC0}" type="presParOf" srcId="{B7956BC9-AA5A-4494-99B9-43472F8FC431}" destId="{379A199B-6CB6-47D5-829D-8D047D421BB8}" srcOrd="7" destOrd="0" presId="urn:microsoft.com/office/officeart/2005/8/layout/target1"/>
    <dgm:cxn modelId="{50287D14-5DFA-4BBF-8029-E51A9594A8F2}" type="presParOf" srcId="{B7956BC9-AA5A-4494-99B9-43472F8FC431}" destId="{E0829B01-65A6-47A9-A75A-9BC3B42F1BE4}" srcOrd="8" destOrd="0" presId="urn:microsoft.com/office/officeart/2005/8/layout/target1"/>
    <dgm:cxn modelId="{16461BF3-A29C-4133-81F1-72CA26859A42}" type="presParOf" srcId="{B7956BC9-AA5A-4494-99B9-43472F8FC431}" destId="{1FC18598-92C2-4960-BA8F-438AF2A96B60}" srcOrd="9" destOrd="0" presId="urn:microsoft.com/office/officeart/2005/8/layout/target1"/>
    <dgm:cxn modelId="{B37A72E4-E9AF-42CB-8AD0-D669321C8CC4}" type="presParOf" srcId="{B7956BC9-AA5A-4494-99B9-43472F8FC431}" destId="{098DFF32-F18B-472C-B49A-C8D31D9163AC}" srcOrd="10" destOrd="0" presId="urn:microsoft.com/office/officeart/2005/8/layout/target1"/>
    <dgm:cxn modelId="{E2EB860C-75A6-4E26-8271-01AEB7C872AB}" type="presParOf" srcId="{B7956BC9-AA5A-4494-99B9-43472F8FC431}" destId="{114A1A77-1B4E-4F8B-95AC-DBA2BD47D9E5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2F1DC-DE20-424D-860C-58635B11440F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30864B1B-D8C9-4AD7-BDED-03C51CAEF9F2}">
      <dgm:prSet phldrT="[テキスト]"/>
      <dgm:spPr/>
      <dgm:t>
        <a:bodyPr/>
        <a:lstStyle/>
        <a:p>
          <a:r>
            <a:rPr kumimoji="1" lang="ja-JP" altLang="en-US" dirty="0" smtClean="0"/>
            <a:t>大学図書館</a:t>
          </a:r>
          <a:endParaRPr kumimoji="1" lang="ja-JP" altLang="en-US" dirty="0"/>
        </a:p>
      </dgm:t>
    </dgm:pt>
    <dgm:pt modelId="{3D904BF8-A435-4366-8B17-10AD917B5B39}" type="parTrans" cxnId="{353496ED-33B0-4365-B0DE-1E204CBFBEDD}">
      <dgm:prSet/>
      <dgm:spPr/>
      <dgm:t>
        <a:bodyPr/>
        <a:lstStyle/>
        <a:p>
          <a:endParaRPr kumimoji="1" lang="ja-JP" altLang="en-US"/>
        </a:p>
      </dgm:t>
    </dgm:pt>
    <dgm:pt modelId="{F94B397A-61CF-4630-891D-5CA2068CEA3E}" type="sibTrans" cxnId="{353496ED-33B0-4365-B0DE-1E204CBFBEDD}">
      <dgm:prSet/>
      <dgm:spPr/>
      <dgm:t>
        <a:bodyPr/>
        <a:lstStyle/>
        <a:p>
          <a:endParaRPr kumimoji="1" lang="ja-JP" altLang="en-US"/>
        </a:p>
      </dgm:t>
    </dgm:pt>
    <dgm:pt modelId="{739F11A5-2321-4806-AB31-96AB9460569E}">
      <dgm:prSet phldrT="[テキスト]"/>
      <dgm:spPr/>
      <dgm:t>
        <a:bodyPr/>
        <a:lstStyle/>
        <a:p>
          <a:r>
            <a:rPr kumimoji="1" lang="ja-JP" altLang="en-US" dirty="0" smtClean="0"/>
            <a:t>市町村立図書館</a:t>
          </a:r>
          <a:endParaRPr kumimoji="1" lang="ja-JP" altLang="en-US" dirty="0"/>
        </a:p>
      </dgm:t>
    </dgm:pt>
    <dgm:pt modelId="{75B0A741-9F9B-46ED-B6F0-159D71490A9F}" type="parTrans" cxnId="{4C7BA909-2A24-41BC-87AF-9A5C60159B68}">
      <dgm:prSet/>
      <dgm:spPr/>
      <dgm:t>
        <a:bodyPr/>
        <a:lstStyle/>
        <a:p>
          <a:endParaRPr kumimoji="1" lang="ja-JP" altLang="en-US"/>
        </a:p>
      </dgm:t>
    </dgm:pt>
    <dgm:pt modelId="{321C8FDA-711D-4F5E-B4D5-C11F19D5F204}" type="sibTrans" cxnId="{4C7BA909-2A24-41BC-87AF-9A5C60159B68}">
      <dgm:prSet/>
      <dgm:spPr/>
      <dgm:t>
        <a:bodyPr/>
        <a:lstStyle/>
        <a:p>
          <a:endParaRPr kumimoji="1" lang="ja-JP" altLang="en-US"/>
        </a:p>
      </dgm:t>
    </dgm:pt>
    <dgm:pt modelId="{53D906F3-1CEC-4815-9447-01BE7FB58609}">
      <dgm:prSet phldrT="[テキスト]"/>
      <dgm:spPr/>
      <dgm:t>
        <a:bodyPr/>
        <a:lstStyle/>
        <a:p>
          <a:r>
            <a:rPr kumimoji="1" lang="ja-JP" altLang="en-US" dirty="0" smtClean="0"/>
            <a:t>都道府県立図書館</a:t>
          </a:r>
          <a:endParaRPr kumimoji="1" lang="ja-JP" altLang="en-US" dirty="0"/>
        </a:p>
      </dgm:t>
    </dgm:pt>
    <dgm:pt modelId="{F05A90D7-F918-4297-8BD4-71A02FD9BFF7}" type="sibTrans" cxnId="{D41A93C8-BBB3-4DE1-95A7-3C11BB7AA265}">
      <dgm:prSet/>
      <dgm:spPr/>
      <dgm:t>
        <a:bodyPr/>
        <a:lstStyle/>
        <a:p>
          <a:endParaRPr kumimoji="1" lang="ja-JP" altLang="en-US"/>
        </a:p>
      </dgm:t>
    </dgm:pt>
    <dgm:pt modelId="{F4A83A3C-9E8F-429E-9479-C15889E70C13}" type="parTrans" cxnId="{D41A93C8-BBB3-4DE1-95A7-3C11BB7AA265}">
      <dgm:prSet/>
      <dgm:spPr/>
      <dgm:t>
        <a:bodyPr/>
        <a:lstStyle/>
        <a:p>
          <a:endParaRPr kumimoji="1" lang="ja-JP" altLang="en-US"/>
        </a:p>
      </dgm:t>
    </dgm:pt>
    <dgm:pt modelId="{2DCA2022-58B6-4131-A0BB-65F055AF2112}" type="pres">
      <dgm:prSet presAssocID="{DD02F1DC-DE20-424D-860C-58635B11440F}" presName="compositeShape" presStyleCnt="0">
        <dgm:presLayoutVars>
          <dgm:chMax val="7"/>
          <dgm:dir/>
          <dgm:resizeHandles val="exact"/>
        </dgm:presLayoutVars>
      </dgm:prSet>
      <dgm:spPr/>
    </dgm:pt>
    <dgm:pt modelId="{0547FC9C-CA5C-4B6B-8FD1-A6D0BD6EED1A}" type="pres">
      <dgm:prSet presAssocID="{30864B1B-D8C9-4AD7-BDED-03C51CAEF9F2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724D6E16-D8C0-4315-8D47-0ED4CE4BA4BF}" type="pres">
      <dgm:prSet presAssocID="{30864B1B-D8C9-4AD7-BDED-03C51CAEF9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2FC7B2-3DB4-411D-8EC7-0DC693696905}" type="pres">
      <dgm:prSet presAssocID="{53D906F3-1CEC-4815-9447-01BE7FB58609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A7BBB0AD-CC04-4783-9CDF-D5AFC3E56A97}" type="pres">
      <dgm:prSet presAssocID="{53D906F3-1CEC-4815-9447-01BE7FB586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7809EA-5475-4C50-BEA3-58FF87760EB0}" type="pres">
      <dgm:prSet presAssocID="{739F11A5-2321-4806-AB31-96AB9460569E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FF1CFD42-4977-4195-A280-4DE0C50F3539}" type="pres">
      <dgm:prSet presAssocID="{739F11A5-2321-4806-AB31-96AB946056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0DB3089-80B1-4153-AE63-CF5E36EFDCF1}" type="presOf" srcId="{DD02F1DC-DE20-424D-860C-58635B11440F}" destId="{2DCA2022-58B6-4131-A0BB-65F055AF2112}" srcOrd="0" destOrd="0" presId="urn:microsoft.com/office/officeart/2005/8/layout/venn1"/>
    <dgm:cxn modelId="{4AD42AFA-F739-47A0-BDB2-EE5457993415}" type="presOf" srcId="{53D906F3-1CEC-4815-9447-01BE7FB58609}" destId="{A7BBB0AD-CC04-4783-9CDF-D5AFC3E56A97}" srcOrd="1" destOrd="0" presId="urn:microsoft.com/office/officeart/2005/8/layout/venn1"/>
    <dgm:cxn modelId="{7F15B82C-95D5-4612-89DF-AD54821E1870}" type="presOf" srcId="{53D906F3-1CEC-4815-9447-01BE7FB58609}" destId="{432FC7B2-3DB4-411D-8EC7-0DC693696905}" srcOrd="0" destOrd="0" presId="urn:microsoft.com/office/officeart/2005/8/layout/venn1"/>
    <dgm:cxn modelId="{6C97DA43-CEF4-4900-A8C7-46D38C6475FC}" type="presOf" srcId="{739F11A5-2321-4806-AB31-96AB9460569E}" destId="{FF1CFD42-4977-4195-A280-4DE0C50F3539}" srcOrd="1" destOrd="0" presId="urn:microsoft.com/office/officeart/2005/8/layout/venn1"/>
    <dgm:cxn modelId="{801FFECA-FE1B-4035-A831-44E870F46A90}" type="presOf" srcId="{30864B1B-D8C9-4AD7-BDED-03C51CAEF9F2}" destId="{724D6E16-D8C0-4315-8D47-0ED4CE4BA4BF}" srcOrd="1" destOrd="0" presId="urn:microsoft.com/office/officeart/2005/8/layout/venn1"/>
    <dgm:cxn modelId="{353496ED-33B0-4365-B0DE-1E204CBFBEDD}" srcId="{DD02F1DC-DE20-424D-860C-58635B11440F}" destId="{30864B1B-D8C9-4AD7-BDED-03C51CAEF9F2}" srcOrd="0" destOrd="0" parTransId="{3D904BF8-A435-4366-8B17-10AD917B5B39}" sibTransId="{F94B397A-61CF-4630-891D-5CA2068CEA3E}"/>
    <dgm:cxn modelId="{C8F323FD-ED33-45FD-A4CD-338F69311720}" type="presOf" srcId="{739F11A5-2321-4806-AB31-96AB9460569E}" destId="{007809EA-5475-4C50-BEA3-58FF87760EB0}" srcOrd="0" destOrd="0" presId="urn:microsoft.com/office/officeart/2005/8/layout/venn1"/>
    <dgm:cxn modelId="{88529801-137E-415A-A2CA-B380FE0CF9FE}" type="presOf" srcId="{30864B1B-D8C9-4AD7-BDED-03C51CAEF9F2}" destId="{0547FC9C-CA5C-4B6B-8FD1-A6D0BD6EED1A}" srcOrd="0" destOrd="0" presId="urn:microsoft.com/office/officeart/2005/8/layout/venn1"/>
    <dgm:cxn modelId="{4C7BA909-2A24-41BC-87AF-9A5C60159B68}" srcId="{DD02F1DC-DE20-424D-860C-58635B11440F}" destId="{739F11A5-2321-4806-AB31-96AB9460569E}" srcOrd="2" destOrd="0" parTransId="{75B0A741-9F9B-46ED-B6F0-159D71490A9F}" sibTransId="{321C8FDA-711D-4F5E-B4D5-C11F19D5F204}"/>
    <dgm:cxn modelId="{D41A93C8-BBB3-4DE1-95A7-3C11BB7AA265}" srcId="{DD02F1DC-DE20-424D-860C-58635B11440F}" destId="{53D906F3-1CEC-4815-9447-01BE7FB58609}" srcOrd="1" destOrd="0" parTransId="{F4A83A3C-9E8F-429E-9479-C15889E70C13}" sibTransId="{F05A90D7-F918-4297-8BD4-71A02FD9BFF7}"/>
    <dgm:cxn modelId="{645DDE88-C35A-415A-9B20-4422F8053507}" type="presParOf" srcId="{2DCA2022-58B6-4131-A0BB-65F055AF2112}" destId="{0547FC9C-CA5C-4B6B-8FD1-A6D0BD6EED1A}" srcOrd="0" destOrd="0" presId="urn:microsoft.com/office/officeart/2005/8/layout/venn1"/>
    <dgm:cxn modelId="{4967101F-6193-4E2D-8B42-91E5BFBF3152}" type="presParOf" srcId="{2DCA2022-58B6-4131-A0BB-65F055AF2112}" destId="{724D6E16-D8C0-4315-8D47-0ED4CE4BA4BF}" srcOrd="1" destOrd="0" presId="urn:microsoft.com/office/officeart/2005/8/layout/venn1"/>
    <dgm:cxn modelId="{F5CD8F4E-7D36-456F-92DC-5A9D53B93D2D}" type="presParOf" srcId="{2DCA2022-58B6-4131-A0BB-65F055AF2112}" destId="{432FC7B2-3DB4-411D-8EC7-0DC693696905}" srcOrd="2" destOrd="0" presId="urn:microsoft.com/office/officeart/2005/8/layout/venn1"/>
    <dgm:cxn modelId="{734B861C-3824-4700-834C-FDBFAA3288D4}" type="presParOf" srcId="{2DCA2022-58B6-4131-A0BB-65F055AF2112}" destId="{A7BBB0AD-CC04-4783-9CDF-D5AFC3E56A97}" srcOrd="3" destOrd="0" presId="urn:microsoft.com/office/officeart/2005/8/layout/venn1"/>
    <dgm:cxn modelId="{007BEDCA-3F91-4EA9-88F1-6667FA176B9B}" type="presParOf" srcId="{2DCA2022-58B6-4131-A0BB-65F055AF2112}" destId="{007809EA-5475-4C50-BEA3-58FF87760EB0}" srcOrd="4" destOrd="0" presId="urn:microsoft.com/office/officeart/2005/8/layout/venn1"/>
    <dgm:cxn modelId="{EA075FF4-B879-4899-A75B-CADEBE477397}" type="presParOf" srcId="{2DCA2022-58B6-4131-A0BB-65F055AF2112}" destId="{FF1CFD42-4977-4195-A280-4DE0C50F3539}" srcOrd="5" destOrd="0" presId="urn:microsoft.com/office/officeart/2005/8/layout/venn1"/>
  </dgm:cxnLst>
  <dgm:bg/>
  <dgm:whole>
    <a:ln>
      <a:solidFill>
        <a:schemeClr val="tx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B515AE34-E31F-46FB-9D76-D75FFF194678}" type="datetimeFigureOut">
              <a:rPr lang="ja-JP" altLang="en-US"/>
              <a:pPr>
                <a:defRPr/>
              </a:pPr>
              <a:t>2008/1/18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E708B8F2-89E4-43E0-BAF9-6A3F97E3DF7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4409-5C7D-4A77-B711-2BAD3A34EF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2E4B-7F75-4F9A-A9C2-AA84D6BF3B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1E30-07FD-4813-9732-6151C7B415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08890-59BA-4D08-B311-396D897BA6A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482A-6D10-4C96-8CDD-0FCC12DD2B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41E8-9FB9-40D5-A197-3625C825F8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4389-6F99-4E67-A0D2-4FDCAB49FB5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23A9-FD14-486C-9889-1C3AD587DED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F264-D38B-43FB-BA2A-C70102B626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8DCD-9EAF-411D-B174-1EE4D2D5455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7FDD-D6D2-4607-B774-AF4F8CECFEF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582C-5757-4EE8-A01C-3C468EA53B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ea typeface="ＭＳ Ｐゴシック" charset="-128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dirty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dirty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charset="-128"/>
              </a:defRPr>
            </a:lvl1pPr>
          </a:lstStyle>
          <a:p>
            <a:pPr>
              <a:defRPr/>
            </a:pPr>
            <a:fld id="{683E06E6-6702-44F5-87FA-D89D677214C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.jp/asahi/coffee/house/AR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.jp/asahi/coffee/house/A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8750300" cy="1881188"/>
          </a:xfrm>
        </p:spPr>
        <p:txBody>
          <a:bodyPr anchor="t"/>
          <a:lstStyle/>
          <a:p>
            <a:pPr algn="ctr" eaLnBrk="1" hangingPunct="1"/>
            <a:r>
              <a:rPr lang="ja-JP" altLang="en-US" smtClean="0"/>
              <a:t>公立大学図書館サイト診断</a:t>
            </a:r>
            <a:br>
              <a:rPr lang="ja-JP" altLang="en-US" smtClean="0"/>
            </a:br>
            <a:r>
              <a:rPr lang="ja-JP" altLang="en-US" smtClean="0"/>
              <a:t>－理想の図書館サイトを求めて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地域内連携の視点から－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71550" y="4005263"/>
            <a:ext cx="64801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ja-JP" altLang="en-US" sz="3200">
                <a:latin typeface="Arial" charset="0"/>
              </a:rPr>
              <a:t>岡本真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3200">
                <a:latin typeface="Impact" pitchFamily="34" charset="0"/>
                <a:ea typeface="Batang" pitchFamily="18" charset="-127"/>
              </a:rPr>
              <a:t>ACADEMIC RESOURCE GUIDE</a:t>
            </a:r>
            <a:r>
              <a:rPr kumimoji="0" lang="ja-JP" altLang="en-US" sz="3200">
                <a:latin typeface="Impact" pitchFamily="34" charset="0"/>
                <a:ea typeface="Batang" pitchFamily="18" charset="-127"/>
              </a:rPr>
              <a:t> </a:t>
            </a:r>
            <a:r>
              <a:rPr kumimoji="0" lang="en-US" altLang="ja-JP" sz="3200">
                <a:latin typeface="Impact" pitchFamily="34" charset="0"/>
                <a:ea typeface="Batang" pitchFamily="18" charset="-127"/>
              </a:rPr>
              <a:t>(ARG)</a:t>
            </a:r>
            <a:endParaRPr kumimoji="0" lang="ja-JP" altLang="en-US" sz="3200">
              <a:latin typeface="Impact" pitchFamily="34" charset="0"/>
              <a:ea typeface="Batang" pitchFamily="18" charset="-127"/>
            </a:endParaRPr>
          </a:p>
          <a:p>
            <a:pPr algn="r">
              <a:spcBef>
                <a:spcPct val="50000"/>
              </a:spcBef>
            </a:pPr>
            <a:r>
              <a:rPr kumimoji="0" lang="ja-JP" altLang="en-US" sz="3200">
                <a:latin typeface="Arial" charset="0"/>
              </a:rPr>
              <a:t>編集長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2781300"/>
            <a:ext cx="5184775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000" smtClean="0"/>
              <a:t>公立大学協会図書館協議会</a:t>
            </a: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000" smtClean="0"/>
              <a:t>平成</a:t>
            </a:r>
            <a:r>
              <a:rPr lang="en-US" altLang="ja-JP" sz="2000" smtClean="0"/>
              <a:t>19</a:t>
            </a:r>
            <a:r>
              <a:rPr lang="ja-JP" altLang="en-US" sz="2000" smtClean="0"/>
              <a:t>年度研修会</a:t>
            </a:r>
          </a:p>
          <a:p>
            <a:pPr eaLnBrk="1" hangingPunct="1">
              <a:lnSpc>
                <a:spcPct val="80000"/>
              </a:lnSpc>
            </a:pPr>
            <a:endParaRPr lang="ja-JP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日時：</a:t>
            </a:r>
            <a:r>
              <a:rPr lang="en-US" altLang="ja-JP" sz="2000" smtClean="0"/>
              <a:t>2007</a:t>
            </a:r>
            <a:r>
              <a:rPr lang="ja-JP" altLang="en-US" sz="2000" smtClean="0"/>
              <a:t>年</a:t>
            </a:r>
            <a:r>
              <a:rPr lang="en-US" altLang="ja-JP" sz="2000" smtClean="0"/>
              <a:t>8</a:t>
            </a:r>
            <a:r>
              <a:rPr lang="ja-JP" altLang="en-US" sz="2000" smtClean="0"/>
              <a:t>月</a:t>
            </a:r>
            <a:r>
              <a:rPr lang="en-US" altLang="ja-JP" sz="2000" smtClean="0"/>
              <a:t>3</a:t>
            </a:r>
            <a:r>
              <a:rPr lang="ja-JP" altLang="en-US" sz="2000" smtClean="0"/>
              <a:t>日</a:t>
            </a:r>
            <a:r>
              <a:rPr lang="zh-TW" altLang="en-US" sz="2000" smtClean="0"/>
              <a:t>（</a:t>
            </a:r>
            <a:r>
              <a:rPr lang="ja-JP" altLang="en-US" sz="2000" smtClean="0"/>
              <a:t>金</a:t>
            </a:r>
            <a:r>
              <a:rPr lang="zh-TW" altLang="en-US" sz="2000" smtClean="0"/>
              <a:t>）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smtClean="0"/>
              <a:t>会場：</a:t>
            </a:r>
            <a:r>
              <a:rPr lang="ja-JP" altLang="en-US" sz="2000" smtClean="0"/>
              <a:t>名古屋市立大学附属病院</a:t>
            </a:r>
          </a:p>
        </p:txBody>
      </p:sp>
      <p:pic>
        <p:nvPicPr>
          <p:cNvPr id="15364" name="Picture 6" descr="MMj0254444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1944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BB3CF-0C9A-4AFB-BFD2-F9E72E2C0829}" type="slidenum">
              <a:rPr lang="en-US" altLang="ja-JP" smtClean="0">
                <a:ea typeface="ＭＳ Ｐゴシック" pitchFamily="34" charset="-128"/>
              </a:rPr>
              <a:pPr/>
              <a:t>1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b="1" u="sng">
                <a:solidFill>
                  <a:srgbClr val="0000CC"/>
                </a:solidFill>
                <a:latin typeface="Arial" charset="0"/>
                <a:hlinkClick r:id="rId3"/>
              </a:rPr>
              <a:t>http://www.ne.jp/asahi/coffee/house/ARG/</a:t>
            </a:r>
            <a:endParaRPr kumimoji="0" lang="en-US" altLang="ja-JP" b="1" u="sng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3-2. </a:t>
            </a:r>
            <a:r>
              <a:rPr lang="ja-JP" altLang="en-US" smtClean="0"/>
              <a:t>みえてくる課題</a:t>
            </a:r>
            <a:r>
              <a:rPr lang="en-US" altLang="ja-JP" smtClean="0"/>
              <a:t>‐</a:t>
            </a:r>
            <a:r>
              <a:rPr lang="ja-JP" altLang="en-US" smtClean="0"/>
              <a:t>数のズレ</a:t>
            </a:r>
          </a:p>
        </p:txBody>
      </p:sp>
      <p:sp>
        <p:nvSpPr>
          <p:cNvPr id="21" name="テキスト プレースホルダ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大学図書館から</a:t>
            </a:r>
          </a:p>
        </p:txBody>
      </p:sp>
      <p:graphicFrame>
        <p:nvGraphicFramePr>
          <p:cNvPr id="20" name="コンテンツ プレースホルダ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プレースホルダ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公共図書館から</a:t>
            </a:r>
          </a:p>
        </p:txBody>
      </p:sp>
      <p:graphicFrame>
        <p:nvGraphicFramePr>
          <p:cNvPr id="25" name="コンテンツ プレースホルダ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9D56E-64A4-4B17-8324-44F86E3D4C43}" type="slidenum">
              <a:rPr lang="en-US" altLang="ja-JP" smtClean="0">
                <a:ea typeface="ＭＳ Ｐゴシック" pitchFamily="34" charset="-128"/>
              </a:rPr>
              <a:pPr/>
              <a:t>10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3-3. </a:t>
            </a:r>
            <a:r>
              <a:rPr lang="ja-JP" altLang="en-US" smtClean="0"/>
              <a:t>みえてくる課題</a:t>
            </a:r>
            <a:r>
              <a:rPr lang="en-US" altLang="ja-JP" smtClean="0"/>
              <a:t>‐</a:t>
            </a:r>
            <a:r>
              <a:rPr lang="ja-JP" altLang="en-US" smtClean="0"/>
              <a:t>内容のズレ</a:t>
            </a:r>
          </a:p>
        </p:txBody>
      </p:sp>
      <p:pic>
        <p:nvPicPr>
          <p:cNvPr id="12" name="Picture 3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3929062" cy="4286250"/>
          </a:xfrm>
          <a:ln>
            <a:solidFill>
              <a:schemeClr val="tx1"/>
            </a:solidFill>
          </a:ln>
        </p:spPr>
      </p:pic>
      <p:sp>
        <p:nvSpPr>
          <p:cNvPr id="14" name="コンテンツ プレースホルダ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福岡県立大学附属図書館</a:t>
            </a:r>
            <a:endParaRPr lang="en-US" altLang="zh-TW" smtClean="0"/>
          </a:p>
          <a:p>
            <a:pPr lvl="1" eaLnBrk="1" hangingPunct="1"/>
            <a:r>
              <a:rPr lang="ja-JP" altLang="en-US" smtClean="0"/>
              <a:t>個人貸出可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福岡県立図書館</a:t>
            </a:r>
          </a:p>
          <a:p>
            <a:pPr lvl="1" eaLnBrk="1" hangingPunct="1"/>
            <a:r>
              <a:rPr lang="ja-JP" altLang="en-US" smtClean="0"/>
              <a:t>個人貸出不可</a:t>
            </a:r>
            <a:endParaRPr lang="en-US" altLang="ja-JP" smtClean="0"/>
          </a:p>
          <a:p>
            <a:pPr eaLnBrk="1" hangingPunct="1">
              <a:buFont typeface="Wingdings" pitchFamily="2" charset="2"/>
              <a:buNone/>
            </a:pPr>
            <a:endParaRPr lang="ja-JP" altLang="en-US" smtClean="0"/>
          </a:p>
        </p:txBody>
      </p:sp>
      <p:sp>
        <p:nvSpPr>
          <p:cNvPr id="2560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FB69A-14DA-49CB-AAA2-701F8F6F5E80}" type="slidenum">
              <a:rPr lang="en-US" altLang="ja-JP" smtClean="0">
                <a:ea typeface="ＭＳ Ｐゴシック" pitchFamily="34" charset="-128"/>
              </a:rPr>
              <a:pPr/>
              <a:t>11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45058" name="Picture 2" descr="C:\Documents and Settings\okamoto\Local Settings\Temporary Internet Files\Content.IE5\436ODT14\MCj015792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071938"/>
            <a:ext cx="2286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3-4. </a:t>
            </a:r>
            <a:r>
              <a:rPr lang="ja-JP" altLang="en-US" smtClean="0"/>
              <a:t>みえてくる課題</a:t>
            </a:r>
            <a:r>
              <a:rPr lang="en-US" altLang="ja-JP" smtClean="0"/>
              <a:t>‐</a:t>
            </a:r>
            <a:r>
              <a:rPr lang="ja-JP" altLang="en-US" smtClean="0"/>
              <a:t>位置のズレ</a:t>
            </a: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half" idx="1"/>
          </p:nvPr>
        </p:nvGraphicFramePr>
        <p:xfrm>
          <a:off x="566738" y="1752600"/>
          <a:ext cx="3924300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大学図書館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公共図書館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直接利用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間接利用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個人貸出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相互貸借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地域志向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国立志向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C316E-B6C9-4C11-8E5E-DAACAABD2D8C}" type="slidenum">
              <a:rPr lang="en-US" altLang="ja-JP" smtClean="0">
                <a:ea typeface="ＭＳ Ｐゴシック" pitchFamily="34" charset="-128"/>
              </a:rPr>
              <a:pPr/>
              <a:t>12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46083" name="Picture 3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57375"/>
            <a:ext cx="3929063" cy="4143375"/>
          </a:xfrm>
          <a:ln>
            <a:solidFill>
              <a:schemeClr val="tx1"/>
            </a:solidFill>
          </a:ln>
        </p:spPr>
      </p:pic>
      <p:sp>
        <p:nvSpPr>
          <p:cNvPr id="11" name="角丸四角形吹き出し 10"/>
          <p:cNvSpPr/>
          <p:nvPr/>
        </p:nvSpPr>
        <p:spPr>
          <a:xfrm>
            <a:off x="428625" y="3500438"/>
            <a:ext cx="2214563" cy="1500187"/>
          </a:xfrm>
          <a:prstGeom prst="wedgeRoundRectCallout">
            <a:avLst>
              <a:gd name="adj1" fmla="val 36905"/>
              <a:gd name="adj2" fmla="val -704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相互の位置づけが一致していない？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071688" y="4572000"/>
            <a:ext cx="2357437" cy="1357313"/>
          </a:xfrm>
          <a:prstGeom prst="wedgeRoundRectCallout">
            <a:avLst>
              <a:gd name="adj1" fmla="val -1733"/>
              <a:gd name="adj2" fmla="val -1476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Only One</a:t>
            </a:r>
          </a:p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ではなく、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One of Them</a:t>
            </a:r>
          </a:p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に過ぎない？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4-1. </a:t>
            </a:r>
            <a:r>
              <a:rPr lang="ja-JP" altLang="en-US" smtClean="0"/>
              <a:t>解決に向けて</a:t>
            </a:r>
            <a:r>
              <a:rPr lang="en-US" altLang="ja-JP" smtClean="0"/>
              <a:t>‐VMS</a:t>
            </a:r>
            <a:r>
              <a:rPr lang="ja-JP" altLang="en-US" smtClean="0"/>
              <a:t>の再確認</a:t>
            </a:r>
          </a:p>
        </p:txBody>
      </p:sp>
      <p:graphicFrame>
        <p:nvGraphicFramePr>
          <p:cNvPr id="9" name="コンテンツ プレースホルダ 8"/>
          <p:cNvGraphicFramePr>
            <a:graphicFrameLocks noGrp="1"/>
          </p:cNvGraphicFramePr>
          <p:nvPr>
            <p:ph sz="half" idx="1"/>
          </p:nvPr>
        </p:nvGraphicFramePr>
        <p:xfrm>
          <a:off x="566738" y="1752600"/>
          <a:ext cx="39243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Vision</a:t>
            </a:r>
          </a:p>
          <a:p>
            <a:pPr eaLnBrk="1" hangingPunct="1"/>
            <a:r>
              <a:rPr lang="en-US" altLang="ja-JP" smtClean="0"/>
              <a:t>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mtClean="0"/>
              <a:t>	</a:t>
            </a:r>
            <a:r>
              <a:rPr lang="ja-JP" altLang="en-US" smtClean="0"/>
              <a:t>が確固たるものであれば、</a:t>
            </a:r>
            <a:endParaRPr lang="en-US" altLang="ja-JP" smtClean="0"/>
          </a:p>
        </p:txBody>
      </p:sp>
      <p:sp>
        <p:nvSpPr>
          <p:cNvPr id="2765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A2F4E-B2BD-4662-AC76-4F379D7F8B8A}" type="slidenum">
              <a:rPr lang="en-US" altLang="ja-JP" smtClean="0">
                <a:ea typeface="ＭＳ Ｐゴシック" pitchFamily="34" charset="-128"/>
              </a:rPr>
              <a:pPr/>
              <a:t>13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286375" y="3857625"/>
            <a:ext cx="3071813" cy="2214563"/>
          </a:xfrm>
          <a:prstGeom prst="wedgeRoundRectCallout">
            <a:avLst>
              <a:gd name="adj1" fmla="val -44151"/>
              <a:gd name="adj2" fmla="val -584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</a:rPr>
              <a:t>Strategy</a:t>
            </a:r>
            <a:r>
              <a:rPr lang="ja-JP" altLang="en-US" sz="3200" b="1" dirty="0">
                <a:solidFill>
                  <a:srgbClr val="FF0000"/>
                </a:solidFill>
              </a:rPr>
              <a:t>の欠落や不足がないだろうか？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タイトル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ja-JP" smtClean="0"/>
              <a:t>4-2. </a:t>
            </a:r>
            <a:r>
              <a:rPr lang="ja-JP" altLang="en-US" smtClean="0"/>
              <a:t>解決に向けて</a:t>
            </a:r>
            <a:r>
              <a:rPr lang="en-US" altLang="ja-JP" smtClean="0"/>
              <a:t>‐</a:t>
            </a:r>
            <a:r>
              <a:rPr lang="ja-JP" altLang="en-US" smtClean="0"/>
              <a:t>戦略の検討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解決すべき課題：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大学図書館と公共図書館のズレ</a:t>
            </a:r>
            <a:endParaRPr lang="en-US" altLang="ja-JP" smtClean="0"/>
          </a:p>
          <a:p>
            <a:pPr lvl="2" eaLnBrk="1" hangingPunct="1"/>
            <a:r>
              <a:rPr lang="ja-JP" altLang="en-US" smtClean="0"/>
              <a:t>双方のサイトにも反映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</a:t>
            </a:r>
            <a:r>
              <a:rPr lang="ja-JP" altLang="en-US" smtClean="0"/>
              <a:t>つの提案</a:t>
            </a:r>
            <a:endParaRPr lang="en-US" altLang="ja-JP" smtClean="0"/>
          </a:p>
          <a:p>
            <a:pPr marL="927100" lvl="1" indent="-457200" eaLnBrk="1" hangingPunct="1">
              <a:buFont typeface="Verdana" pitchFamily="34" charset="0"/>
              <a:buAutoNum type="arabicPeriod"/>
            </a:pPr>
            <a:r>
              <a:rPr lang="ja-JP" altLang="en-US" smtClean="0"/>
              <a:t>関係の構築</a:t>
            </a:r>
            <a:endParaRPr lang="en-US" altLang="ja-JP" smtClean="0"/>
          </a:p>
          <a:p>
            <a:pPr marL="927100" lvl="1" indent="-457200" eaLnBrk="1" hangingPunct="1">
              <a:buFont typeface="Verdana" pitchFamily="34" charset="0"/>
              <a:buAutoNum type="arabicPeriod"/>
            </a:pPr>
            <a:r>
              <a:rPr lang="ja-JP" altLang="en-US" smtClean="0"/>
              <a:t>関係の可視化</a:t>
            </a:r>
            <a:endParaRPr lang="en-US" altLang="ja-JP" smtClean="0"/>
          </a:p>
          <a:p>
            <a:pPr marL="927100" lvl="1" indent="-457200" eaLnBrk="1" hangingPunct="1">
              <a:buFont typeface="Verdana" pitchFamily="34" charset="0"/>
              <a:buAutoNum type="arabicPeriod"/>
            </a:pPr>
            <a:r>
              <a:rPr lang="ja-JP" altLang="en-US" smtClean="0"/>
              <a:t>成果の強調</a:t>
            </a:r>
          </a:p>
        </p:txBody>
      </p:sp>
      <p:sp>
        <p:nvSpPr>
          <p:cNvPr id="286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0DDF1A-C28D-46CB-9E28-6D44736EF0CA}" type="slidenum">
              <a:rPr lang="en-US" altLang="ja-JP" smtClean="0">
                <a:ea typeface="ＭＳ Ｐゴシック" pitchFamily="34" charset="-128"/>
              </a:rPr>
              <a:pPr/>
              <a:t>14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6" name="Picture 3" descr="C:\Documents and Settings\okamoto\Local Settings\Temporary Internet Files\Content.IE5\678LIRO1\MCj023500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500438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Documents and Settings\okamoto\Local Settings\Temporary Internet Files\Content.IE5\436ODT14\MCj029272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643313"/>
            <a:ext cx="24288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Documents and Settings\okamoto\Local Settings\Temporary Internet Files\Content.IE5\678LIRO1\MCj033250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429000"/>
            <a:ext cx="18319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7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4-3. </a:t>
            </a:r>
            <a:r>
              <a:rPr lang="ja-JP" altLang="en-US" smtClean="0"/>
              <a:t>解決に向けて</a:t>
            </a:r>
            <a:r>
              <a:rPr lang="en-US" altLang="ja-JP" smtClean="0"/>
              <a:t>‐3</a:t>
            </a:r>
            <a:r>
              <a:rPr lang="ja-JP" altLang="en-US" smtClean="0"/>
              <a:t>つの戦略</a:t>
            </a:r>
            <a:r>
              <a:rPr lang="en-US" altLang="ja-JP" smtClean="0"/>
              <a:t>1</a:t>
            </a:r>
            <a:endParaRPr lang="ja-JP" altLang="en-US" smtClean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ja-JP" altLang="en-US" dirty="0"/>
              <a:t>関係の構築</a:t>
            </a:r>
            <a:endParaRPr lang="en-US" altLang="ja-JP" dirty="0"/>
          </a:p>
          <a:p>
            <a:pPr lvl="1" eaLnBrk="1" hangingPunct="1">
              <a:defRPr/>
            </a:pPr>
            <a:r>
              <a:rPr lang="ja-JP" altLang="en-US" dirty="0"/>
              <a:t>担当者間</a:t>
            </a:r>
            <a:r>
              <a:rPr lang="ja-JP" altLang="en-US" dirty="0" smtClean="0"/>
              <a:t>の面識</a:t>
            </a:r>
            <a:endParaRPr lang="en-US" altLang="ja-JP" dirty="0"/>
          </a:p>
          <a:p>
            <a:pPr lvl="1" eaLnBrk="1" hangingPunct="1">
              <a:defRPr/>
            </a:pPr>
            <a:r>
              <a:rPr lang="ja-JP" altLang="en-US" dirty="0" smtClean="0"/>
              <a:t>協定によるアピール</a:t>
            </a:r>
            <a:endParaRPr lang="en-US" altLang="ja-JP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ja-JP" altLang="en-US" dirty="0"/>
              <a:t>関係の可視化</a:t>
            </a:r>
            <a:endParaRPr lang="en-US" altLang="ja-JP" dirty="0"/>
          </a:p>
          <a:p>
            <a:pPr marL="952500" lvl="1" indent="-514350" eaLnBrk="1" hangingPunct="1">
              <a:defRPr/>
            </a:pPr>
            <a:r>
              <a:rPr lang="ja-JP" altLang="en-US" dirty="0" smtClean="0"/>
              <a:t>双方向での紹介</a:t>
            </a:r>
            <a:endParaRPr lang="en-US" altLang="ja-JP" dirty="0" smtClean="0"/>
          </a:p>
          <a:p>
            <a:pPr marL="952500" lvl="1" indent="-514350" eaLnBrk="1" hangingPunct="1">
              <a:defRPr/>
            </a:pPr>
            <a:r>
              <a:rPr lang="ja-JP" altLang="en-US" dirty="0"/>
              <a:t>蔵書・サービス比較</a:t>
            </a:r>
            <a:endParaRPr lang="en-US" altLang="ja-JP" dirty="0"/>
          </a:p>
          <a:p>
            <a:pPr marL="952500" lvl="1" indent="-514350" eaLnBrk="1" hangingPunct="1">
              <a:defRPr/>
            </a:pPr>
            <a:r>
              <a:rPr lang="ja-JP" altLang="en-US" dirty="0" smtClean="0"/>
              <a:t>ネットサービス連携</a:t>
            </a:r>
            <a:endParaRPr lang="en-US" altLang="ja-JP" dirty="0" smtClean="0"/>
          </a:p>
          <a:p>
            <a:pPr marL="1349375" lvl="2" indent="-514350" eaLnBrk="1" hangingPunct="1">
              <a:defRPr/>
            </a:pPr>
            <a:r>
              <a:rPr lang="en-US" altLang="ja-JP" dirty="0"/>
              <a:t>OPAC</a:t>
            </a:r>
            <a:r>
              <a:rPr lang="ja-JP" altLang="en-US" dirty="0"/>
              <a:t>連携</a:t>
            </a:r>
            <a:endParaRPr lang="en-US" altLang="ja-JP" dirty="0"/>
          </a:p>
          <a:p>
            <a:pPr marL="1349375" lvl="2" indent="-514350" eaLnBrk="1" hangingPunct="1">
              <a:defRPr/>
            </a:pPr>
            <a:r>
              <a:rPr lang="en-US" altLang="ja-JP" dirty="0" smtClean="0"/>
              <a:t>API</a:t>
            </a:r>
            <a:r>
              <a:rPr lang="ja-JP" altLang="en-US" dirty="0" smtClean="0"/>
              <a:t>公開</a:t>
            </a:r>
            <a:endParaRPr lang="ja-JP" altLang="en-US" dirty="0"/>
          </a:p>
        </p:txBody>
      </p:sp>
      <p:graphicFrame>
        <p:nvGraphicFramePr>
          <p:cNvPr id="9" name="コンテンツ プレースホルダ 8"/>
          <p:cNvGraphicFramePr>
            <a:graphicFrameLocks noGrp="1"/>
          </p:cNvGraphicFramePr>
          <p:nvPr>
            <p:ph sz="quarter" idx="3"/>
          </p:nvPr>
        </p:nvGraphicFramePr>
        <p:xfrm>
          <a:off x="4643438" y="3962400"/>
          <a:ext cx="39243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AD46C-529D-42F3-861B-9F1A5D5A2C90}" type="slidenum">
              <a:rPr lang="en-US" altLang="ja-JP" smtClean="0">
                <a:ea typeface="ＭＳ Ｐゴシック" pitchFamily="34" charset="-128"/>
              </a:rPr>
              <a:pPr/>
              <a:t>15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886325" y="1752600"/>
            <a:ext cx="3438525" cy="2057400"/>
          </a:xfrm>
          <a:ln>
            <a:solidFill>
              <a:schemeClr val="tx1"/>
            </a:solidFill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214554"/>
            <a:ext cx="3952875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上カーブ矢印 17"/>
          <p:cNvSpPr/>
          <p:nvPr/>
        </p:nvSpPr>
        <p:spPr>
          <a:xfrm>
            <a:off x="5715008" y="2857496"/>
            <a:ext cx="1000132" cy="714380"/>
          </a:xfrm>
          <a:prstGeom prst="curvedUpArrow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8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4-4. </a:t>
            </a:r>
            <a:r>
              <a:rPr lang="ja-JP" altLang="en-US" smtClean="0"/>
              <a:t>解決に向けて</a:t>
            </a:r>
            <a:r>
              <a:rPr lang="en-US" altLang="ja-JP" smtClean="0"/>
              <a:t>‐3</a:t>
            </a:r>
            <a:r>
              <a:rPr lang="ja-JP" altLang="en-US" smtClean="0"/>
              <a:t>つの戦略</a:t>
            </a:r>
            <a:r>
              <a:rPr lang="en-US" altLang="ja-JP" smtClean="0"/>
              <a:t>2</a:t>
            </a:r>
            <a:endParaRPr lang="ja-JP" altLang="en-US" smtClean="0"/>
          </a:p>
        </p:txBody>
      </p:sp>
      <p:sp>
        <p:nvSpPr>
          <p:cNvPr id="30722" name="テキスト プレースホルダ 1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714500"/>
            <a:ext cx="3600450" cy="2101850"/>
          </a:xfrm>
          <a:ln>
            <a:solidFill>
              <a:schemeClr val="tx1"/>
            </a:solidFill>
          </a:ln>
        </p:spPr>
      </p:pic>
      <p:sp>
        <p:nvSpPr>
          <p:cNvPr id="18" name="コンテンツ プレースホルダ 17"/>
          <p:cNvSpPr>
            <a:spLocks noGrp="1"/>
          </p:cNvSpPr>
          <p:nvPr>
            <p:ph sz="quarter" idx="3"/>
          </p:nvPr>
        </p:nvSpPr>
        <p:spPr>
          <a:xfrm>
            <a:off x="4643438" y="1714500"/>
            <a:ext cx="3929062" cy="4305300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ja-JP" altLang="en-US" smtClean="0"/>
              <a:t>成果の強調</a:t>
            </a:r>
            <a:endParaRPr lang="en-US" altLang="ja-JP" smtClean="0"/>
          </a:p>
          <a:p>
            <a:pPr marL="952500" lvl="1" indent="-514350" eaLnBrk="1" hangingPunct="1"/>
            <a:r>
              <a:rPr lang="ja-JP" altLang="en-US" smtClean="0"/>
              <a:t>目的</a:t>
            </a:r>
            <a:endParaRPr lang="en-US" altLang="ja-JP" smtClean="0"/>
          </a:p>
          <a:p>
            <a:pPr marL="1349375" lvl="2" indent="-514350" eaLnBrk="1" hangingPunct="1"/>
            <a:r>
              <a:rPr lang="ja-JP" altLang="en-US" smtClean="0"/>
              <a:t>利用の敷居の低下</a:t>
            </a:r>
            <a:endParaRPr lang="en-US" altLang="ja-JP" smtClean="0"/>
          </a:p>
          <a:p>
            <a:pPr marL="952500" lvl="1" indent="-514350" eaLnBrk="1" hangingPunct="1"/>
            <a:r>
              <a:rPr lang="ja-JP" altLang="en-US" smtClean="0"/>
              <a:t>方法</a:t>
            </a:r>
            <a:endParaRPr lang="en-US" altLang="ja-JP" smtClean="0"/>
          </a:p>
          <a:p>
            <a:pPr marL="1349375" lvl="2" indent="-514350" eaLnBrk="1" hangingPunct="1"/>
            <a:r>
              <a:rPr lang="ja-JP" altLang="en-US" smtClean="0"/>
              <a:t>利用実績</a:t>
            </a:r>
            <a:endParaRPr lang="en-US" altLang="ja-JP" smtClean="0"/>
          </a:p>
          <a:p>
            <a:pPr marL="1349375" lvl="2" indent="-514350" eaLnBrk="1" hangingPunct="1"/>
            <a:r>
              <a:rPr lang="ja-JP" altLang="en-US" smtClean="0"/>
              <a:t>利用者の声</a:t>
            </a:r>
          </a:p>
        </p:txBody>
      </p:sp>
      <p:sp>
        <p:nvSpPr>
          <p:cNvPr id="3072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076BB-A38C-4AF0-897A-AFDE14B087B5}" type="slidenum">
              <a:rPr lang="en-US" altLang="ja-JP" smtClean="0">
                <a:ea typeface="ＭＳ Ｐゴシック" pitchFamily="34" charset="-128"/>
              </a:rPr>
              <a:pPr/>
              <a:t>16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  <p:pic>
        <p:nvPicPr>
          <p:cNvPr id="12" name="Picture 9" descr="myrmecoleon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929063"/>
            <a:ext cx="3598863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5" name="Picture 3" descr="C:\Documents and Settings\okamoto\Local Settings\Temporary Internet Files\Content.IE5\CN4UAIN3\MCj029269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4214813"/>
            <a:ext cx="192881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9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番外：ベスト公立大学図書館サイト</a:t>
            </a: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都留文科大学附属図書館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都留市立図書館</a:t>
            </a:r>
          </a:p>
        </p:txBody>
      </p:sp>
      <p:sp>
        <p:nvSpPr>
          <p:cNvPr id="3174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F447BB-8520-4536-89C2-AF1950539380}" type="slidenum">
              <a:rPr lang="en-US" altLang="ja-JP" smtClean="0">
                <a:ea typeface="ＭＳ Ｐゴシック" pitchFamily="34" charset="-128"/>
              </a:rPr>
              <a:pPr/>
              <a:t>17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47888"/>
            <a:ext cx="4040188" cy="2562225"/>
          </a:xfrm>
          <a:ln>
            <a:solidFill>
              <a:schemeClr val="tx1"/>
            </a:solidFill>
          </a:ln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130425"/>
            <a:ext cx="4041775" cy="2597150"/>
          </a:xfrm>
          <a:ln>
            <a:solidFill>
              <a:schemeClr val="tx1"/>
            </a:solidFill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  <p:sp>
        <p:nvSpPr>
          <p:cNvPr id="22" name="横巻き 21"/>
          <p:cNvSpPr/>
          <p:nvPr/>
        </p:nvSpPr>
        <p:spPr>
          <a:xfrm>
            <a:off x="857250" y="4929188"/>
            <a:ext cx="7429500" cy="1143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「地域内連携」の実現度から評価。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ご清聴を感謝します。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79613" y="4292600"/>
            <a:ext cx="64801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ja-JP" altLang="en-US" sz="3200">
                <a:latin typeface="Arial" charset="0"/>
              </a:rPr>
              <a:t>岡本真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3200">
                <a:latin typeface="Impact" pitchFamily="34" charset="0"/>
                <a:ea typeface="Batang" pitchFamily="18" charset="-127"/>
              </a:rPr>
              <a:t>ACADEMIC RESOURCE GUIDE</a:t>
            </a:r>
            <a:r>
              <a:rPr kumimoji="0" lang="ja-JP" altLang="en-US" sz="3200">
                <a:latin typeface="Impact" pitchFamily="34" charset="0"/>
                <a:ea typeface="Batang" pitchFamily="18" charset="-127"/>
              </a:rPr>
              <a:t>（</a:t>
            </a:r>
            <a:r>
              <a:rPr kumimoji="0" lang="en-US" altLang="ja-JP" sz="3200">
                <a:latin typeface="Impact" pitchFamily="34" charset="0"/>
                <a:ea typeface="Batang" pitchFamily="18" charset="-127"/>
              </a:rPr>
              <a:t>ARG</a:t>
            </a:r>
            <a:r>
              <a:rPr kumimoji="0" lang="ja-JP" altLang="en-US" sz="3200">
                <a:latin typeface="Impact" pitchFamily="34" charset="0"/>
                <a:ea typeface="Batang" pitchFamily="18" charset="-127"/>
              </a:rPr>
              <a:t>）</a:t>
            </a:r>
          </a:p>
          <a:p>
            <a:pPr algn="r">
              <a:spcBef>
                <a:spcPct val="50000"/>
              </a:spcBef>
            </a:pPr>
            <a:r>
              <a:rPr kumimoji="0" lang="ja-JP" altLang="en-US" sz="3200">
                <a:latin typeface="Arial" charset="0"/>
              </a:rPr>
              <a:t>編集長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b="1" u="sng">
                <a:solidFill>
                  <a:srgbClr val="0000CC"/>
                </a:solidFill>
                <a:latin typeface="Arial" charset="0"/>
                <a:hlinkClick r:id="rId3"/>
              </a:rPr>
              <a:t>http://www.ne.jp/asahi/coffee/house/ARG/</a:t>
            </a:r>
            <a:endParaRPr kumimoji="0" lang="en-US" altLang="ja-JP" b="1" u="sng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3557" name="Picture 5" descr="MCj029589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708275"/>
            <a:ext cx="1679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A6972-0CF1-4C02-A9C4-82DE948ADE83}" type="slidenum">
              <a:rPr lang="en-US" altLang="ja-JP" smtClean="0">
                <a:ea typeface="ＭＳ Ｐゴシック" pitchFamily="34" charset="-128"/>
              </a:rPr>
              <a:pPr/>
              <a:t>18</a:t>
            </a:fld>
            <a:endParaRPr lang="en-US" altLang="ja-JP" smtClean="0">
              <a:ea typeface="ＭＳ Ｐゴシック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0. </a:t>
            </a:r>
            <a:r>
              <a:rPr lang="ja-JP" altLang="en-US" smtClean="0"/>
              <a:t>本日の内容</a:t>
            </a:r>
          </a:p>
        </p:txBody>
      </p:sp>
      <p:sp>
        <p:nvSpPr>
          <p:cNvPr id="14" name="コンテンツ プレースホル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実態調査に基づく課題の提起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ja-JP" altLang="en-US" dirty="0" smtClean="0"/>
              <a:t>すべての公立大学附属図書館サイトの訪問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公立大学</a:t>
            </a:r>
            <a:r>
              <a:rPr lang="en-US" altLang="ja-JP" dirty="0" smtClean="0"/>
              <a:t>76</a:t>
            </a:r>
            <a:r>
              <a:rPr lang="ja-JP" altLang="en-US" dirty="0" smtClean="0"/>
              <a:t>校、公立大学図書館</a:t>
            </a:r>
            <a:r>
              <a:rPr lang="en-US" altLang="ja-JP" dirty="0" smtClean="0"/>
              <a:t>89</a:t>
            </a:r>
            <a:r>
              <a:rPr lang="ja-JP" altLang="en-US" dirty="0" smtClean="0"/>
              <a:t>施設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公立大学図書館サイトにみる地域内連携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ja-JP" altLang="en-US" dirty="0"/>
              <a:t>特</a:t>
            </a:r>
            <a:r>
              <a:rPr lang="ja-JP" altLang="en-US" dirty="0" smtClean="0"/>
              <a:t>に、「一般開放」への注目（共通・普遍）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2</a:t>
            </a:r>
            <a:r>
              <a:rPr lang="ja-JP" altLang="en-US" dirty="0" smtClean="0"/>
              <a:t>つの視角（双方向）</a:t>
            </a:r>
            <a:endParaRPr lang="en-US" altLang="ja-JP" dirty="0" smtClean="0"/>
          </a:p>
          <a:p>
            <a:pPr marL="985837" lvl="1" indent="-514350" eaLnBrk="1" hangingPunct="1">
              <a:buFont typeface="+mj-lt"/>
              <a:buAutoNum type="arabicPeriod"/>
              <a:defRPr/>
            </a:pPr>
            <a:r>
              <a:rPr lang="ja-JP" altLang="en-US" dirty="0" smtClean="0"/>
              <a:t>開放のアピール</a:t>
            </a:r>
            <a:endParaRPr lang="en-US" altLang="ja-JP" dirty="0" smtClean="0"/>
          </a:p>
          <a:p>
            <a:pPr marL="985837" lvl="1" indent="-514350" eaLnBrk="1" hangingPunct="1">
              <a:buFont typeface="+mj-lt"/>
              <a:buAutoNum type="arabicPeriod"/>
              <a:defRPr/>
            </a:pPr>
            <a:r>
              <a:rPr lang="ja-JP" altLang="en-US" dirty="0" smtClean="0"/>
              <a:t>地域での存在感</a:t>
            </a:r>
            <a:endParaRPr lang="en-US" altLang="ja-JP" dirty="0" smtClean="0"/>
          </a:p>
        </p:txBody>
      </p:sp>
      <p:sp>
        <p:nvSpPr>
          <p:cNvPr id="16387" name="スライド番号プレースホルダ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E5804-E9E3-40AD-8330-2CA03ED3F337}" type="slidenum">
              <a:rPr lang="en-US" altLang="ja-JP" smtClean="0">
                <a:ea typeface="ＭＳ Ｐゴシック" pitchFamily="34" charset="-128"/>
              </a:rPr>
              <a:pPr/>
              <a:t>2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29722" name="Picture 26" descr="C:\Documents and Settings\okamoto\Local Settings\Temporary Internet Files\Content.IE5\2KUCLG9I\MCj020025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14813"/>
            <a:ext cx="20716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9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1-1. </a:t>
            </a:r>
            <a:r>
              <a:rPr lang="ja-JP" altLang="en-US" smtClean="0"/>
              <a:t>開放のアピール</a:t>
            </a:r>
            <a:r>
              <a:rPr lang="en-US" altLang="ja-JP" smtClean="0"/>
              <a:t>‐</a:t>
            </a:r>
            <a:r>
              <a:rPr lang="ja-JP" altLang="en-US" smtClean="0"/>
              <a:t>疑問と質問</a:t>
            </a:r>
          </a:p>
        </p:txBody>
      </p:sp>
      <p:sp>
        <p:nvSpPr>
          <p:cNvPr id="17410" name="スライド番号プレースホルダ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2E8DB-8DF8-41FC-87C9-862E693B04F1}" type="slidenum">
              <a:rPr lang="en-US" altLang="ja-JP" smtClean="0">
                <a:ea typeface="ＭＳ Ｐゴシック" pitchFamily="34" charset="-128"/>
              </a:rPr>
              <a:pPr/>
              <a:t>3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6" name="コンテンツ プレースホル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私の疑問：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学外への開放ポリシーは公立大学図書館サイトに記述されているだろうか？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皆さんへの質問：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自館のサイトはどうなっていますか？</a:t>
            </a:r>
          </a:p>
        </p:txBody>
      </p:sp>
      <p:pic>
        <p:nvPicPr>
          <p:cNvPr id="25631" name="Picture 31" descr="C:\Documents and Settings\okamoto\Local Settings\Temporary Internet Files\Content.IE5\AHWVQRAB\MCBL00684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702050"/>
            <a:ext cx="24288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角丸四角形 18"/>
          <p:cNvSpPr/>
          <p:nvPr/>
        </p:nvSpPr>
        <p:spPr>
          <a:xfrm>
            <a:off x="1285875" y="4357688"/>
            <a:ext cx="5214938" cy="1571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1-2. </a:t>
            </a:r>
            <a:r>
              <a:rPr lang="ja-JP" altLang="en-US" smtClean="0"/>
              <a:t>開放のアピール</a:t>
            </a:r>
            <a:r>
              <a:rPr lang="en-US" altLang="ja-JP" smtClean="0"/>
              <a:t>‐</a:t>
            </a:r>
            <a:r>
              <a:rPr lang="ja-JP" altLang="en-US" smtClean="0"/>
              <a:t>調査結果</a:t>
            </a:r>
          </a:p>
        </p:txBody>
      </p:sp>
      <p:graphicFrame>
        <p:nvGraphicFramePr>
          <p:cNvPr id="12" name="コンテンツ プレースホルダ 10"/>
          <p:cNvGraphicFramePr>
            <a:graphicFrameLocks noGrp="1" noChangeAspect="1"/>
          </p:cNvGraphicFramePr>
          <p:nvPr>
            <p:ph idx="1"/>
          </p:nvPr>
        </p:nvGraphicFramePr>
        <p:xfrm>
          <a:off x="566738" y="1752600"/>
          <a:ext cx="8634412" cy="46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A7CF6-1ECB-45FE-8BF1-1A3F1A273317}" type="slidenum">
              <a:rPr lang="en-US" altLang="ja-JP" smtClean="0">
                <a:ea typeface="ＭＳ Ｐゴシック" pitchFamily="34" charset="-128"/>
              </a:rPr>
              <a:pPr/>
              <a:t>4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33" name="テキスト ボックス 1"/>
          <p:cNvSpPr txBox="1"/>
          <p:nvPr/>
        </p:nvSpPr>
        <p:spPr>
          <a:xfrm>
            <a:off x="6429375" y="3929063"/>
            <a:ext cx="2500313" cy="2071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ja-JP" altLang="en-US" sz="1400" b="1" dirty="0" smtClean="0"/>
              <a:t>＜注記＞</a:t>
            </a:r>
            <a:endParaRPr lang="en-US" altLang="ja-JP" sz="1400" b="1" dirty="0" smtClean="0"/>
          </a:p>
          <a:p>
            <a:pPr algn="just">
              <a:defRPr/>
            </a:pPr>
            <a:r>
              <a:rPr lang="en-US" altLang="ja-JP" sz="1400" dirty="0" smtClean="0"/>
              <a:t>89</a:t>
            </a:r>
            <a:r>
              <a:rPr lang="ja-JP" altLang="en-US" sz="1400" dirty="0" smtClean="0"/>
              <a:t>施設中、</a:t>
            </a:r>
            <a:r>
              <a:rPr lang="en-US" altLang="ja-JP" sz="1400" dirty="0" smtClean="0"/>
              <a:t>83</a:t>
            </a:r>
            <a:r>
              <a:rPr lang="ja-JP" altLang="en-US" sz="1400" dirty="0" smtClean="0"/>
              <a:t>施設で記述有、</a:t>
            </a:r>
            <a:r>
              <a:rPr lang="en-US" altLang="ja-JP" sz="1400" dirty="0" smtClean="0"/>
              <a:t>6</a:t>
            </a:r>
            <a:r>
              <a:rPr lang="ja-JP" altLang="en-US" sz="1400" dirty="0" smtClean="0"/>
              <a:t>施設で記述無。</a:t>
            </a:r>
            <a:endParaRPr lang="en-US" altLang="ja-JP" sz="1400" dirty="0" smtClean="0"/>
          </a:p>
          <a:p>
            <a:pPr algn="just">
              <a:defRPr/>
            </a:pPr>
            <a:r>
              <a:rPr lang="ja-JP" altLang="en-US" sz="1400" dirty="0"/>
              <a:t>なお</a:t>
            </a:r>
            <a:r>
              <a:rPr lang="ja-JP" altLang="en-US" sz="1400" dirty="0" smtClean="0"/>
              <a:t>、記述有の</a:t>
            </a:r>
            <a:r>
              <a:rPr lang="en-US" altLang="ja-JP" sz="1400" dirty="0" smtClean="0"/>
              <a:t>83</a:t>
            </a:r>
            <a:r>
              <a:rPr lang="ja-JP" altLang="en-US" sz="1400" dirty="0" smtClean="0"/>
              <a:t>施設のうち、</a:t>
            </a:r>
            <a:r>
              <a:rPr lang="en-US" altLang="ja-JP" sz="1400" dirty="0" smtClean="0"/>
              <a:t>81</a:t>
            </a:r>
            <a:r>
              <a:rPr lang="ja-JP" altLang="en-US" sz="1400" dirty="0" smtClean="0"/>
              <a:t>施設で開放を実施、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施設は非開放。</a:t>
            </a:r>
            <a:endParaRPr lang="en-US" altLang="ja-JP" sz="1400" dirty="0" smtClean="0"/>
          </a:p>
          <a:p>
            <a:pPr algn="just">
              <a:defRPr/>
            </a:pPr>
            <a:r>
              <a:rPr lang="ja-JP" altLang="en-US" sz="1400" dirty="0" smtClean="0"/>
              <a:t>また、</a:t>
            </a:r>
            <a:r>
              <a:rPr lang="en-US" altLang="ja-JP" sz="1400" dirty="0" smtClean="0"/>
              <a:t>81</a:t>
            </a:r>
            <a:r>
              <a:rPr lang="ja-JP" altLang="en-US" sz="1400" dirty="0" smtClean="0"/>
              <a:t>施設のうち、</a:t>
            </a:r>
            <a:r>
              <a:rPr lang="en-US" altLang="ja-JP" sz="1400" dirty="0" smtClean="0"/>
              <a:t>62</a:t>
            </a:r>
            <a:r>
              <a:rPr lang="ja-JP" altLang="en-US" sz="1400" dirty="0" smtClean="0"/>
              <a:t>施設で貸出まで実施、</a:t>
            </a:r>
            <a:r>
              <a:rPr lang="en-US" altLang="ja-JP" sz="1400" dirty="0" smtClean="0"/>
              <a:t>19</a:t>
            </a:r>
            <a:r>
              <a:rPr lang="ja-JP" altLang="en-US" sz="1400" dirty="0" smtClean="0"/>
              <a:t>施設では閲覧・複写までを実施。</a:t>
            </a:r>
            <a:endParaRPr lang="ja-JP" altLang="en-US" sz="1400" dirty="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2-1. </a:t>
            </a:r>
            <a:r>
              <a:rPr lang="ja-JP" altLang="en-US" smtClean="0"/>
              <a:t>地域での存在感</a:t>
            </a:r>
            <a:r>
              <a:rPr lang="en-US" altLang="ja-JP" smtClean="0"/>
              <a:t>‐</a:t>
            </a:r>
            <a:r>
              <a:rPr lang="ja-JP" altLang="en-US" smtClean="0"/>
              <a:t>疑問と質問</a:t>
            </a:r>
          </a:p>
        </p:txBody>
      </p:sp>
      <p:sp>
        <p:nvSpPr>
          <p:cNvPr id="19458" name="スライド番号プレースホルダ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AF262-3751-400B-B643-1A8116BF832B}" type="slidenum">
              <a:rPr lang="en-US" altLang="ja-JP" smtClean="0">
                <a:ea typeface="ＭＳ Ｐゴシック" pitchFamily="34" charset="-128"/>
              </a:rPr>
              <a:pPr/>
              <a:t>5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6" name="コンテンツ プレースホル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私の疑問：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学外への開放ポリシーは、開放対象である地域の市民に伝えられているだろうか？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皆さんへの質問：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公共図書館のサイトはどうなっていますか？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285875" y="4357688"/>
            <a:ext cx="5214938" cy="1571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38914" name="Picture 2" descr="C:\Documents and Settings\okamoto\Local Settings\Temporary Internet Files\Content.IE5\GN2DOBI1\MCj023096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143375"/>
            <a:ext cx="24034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タイトル 6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ja-JP" smtClean="0"/>
              <a:t>2-2. </a:t>
            </a:r>
            <a:r>
              <a:rPr lang="ja-JP" altLang="en-US" smtClean="0"/>
              <a:t>地域での存在感</a:t>
            </a:r>
            <a:r>
              <a:rPr lang="en-US" altLang="ja-JP" smtClean="0"/>
              <a:t>‐</a:t>
            </a:r>
            <a:r>
              <a:rPr lang="ja-JP" altLang="en-US" smtClean="0"/>
              <a:t>調査結果</a:t>
            </a:r>
            <a:r>
              <a:rPr lang="en-US" altLang="ja-JP" smtClean="0"/>
              <a:t>1</a:t>
            </a:r>
            <a:endParaRPr lang="ja-JP" altLang="en-US" smtClean="0"/>
          </a:p>
        </p:txBody>
      </p:sp>
      <p:sp>
        <p:nvSpPr>
          <p:cNvPr id="204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D589A7-6F7A-4657-B88A-3BD5AF4D0EC8}" type="slidenum">
              <a:rPr lang="en-US" altLang="ja-JP" smtClean="0">
                <a:ea typeface="ＭＳ Ｐゴシック" pitchFamily="34" charset="-128"/>
              </a:rPr>
              <a:pPr/>
              <a:t>6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6143625" y="3214688"/>
            <a:ext cx="257175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ja-JP" altLang="en-US" sz="1400" b="1" dirty="0" smtClean="0"/>
              <a:t>＜注記＞</a:t>
            </a:r>
          </a:p>
          <a:p>
            <a:pPr algn="just">
              <a:defRPr/>
            </a:pPr>
            <a:r>
              <a:rPr lang="ja-JP" altLang="en-US" sz="1400" dirty="0" smtClean="0"/>
              <a:t>開放ポリシーの記述有</a:t>
            </a:r>
            <a:r>
              <a:rPr lang="en-US" altLang="ja-JP" sz="1400" dirty="0" smtClean="0"/>
              <a:t>83</a:t>
            </a:r>
            <a:r>
              <a:rPr lang="ja-JP" altLang="en-US" sz="1400" dirty="0" smtClean="0"/>
              <a:t>施設のうち、各大学の設置自治体の公共図書館で記述有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施設、記述無</a:t>
            </a:r>
            <a:r>
              <a:rPr lang="en-US" altLang="ja-JP" sz="1400" dirty="0" smtClean="0"/>
              <a:t>73</a:t>
            </a:r>
            <a:r>
              <a:rPr lang="ja-JP" altLang="en-US" sz="1400" dirty="0" smtClean="0"/>
              <a:t>施設。</a:t>
            </a:r>
            <a:endParaRPr lang="en-US" altLang="ja-JP" sz="1400" dirty="0" smtClean="0"/>
          </a:p>
          <a:p>
            <a:pPr algn="just">
              <a:defRPr/>
            </a:pPr>
            <a:r>
              <a:rPr lang="ja-JP" altLang="en-US" sz="1400" dirty="0" smtClean="0"/>
              <a:t>設置自治体の定義は、各大学の設置者。設置者が公立大学法人の場合は、当該法人の設置自治体、また事務組合や広域連合が設置母体の場合は、当該の組合や連合を構成する自治体を設置自治体とみなした。</a:t>
            </a:r>
            <a:endParaRPr lang="en-US" altLang="ja-JP" sz="1400" dirty="0" smtClean="0"/>
          </a:p>
        </p:txBody>
      </p:sp>
      <p:graphicFrame>
        <p:nvGraphicFramePr>
          <p:cNvPr id="14" name="コンテンツ プレースホルダ 12"/>
          <p:cNvGraphicFramePr>
            <a:graphicFrameLocks noGrp="1" noChangeAspect="1"/>
          </p:cNvGraphicFramePr>
          <p:nvPr>
            <p:ph idx="1"/>
          </p:nvPr>
        </p:nvGraphicFramePr>
        <p:xfrm>
          <a:off x="642938" y="1785938"/>
          <a:ext cx="7000875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2-3. </a:t>
            </a:r>
            <a:r>
              <a:rPr lang="ja-JP" altLang="en-US" smtClean="0"/>
              <a:t>地域での存在感</a:t>
            </a:r>
            <a:r>
              <a:rPr lang="en-US" altLang="ja-JP" smtClean="0"/>
              <a:t>‐</a:t>
            </a:r>
            <a:r>
              <a:rPr lang="ja-JP" altLang="en-US" smtClean="0"/>
              <a:t>調査結果</a:t>
            </a:r>
            <a:r>
              <a:rPr lang="en-US" altLang="ja-JP" smtClean="0"/>
              <a:t>2</a:t>
            </a:r>
            <a:endParaRPr lang="ja-JP" altLang="en-US" smtClean="0"/>
          </a:p>
        </p:txBody>
      </p:sp>
      <p:sp>
        <p:nvSpPr>
          <p:cNvPr id="215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6C736-C15D-44DC-A06E-8F5F273C2872}" type="slidenum">
              <a:rPr lang="en-US" altLang="ja-JP" smtClean="0">
                <a:ea typeface="ＭＳ Ｐゴシック" pitchFamily="34" charset="-128"/>
              </a:rPr>
              <a:pPr/>
              <a:t>7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7" name="テキスト ボックス 1"/>
          <p:cNvSpPr txBox="1"/>
          <p:nvPr/>
        </p:nvSpPr>
        <p:spPr>
          <a:xfrm>
            <a:off x="6072188" y="4714875"/>
            <a:ext cx="2500312" cy="1214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ja-JP" altLang="en-US" sz="1400" b="1" dirty="0" smtClean="0"/>
              <a:t>＜注記＞</a:t>
            </a:r>
          </a:p>
          <a:p>
            <a:pPr algn="just">
              <a:defRPr/>
            </a:pPr>
            <a:r>
              <a:rPr lang="ja-JP" altLang="en-US" sz="1400" dirty="0" smtClean="0"/>
              <a:t>開放ポリシーの記述有</a:t>
            </a:r>
            <a:r>
              <a:rPr lang="en-US" altLang="ja-JP" sz="1400" dirty="0" smtClean="0"/>
              <a:t>83</a:t>
            </a:r>
            <a:r>
              <a:rPr lang="ja-JP" altLang="en-US" sz="1400" dirty="0" smtClean="0"/>
              <a:t>施設のうち、各大学の所在自治体の公共図書館で記述有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施設、記述無</a:t>
            </a:r>
            <a:r>
              <a:rPr lang="en-US" altLang="ja-JP" sz="1400" dirty="0" smtClean="0"/>
              <a:t>76</a:t>
            </a:r>
            <a:r>
              <a:rPr lang="ja-JP" altLang="en-US" sz="1400" dirty="0" smtClean="0"/>
              <a:t>施設。</a:t>
            </a:r>
            <a:endParaRPr lang="en-US" altLang="ja-JP" sz="1400" dirty="0" smtClean="0"/>
          </a:p>
        </p:txBody>
      </p:sp>
      <p:graphicFrame>
        <p:nvGraphicFramePr>
          <p:cNvPr id="10" name="コンテンツ プレースホルダ 8"/>
          <p:cNvGraphicFramePr>
            <a:graphicFrameLocks noGrp="1" noChangeAspect="1"/>
          </p:cNvGraphicFramePr>
          <p:nvPr>
            <p:ph idx="1"/>
          </p:nvPr>
        </p:nvGraphicFramePr>
        <p:xfrm>
          <a:off x="571500" y="1714500"/>
          <a:ext cx="6858000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2-4. </a:t>
            </a:r>
            <a:r>
              <a:rPr lang="ja-JP" altLang="en-US" smtClean="0"/>
              <a:t>地域での存在感</a:t>
            </a:r>
            <a:r>
              <a:rPr lang="en-US" altLang="ja-JP" smtClean="0"/>
              <a:t>‐</a:t>
            </a:r>
            <a:r>
              <a:rPr lang="ja-JP" altLang="en-US" smtClean="0"/>
              <a:t>記述の好例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例</a:t>
            </a:r>
            <a:r>
              <a:rPr lang="en-US" altLang="ja-JP" smtClean="0"/>
              <a:t>1</a:t>
            </a:r>
            <a:r>
              <a:rPr lang="ja-JP" altLang="en-US" smtClean="0"/>
              <a:t>：大分県立図書館</a:t>
            </a: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286000"/>
            <a:ext cx="3959225" cy="3598863"/>
          </a:xfrm>
          <a:ln>
            <a:solidFill>
              <a:schemeClr val="tx1"/>
            </a:solidFill>
          </a:ln>
        </p:spPr>
      </p:pic>
      <p:sp>
        <p:nvSpPr>
          <p:cNvPr id="17" name="テキスト プレースホルダ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例</a:t>
            </a:r>
            <a:r>
              <a:rPr lang="en-US" altLang="ja-JP" smtClean="0"/>
              <a:t>2</a:t>
            </a:r>
            <a:r>
              <a:rPr lang="ja-JP" altLang="en-US" smtClean="0"/>
              <a:t>：名古屋市図書館</a:t>
            </a:r>
          </a:p>
        </p:txBody>
      </p:sp>
      <p:sp>
        <p:nvSpPr>
          <p:cNvPr id="2253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F4BA4-4E97-4644-900A-5313AB5AF342}" type="slidenum">
              <a:rPr lang="en-US" altLang="ja-JP" smtClean="0">
                <a:ea typeface="ＭＳ Ｐゴシック" pitchFamily="34" charset="-128"/>
              </a:rPr>
              <a:pPr/>
              <a:t>8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41990" name="Picture 6"/>
          <p:cNvPicPr>
            <a:picLocks noGrp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286000"/>
            <a:ext cx="3959225" cy="3600450"/>
          </a:xfrm>
          <a:ln>
            <a:solidFill>
              <a:schemeClr val="tx1"/>
            </a:solidFill>
          </a:ln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3-1. </a:t>
            </a:r>
            <a:r>
              <a:rPr lang="ja-JP" altLang="en-US" smtClean="0"/>
              <a:t>みえてくる課題</a:t>
            </a:r>
            <a:r>
              <a:rPr lang="en-US" altLang="ja-JP" smtClean="0"/>
              <a:t>‐</a:t>
            </a:r>
            <a:r>
              <a:rPr lang="ja-JP" altLang="en-US" smtClean="0"/>
              <a:t>ズレ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「開放ポリシー」と「地域へのアピール」のズレ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3</a:t>
            </a:r>
            <a:r>
              <a:rPr lang="ja-JP" altLang="en-US" smtClean="0"/>
              <a:t>つの乖離</a:t>
            </a:r>
            <a:endParaRPr lang="en-US" altLang="ja-JP" smtClean="0"/>
          </a:p>
          <a:p>
            <a:pPr marL="1381125" lvl="2" indent="-514350" eaLnBrk="1" hangingPunct="1">
              <a:buFont typeface="Verdana" pitchFamily="34" charset="0"/>
              <a:buAutoNum type="arabicPeriod"/>
            </a:pPr>
            <a:r>
              <a:rPr lang="ja-JP" altLang="en-US" smtClean="0"/>
              <a:t>記述数のズレ</a:t>
            </a:r>
            <a:endParaRPr lang="en-US" altLang="ja-JP" smtClean="0"/>
          </a:p>
          <a:p>
            <a:pPr marL="1381125" lvl="2" indent="-514350" eaLnBrk="1" hangingPunct="1">
              <a:buFont typeface="Verdana" pitchFamily="34" charset="0"/>
              <a:buAutoNum type="arabicPeriod"/>
            </a:pPr>
            <a:r>
              <a:rPr lang="ja-JP" altLang="en-US" smtClean="0"/>
              <a:t>記述内容のズレ</a:t>
            </a:r>
            <a:endParaRPr lang="en-US" altLang="ja-JP" smtClean="0"/>
          </a:p>
          <a:p>
            <a:pPr marL="1381125" lvl="2" indent="-514350" eaLnBrk="1" hangingPunct="1">
              <a:buFont typeface="Verdana" pitchFamily="34" charset="0"/>
              <a:buAutoNum type="arabicPeriod"/>
            </a:pPr>
            <a:r>
              <a:rPr lang="ja-JP" altLang="en-US" smtClean="0"/>
              <a:t>位置づけのズレ</a:t>
            </a:r>
            <a:endParaRPr lang="en-US" altLang="ja-JP" smtClean="0"/>
          </a:p>
          <a:p>
            <a:pPr marL="1381125" lvl="2" indent="-514350" eaLnBrk="1" hangingPunct="1">
              <a:buFont typeface="Verdana" pitchFamily="34" charset="0"/>
              <a:buAutoNum type="arabicPeriod"/>
            </a:pPr>
            <a:endParaRPr lang="ja-JP" altLang="en-US" smtClean="0"/>
          </a:p>
        </p:txBody>
      </p:sp>
      <p:sp>
        <p:nvSpPr>
          <p:cNvPr id="23555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B837DD-C195-48A5-9274-EA576D3CD45A}" type="slidenum">
              <a:rPr lang="en-US" altLang="ja-JP" smtClean="0">
                <a:ea typeface="ＭＳ Ｐゴシック" pitchFamily="34" charset="-128"/>
              </a:rPr>
              <a:pPr/>
              <a:t>9</a:t>
            </a:fld>
            <a:endParaRPr lang="en-US" altLang="ja-JP" smtClean="0">
              <a:ea typeface="ＭＳ Ｐゴシック" pitchFamily="34" charset="-128"/>
            </a:endParaRPr>
          </a:p>
        </p:txBody>
      </p:sp>
      <p:pic>
        <p:nvPicPr>
          <p:cNvPr id="43011" name="Picture 3" descr="C:\Documents and Settings\okamoto\Local Settings\Temporary Internet Files\Content.IE5\678LIRO1\MCj023500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778125"/>
            <a:ext cx="33575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角丸四角形吹き出し 13"/>
          <p:cNvSpPr/>
          <p:nvPr/>
        </p:nvSpPr>
        <p:spPr>
          <a:xfrm>
            <a:off x="1000125" y="4357688"/>
            <a:ext cx="3214688" cy="1643062"/>
          </a:xfrm>
          <a:prstGeom prst="wedgeRoundRectCallout">
            <a:avLst>
              <a:gd name="adj1" fmla="val 36905"/>
              <a:gd name="adj2" fmla="val -704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大学図書館と公共図書館は同じ方向をみていない？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050" y="6308725"/>
            <a:ext cx="4752975" cy="3667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ja-JP" dirty="0">
                <a:solidFill>
                  <a:schemeClr val="bg1"/>
                </a:solidFill>
                <a:latin typeface="Impact" pitchFamily="34" charset="0"/>
                <a:ea typeface="ＭＳ Ｐゴシック" charset="-128"/>
              </a:rPr>
              <a:t>ACADEMIC RESOURCE GUIDE (ARG)</a:t>
            </a:r>
            <a:endParaRPr kumimoji="0" lang="en-US" altLang="ja-JP" dirty="0">
              <a:solidFill>
                <a:schemeClr val="bg1"/>
              </a:solidFill>
              <a:latin typeface="Impact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1|1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1157</TotalTime>
  <Words>1245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Verdana</vt:lpstr>
      <vt:lpstr>ＭＳ Ｐゴシック</vt:lpstr>
      <vt:lpstr>Arial</vt:lpstr>
      <vt:lpstr>Wingdings</vt:lpstr>
      <vt:lpstr>Calibri</vt:lpstr>
      <vt:lpstr>Times New Roman</vt:lpstr>
      <vt:lpstr>Impact</vt:lpstr>
      <vt:lpstr>Batang</vt:lpstr>
      <vt:lpstr>Profile</vt:lpstr>
      <vt:lpstr>Profile</vt:lpstr>
      <vt:lpstr>Microsoft Excel Chart</vt:lpstr>
      <vt:lpstr>公立大学図書館サイト診断 －理想の図書館サイトを求めて 地域内連携の視点から－ </vt:lpstr>
      <vt:lpstr>0. 本日の内容</vt:lpstr>
      <vt:lpstr>1-1. 開放のアピール‐疑問と質問</vt:lpstr>
      <vt:lpstr>1-2. 開放のアピール‐調査結果</vt:lpstr>
      <vt:lpstr>2-1. 地域での存在感‐疑問と質問</vt:lpstr>
      <vt:lpstr>2-2. 地域での存在感‐調査結果1</vt:lpstr>
      <vt:lpstr>2-3. 地域での存在感‐調査結果2</vt:lpstr>
      <vt:lpstr>2-4. 地域での存在感‐記述の好例</vt:lpstr>
      <vt:lpstr>3-1. みえてくる課題‐ズレ</vt:lpstr>
      <vt:lpstr>3-2. みえてくる課題‐数のズレ</vt:lpstr>
      <vt:lpstr>3-3. みえてくる課題‐内容のズレ</vt:lpstr>
      <vt:lpstr>3-4. みえてくる課題‐位置のズレ</vt:lpstr>
      <vt:lpstr>4-1. 解決に向けて‐VMSの再確認</vt:lpstr>
      <vt:lpstr>4-2. 解決に向けて‐戦略の検討</vt:lpstr>
      <vt:lpstr>4-3. 解決に向けて‐3つの戦略1</vt:lpstr>
      <vt:lpstr>4-4. 解決に向けて‐3つの戦略2</vt:lpstr>
      <vt:lpstr>番外：ベスト公立大学図書館サイト</vt:lpstr>
      <vt:lpstr>ご清聴を感謝します。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Web2.0時代の情報システム</dc:title>
  <dc:creator>okamoto</dc:creator>
  <cp:lastModifiedBy>Bettina Fromkorth</cp:lastModifiedBy>
  <cp:revision>610</cp:revision>
  <dcterms:created xsi:type="dcterms:W3CDTF">2007-05-24T16:00:04Z</dcterms:created>
  <dcterms:modified xsi:type="dcterms:W3CDTF">2008-01-18T16:00:48Z</dcterms:modified>
</cp:coreProperties>
</file>