
<file path=[Content_Types].xml><?xml version="1.0" encoding="utf-8"?>
<Types xmlns="http://schemas.openxmlformats.org/package/2006/content-types">
  <Default ContentType="image/jpeg" Extension="jpg"/>
  <Default ContentType="application/x-fontdata" Extension="fntdata"/>
  <Default ContentType="application/vnd.openxmlformats-officedocument.oleObject" Extension="bin"/>
  <Default ContentType="application/xml" Extension="xml"/>
  <Default ContentType="image/png" Extension="png"/>
  <Default ContentType="application/vnd.openxmlformats-package.relationships+xml" Extension="rels"/>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drawingml.chart+xml" PartName="/ppt/charts/chart3.xml"/>
  <Override ContentType="application/vnd.openxmlformats-officedocument.drawingml.chart+xml" PartName="/ppt/charts/chart2.xml"/>
  <Override ContentType="application/vnd.openxmlformats-officedocument.drawingml.chart+xml" PartName="/ppt/charts/chart1.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Lst>
  <p:sldSz cy="5143500" cx="9144000"/>
  <p:notesSz cx="6858000" cy="9144000"/>
  <p:embeddedFontLst>
    <p:embeddedFont>
      <p:font typeface="Archivo Narrow"/>
      <p:regular r:id="rId76"/>
      <p:bold r:id="rId77"/>
      <p:italic r:id="rId78"/>
      <p:boldItalic r:id="rId79"/>
    </p:embeddedFont>
    <p:embeddedFont>
      <p:font typeface="Montserrat SemiBold"/>
      <p:regular r:id="rId80"/>
      <p:bold r:id="rId81"/>
      <p:italic r:id="rId82"/>
      <p:boldItalic r:id="rId83"/>
    </p:embeddedFont>
    <p:embeddedFont>
      <p:font typeface="Libre Franklin"/>
      <p:regular r:id="rId84"/>
      <p:bold r:id="rId85"/>
      <p:italic r:id="rId86"/>
      <p:boldItalic r:id="rId87"/>
    </p:embeddedFont>
    <p:embeddedFont>
      <p:font typeface="Poppins Light"/>
      <p:regular r:id="rId88"/>
      <p:bold r:id="rId89"/>
      <p:italic r:id="rId90"/>
      <p:boldItalic r:id="rId91"/>
    </p:embeddedFont>
    <p:embeddedFont>
      <p:font typeface="Monda"/>
      <p:regular r:id="rId92"/>
      <p:bold r:id="rId93"/>
    </p:embeddedFont>
    <p:embeddedFont>
      <p:font typeface="Quattrocento Sans"/>
      <p:regular r:id="rId94"/>
      <p:bold r:id="rId95"/>
      <p:italic r:id="rId96"/>
      <p:boldItalic r:id="rId97"/>
    </p:embeddedFont>
    <p:embeddedFont>
      <p:font typeface="Helvetica Neue"/>
      <p:regular r:id="rId98"/>
      <p:bold r:id="rId99"/>
      <p:italic r:id="rId100"/>
      <p:boldItalic r:id="rId101"/>
    </p:embeddedFont>
    <p:embeddedFont>
      <p:font typeface="Libre Franklin Thin"/>
      <p:regular r:id="rId102"/>
      <p:bold r:id="rId103"/>
      <p:italic r:id="rId104"/>
      <p:boldItalic r:id="rId10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106" roundtripDataSignature="AMtx7mgzVkCIeAvhZiQCVJ6hVAFuTwMgH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6" Type="http://customschemas.google.com/relationships/presentationmetadata" Target="metadata"/><Relationship Id="rId105" Type="http://schemas.openxmlformats.org/officeDocument/2006/relationships/font" Target="fonts/LibreFranklinThin-boldItalic.fntdata"/><Relationship Id="rId104" Type="http://schemas.openxmlformats.org/officeDocument/2006/relationships/font" Target="fonts/LibreFranklinThin-italic.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font" Target="fonts/LibreFranklinThin-bold.fntdata"/><Relationship Id="rId102" Type="http://schemas.openxmlformats.org/officeDocument/2006/relationships/font" Target="fonts/LibreFranklinThin-regular.fntdata"/><Relationship Id="rId101" Type="http://schemas.openxmlformats.org/officeDocument/2006/relationships/font" Target="fonts/HelveticaNeue-boldItalic.fntdata"/><Relationship Id="rId100" Type="http://schemas.openxmlformats.org/officeDocument/2006/relationships/font" Target="fonts/HelveticaNeue-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QuattrocentoSans-bold.fntdata"/><Relationship Id="rId94" Type="http://schemas.openxmlformats.org/officeDocument/2006/relationships/font" Target="fonts/QuattrocentoSans-regular.fntdata"/><Relationship Id="rId97" Type="http://schemas.openxmlformats.org/officeDocument/2006/relationships/font" Target="fonts/QuattrocentoSans-boldItalic.fntdata"/><Relationship Id="rId96" Type="http://schemas.openxmlformats.org/officeDocument/2006/relationships/font" Target="fonts/QuattrocentoSans-italic.fntdata"/><Relationship Id="rId11" Type="http://schemas.openxmlformats.org/officeDocument/2006/relationships/slide" Target="slides/slide5.xml"/><Relationship Id="rId99" Type="http://schemas.openxmlformats.org/officeDocument/2006/relationships/font" Target="fonts/HelveticaNeue-bold.fntdata"/><Relationship Id="rId10" Type="http://schemas.openxmlformats.org/officeDocument/2006/relationships/slide" Target="slides/slide4.xml"/><Relationship Id="rId98" Type="http://schemas.openxmlformats.org/officeDocument/2006/relationships/font" Target="fonts/HelveticaNeue-regular.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PoppinsLight-boldItalic.fntdata"/><Relationship Id="rId90" Type="http://schemas.openxmlformats.org/officeDocument/2006/relationships/font" Target="fonts/PoppinsLight-italic.fntdata"/><Relationship Id="rId93" Type="http://schemas.openxmlformats.org/officeDocument/2006/relationships/font" Target="fonts/Monda-bold.fntdata"/><Relationship Id="rId92" Type="http://schemas.openxmlformats.org/officeDocument/2006/relationships/font" Target="fonts/Monda-regular.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font" Target="fonts/LibreFranklin-regular.fntdata"/><Relationship Id="rId83" Type="http://schemas.openxmlformats.org/officeDocument/2006/relationships/font" Target="fonts/MontserratSemiBold-boldItalic.fntdata"/><Relationship Id="rId86" Type="http://schemas.openxmlformats.org/officeDocument/2006/relationships/font" Target="fonts/LibreFranklin-italic.fntdata"/><Relationship Id="rId85" Type="http://schemas.openxmlformats.org/officeDocument/2006/relationships/font" Target="fonts/LibreFranklin-bold.fntdata"/><Relationship Id="rId88" Type="http://schemas.openxmlformats.org/officeDocument/2006/relationships/font" Target="fonts/PoppinsLight-regular.fntdata"/><Relationship Id="rId87" Type="http://schemas.openxmlformats.org/officeDocument/2006/relationships/font" Target="fonts/LibreFranklin-boldItalic.fntdata"/><Relationship Id="rId89" Type="http://schemas.openxmlformats.org/officeDocument/2006/relationships/font" Target="fonts/PoppinsLight-bold.fntdata"/><Relationship Id="rId80" Type="http://schemas.openxmlformats.org/officeDocument/2006/relationships/font" Target="fonts/MontserratSemiBold-regular.fntdata"/><Relationship Id="rId82" Type="http://schemas.openxmlformats.org/officeDocument/2006/relationships/font" Target="fonts/MontserratSemiBold-italic.fntdata"/><Relationship Id="rId81" Type="http://schemas.openxmlformats.org/officeDocument/2006/relationships/font" Target="fonts/MontserratSemiBold-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font" Target="fonts/ArchivoNarrow-bold.fntdata"/><Relationship Id="rId76" Type="http://schemas.openxmlformats.org/officeDocument/2006/relationships/font" Target="fonts/ArchivoNarrow-regular.fntdata"/><Relationship Id="rId79" Type="http://schemas.openxmlformats.org/officeDocument/2006/relationships/font" Target="fonts/ArchivoNarrow-boldItalic.fntdata"/><Relationship Id="rId78" Type="http://schemas.openxmlformats.org/officeDocument/2006/relationships/font" Target="fonts/ArchivoNarrow-italic.fntdata"/><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6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529392256200533"/>
          <c:y val="1.5061916216086563E-2"/>
          <c:w val="0.84657632912165048"/>
          <c:h val="0.79325301700211759"/>
        </c:manualLayout>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AFA9-495D-92EE-2E8B6D9A4882}"/>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AFA9-495D-92EE-2E8B6D9A4882}"/>
              </c:ext>
            </c:extLst>
          </c:dPt>
          <c:dPt>
            <c:idx val="2"/>
            <c:bubble3D val="0"/>
            <c:spPr>
              <a:solidFill>
                <a:schemeClr val="accent6">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AFA9-495D-92EE-2E8B6D9A4882}"/>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AFA9-495D-92EE-2E8B6D9A4882}"/>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AFA9-495D-92EE-2E8B6D9A4882}"/>
              </c:ext>
            </c:extLst>
          </c:dPt>
          <c:dLbls>
            <c:dLbl>
              <c:idx val="1"/>
              <c:layout>
                <c:manualLayout>
                  <c:x val="0"/>
                  <c:y val="0"/>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FA9-495D-92EE-2E8B6D9A4882}"/>
                </c:ext>
              </c:extLst>
            </c:dLbl>
            <c:dLbl>
              <c:idx val="2"/>
              <c:layout>
                <c:manualLayout>
                  <c:x val="3.4995630368436477E-3"/>
                  <c:y val="-2.2408961388751852E-2"/>
                </c:manualLayout>
              </c:layout>
              <c:tx>
                <c:rich>
                  <a:bodyPr/>
                  <a:lstStyle/>
                  <a:p>
                    <a:r>
                      <a:rPr lang="en-US" sz="1800" dirty="0">
                        <a:solidFill>
                          <a:schemeClr val="accent6">
                            <a:lumMod val="75000"/>
                          </a:schemeClr>
                        </a:solidFill>
                      </a:rPr>
                      <a:t>More Conversions</a:t>
                    </a:r>
                    <a:endParaRPr lang="en-US" dirty="0"/>
                  </a:p>
                </c:rich>
              </c:tx>
              <c:dLblPos val="bestFit"/>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AFA9-495D-92EE-2E8B6D9A4882}"/>
                </c:ext>
              </c:extLst>
            </c:dLbl>
            <c:dLbl>
              <c:idx val="3"/>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7-AFA9-495D-92EE-2E8B6D9A4882}"/>
                </c:ext>
              </c:extLst>
            </c:dLbl>
            <c:dLbl>
              <c:idx val="4"/>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9-AFA9-495D-92EE-2E8B6D9A488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Sheet1!$A$1:$A$5</c:f>
              <c:strCache>
                <c:ptCount val="5"/>
                <c:pt idx="0">
                  <c:v>Foundations</c:v>
                </c:pt>
                <c:pt idx="1">
                  <c:v>More Leads</c:v>
                </c:pt>
                <c:pt idx="2">
                  <c:v>More Conversions</c:v>
                </c:pt>
                <c:pt idx="3">
                  <c:v>More Transactions</c:v>
                </c:pt>
                <c:pt idx="4">
                  <c:v>More Profits</c:v>
                </c:pt>
              </c:strCache>
            </c:strRef>
          </c:cat>
          <c:val>
            <c:numRef>
              <c:f>Sheet1!$B$1:$B$5</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A-AFA9-495D-92EE-2E8B6D9A4882}"/>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6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529392256200533"/>
          <c:y val="1.5061916216086563E-2"/>
          <c:w val="0.84657632912165048"/>
          <c:h val="0.79325301700211759"/>
        </c:manualLayout>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67EE-47B0-A12C-658EC0249376}"/>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67EE-47B0-A12C-658EC0249376}"/>
              </c:ext>
            </c:extLst>
          </c:dPt>
          <c:dPt>
            <c:idx val="2"/>
            <c:bubble3D val="0"/>
            <c:spPr>
              <a:solidFill>
                <a:schemeClr val="accent6">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67EE-47B0-A12C-658EC0249376}"/>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67EE-47B0-A12C-658EC0249376}"/>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67EE-47B0-A12C-658EC0249376}"/>
              </c:ext>
            </c:extLst>
          </c:dPt>
          <c:dLbls>
            <c:dLbl>
              <c:idx val="1"/>
              <c:layout>
                <c:manualLayout>
                  <c:x val="-1.7497815184218239E-3"/>
                  <c:y val="0"/>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7EE-47B0-A12C-658EC0249376}"/>
                </c:ext>
              </c:extLst>
            </c:dLbl>
            <c:dLbl>
              <c:idx val="2"/>
              <c:layout>
                <c:manualLayout>
                  <c:x val="-6.4157914517763557E-17"/>
                  <c:y val="-2.2408961388751852E-2"/>
                </c:manualLayout>
              </c:layout>
              <c:tx>
                <c:rich>
                  <a:bodyPr/>
                  <a:lstStyle/>
                  <a:p>
                    <a:r>
                      <a:rPr lang="en-US" sz="1800" dirty="0">
                        <a:solidFill>
                          <a:schemeClr val="accent6">
                            <a:lumMod val="75000"/>
                          </a:schemeClr>
                        </a:solidFill>
                      </a:rPr>
                      <a:t>More</a:t>
                    </a:r>
                    <a:r>
                      <a:rPr lang="en-US" sz="1800" baseline="0" dirty="0">
                        <a:solidFill>
                          <a:schemeClr val="accent6">
                            <a:lumMod val="75000"/>
                          </a:schemeClr>
                        </a:solidFill>
                      </a:rPr>
                      <a:t> Conversions</a:t>
                    </a:r>
                    <a:endParaRPr lang="en-US" dirty="0"/>
                  </a:p>
                </c:rich>
              </c:tx>
              <c:dLblPos val="bestFit"/>
              <c:showLegendKey val="0"/>
              <c:showVal val="0"/>
              <c:showCatName val="1"/>
              <c:showSerName val="0"/>
              <c:showPercent val="0"/>
              <c:showBubbleSize val="0"/>
              <c:extLst>
                <c:ext xmlns:c15="http://schemas.microsoft.com/office/drawing/2012/chart" uri="{CE6537A1-D6FC-4f65-9D91-7224C49458BB}">
                  <c15:layout>
                    <c:manualLayout>
                      <c:w val="0.26300966003398435"/>
                      <c:h val="0.11685028421934668"/>
                    </c:manualLayout>
                  </c15:layout>
                  <c15:showDataLabelsRange val="0"/>
                </c:ext>
                <c:ext xmlns:c16="http://schemas.microsoft.com/office/drawing/2014/chart" uri="{C3380CC4-5D6E-409C-BE32-E72D297353CC}">
                  <c16:uniqueId val="{00000005-67EE-47B0-A12C-658EC0249376}"/>
                </c:ext>
              </c:extLst>
            </c:dLbl>
            <c:dLbl>
              <c:idx val="3"/>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7-67EE-47B0-A12C-658EC0249376}"/>
                </c:ext>
              </c:extLst>
            </c:dLbl>
            <c:dLbl>
              <c:idx val="4"/>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9-67EE-47B0-A12C-658EC0249376}"/>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Sheet1!$A$1:$A$5</c:f>
              <c:strCache>
                <c:ptCount val="5"/>
                <c:pt idx="0">
                  <c:v>Foundations</c:v>
                </c:pt>
                <c:pt idx="1">
                  <c:v>More Leads</c:v>
                </c:pt>
                <c:pt idx="2">
                  <c:v>More Conversions</c:v>
                </c:pt>
                <c:pt idx="3">
                  <c:v>More Transactions</c:v>
                </c:pt>
                <c:pt idx="4">
                  <c:v>More Profits</c:v>
                </c:pt>
              </c:strCache>
            </c:strRef>
          </c:cat>
          <c:val>
            <c:numRef>
              <c:f>Sheet1!$B$1:$B$5</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A-67EE-47B0-A12C-658EC024937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6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529392256200533"/>
          <c:y val="1.5061916216086563E-2"/>
          <c:w val="0.84657632912165048"/>
          <c:h val="0.79325301700211759"/>
        </c:manualLayout>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67EE-47B0-A12C-658EC0249376}"/>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67EE-47B0-A12C-658EC0249376}"/>
              </c:ext>
            </c:extLst>
          </c:dPt>
          <c:dPt>
            <c:idx val="2"/>
            <c:bubble3D val="0"/>
            <c:spPr>
              <a:solidFill>
                <a:schemeClr val="accent6">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67EE-47B0-A12C-658EC0249376}"/>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67EE-47B0-A12C-658EC0249376}"/>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67EE-47B0-A12C-658EC0249376}"/>
              </c:ext>
            </c:extLst>
          </c:dPt>
          <c:dLbls>
            <c:dLbl>
              <c:idx val="1"/>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3-67EE-47B0-A12C-658EC0249376}"/>
                </c:ext>
              </c:extLst>
            </c:dLbl>
            <c:dLbl>
              <c:idx val="2"/>
              <c:layout>
                <c:manualLayout>
                  <c:x val="0"/>
                  <c:y val="-2.2408961388751852E-2"/>
                </c:manualLayout>
              </c:layout>
              <c:tx>
                <c:rich>
                  <a:bodyPr/>
                  <a:lstStyle/>
                  <a:p>
                    <a:r>
                      <a:rPr lang="en-US" sz="1800" dirty="0">
                        <a:solidFill>
                          <a:schemeClr val="accent6">
                            <a:lumMod val="75000"/>
                          </a:schemeClr>
                        </a:solidFill>
                      </a:rPr>
                      <a:t>More Conversions</a:t>
                    </a:r>
                    <a:endParaRPr lang="en-US" dirty="0"/>
                  </a:p>
                </c:rich>
              </c:tx>
              <c:dLblPos val="bestFit"/>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67EE-47B0-A12C-658EC0249376}"/>
                </c:ext>
              </c:extLst>
            </c:dLbl>
            <c:dLbl>
              <c:idx val="3"/>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7-67EE-47B0-A12C-658EC0249376}"/>
                </c:ext>
              </c:extLst>
            </c:dLbl>
            <c:dLbl>
              <c:idx val="4"/>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9-67EE-47B0-A12C-658EC0249376}"/>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Sheet1!$A$1:$A$5</c:f>
              <c:strCache>
                <c:ptCount val="5"/>
                <c:pt idx="0">
                  <c:v>Foundations</c:v>
                </c:pt>
                <c:pt idx="1">
                  <c:v>More Leads</c:v>
                </c:pt>
                <c:pt idx="2">
                  <c:v>More Conversions</c:v>
                </c:pt>
                <c:pt idx="3">
                  <c:v>More Transactions</c:v>
                </c:pt>
                <c:pt idx="4">
                  <c:v>More Profits</c:v>
                </c:pt>
              </c:strCache>
            </c:strRef>
          </c:cat>
          <c:val>
            <c:numRef>
              <c:f>Sheet1!$B$1:$B$5</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A-67EE-47B0-A12C-658EC024937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6200"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6800"/>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5" name="Google Shape;135;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p1: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62" name="Google Shape;362;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73" name="Google Shape;373;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81" name="Google Shape;38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3: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407" name="Google Shape;407;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8" name="Google Shape;408;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Arial"/>
                <a:ea typeface="Arial"/>
                <a:cs typeface="Arial"/>
                <a:sym typeface="Arial"/>
              </a:rPr>
              <a:t>Now, you have identified your ideal clients, </a:t>
            </a:r>
            <a:r>
              <a:rPr b="1" lang="en-US">
                <a:latin typeface="Arial"/>
                <a:ea typeface="Arial"/>
                <a:cs typeface="Arial"/>
                <a:sym typeface="Arial"/>
              </a:rPr>
              <a:t>Module 2: Decision Making</a:t>
            </a:r>
            <a:r>
              <a:rPr lang="en-US">
                <a:latin typeface="Arial"/>
                <a:ea typeface="Arial"/>
                <a:cs typeface="Arial"/>
                <a:sym typeface="Arial"/>
              </a:rPr>
              <a:t> Process will help you understand more about who your ideal clients are and what drives their decisions. </a:t>
            </a:r>
            <a:endParaRPr/>
          </a:p>
          <a:p>
            <a:pPr indent="0" lvl="0" marL="0" rtl="0" algn="l">
              <a:spcBef>
                <a:spcPts val="360"/>
              </a:spcBef>
              <a:spcAft>
                <a:spcPts val="0"/>
              </a:spcAft>
              <a:buNone/>
            </a:pPr>
            <a:r>
              <a:rPr lang="en-US">
                <a:latin typeface="Arial"/>
                <a:ea typeface="Arial"/>
                <a:cs typeface="Arial"/>
                <a:sym typeface="Arial"/>
              </a:rPr>
              <a:t>This module builds upon your research findings from Module 1 and introduces you to additional market research. Your report will begin to grow significantly after completing this module.</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Polling question: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True or false… should you complete a “Gap Analysis” prior to creating your revenue plan?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(Answer… True)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17" name="Google Shape;417;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53" name="Google Shape;453;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88" name="Google Shape;488;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00" name="Google Shape;500;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55" name="Google Shape;555;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US"/>
              <a:t>1 22</a:t>
            </a:r>
            <a:endParaRPr/>
          </a:p>
        </p:txBody>
      </p:sp>
      <p:sp>
        <p:nvSpPr>
          <p:cNvPr id="567" name="Google Shape;567;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47" name="Google Shape;147;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9" name="Google Shape;579;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US"/>
              <a:t>1 22</a:t>
            </a:r>
            <a:endParaRPr/>
          </a:p>
        </p:txBody>
      </p:sp>
      <p:sp>
        <p:nvSpPr>
          <p:cNvPr id="580" name="Google Shape;580;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2" name="Google Shape;59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US"/>
              <a:t>1 23</a:t>
            </a:r>
            <a:endParaRPr/>
          </a:p>
        </p:txBody>
      </p:sp>
      <p:sp>
        <p:nvSpPr>
          <p:cNvPr id="593" name="Google Shape;59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US"/>
              <a:t>1 23</a:t>
            </a:r>
            <a:endParaRPr/>
          </a:p>
        </p:txBody>
      </p:sp>
      <p:sp>
        <p:nvSpPr>
          <p:cNvPr id="603" name="Google Shape;603;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12" name="Google Shape;612;p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
        <p:nvSpPr>
          <p:cNvPr id="613" name="Google Shape;613;p23: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2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21" name="Google Shape;621;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31" name="Google Shape;631;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43" name="Google Shape;643;p2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
        <p:nvSpPr>
          <p:cNvPr id="644" name="Google Shape;644;p26: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0" name="Google Shape;650;p2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p:txBody>
      </p:sp>
      <p:sp>
        <p:nvSpPr>
          <p:cNvPr id="651" name="Google Shape;651;p27: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Arial"/>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2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62" name="Google Shape;662;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67" name="Google Shape;667;p2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
        <p:nvSpPr>
          <p:cNvPr id="668" name="Google Shape;668;p29: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59" name="Google Shape;15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79" name="Google Shape;679;p3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
        <p:nvSpPr>
          <p:cNvPr id="680" name="Google Shape;680;p30: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91" name="Google Shape;691;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Arial"/>
                <a:ea typeface="Arial"/>
                <a:cs typeface="Arial"/>
                <a:sym typeface="Arial"/>
              </a:rPr>
              <a:t>Now, you have identified your ideal clients, </a:t>
            </a:r>
            <a:r>
              <a:rPr b="1" lang="en-US">
                <a:latin typeface="Arial"/>
                <a:ea typeface="Arial"/>
                <a:cs typeface="Arial"/>
                <a:sym typeface="Arial"/>
              </a:rPr>
              <a:t>Module 2: Decision Making</a:t>
            </a:r>
            <a:r>
              <a:rPr lang="en-US">
                <a:latin typeface="Arial"/>
                <a:ea typeface="Arial"/>
                <a:cs typeface="Arial"/>
                <a:sym typeface="Arial"/>
              </a:rPr>
              <a:t> Process will help you understand more about who your ideal clients are and what drives their decisions. </a:t>
            </a:r>
            <a:endParaRPr/>
          </a:p>
          <a:p>
            <a:pPr indent="0" lvl="0" marL="0" rtl="0" algn="l">
              <a:spcBef>
                <a:spcPts val="360"/>
              </a:spcBef>
              <a:spcAft>
                <a:spcPts val="0"/>
              </a:spcAft>
              <a:buNone/>
            </a:pPr>
            <a:r>
              <a:rPr lang="en-US">
                <a:latin typeface="Arial"/>
                <a:ea typeface="Arial"/>
                <a:cs typeface="Arial"/>
                <a:sym typeface="Arial"/>
              </a:rPr>
              <a:t>This module builds upon your research findings from Module 1 and introduces you to additional market research. Your report will begin to grow significantly after completing this module.</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Polling question: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True or false… should you complete a “Gap Analysis” prior to creating your revenue plan?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(Answer… True)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02" name="Google Shape;702;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Arial"/>
                <a:ea typeface="Arial"/>
                <a:cs typeface="Arial"/>
                <a:sym typeface="Arial"/>
              </a:rPr>
              <a:t>Now, you have identified your ideal clients, </a:t>
            </a:r>
            <a:r>
              <a:rPr b="1" lang="en-US">
                <a:latin typeface="Arial"/>
                <a:ea typeface="Arial"/>
                <a:cs typeface="Arial"/>
                <a:sym typeface="Arial"/>
              </a:rPr>
              <a:t>Module 2: Decision Making</a:t>
            </a:r>
            <a:r>
              <a:rPr lang="en-US">
                <a:latin typeface="Arial"/>
                <a:ea typeface="Arial"/>
                <a:cs typeface="Arial"/>
                <a:sym typeface="Arial"/>
              </a:rPr>
              <a:t> Process will help you understand more about who your ideal clients are and what drives their decisions. </a:t>
            </a:r>
            <a:endParaRPr/>
          </a:p>
          <a:p>
            <a:pPr indent="0" lvl="0" marL="0" rtl="0" algn="l">
              <a:spcBef>
                <a:spcPts val="360"/>
              </a:spcBef>
              <a:spcAft>
                <a:spcPts val="0"/>
              </a:spcAft>
              <a:buNone/>
            </a:pPr>
            <a:r>
              <a:rPr lang="en-US">
                <a:latin typeface="Arial"/>
                <a:ea typeface="Arial"/>
                <a:cs typeface="Arial"/>
                <a:sym typeface="Arial"/>
              </a:rPr>
              <a:t>This module builds upon your research findings from Module 1 and introduces you to additional market research. Your report will begin to grow significantly after completing this module.</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Polling question: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True or false… should you complete a “Gap Analysis” prior to creating your revenue plan?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(Answer… True)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10" name="Google Shape;710;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Arial"/>
                <a:ea typeface="Arial"/>
                <a:cs typeface="Arial"/>
                <a:sym typeface="Arial"/>
              </a:rPr>
              <a:t>Now, you have identified your ideal clients, </a:t>
            </a:r>
            <a:r>
              <a:rPr b="1" lang="en-US">
                <a:latin typeface="Arial"/>
                <a:ea typeface="Arial"/>
                <a:cs typeface="Arial"/>
                <a:sym typeface="Arial"/>
              </a:rPr>
              <a:t>Module 2: Decision Making</a:t>
            </a:r>
            <a:r>
              <a:rPr lang="en-US">
                <a:latin typeface="Arial"/>
                <a:ea typeface="Arial"/>
                <a:cs typeface="Arial"/>
                <a:sym typeface="Arial"/>
              </a:rPr>
              <a:t> Process will help you understand more about who your ideal clients are and what drives their decisions. </a:t>
            </a:r>
            <a:endParaRPr/>
          </a:p>
          <a:p>
            <a:pPr indent="0" lvl="0" marL="0" rtl="0" algn="l">
              <a:spcBef>
                <a:spcPts val="360"/>
              </a:spcBef>
              <a:spcAft>
                <a:spcPts val="0"/>
              </a:spcAft>
              <a:buNone/>
            </a:pPr>
            <a:r>
              <a:rPr lang="en-US">
                <a:latin typeface="Arial"/>
                <a:ea typeface="Arial"/>
                <a:cs typeface="Arial"/>
                <a:sym typeface="Arial"/>
              </a:rPr>
              <a:t>This module builds upon your research findings from Module 1 and introduces you to additional market research. Your report will begin to grow significantly after completing this module.</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Polling question: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True or false… should you complete a “Gap Analysis” prior to creating your revenue plan?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(Answer… True)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20" name="Google Shape;720;p3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
        <p:nvSpPr>
          <p:cNvPr id="721" name="Google Shape;721;p34: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3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27" name="Google Shape;727;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35" name="Google Shape;735;p3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6" name="Google Shape;736;p36: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3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19" name="Google Shape;819;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30" name="Google Shape;830;p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Arial"/>
                <a:ea typeface="Arial"/>
                <a:cs typeface="Arial"/>
                <a:sym typeface="Arial"/>
              </a:rPr>
              <a:t>Now, you have identified your ideal clients, </a:t>
            </a:r>
            <a:r>
              <a:rPr b="1" lang="en-US">
                <a:latin typeface="Arial"/>
                <a:ea typeface="Arial"/>
                <a:cs typeface="Arial"/>
                <a:sym typeface="Arial"/>
              </a:rPr>
              <a:t>Module 2: Decision Making</a:t>
            </a:r>
            <a:r>
              <a:rPr lang="en-US">
                <a:latin typeface="Arial"/>
                <a:ea typeface="Arial"/>
                <a:cs typeface="Arial"/>
                <a:sym typeface="Arial"/>
              </a:rPr>
              <a:t> Process will help you understand more about who your ideal clients are and what drives their decisions. </a:t>
            </a:r>
            <a:endParaRPr/>
          </a:p>
          <a:p>
            <a:pPr indent="0" lvl="0" marL="0" rtl="0" algn="l">
              <a:spcBef>
                <a:spcPts val="360"/>
              </a:spcBef>
              <a:spcAft>
                <a:spcPts val="0"/>
              </a:spcAft>
              <a:buNone/>
            </a:pPr>
            <a:r>
              <a:rPr lang="en-US">
                <a:latin typeface="Arial"/>
                <a:ea typeface="Arial"/>
                <a:cs typeface="Arial"/>
                <a:sym typeface="Arial"/>
              </a:rPr>
              <a:t>This module builds upon your research findings from Module 1 and introduces you to additional market research. Your report will begin to grow significantly after completing this module.</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Polling question: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True or false… should you complete a “Gap Analysis” prior to creating your revenue plan?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(Answer… True)</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39" name="Google Shape;839;p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Arial"/>
                <a:ea typeface="Arial"/>
                <a:cs typeface="Arial"/>
                <a:sym typeface="Arial"/>
              </a:rPr>
              <a:t>Now, you have identified your ideal clients, </a:t>
            </a:r>
            <a:r>
              <a:rPr b="1" lang="en-US">
                <a:latin typeface="Arial"/>
                <a:ea typeface="Arial"/>
                <a:cs typeface="Arial"/>
                <a:sym typeface="Arial"/>
              </a:rPr>
              <a:t>Module 2: Decision Making</a:t>
            </a:r>
            <a:r>
              <a:rPr lang="en-US">
                <a:latin typeface="Arial"/>
                <a:ea typeface="Arial"/>
                <a:cs typeface="Arial"/>
                <a:sym typeface="Arial"/>
              </a:rPr>
              <a:t> Process will help you understand more about who your ideal clients are and what drives their decisions. </a:t>
            </a:r>
            <a:endParaRPr/>
          </a:p>
          <a:p>
            <a:pPr indent="0" lvl="0" marL="0" rtl="0" algn="l">
              <a:spcBef>
                <a:spcPts val="360"/>
              </a:spcBef>
              <a:spcAft>
                <a:spcPts val="0"/>
              </a:spcAft>
              <a:buNone/>
            </a:pPr>
            <a:r>
              <a:rPr lang="en-US">
                <a:latin typeface="Arial"/>
                <a:ea typeface="Arial"/>
                <a:cs typeface="Arial"/>
                <a:sym typeface="Arial"/>
              </a:rPr>
              <a:t>This module builds upon your research findings from Module 1 and introduces you to additional market research. Your report will begin to grow significantly after completing this module.</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Polling question: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True or false… should you complete a “Gap Analysis” prior to creating your revenue plan?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(Answer… True)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70" name="Google Shape;170;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50" name="Google Shape;850;p4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
        <p:nvSpPr>
          <p:cNvPr id="851" name="Google Shape;851;p40: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2" name="Google Shape;862;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US"/>
              <a:t>5 13</a:t>
            </a:r>
            <a:endParaRPr/>
          </a:p>
        </p:txBody>
      </p:sp>
      <p:sp>
        <p:nvSpPr>
          <p:cNvPr id="863" name="Google Shape;863;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4" name="Google Shape;884;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US"/>
              <a:t>5 14</a:t>
            </a:r>
            <a:endParaRPr/>
          </a:p>
        </p:txBody>
      </p:sp>
      <p:sp>
        <p:nvSpPr>
          <p:cNvPr id="885" name="Google Shape;885;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1" name="Google Shape;901;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US"/>
              <a:t>5 15</a:t>
            </a:r>
            <a:endParaRPr/>
          </a:p>
        </p:txBody>
      </p:sp>
      <p:sp>
        <p:nvSpPr>
          <p:cNvPr id="902" name="Google Shape;902;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0" name="Google Shape;910;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US"/>
              <a:t>5 16</a:t>
            </a:r>
            <a:endParaRPr/>
          </a:p>
        </p:txBody>
      </p:sp>
      <p:sp>
        <p:nvSpPr>
          <p:cNvPr id="911" name="Google Shape;911;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9" name="Google Shape;929;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US"/>
              <a:t>5 17</a:t>
            </a:r>
            <a:endParaRPr/>
          </a:p>
        </p:txBody>
      </p:sp>
      <p:sp>
        <p:nvSpPr>
          <p:cNvPr id="930" name="Google Shape;930;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39" name="Google Shape;939;p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Arial"/>
                <a:ea typeface="Arial"/>
                <a:cs typeface="Arial"/>
                <a:sym typeface="Arial"/>
              </a:rPr>
              <a:t>Now, you have identified your ideal clients, </a:t>
            </a:r>
            <a:r>
              <a:rPr b="1" lang="en-US">
                <a:latin typeface="Arial"/>
                <a:ea typeface="Arial"/>
                <a:cs typeface="Arial"/>
                <a:sym typeface="Arial"/>
              </a:rPr>
              <a:t>Module 2: Decision Making</a:t>
            </a:r>
            <a:r>
              <a:rPr lang="en-US">
                <a:latin typeface="Arial"/>
                <a:ea typeface="Arial"/>
                <a:cs typeface="Arial"/>
                <a:sym typeface="Arial"/>
              </a:rPr>
              <a:t> Process will help you understand more about who your ideal clients are and what drives their decisions. </a:t>
            </a:r>
            <a:endParaRPr/>
          </a:p>
          <a:p>
            <a:pPr indent="0" lvl="0" marL="0" rtl="0" algn="l">
              <a:spcBef>
                <a:spcPts val="360"/>
              </a:spcBef>
              <a:spcAft>
                <a:spcPts val="0"/>
              </a:spcAft>
              <a:buNone/>
            </a:pPr>
            <a:r>
              <a:rPr lang="en-US">
                <a:latin typeface="Arial"/>
                <a:ea typeface="Arial"/>
                <a:cs typeface="Arial"/>
                <a:sym typeface="Arial"/>
              </a:rPr>
              <a:t>This module builds upon your research findings from Module 1 and introduces you to additional market research. Your report will begin to grow significantly after completing this module.</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Polling question: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True or false… should you complete a “Gap Analysis” prior to creating your revenue plan?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(Answer… True)</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50" name="Google Shape;950;p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Arial"/>
                <a:ea typeface="Arial"/>
                <a:cs typeface="Arial"/>
                <a:sym typeface="Arial"/>
              </a:rPr>
              <a:t>Now, you have identified your ideal clients, </a:t>
            </a:r>
            <a:r>
              <a:rPr b="1" lang="en-US">
                <a:latin typeface="Arial"/>
                <a:ea typeface="Arial"/>
                <a:cs typeface="Arial"/>
                <a:sym typeface="Arial"/>
              </a:rPr>
              <a:t>Module 2: Decision Making</a:t>
            </a:r>
            <a:r>
              <a:rPr lang="en-US">
                <a:latin typeface="Arial"/>
                <a:ea typeface="Arial"/>
                <a:cs typeface="Arial"/>
                <a:sym typeface="Arial"/>
              </a:rPr>
              <a:t> Process will help you understand more about who your ideal clients are and what drives their decisions. </a:t>
            </a:r>
            <a:endParaRPr/>
          </a:p>
          <a:p>
            <a:pPr indent="0" lvl="0" marL="0" rtl="0" algn="l">
              <a:spcBef>
                <a:spcPts val="360"/>
              </a:spcBef>
              <a:spcAft>
                <a:spcPts val="0"/>
              </a:spcAft>
              <a:buNone/>
            </a:pPr>
            <a:r>
              <a:rPr lang="en-US">
                <a:latin typeface="Arial"/>
                <a:ea typeface="Arial"/>
                <a:cs typeface="Arial"/>
                <a:sym typeface="Arial"/>
              </a:rPr>
              <a:t>This module builds upon your research findings from Module 1 and introduces you to additional market research. Your report will begin to grow significantly after completing this module.</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Polling question: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True or false… should you complete a “Gap Analysis” prior to creating your revenue plan?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(Answer… True)</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61" name="Google Shape;961;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Arial"/>
                <a:ea typeface="Arial"/>
                <a:cs typeface="Arial"/>
                <a:sym typeface="Arial"/>
              </a:rPr>
              <a:t>Now, you have identified your ideal clients, </a:t>
            </a:r>
            <a:r>
              <a:rPr b="1" lang="en-US">
                <a:latin typeface="Arial"/>
                <a:ea typeface="Arial"/>
                <a:cs typeface="Arial"/>
                <a:sym typeface="Arial"/>
              </a:rPr>
              <a:t>Module 2: Decision Making</a:t>
            </a:r>
            <a:r>
              <a:rPr lang="en-US">
                <a:latin typeface="Arial"/>
                <a:ea typeface="Arial"/>
                <a:cs typeface="Arial"/>
                <a:sym typeface="Arial"/>
              </a:rPr>
              <a:t> Process will help you understand more about who your ideal clients are and what drives their decisions. </a:t>
            </a:r>
            <a:endParaRPr/>
          </a:p>
          <a:p>
            <a:pPr indent="0" lvl="0" marL="0" rtl="0" algn="l">
              <a:spcBef>
                <a:spcPts val="360"/>
              </a:spcBef>
              <a:spcAft>
                <a:spcPts val="0"/>
              </a:spcAft>
              <a:buNone/>
            </a:pPr>
            <a:r>
              <a:rPr lang="en-US">
                <a:latin typeface="Arial"/>
                <a:ea typeface="Arial"/>
                <a:cs typeface="Arial"/>
                <a:sym typeface="Arial"/>
              </a:rPr>
              <a:t>This module builds upon your research findings from Module 1 and introduces you to additional market research. Your report will begin to grow significantly after completing this module.</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Polling question: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True or false… should you complete a “Gap Analysis” prior to creating your revenue plan?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(Answer… True)</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72" name="Google Shape;972;p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Arial"/>
                <a:ea typeface="Arial"/>
                <a:cs typeface="Arial"/>
                <a:sym typeface="Arial"/>
              </a:rPr>
              <a:t>Now, you have identified your ideal clients, </a:t>
            </a:r>
            <a:r>
              <a:rPr b="1" lang="en-US">
                <a:latin typeface="Arial"/>
                <a:ea typeface="Arial"/>
                <a:cs typeface="Arial"/>
                <a:sym typeface="Arial"/>
              </a:rPr>
              <a:t>Module 2: Decision Making</a:t>
            </a:r>
            <a:r>
              <a:rPr lang="en-US">
                <a:latin typeface="Arial"/>
                <a:ea typeface="Arial"/>
                <a:cs typeface="Arial"/>
                <a:sym typeface="Arial"/>
              </a:rPr>
              <a:t> Process will help you understand more about who your ideal clients are and what drives their decisions. </a:t>
            </a:r>
            <a:endParaRPr/>
          </a:p>
          <a:p>
            <a:pPr indent="0" lvl="0" marL="0" rtl="0" algn="l">
              <a:spcBef>
                <a:spcPts val="360"/>
              </a:spcBef>
              <a:spcAft>
                <a:spcPts val="0"/>
              </a:spcAft>
              <a:buNone/>
            </a:pPr>
            <a:r>
              <a:rPr lang="en-US">
                <a:latin typeface="Arial"/>
                <a:ea typeface="Arial"/>
                <a:cs typeface="Arial"/>
                <a:sym typeface="Arial"/>
              </a:rPr>
              <a:t>This module builds upon your research findings from Module 1 and introduces you to additional market research. Your report will begin to grow significantly after completing this module.</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Polling question: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True or false… should you complete a “Gap Analysis” prior to creating your revenue plan?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(Answer… True)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85" name="Google Shape;185;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p5: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81" name="Google Shape;981;p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Arial"/>
                <a:ea typeface="Arial"/>
                <a:cs typeface="Arial"/>
                <a:sym typeface="Arial"/>
              </a:rPr>
              <a:t>Now, you have identified your ideal clients, </a:t>
            </a:r>
            <a:r>
              <a:rPr b="1" lang="en-US">
                <a:latin typeface="Arial"/>
                <a:ea typeface="Arial"/>
                <a:cs typeface="Arial"/>
                <a:sym typeface="Arial"/>
              </a:rPr>
              <a:t>Module 2: Decision Making</a:t>
            </a:r>
            <a:r>
              <a:rPr lang="en-US">
                <a:latin typeface="Arial"/>
                <a:ea typeface="Arial"/>
                <a:cs typeface="Arial"/>
                <a:sym typeface="Arial"/>
              </a:rPr>
              <a:t> Process will help you understand more about who your ideal clients are and what drives their decisions. </a:t>
            </a:r>
            <a:endParaRPr/>
          </a:p>
          <a:p>
            <a:pPr indent="0" lvl="0" marL="0" rtl="0" algn="l">
              <a:spcBef>
                <a:spcPts val="360"/>
              </a:spcBef>
              <a:spcAft>
                <a:spcPts val="0"/>
              </a:spcAft>
              <a:buNone/>
            </a:pPr>
            <a:r>
              <a:rPr lang="en-US">
                <a:latin typeface="Arial"/>
                <a:ea typeface="Arial"/>
                <a:cs typeface="Arial"/>
                <a:sym typeface="Arial"/>
              </a:rPr>
              <a:t>This module builds upon your research findings from Module 1 and introduces you to additional market research. Your report will begin to grow significantly after completing this module.</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Polling question: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True or false… should you complete a “Gap Analysis” prior to creating your revenue plan?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(Answer… True)</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89" name="Google Shape;989;p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Arial"/>
                <a:ea typeface="Arial"/>
                <a:cs typeface="Arial"/>
                <a:sym typeface="Arial"/>
              </a:rPr>
              <a:t>Now, you have identified your ideal clients, </a:t>
            </a:r>
            <a:r>
              <a:rPr b="1" lang="en-US">
                <a:latin typeface="Arial"/>
                <a:ea typeface="Arial"/>
                <a:cs typeface="Arial"/>
                <a:sym typeface="Arial"/>
              </a:rPr>
              <a:t>Module 2: Decision Making</a:t>
            </a:r>
            <a:r>
              <a:rPr lang="en-US">
                <a:latin typeface="Arial"/>
                <a:ea typeface="Arial"/>
                <a:cs typeface="Arial"/>
                <a:sym typeface="Arial"/>
              </a:rPr>
              <a:t> Process will help you understand more about who your ideal clients are and what drives their decisions. </a:t>
            </a:r>
            <a:endParaRPr/>
          </a:p>
          <a:p>
            <a:pPr indent="0" lvl="0" marL="0" rtl="0" algn="l">
              <a:spcBef>
                <a:spcPts val="360"/>
              </a:spcBef>
              <a:spcAft>
                <a:spcPts val="0"/>
              </a:spcAft>
              <a:buNone/>
            </a:pPr>
            <a:r>
              <a:rPr lang="en-US">
                <a:latin typeface="Arial"/>
                <a:ea typeface="Arial"/>
                <a:cs typeface="Arial"/>
                <a:sym typeface="Arial"/>
              </a:rPr>
              <a:t>This module builds upon your research findings from Module 1 and introduces you to additional market research. Your report will begin to grow significantly after completing this module.</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Polling question: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True or false… should you complete a “Gap Analysis” prior to creating your revenue plan?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(Answer… True)</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99" name="Google Shape;999;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Arial"/>
                <a:ea typeface="Arial"/>
                <a:cs typeface="Arial"/>
                <a:sym typeface="Arial"/>
              </a:rPr>
              <a:t>Now, you have identified your ideal clients, </a:t>
            </a:r>
            <a:r>
              <a:rPr b="1" lang="en-US">
                <a:latin typeface="Arial"/>
                <a:ea typeface="Arial"/>
                <a:cs typeface="Arial"/>
                <a:sym typeface="Arial"/>
              </a:rPr>
              <a:t>Module 2: Decision Making</a:t>
            </a:r>
            <a:r>
              <a:rPr lang="en-US">
                <a:latin typeface="Arial"/>
                <a:ea typeface="Arial"/>
                <a:cs typeface="Arial"/>
                <a:sym typeface="Arial"/>
              </a:rPr>
              <a:t> Process will help you understand more about who your ideal clients are and what drives their decisions. </a:t>
            </a:r>
            <a:endParaRPr/>
          </a:p>
          <a:p>
            <a:pPr indent="0" lvl="0" marL="0" rtl="0" algn="l">
              <a:spcBef>
                <a:spcPts val="360"/>
              </a:spcBef>
              <a:spcAft>
                <a:spcPts val="0"/>
              </a:spcAft>
              <a:buNone/>
            </a:pPr>
            <a:r>
              <a:rPr lang="en-US">
                <a:latin typeface="Arial"/>
                <a:ea typeface="Arial"/>
                <a:cs typeface="Arial"/>
                <a:sym typeface="Arial"/>
              </a:rPr>
              <a:t>This module builds upon your research findings from Module 1 and introduces you to additional market research. Your report will begin to grow significantly after completing this module.</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Polling question: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True or false… should you complete a “Gap Analysis” prior to creating your revenue plan?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(Answer… True)</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7" name="Google Shape;1007;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US"/>
              <a:t>3 1</a:t>
            </a:r>
            <a:endParaRPr/>
          </a:p>
        </p:txBody>
      </p:sp>
      <p:sp>
        <p:nvSpPr>
          <p:cNvPr id="1008" name="Google Shape;1008;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8" name="Google Shape;1018;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US"/>
              <a:t>3 2</a:t>
            </a:r>
            <a:endParaRPr/>
          </a:p>
        </p:txBody>
      </p:sp>
      <p:sp>
        <p:nvSpPr>
          <p:cNvPr id="1019" name="Google Shape;1019;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Arial"/>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0" name="Google Shape;1030;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1200"/>
              <a:buFont typeface="Arial"/>
              <a:buNone/>
            </a:pPr>
            <a:r>
              <a:rPr lang="en-US"/>
              <a:t>3 3</a:t>
            </a:r>
            <a:endParaRPr/>
          </a:p>
        </p:txBody>
      </p:sp>
      <p:sp>
        <p:nvSpPr>
          <p:cNvPr id="1031" name="Google Shape;1031;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2" name="Google Shape;1042;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US"/>
              <a:t>3 4</a:t>
            </a:r>
            <a:endParaRPr/>
          </a:p>
        </p:txBody>
      </p:sp>
      <p:sp>
        <p:nvSpPr>
          <p:cNvPr id="1043" name="Google Shape;1043;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Arial"/>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2" name="Google Shape;1052;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US"/>
              <a:t>3 5</a:t>
            </a:r>
            <a:endParaRPr/>
          </a:p>
        </p:txBody>
      </p:sp>
      <p:sp>
        <p:nvSpPr>
          <p:cNvPr id="1053" name="Google Shape;1053;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Arial"/>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3" name="Google Shape;1063;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US"/>
              <a:t>3 6</a:t>
            </a:r>
            <a:endParaRPr/>
          </a:p>
        </p:txBody>
      </p:sp>
      <p:sp>
        <p:nvSpPr>
          <p:cNvPr id="1064" name="Google Shape;1064;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Arial"/>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3" name="Google Shape;1073;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US"/>
              <a:t>3 7</a:t>
            </a:r>
            <a:endParaRPr/>
          </a:p>
        </p:txBody>
      </p:sp>
      <p:sp>
        <p:nvSpPr>
          <p:cNvPr id="1074" name="Google Shape;1074;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98" name="Google Shape;198;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2" name="Google Shape;1082;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US"/>
              <a:t>3 8</a:t>
            </a:r>
            <a:endParaRPr/>
          </a:p>
        </p:txBody>
      </p:sp>
      <p:sp>
        <p:nvSpPr>
          <p:cNvPr id="1083" name="Google Shape;1083;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Arial"/>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1" name="Google Shape;1091;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US"/>
              <a:t>3 9</a:t>
            </a:r>
            <a:endParaRPr/>
          </a:p>
        </p:txBody>
      </p:sp>
      <p:sp>
        <p:nvSpPr>
          <p:cNvPr id="1092" name="Google Shape;1092;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Arial"/>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0" name="Google Shape;1100;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US"/>
              <a:t>3 10</a:t>
            </a:r>
            <a:endParaRPr/>
          </a:p>
        </p:txBody>
      </p:sp>
      <p:sp>
        <p:nvSpPr>
          <p:cNvPr id="1101" name="Google Shape;1101;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Arial"/>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9" name="Google Shape;1109;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US"/>
              <a:t>3 11</a:t>
            </a:r>
            <a:endParaRPr/>
          </a:p>
        </p:txBody>
      </p:sp>
      <p:sp>
        <p:nvSpPr>
          <p:cNvPr id="1110" name="Google Shape;1110;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Arial"/>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p6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20" name="Google Shape;1120;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30" name="Google Shape;1130;p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Arial"/>
                <a:ea typeface="Arial"/>
                <a:cs typeface="Arial"/>
                <a:sym typeface="Arial"/>
              </a:rPr>
              <a:t>Now, you have identified your ideal clients, </a:t>
            </a:r>
            <a:r>
              <a:rPr b="1" lang="en-US">
                <a:latin typeface="Arial"/>
                <a:ea typeface="Arial"/>
                <a:cs typeface="Arial"/>
                <a:sym typeface="Arial"/>
              </a:rPr>
              <a:t>Module 2: Decision Making</a:t>
            </a:r>
            <a:r>
              <a:rPr lang="en-US">
                <a:latin typeface="Arial"/>
                <a:ea typeface="Arial"/>
                <a:cs typeface="Arial"/>
                <a:sym typeface="Arial"/>
              </a:rPr>
              <a:t> Process will help you understand more about who your ideal clients are and what drives their decisions. </a:t>
            </a:r>
            <a:endParaRPr/>
          </a:p>
          <a:p>
            <a:pPr indent="0" lvl="0" marL="0" rtl="0" algn="l">
              <a:spcBef>
                <a:spcPts val="360"/>
              </a:spcBef>
              <a:spcAft>
                <a:spcPts val="0"/>
              </a:spcAft>
              <a:buNone/>
            </a:pPr>
            <a:r>
              <a:rPr lang="en-US">
                <a:latin typeface="Arial"/>
                <a:ea typeface="Arial"/>
                <a:cs typeface="Arial"/>
                <a:sym typeface="Arial"/>
              </a:rPr>
              <a:t>This module builds upon your research findings from Module 1 and introduces you to additional market research. Your report will begin to grow significantly after completing this module.</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Polling question: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True or false… should you complete a “Gap Analysis” prior to creating your revenue plan?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(Answer… True)</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37" name="Google Shape;1137;p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Arial"/>
                <a:ea typeface="Arial"/>
                <a:cs typeface="Arial"/>
                <a:sym typeface="Arial"/>
              </a:rPr>
              <a:t>Now, you have identified your ideal clients, </a:t>
            </a:r>
            <a:r>
              <a:rPr b="1" lang="en-US">
                <a:latin typeface="Arial"/>
                <a:ea typeface="Arial"/>
                <a:cs typeface="Arial"/>
                <a:sym typeface="Arial"/>
              </a:rPr>
              <a:t>Module 2: Decision Making</a:t>
            </a:r>
            <a:r>
              <a:rPr lang="en-US">
                <a:latin typeface="Arial"/>
                <a:ea typeface="Arial"/>
                <a:cs typeface="Arial"/>
                <a:sym typeface="Arial"/>
              </a:rPr>
              <a:t> Process will help you understand more about who your ideal clients are and what drives their decisions. </a:t>
            </a:r>
            <a:endParaRPr/>
          </a:p>
          <a:p>
            <a:pPr indent="0" lvl="0" marL="0" rtl="0" algn="l">
              <a:spcBef>
                <a:spcPts val="360"/>
              </a:spcBef>
              <a:spcAft>
                <a:spcPts val="0"/>
              </a:spcAft>
              <a:buNone/>
            </a:pPr>
            <a:r>
              <a:rPr lang="en-US">
                <a:latin typeface="Arial"/>
                <a:ea typeface="Arial"/>
                <a:cs typeface="Arial"/>
                <a:sym typeface="Arial"/>
              </a:rPr>
              <a:t>This module builds upon your research findings from Module 1 and introduces you to additional market research. Your report will begin to grow significantly after completing this module.</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Polling question: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True or false… should you complete a “Gap Analysis” prior to creating your revenue plan?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(Answer… True)</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44" name="Google Shape;1144;p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Arial"/>
                <a:ea typeface="Arial"/>
                <a:cs typeface="Arial"/>
                <a:sym typeface="Arial"/>
              </a:rPr>
              <a:t>Now, you have identified your ideal clients, </a:t>
            </a:r>
            <a:r>
              <a:rPr b="1" lang="en-US">
                <a:latin typeface="Arial"/>
                <a:ea typeface="Arial"/>
                <a:cs typeface="Arial"/>
                <a:sym typeface="Arial"/>
              </a:rPr>
              <a:t>Module 2: Decision Making</a:t>
            </a:r>
            <a:r>
              <a:rPr lang="en-US">
                <a:latin typeface="Arial"/>
                <a:ea typeface="Arial"/>
                <a:cs typeface="Arial"/>
                <a:sym typeface="Arial"/>
              </a:rPr>
              <a:t> Process will help you understand more about who your ideal clients are and what drives their decisions. </a:t>
            </a:r>
            <a:endParaRPr/>
          </a:p>
          <a:p>
            <a:pPr indent="0" lvl="0" marL="0" rtl="0" algn="l">
              <a:spcBef>
                <a:spcPts val="360"/>
              </a:spcBef>
              <a:spcAft>
                <a:spcPts val="0"/>
              </a:spcAft>
              <a:buNone/>
            </a:pPr>
            <a:r>
              <a:rPr lang="en-US">
                <a:latin typeface="Arial"/>
                <a:ea typeface="Arial"/>
                <a:cs typeface="Arial"/>
                <a:sym typeface="Arial"/>
              </a:rPr>
              <a:t>This module builds upon your research findings from Module 1 and introduces you to additional market research. Your report will begin to grow significantly after completing this module.</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Polling question: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True or false… should you complete a “Gap Analysis” prior to creating your revenue plan?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(Answer… True)</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51" name="Google Shape;1151;p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Arial"/>
                <a:ea typeface="Arial"/>
                <a:cs typeface="Arial"/>
                <a:sym typeface="Arial"/>
              </a:rPr>
              <a:t>Now, you have identified your ideal clients, </a:t>
            </a:r>
            <a:r>
              <a:rPr b="1" lang="en-US">
                <a:latin typeface="Arial"/>
                <a:ea typeface="Arial"/>
                <a:cs typeface="Arial"/>
                <a:sym typeface="Arial"/>
              </a:rPr>
              <a:t>Module 2: Decision Making</a:t>
            </a:r>
            <a:r>
              <a:rPr lang="en-US">
                <a:latin typeface="Arial"/>
                <a:ea typeface="Arial"/>
                <a:cs typeface="Arial"/>
                <a:sym typeface="Arial"/>
              </a:rPr>
              <a:t> Process will help you understand more about who your ideal clients are and what drives their decisions. </a:t>
            </a:r>
            <a:endParaRPr/>
          </a:p>
          <a:p>
            <a:pPr indent="0" lvl="0" marL="0" rtl="0" algn="l">
              <a:spcBef>
                <a:spcPts val="360"/>
              </a:spcBef>
              <a:spcAft>
                <a:spcPts val="0"/>
              </a:spcAft>
              <a:buNone/>
            </a:pPr>
            <a:r>
              <a:rPr lang="en-US">
                <a:latin typeface="Arial"/>
                <a:ea typeface="Arial"/>
                <a:cs typeface="Arial"/>
                <a:sym typeface="Arial"/>
              </a:rPr>
              <a:t>This module builds upon your research findings from Module 1 and introduces you to additional market research. Your report will begin to grow significantly after completing this module.</a:t>
            </a:r>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Polling question: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True or false… should you complete a “Gap Analysis” prior to creating your revenue plan?</a:t>
            </a:r>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(Answer… True)</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p6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60" name="Google Shape;1160;p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09" name="Google Shape;209;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63" name="Google Shape;26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4" name="Google Shape;304;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73"/>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73"/>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18" name="Google Shape;18;p7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7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7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21" name="Google Shape;21;p73"/>
          <p:cNvSpPr txBox="1"/>
          <p:nvPr/>
        </p:nvSpPr>
        <p:spPr>
          <a:xfrm>
            <a:off x="3124200" y="4857750"/>
            <a:ext cx="5867400" cy="253916"/>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en-US" sz="1050" u="none" cap="none" strike="noStrike">
                <a:solidFill>
                  <a:schemeClr val="dk1"/>
                </a:solidFill>
                <a:latin typeface="Arial"/>
                <a:ea typeface="Arial"/>
                <a:cs typeface="Arial"/>
                <a:sym typeface="Arial"/>
              </a:rPr>
              <a:t>How to find $100,000 in less than 45 minutes</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0" name="Shape 80"/>
        <p:cNvGrpSpPr/>
        <p:nvPr/>
      </p:nvGrpSpPr>
      <p:grpSpPr>
        <a:xfrm>
          <a:off x="0" y="0"/>
          <a:ext cx="0" cy="0"/>
          <a:chOff x="0" y="0"/>
          <a:chExt cx="0" cy="0"/>
        </a:xfrm>
      </p:grpSpPr>
      <p:sp>
        <p:nvSpPr>
          <p:cNvPr id="81" name="Google Shape;81;p81"/>
          <p:cNvSpPr txBox="1"/>
          <p:nvPr>
            <p:ph type="title"/>
          </p:nvPr>
        </p:nvSpPr>
        <p:spPr>
          <a:xfrm>
            <a:off x="623888" y="1282304"/>
            <a:ext cx="7886700" cy="213955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81"/>
          <p:cNvSpPr txBox="1"/>
          <p:nvPr>
            <p:ph idx="1" type="body"/>
          </p:nvPr>
        </p:nvSpPr>
        <p:spPr>
          <a:xfrm>
            <a:off x="623888" y="3442098"/>
            <a:ext cx="7886700" cy="11251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83" name="Google Shape;83;p8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8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8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86" name="Google Shape;86;p81"/>
          <p:cNvSpPr txBox="1"/>
          <p:nvPr/>
        </p:nvSpPr>
        <p:spPr>
          <a:xfrm>
            <a:off x="3124200" y="4857750"/>
            <a:ext cx="5867400" cy="253916"/>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050">
                <a:solidFill>
                  <a:schemeClr val="lt1"/>
                </a:solidFill>
                <a:latin typeface="Arial"/>
                <a:ea typeface="Arial"/>
                <a:cs typeface="Arial"/>
                <a:sym typeface="Arial"/>
              </a:rPr>
              <a:t>How to find $100,000 in less than 45 minutes</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7" name="Shape 87"/>
        <p:cNvGrpSpPr/>
        <p:nvPr/>
      </p:nvGrpSpPr>
      <p:grpSpPr>
        <a:xfrm>
          <a:off x="0" y="0"/>
          <a:ext cx="0" cy="0"/>
          <a:chOff x="0" y="0"/>
          <a:chExt cx="0" cy="0"/>
        </a:xfrm>
      </p:grpSpPr>
      <p:sp>
        <p:nvSpPr>
          <p:cNvPr id="88" name="Google Shape;88;p82"/>
          <p:cNvSpPr txBox="1"/>
          <p:nvPr>
            <p:ph type="title"/>
          </p:nvPr>
        </p:nvSpPr>
        <p:spPr>
          <a:xfrm>
            <a:off x="629841"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82"/>
          <p:cNvSpPr txBox="1"/>
          <p:nvPr>
            <p:ph idx="1" type="body"/>
          </p:nvPr>
        </p:nvSpPr>
        <p:spPr>
          <a:xfrm>
            <a:off x="629842" y="1260872"/>
            <a:ext cx="3868340"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90" name="Google Shape;90;p82"/>
          <p:cNvSpPr txBox="1"/>
          <p:nvPr>
            <p:ph idx="2" type="body"/>
          </p:nvPr>
        </p:nvSpPr>
        <p:spPr>
          <a:xfrm>
            <a:off x="629842" y="1878806"/>
            <a:ext cx="3868340"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1" name="Google Shape;91;p82"/>
          <p:cNvSpPr txBox="1"/>
          <p:nvPr>
            <p:ph idx="3" type="body"/>
          </p:nvPr>
        </p:nvSpPr>
        <p:spPr>
          <a:xfrm>
            <a:off x="4629150" y="1260872"/>
            <a:ext cx="3887391"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92" name="Google Shape;92;p82"/>
          <p:cNvSpPr txBox="1"/>
          <p:nvPr>
            <p:ph idx="4" type="body"/>
          </p:nvPr>
        </p:nvSpPr>
        <p:spPr>
          <a:xfrm>
            <a:off x="4629150" y="1878806"/>
            <a:ext cx="3887391"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3" name="Google Shape;93;p8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8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8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96" name="Google Shape;96;p82"/>
          <p:cNvSpPr txBox="1"/>
          <p:nvPr/>
        </p:nvSpPr>
        <p:spPr>
          <a:xfrm>
            <a:off x="3124200" y="4857750"/>
            <a:ext cx="5867400" cy="253916"/>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050">
                <a:solidFill>
                  <a:schemeClr val="lt1"/>
                </a:solidFill>
                <a:latin typeface="Arial"/>
                <a:ea typeface="Arial"/>
                <a:cs typeface="Arial"/>
                <a:sym typeface="Arial"/>
              </a:rPr>
              <a:t>How to find $100,000 in less than 45 minutes</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7" name="Shape 97"/>
        <p:cNvGrpSpPr/>
        <p:nvPr/>
      </p:nvGrpSpPr>
      <p:grpSpPr>
        <a:xfrm>
          <a:off x="0" y="0"/>
          <a:ext cx="0" cy="0"/>
          <a:chOff x="0" y="0"/>
          <a:chExt cx="0" cy="0"/>
        </a:xfrm>
      </p:grpSpPr>
      <p:sp>
        <p:nvSpPr>
          <p:cNvPr id="98" name="Google Shape;98;p83"/>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8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8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8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102" name="Google Shape;102;p83"/>
          <p:cNvSpPr txBox="1"/>
          <p:nvPr/>
        </p:nvSpPr>
        <p:spPr>
          <a:xfrm>
            <a:off x="3124200" y="4857750"/>
            <a:ext cx="5867400" cy="253916"/>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050">
                <a:solidFill>
                  <a:schemeClr val="lt1"/>
                </a:solidFill>
                <a:latin typeface="Arial"/>
                <a:ea typeface="Arial"/>
                <a:cs typeface="Arial"/>
                <a:sym typeface="Arial"/>
              </a:rPr>
              <a:t>How to find $100,000 in less than 45 minutes</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3" name="Shape 103"/>
        <p:cNvGrpSpPr/>
        <p:nvPr/>
      </p:nvGrpSpPr>
      <p:grpSpPr>
        <a:xfrm>
          <a:off x="0" y="0"/>
          <a:ext cx="0" cy="0"/>
          <a:chOff x="0" y="0"/>
          <a:chExt cx="0" cy="0"/>
        </a:xfrm>
      </p:grpSpPr>
      <p:sp>
        <p:nvSpPr>
          <p:cNvPr id="104" name="Google Shape;104;p84"/>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p84"/>
          <p:cNvSpPr txBox="1"/>
          <p:nvPr>
            <p:ph idx="1" type="body"/>
          </p:nvPr>
        </p:nvSpPr>
        <p:spPr>
          <a:xfrm>
            <a:off x="3887391" y="740569"/>
            <a:ext cx="4629150" cy="3655219"/>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106" name="Google Shape;106;p84"/>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107" name="Google Shape;107;p84"/>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84"/>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84"/>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110" name="Google Shape;110;p84"/>
          <p:cNvSpPr txBox="1"/>
          <p:nvPr/>
        </p:nvSpPr>
        <p:spPr>
          <a:xfrm>
            <a:off x="3124200" y="4857750"/>
            <a:ext cx="5867400" cy="253916"/>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050">
                <a:solidFill>
                  <a:schemeClr val="lt1"/>
                </a:solidFill>
                <a:latin typeface="Arial"/>
                <a:ea typeface="Arial"/>
                <a:cs typeface="Arial"/>
                <a:sym typeface="Arial"/>
              </a:rPr>
              <a:t>How to find $100,000 in less than 45 minutes</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1" name="Shape 111"/>
        <p:cNvGrpSpPr/>
        <p:nvPr/>
      </p:nvGrpSpPr>
      <p:grpSpPr>
        <a:xfrm>
          <a:off x="0" y="0"/>
          <a:ext cx="0" cy="0"/>
          <a:chOff x="0" y="0"/>
          <a:chExt cx="0" cy="0"/>
        </a:xfrm>
      </p:grpSpPr>
      <p:sp>
        <p:nvSpPr>
          <p:cNvPr id="112" name="Google Shape;112;p85"/>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85"/>
          <p:cNvSpPr/>
          <p:nvPr>
            <p:ph idx="2" type="pic"/>
          </p:nvPr>
        </p:nvSpPr>
        <p:spPr>
          <a:xfrm>
            <a:off x="3887391" y="740569"/>
            <a:ext cx="4629150" cy="3655219"/>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75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375"/>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14" name="Google Shape;114;p85"/>
          <p:cNvSpPr txBox="1"/>
          <p:nvPr>
            <p:ph idx="1"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115" name="Google Shape;115;p85"/>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85"/>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85"/>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118" name="Google Shape;118;p85"/>
          <p:cNvSpPr txBox="1"/>
          <p:nvPr/>
        </p:nvSpPr>
        <p:spPr>
          <a:xfrm>
            <a:off x="3124200" y="4857750"/>
            <a:ext cx="5867400" cy="253916"/>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050">
                <a:solidFill>
                  <a:schemeClr val="lt1"/>
                </a:solidFill>
                <a:latin typeface="Arial"/>
                <a:ea typeface="Arial"/>
                <a:cs typeface="Arial"/>
                <a:sym typeface="Arial"/>
              </a:rPr>
              <a:t>How to find $100,000 in less than 45 minutes</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9" name="Shape 119"/>
        <p:cNvGrpSpPr/>
        <p:nvPr/>
      </p:nvGrpSpPr>
      <p:grpSpPr>
        <a:xfrm>
          <a:off x="0" y="0"/>
          <a:ext cx="0" cy="0"/>
          <a:chOff x="0" y="0"/>
          <a:chExt cx="0" cy="0"/>
        </a:xfrm>
      </p:grpSpPr>
      <p:sp>
        <p:nvSpPr>
          <p:cNvPr id="120" name="Google Shape;120;p86"/>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86"/>
          <p:cNvSpPr txBox="1"/>
          <p:nvPr>
            <p:ph idx="1" type="body"/>
          </p:nvPr>
        </p:nvSpPr>
        <p:spPr>
          <a:xfrm rot="5400000">
            <a:off x="2940248" y="-942379"/>
            <a:ext cx="3263504"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22" name="Google Shape;122;p86"/>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86"/>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86"/>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125" name="Google Shape;125;p86"/>
          <p:cNvSpPr txBox="1"/>
          <p:nvPr/>
        </p:nvSpPr>
        <p:spPr>
          <a:xfrm>
            <a:off x="3124200" y="4857750"/>
            <a:ext cx="5867400" cy="253916"/>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050">
                <a:solidFill>
                  <a:schemeClr val="lt1"/>
                </a:solidFill>
                <a:latin typeface="Arial"/>
                <a:ea typeface="Arial"/>
                <a:cs typeface="Arial"/>
                <a:sym typeface="Arial"/>
              </a:rPr>
              <a:t>How to find $100,000 in less than 45 minutes</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6" name="Shape 126"/>
        <p:cNvGrpSpPr/>
        <p:nvPr/>
      </p:nvGrpSpPr>
      <p:grpSpPr>
        <a:xfrm>
          <a:off x="0" y="0"/>
          <a:ext cx="0" cy="0"/>
          <a:chOff x="0" y="0"/>
          <a:chExt cx="0" cy="0"/>
        </a:xfrm>
      </p:grpSpPr>
      <p:sp>
        <p:nvSpPr>
          <p:cNvPr id="127" name="Google Shape;127;p87"/>
          <p:cNvSpPr txBox="1"/>
          <p:nvPr>
            <p:ph type="title"/>
          </p:nvPr>
        </p:nvSpPr>
        <p:spPr>
          <a:xfrm rot="5400000">
            <a:off x="5350073" y="1467446"/>
            <a:ext cx="4358879"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8" name="Google Shape;128;p87"/>
          <p:cNvSpPr txBox="1"/>
          <p:nvPr>
            <p:ph idx="1" type="body"/>
          </p:nvPr>
        </p:nvSpPr>
        <p:spPr>
          <a:xfrm rot="5400000">
            <a:off x="1349573" y="-447079"/>
            <a:ext cx="4358879"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29" name="Google Shape;129;p8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8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8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132" name="Google Shape;132;p87"/>
          <p:cNvSpPr txBox="1"/>
          <p:nvPr/>
        </p:nvSpPr>
        <p:spPr>
          <a:xfrm>
            <a:off x="3124200" y="4857750"/>
            <a:ext cx="5867400" cy="253916"/>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050">
                <a:solidFill>
                  <a:schemeClr val="lt1"/>
                </a:solidFill>
                <a:latin typeface="Arial"/>
                <a:ea typeface="Arial"/>
                <a:cs typeface="Arial"/>
                <a:sym typeface="Arial"/>
              </a:rPr>
              <a:t>How to find $100,000 in less than 45 minutes</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2" name="Shape 22"/>
        <p:cNvGrpSpPr/>
        <p:nvPr/>
      </p:nvGrpSpPr>
      <p:grpSpPr>
        <a:xfrm>
          <a:off x="0" y="0"/>
          <a:ext cx="0" cy="0"/>
          <a:chOff x="0" y="0"/>
          <a:chExt cx="0" cy="0"/>
        </a:xfrm>
      </p:grpSpPr>
      <p:sp>
        <p:nvSpPr>
          <p:cNvPr id="23" name="Google Shape;23;p75"/>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75"/>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lt1"/>
              </a:buClr>
              <a:buSzPts val="1800"/>
              <a:buNone/>
              <a:defRPr sz="1800"/>
            </a:lvl1pPr>
            <a:lvl2pPr lvl="1" algn="ctr">
              <a:lnSpc>
                <a:spcPct val="90000"/>
              </a:lnSpc>
              <a:spcBef>
                <a:spcPts val="375"/>
              </a:spcBef>
              <a:spcAft>
                <a:spcPts val="0"/>
              </a:spcAft>
              <a:buClr>
                <a:schemeClr val="lt1"/>
              </a:buClr>
              <a:buSzPts val="1500"/>
              <a:buNone/>
              <a:defRPr sz="1500"/>
            </a:lvl2pPr>
            <a:lvl3pPr lvl="2" algn="ctr">
              <a:lnSpc>
                <a:spcPct val="90000"/>
              </a:lnSpc>
              <a:spcBef>
                <a:spcPts val="375"/>
              </a:spcBef>
              <a:spcAft>
                <a:spcPts val="0"/>
              </a:spcAft>
              <a:buClr>
                <a:schemeClr val="lt1"/>
              </a:buClr>
              <a:buSzPts val="1350"/>
              <a:buNone/>
              <a:defRPr sz="1350"/>
            </a:lvl3pPr>
            <a:lvl4pPr lvl="3" algn="ctr">
              <a:lnSpc>
                <a:spcPct val="90000"/>
              </a:lnSpc>
              <a:spcBef>
                <a:spcPts val="375"/>
              </a:spcBef>
              <a:spcAft>
                <a:spcPts val="0"/>
              </a:spcAft>
              <a:buClr>
                <a:schemeClr val="lt1"/>
              </a:buClr>
              <a:buSzPts val="1200"/>
              <a:buNone/>
              <a:defRPr sz="1200"/>
            </a:lvl4pPr>
            <a:lvl5pPr lvl="4" algn="ctr">
              <a:lnSpc>
                <a:spcPct val="90000"/>
              </a:lnSpc>
              <a:spcBef>
                <a:spcPts val="375"/>
              </a:spcBef>
              <a:spcAft>
                <a:spcPts val="0"/>
              </a:spcAft>
              <a:buClr>
                <a:schemeClr val="lt1"/>
              </a:buClr>
              <a:buSzPts val="1200"/>
              <a:buNone/>
              <a:defRPr sz="1200"/>
            </a:lvl5pPr>
            <a:lvl6pPr lvl="5" algn="ctr">
              <a:lnSpc>
                <a:spcPct val="90000"/>
              </a:lnSpc>
              <a:spcBef>
                <a:spcPts val="375"/>
              </a:spcBef>
              <a:spcAft>
                <a:spcPts val="0"/>
              </a:spcAft>
              <a:buClr>
                <a:schemeClr val="lt1"/>
              </a:buClr>
              <a:buSzPts val="1200"/>
              <a:buNone/>
              <a:defRPr sz="1200"/>
            </a:lvl6pPr>
            <a:lvl7pPr lvl="6" algn="ctr">
              <a:lnSpc>
                <a:spcPct val="90000"/>
              </a:lnSpc>
              <a:spcBef>
                <a:spcPts val="375"/>
              </a:spcBef>
              <a:spcAft>
                <a:spcPts val="0"/>
              </a:spcAft>
              <a:buClr>
                <a:schemeClr val="lt1"/>
              </a:buClr>
              <a:buSzPts val="1200"/>
              <a:buNone/>
              <a:defRPr sz="1200"/>
            </a:lvl7pPr>
            <a:lvl8pPr lvl="7" algn="ctr">
              <a:lnSpc>
                <a:spcPct val="90000"/>
              </a:lnSpc>
              <a:spcBef>
                <a:spcPts val="375"/>
              </a:spcBef>
              <a:spcAft>
                <a:spcPts val="0"/>
              </a:spcAft>
              <a:buClr>
                <a:schemeClr val="lt1"/>
              </a:buClr>
              <a:buSzPts val="1200"/>
              <a:buNone/>
              <a:defRPr sz="1200"/>
            </a:lvl8pPr>
            <a:lvl9pPr lvl="8" algn="ctr">
              <a:lnSpc>
                <a:spcPct val="90000"/>
              </a:lnSpc>
              <a:spcBef>
                <a:spcPts val="375"/>
              </a:spcBef>
              <a:spcAft>
                <a:spcPts val="0"/>
              </a:spcAft>
              <a:buClr>
                <a:schemeClr val="lt1"/>
              </a:buClr>
              <a:buSzPts val="1200"/>
              <a:buNone/>
              <a:defRPr sz="1200"/>
            </a:lvl9pPr>
          </a:lstStyle>
          <a:p/>
        </p:txBody>
      </p:sp>
      <p:sp>
        <p:nvSpPr>
          <p:cNvPr id="25" name="Google Shape;25;p75"/>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75"/>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75"/>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 name="Shape 28"/>
        <p:cNvGrpSpPr/>
        <p:nvPr/>
      </p:nvGrpSpPr>
      <p:grpSpPr>
        <a:xfrm>
          <a:off x="0" y="0"/>
          <a:ext cx="0" cy="0"/>
          <a:chOff x="0" y="0"/>
          <a:chExt cx="0" cy="0"/>
        </a:xfrm>
      </p:grpSpPr>
      <p:sp>
        <p:nvSpPr>
          <p:cNvPr id="29" name="Google Shape;29;p79"/>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79"/>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79"/>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32" name="Google Shape;32;p79"/>
          <p:cNvSpPr txBox="1"/>
          <p:nvPr/>
        </p:nvSpPr>
        <p:spPr>
          <a:xfrm>
            <a:off x="3124200" y="4857750"/>
            <a:ext cx="5867400" cy="253916"/>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050">
                <a:solidFill>
                  <a:schemeClr val="dk1"/>
                </a:solidFill>
                <a:latin typeface="Arial"/>
                <a:ea typeface="Arial"/>
                <a:cs typeface="Arial"/>
                <a:sym typeface="Arial"/>
              </a:rPr>
              <a:t>How to find $100,000 in less than 45 minutes</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9" name="Shape 39"/>
        <p:cNvGrpSpPr/>
        <p:nvPr/>
      </p:nvGrpSpPr>
      <p:grpSpPr>
        <a:xfrm>
          <a:off x="0" y="0"/>
          <a:ext cx="0" cy="0"/>
          <a:chOff x="0" y="0"/>
          <a:chExt cx="0" cy="0"/>
        </a:xfrm>
      </p:grpSpPr>
      <p:sp>
        <p:nvSpPr>
          <p:cNvPr id="40" name="Google Shape;40;p72"/>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72"/>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2" name="Google Shape;42;p7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7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7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45" name="Google Shape;45;p72"/>
          <p:cNvSpPr txBox="1"/>
          <p:nvPr/>
        </p:nvSpPr>
        <p:spPr>
          <a:xfrm>
            <a:off x="3124200" y="4857750"/>
            <a:ext cx="5867400" cy="253916"/>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050" u="none">
                <a:solidFill>
                  <a:schemeClr val="lt1"/>
                </a:solidFill>
                <a:latin typeface="Arial"/>
                <a:ea typeface="Arial"/>
                <a:cs typeface="Arial"/>
                <a:sym typeface="Arial"/>
              </a:rPr>
              <a:t>How to find $100,000 in less than 45 minutes</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6" name="Shape 46"/>
        <p:cNvGrpSpPr/>
        <p:nvPr/>
      </p:nvGrpSpPr>
      <p:grpSpPr>
        <a:xfrm>
          <a:off x="0" y="0"/>
          <a:ext cx="0" cy="0"/>
          <a:chOff x="0" y="0"/>
          <a:chExt cx="0" cy="0"/>
        </a:xfrm>
      </p:grpSpPr>
      <p:sp>
        <p:nvSpPr>
          <p:cNvPr id="47" name="Google Shape;47;p76"/>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6"/>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76"/>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50" name="Google Shape;50;p76"/>
          <p:cNvSpPr txBox="1"/>
          <p:nvPr/>
        </p:nvSpPr>
        <p:spPr>
          <a:xfrm>
            <a:off x="3124200" y="4857750"/>
            <a:ext cx="5867400" cy="253916"/>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050">
                <a:solidFill>
                  <a:schemeClr val="lt1"/>
                </a:solidFill>
                <a:latin typeface="Arial"/>
                <a:ea typeface="Arial"/>
                <a:cs typeface="Arial"/>
                <a:sym typeface="Arial"/>
              </a:rPr>
              <a:t>How to find $100,000 in less than 45 minutes</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1" name="Shape 51"/>
        <p:cNvGrpSpPr/>
        <p:nvPr/>
      </p:nvGrpSpPr>
      <p:grpSpPr>
        <a:xfrm>
          <a:off x="0" y="0"/>
          <a:ext cx="0" cy="0"/>
          <a:chOff x="0" y="0"/>
          <a:chExt cx="0" cy="0"/>
        </a:xfrm>
      </p:grpSpPr>
      <p:sp>
        <p:nvSpPr>
          <p:cNvPr id="52" name="Google Shape;52;p74"/>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74"/>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54" name="Google Shape;54;p74"/>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74"/>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74"/>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7" name="Shape 57"/>
        <p:cNvGrpSpPr/>
        <p:nvPr/>
      </p:nvGrpSpPr>
      <p:grpSpPr>
        <a:xfrm>
          <a:off x="0" y="0"/>
          <a:ext cx="0" cy="0"/>
          <a:chOff x="0" y="0"/>
          <a:chExt cx="0" cy="0"/>
        </a:xfrm>
      </p:grpSpPr>
      <p:sp>
        <p:nvSpPr>
          <p:cNvPr id="58" name="Google Shape;58;p77"/>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77"/>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0" name="Google Shape;60;p77"/>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1" name="Google Shape;61;p7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7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7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
        <p:nvSpPr>
          <p:cNvPr id="64" name="Google Shape;64;p77"/>
          <p:cNvSpPr txBox="1"/>
          <p:nvPr/>
        </p:nvSpPr>
        <p:spPr>
          <a:xfrm>
            <a:off x="3124200" y="4857750"/>
            <a:ext cx="5867400" cy="253916"/>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050">
                <a:solidFill>
                  <a:schemeClr val="lt1"/>
                </a:solidFill>
                <a:latin typeface="Arial"/>
                <a:ea typeface="Arial"/>
                <a:cs typeface="Arial"/>
                <a:sym typeface="Arial"/>
              </a:rPr>
              <a:t>How to find $100,000 in less than 45 minutes</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65" name="Shape 65"/>
        <p:cNvGrpSpPr/>
        <p:nvPr/>
      </p:nvGrpSpPr>
      <p:grpSpPr>
        <a:xfrm>
          <a:off x="0" y="0"/>
          <a:ext cx="0" cy="0"/>
          <a:chOff x="0" y="0"/>
          <a:chExt cx="0" cy="0"/>
        </a:xfrm>
      </p:grpSpPr>
      <p:sp>
        <p:nvSpPr>
          <p:cNvPr id="66" name="Google Shape;66;p78"/>
          <p:cNvSpPr/>
          <p:nvPr/>
        </p:nvSpPr>
        <p:spPr>
          <a:xfrm>
            <a:off x="8646737" y="205157"/>
            <a:ext cx="346436" cy="27573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 name="Google Shape;67;p78"/>
          <p:cNvSpPr/>
          <p:nvPr/>
        </p:nvSpPr>
        <p:spPr>
          <a:xfrm>
            <a:off x="8646737" y="480892"/>
            <a:ext cx="346436" cy="34289"/>
          </a:xfrm>
          <a:prstGeom prst="rect">
            <a:avLst/>
          </a:pr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8" name="Google Shape;68;p78"/>
          <p:cNvSpPr txBox="1"/>
          <p:nvPr/>
        </p:nvSpPr>
        <p:spPr>
          <a:xfrm>
            <a:off x="8645066" y="228848"/>
            <a:ext cx="349776"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fld id="{00000000-1234-1234-1234-123412341234}" type="slidenum">
              <a:rPr b="1" lang="en-US" sz="1050">
                <a:solidFill>
                  <a:schemeClr val="lt1"/>
                </a:solidFill>
                <a:latin typeface="Arial"/>
                <a:ea typeface="Arial"/>
                <a:cs typeface="Arial"/>
                <a:sym typeface="Arial"/>
              </a:rPr>
              <a:t>‹#›</a:t>
            </a:fld>
            <a:endParaRPr sz="1050">
              <a:solidFill>
                <a:schemeClr val="lt1"/>
              </a:solidFill>
              <a:latin typeface="Arial"/>
              <a:ea typeface="Arial"/>
              <a:cs typeface="Arial"/>
              <a:sym typeface="Arial"/>
            </a:endParaRPr>
          </a:p>
        </p:txBody>
      </p:sp>
      <p:grpSp>
        <p:nvGrpSpPr>
          <p:cNvPr id="69" name="Google Shape;69;p78"/>
          <p:cNvGrpSpPr/>
          <p:nvPr/>
        </p:nvGrpSpPr>
        <p:grpSpPr>
          <a:xfrm>
            <a:off x="260564" y="4806993"/>
            <a:ext cx="168062" cy="165867"/>
            <a:chOff x="4328868" y="5502988"/>
            <a:chExt cx="500307" cy="493774"/>
          </a:xfrm>
        </p:grpSpPr>
        <p:sp>
          <p:nvSpPr>
            <p:cNvPr id="70" name="Google Shape;70;p78">
              <a:hlinkClick action="ppaction://hlinkshowjump?jump=previousslide"/>
            </p:cNvPr>
            <p:cNvSpPr/>
            <p:nvPr/>
          </p:nvSpPr>
          <p:spPr>
            <a:xfrm>
              <a:off x="4520555" y="5649754"/>
              <a:ext cx="116933" cy="200242"/>
            </a:xfrm>
            <a:custGeom>
              <a:rect b="b" l="l" r="r" t="t"/>
              <a:pathLst>
                <a:path extrusionOk="0" h="728" w="425">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1" name="Google Shape;71;p78">
              <a:hlinkClick action="ppaction://hlinkshowjump?jump=previousslide"/>
            </p:cNvPr>
            <p:cNvSpPr/>
            <p:nvPr/>
          </p:nvSpPr>
          <p:spPr>
            <a:xfrm>
              <a:off x="4328868" y="5502988"/>
              <a:ext cx="500307" cy="493774"/>
            </a:xfrm>
            <a:custGeom>
              <a:rect b="b" l="l" r="r" t="t"/>
              <a:pathLst>
                <a:path extrusionOk="0" h="2716" w="2753">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72" name="Google Shape;72;p78"/>
          <p:cNvGrpSpPr/>
          <p:nvPr/>
        </p:nvGrpSpPr>
        <p:grpSpPr>
          <a:xfrm flipH="1">
            <a:off x="700282" y="4806993"/>
            <a:ext cx="168062" cy="165867"/>
            <a:chOff x="4328868" y="5502988"/>
            <a:chExt cx="500307" cy="493774"/>
          </a:xfrm>
        </p:grpSpPr>
        <p:sp>
          <p:nvSpPr>
            <p:cNvPr id="73" name="Google Shape;73;p78">
              <a:hlinkClick action="ppaction://hlinkshowjump?jump=nextslide"/>
            </p:cNvPr>
            <p:cNvSpPr/>
            <p:nvPr/>
          </p:nvSpPr>
          <p:spPr>
            <a:xfrm>
              <a:off x="4520556" y="5649754"/>
              <a:ext cx="116933" cy="200242"/>
            </a:xfrm>
            <a:custGeom>
              <a:rect b="b" l="l" r="r" t="t"/>
              <a:pathLst>
                <a:path extrusionOk="0" h="728" w="425">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rgbClr val="7F7F7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4" name="Google Shape;74;p78">
              <a:hlinkClick action="ppaction://hlinkshowjump?jump=nextslide"/>
            </p:cNvPr>
            <p:cNvSpPr/>
            <p:nvPr/>
          </p:nvSpPr>
          <p:spPr>
            <a:xfrm>
              <a:off x="4328868" y="5502988"/>
              <a:ext cx="500307" cy="493774"/>
            </a:xfrm>
            <a:custGeom>
              <a:rect b="b" l="l" r="r" t="t"/>
              <a:pathLst>
                <a:path extrusionOk="0" h="2716" w="2753">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rgbClr val="7F7F7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cxnSp>
        <p:nvCxnSpPr>
          <p:cNvPr id="75" name="Google Shape;75;p78"/>
          <p:cNvCxnSpPr/>
          <p:nvPr/>
        </p:nvCxnSpPr>
        <p:spPr>
          <a:xfrm>
            <a:off x="414532" y="4892013"/>
            <a:ext cx="285750" cy="0"/>
          </a:xfrm>
          <a:prstGeom prst="straightConnector1">
            <a:avLst/>
          </a:prstGeom>
          <a:noFill/>
          <a:ln cap="flat" cmpd="sng" w="12700">
            <a:solidFill>
              <a:srgbClr val="D8D8D8"/>
            </a:solidFill>
            <a:prstDash val="dash"/>
            <a:miter lim="800000"/>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Blank">
  <p:cSld name="41_Blank">
    <p:spTree>
      <p:nvGrpSpPr>
        <p:cNvPr id="76" name="Shape 76"/>
        <p:cNvGrpSpPr/>
        <p:nvPr/>
      </p:nvGrpSpPr>
      <p:grpSpPr>
        <a:xfrm>
          <a:off x="0" y="0"/>
          <a:ext cx="0" cy="0"/>
          <a:chOff x="0" y="0"/>
          <a:chExt cx="0" cy="0"/>
        </a:xfrm>
      </p:grpSpPr>
      <p:sp>
        <p:nvSpPr>
          <p:cNvPr id="77" name="Google Shape;77;p80"/>
          <p:cNvSpPr/>
          <p:nvPr>
            <p:ph idx="2" type="pic"/>
          </p:nvPr>
        </p:nvSpPr>
        <p:spPr>
          <a:xfrm>
            <a:off x="3299150" y="900753"/>
            <a:ext cx="2507470" cy="3465751"/>
          </a:xfrm>
          <a:prstGeom prst="rect">
            <a:avLst/>
          </a:prstGeom>
          <a:solidFill>
            <a:srgbClr val="F2F2F2"/>
          </a:solidFill>
          <a:ln>
            <a:noFill/>
          </a:ln>
        </p:spPr>
        <p:txBody>
          <a:bodyPr anchorCtr="0" anchor="ctr" bIns="45700" lIns="91425" spcFirstLastPara="1" rIns="91425" wrap="square" tIns="45700">
            <a:noAutofit/>
          </a:bodyPr>
          <a:lstStyle>
            <a:lvl1pPr lvl="0" marR="0" rtl="0" algn="ctr">
              <a:lnSpc>
                <a:spcPct val="90000"/>
              </a:lnSpc>
              <a:spcBef>
                <a:spcPts val="75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1pPr>
            <a:lvl2pPr lvl="1"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78" name="Google Shape;78;p80"/>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80"/>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4.xml"/><Relationship Id="rId10" Type="http://schemas.openxmlformats.org/officeDocument/2006/relationships/slideLayout" Target="../slideLayouts/slideLayout13.xml"/><Relationship Id="rId13" Type="http://schemas.openxmlformats.org/officeDocument/2006/relationships/slideLayout" Target="../slideLayouts/slideLayout16.xml"/><Relationship Id="rId12" Type="http://schemas.openxmlformats.org/officeDocument/2006/relationships/slideLayout" Target="../slideLayouts/slideLayout15.xml"/><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 name="Shape 9"/>
        <p:cNvGrpSpPr/>
        <p:nvPr/>
      </p:nvGrpSpPr>
      <p:grpSpPr>
        <a:xfrm>
          <a:off x="0" y="0"/>
          <a:ext cx="0" cy="0"/>
          <a:chOff x="0" y="0"/>
          <a:chExt cx="0" cy="0"/>
        </a:xfrm>
      </p:grpSpPr>
      <p:sp>
        <p:nvSpPr>
          <p:cNvPr id="10" name="Google Shape;10;p71"/>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3300"/>
              <a:buFont typeface="Calibri"/>
              <a:buNone/>
              <a:defRPr b="0" i="0" sz="33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71"/>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lt1"/>
              </a:buClr>
              <a:buSzPts val="2100"/>
              <a:buFont typeface="Arial"/>
              <a:buChar char="•"/>
              <a:defRPr b="0" i="0" sz="2100" u="none" cap="none" strike="noStrike">
                <a:solidFill>
                  <a:schemeClr val="lt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9pPr>
          </a:lstStyle>
          <a:p/>
        </p:txBody>
      </p:sp>
      <p:sp>
        <p:nvSpPr>
          <p:cNvPr id="12" name="Google Shape;12;p7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3" name="Google Shape;13;p7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4" name="Google Shape;14;p7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900" u="none" cap="none" strike="noStrike">
                <a:solidFill>
                  <a:schemeClr val="lt1"/>
                </a:solidFill>
                <a:latin typeface="Arial"/>
                <a:ea typeface="Arial"/>
                <a:cs typeface="Arial"/>
                <a:sym typeface="Arial"/>
              </a:defRPr>
            </a:lvl1pPr>
            <a:lvl2pPr indent="0" lvl="1" marL="0" marR="0" rtl="0" algn="r">
              <a:spcBef>
                <a:spcPts val="0"/>
              </a:spcBef>
              <a:spcAft>
                <a:spcPts val="0"/>
              </a:spcAft>
              <a:buNone/>
              <a:defRPr b="0" i="0" sz="900" u="none" cap="none" strike="noStrike">
                <a:solidFill>
                  <a:schemeClr val="lt1"/>
                </a:solidFill>
                <a:latin typeface="Arial"/>
                <a:ea typeface="Arial"/>
                <a:cs typeface="Arial"/>
                <a:sym typeface="Arial"/>
              </a:defRPr>
            </a:lvl2pPr>
            <a:lvl3pPr indent="0" lvl="2" marL="0" marR="0" rtl="0" algn="r">
              <a:spcBef>
                <a:spcPts val="0"/>
              </a:spcBef>
              <a:spcAft>
                <a:spcPts val="0"/>
              </a:spcAft>
              <a:buNone/>
              <a:defRPr b="0" i="0" sz="900" u="none" cap="none" strike="noStrike">
                <a:solidFill>
                  <a:schemeClr val="lt1"/>
                </a:solidFill>
                <a:latin typeface="Arial"/>
                <a:ea typeface="Arial"/>
                <a:cs typeface="Arial"/>
                <a:sym typeface="Arial"/>
              </a:defRPr>
            </a:lvl3pPr>
            <a:lvl4pPr indent="0" lvl="3" marL="0" marR="0" rtl="0" algn="r">
              <a:spcBef>
                <a:spcPts val="0"/>
              </a:spcBef>
              <a:spcAft>
                <a:spcPts val="0"/>
              </a:spcAft>
              <a:buNone/>
              <a:defRPr b="0" i="0" sz="900" u="none" cap="none" strike="noStrike">
                <a:solidFill>
                  <a:schemeClr val="lt1"/>
                </a:solidFill>
                <a:latin typeface="Arial"/>
                <a:ea typeface="Arial"/>
                <a:cs typeface="Arial"/>
                <a:sym typeface="Arial"/>
              </a:defRPr>
            </a:lvl4pPr>
            <a:lvl5pPr indent="0" lvl="4" marL="0" marR="0" rtl="0" algn="r">
              <a:spcBef>
                <a:spcPts val="0"/>
              </a:spcBef>
              <a:spcAft>
                <a:spcPts val="0"/>
              </a:spcAft>
              <a:buNone/>
              <a:defRPr b="0" i="0" sz="900" u="none" cap="none" strike="noStrike">
                <a:solidFill>
                  <a:schemeClr val="lt1"/>
                </a:solidFill>
                <a:latin typeface="Arial"/>
                <a:ea typeface="Arial"/>
                <a:cs typeface="Arial"/>
                <a:sym typeface="Arial"/>
              </a:defRPr>
            </a:lvl5pPr>
            <a:lvl6pPr indent="0" lvl="5" marL="0" marR="0" rtl="0" algn="r">
              <a:spcBef>
                <a:spcPts val="0"/>
              </a:spcBef>
              <a:spcAft>
                <a:spcPts val="0"/>
              </a:spcAft>
              <a:buNone/>
              <a:defRPr b="0" i="0" sz="900" u="none" cap="none" strike="noStrike">
                <a:solidFill>
                  <a:schemeClr val="lt1"/>
                </a:solidFill>
                <a:latin typeface="Arial"/>
                <a:ea typeface="Arial"/>
                <a:cs typeface="Arial"/>
                <a:sym typeface="Arial"/>
              </a:defRPr>
            </a:lvl6pPr>
            <a:lvl7pPr indent="0" lvl="6" marL="0" marR="0" rtl="0" algn="r">
              <a:spcBef>
                <a:spcPts val="0"/>
              </a:spcBef>
              <a:spcAft>
                <a:spcPts val="0"/>
              </a:spcAft>
              <a:buNone/>
              <a:defRPr b="0" i="0" sz="900" u="none" cap="none" strike="noStrike">
                <a:solidFill>
                  <a:schemeClr val="lt1"/>
                </a:solidFill>
                <a:latin typeface="Arial"/>
                <a:ea typeface="Arial"/>
                <a:cs typeface="Arial"/>
                <a:sym typeface="Arial"/>
              </a:defRPr>
            </a:lvl7pPr>
            <a:lvl8pPr indent="0" lvl="7" marL="0" marR="0" rtl="0" algn="r">
              <a:spcBef>
                <a:spcPts val="0"/>
              </a:spcBef>
              <a:spcAft>
                <a:spcPts val="0"/>
              </a:spcAft>
              <a:buNone/>
              <a:defRPr b="0" i="0" sz="900" u="none" cap="none" strike="noStrike">
                <a:solidFill>
                  <a:schemeClr val="lt1"/>
                </a:solidFill>
                <a:latin typeface="Arial"/>
                <a:ea typeface="Arial"/>
                <a:cs typeface="Arial"/>
                <a:sym typeface="Arial"/>
              </a:defRPr>
            </a:lvl8pPr>
            <a:lvl9pPr indent="0" lvl="8" marL="0" marR="0" rtl="0" algn="r">
              <a:spcBef>
                <a:spcPts val="0"/>
              </a:spcBef>
              <a:spcAft>
                <a:spcPts val="0"/>
              </a:spcAft>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 name="Shape 33"/>
        <p:cNvGrpSpPr/>
        <p:nvPr/>
      </p:nvGrpSpPr>
      <p:grpSpPr>
        <a:xfrm>
          <a:off x="0" y="0"/>
          <a:ext cx="0" cy="0"/>
          <a:chOff x="0" y="0"/>
          <a:chExt cx="0" cy="0"/>
        </a:xfrm>
      </p:grpSpPr>
      <p:sp>
        <p:nvSpPr>
          <p:cNvPr id="34" name="Google Shape;34;p70"/>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5" name="Google Shape;35;p70"/>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6" name="Google Shape;36;p70"/>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7" name="Google Shape;37;p70"/>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9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8" name="Google Shape;38;p70"/>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sz="900" u="none">
                <a:solidFill>
                  <a:srgbClr val="888888"/>
                </a:solidFill>
                <a:latin typeface="Arial"/>
                <a:ea typeface="Arial"/>
                <a:cs typeface="Arial"/>
                <a:sym typeface="Arial"/>
              </a:defRPr>
            </a:lvl1pPr>
            <a:lvl2pPr indent="0" lvl="1" marL="0" marR="0" rtl="0" algn="r">
              <a:spcBef>
                <a:spcPts val="0"/>
              </a:spcBef>
              <a:spcAft>
                <a:spcPts val="0"/>
              </a:spcAft>
              <a:buNone/>
              <a:defRPr b="0" sz="900" u="none">
                <a:solidFill>
                  <a:srgbClr val="888888"/>
                </a:solidFill>
                <a:latin typeface="Arial"/>
                <a:ea typeface="Arial"/>
                <a:cs typeface="Arial"/>
                <a:sym typeface="Arial"/>
              </a:defRPr>
            </a:lvl2pPr>
            <a:lvl3pPr indent="0" lvl="2" marL="0" marR="0" rtl="0" algn="r">
              <a:spcBef>
                <a:spcPts val="0"/>
              </a:spcBef>
              <a:spcAft>
                <a:spcPts val="0"/>
              </a:spcAft>
              <a:buNone/>
              <a:defRPr b="0" sz="900" u="none">
                <a:solidFill>
                  <a:srgbClr val="888888"/>
                </a:solidFill>
                <a:latin typeface="Arial"/>
                <a:ea typeface="Arial"/>
                <a:cs typeface="Arial"/>
                <a:sym typeface="Arial"/>
              </a:defRPr>
            </a:lvl3pPr>
            <a:lvl4pPr indent="0" lvl="3" marL="0" marR="0" rtl="0" algn="r">
              <a:spcBef>
                <a:spcPts val="0"/>
              </a:spcBef>
              <a:spcAft>
                <a:spcPts val="0"/>
              </a:spcAft>
              <a:buNone/>
              <a:defRPr b="0" sz="900" u="none">
                <a:solidFill>
                  <a:srgbClr val="888888"/>
                </a:solidFill>
                <a:latin typeface="Arial"/>
                <a:ea typeface="Arial"/>
                <a:cs typeface="Arial"/>
                <a:sym typeface="Arial"/>
              </a:defRPr>
            </a:lvl4pPr>
            <a:lvl5pPr indent="0" lvl="4" marL="0" marR="0" rtl="0" algn="r">
              <a:spcBef>
                <a:spcPts val="0"/>
              </a:spcBef>
              <a:spcAft>
                <a:spcPts val="0"/>
              </a:spcAft>
              <a:buNone/>
              <a:defRPr b="0" sz="900" u="none">
                <a:solidFill>
                  <a:srgbClr val="888888"/>
                </a:solidFill>
                <a:latin typeface="Arial"/>
                <a:ea typeface="Arial"/>
                <a:cs typeface="Arial"/>
                <a:sym typeface="Arial"/>
              </a:defRPr>
            </a:lvl5pPr>
            <a:lvl6pPr indent="0" lvl="5" marL="0" marR="0" rtl="0" algn="r">
              <a:spcBef>
                <a:spcPts val="0"/>
              </a:spcBef>
              <a:spcAft>
                <a:spcPts val="0"/>
              </a:spcAft>
              <a:buNone/>
              <a:defRPr b="0" sz="900" u="none">
                <a:solidFill>
                  <a:srgbClr val="888888"/>
                </a:solidFill>
                <a:latin typeface="Arial"/>
                <a:ea typeface="Arial"/>
                <a:cs typeface="Arial"/>
                <a:sym typeface="Arial"/>
              </a:defRPr>
            </a:lvl6pPr>
            <a:lvl7pPr indent="0" lvl="6" marL="0" marR="0" rtl="0" algn="r">
              <a:spcBef>
                <a:spcPts val="0"/>
              </a:spcBef>
              <a:spcAft>
                <a:spcPts val="0"/>
              </a:spcAft>
              <a:buNone/>
              <a:defRPr b="0" sz="900" u="none">
                <a:solidFill>
                  <a:srgbClr val="888888"/>
                </a:solidFill>
                <a:latin typeface="Arial"/>
                <a:ea typeface="Arial"/>
                <a:cs typeface="Arial"/>
                <a:sym typeface="Arial"/>
              </a:defRPr>
            </a:lvl7pPr>
            <a:lvl8pPr indent="0" lvl="7" marL="0" marR="0" rtl="0" algn="r">
              <a:spcBef>
                <a:spcPts val="0"/>
              </a:spcBef>
              <a:spcAft>
                <a:spcPts val="0"/>
              </a:spcAft>
              <a:buNone/>
              <a:defRPr b="0" sz="900" u="none">
                <a:solidFill>
                  <a:srgbClr val="888888"/>
                </a:solidFill>
                <a:latin typeface="Arial"/>
                <a:ea typeface="Arial"/>
                <a:cs typeface="Arial"/>
                <a:sym typeface="Arial"/>
              </a:defRPr>
            </a:lvl8pPr>
            <a:lvl9pPr indent="0" lvl="8" marL="0" marR="0" rtl="0" algn="r">
              <a:spcBef>
                <a:spcPts val="0"/>
              </a:spcBef>
              <a:spcAft>
                <a:spcPts val="0"/>
              </a:spcAft>
              <a:buNone/>
              <a:defRPr b="0" sz="900" u="non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5.jpg"/><Relationship Id="rId4" Type="http://schemas.openxmlformats.org/officeDocument/2006/relationships/image" Target="../media/image13.jpg"/><Relationship Id="rId5" Type="http://schemas.openxmlformats.org/officeDocument/2006/relationships/image" Target="../media/image8.png"/><Relationship Id="rId6" Type="http://schemas.openxmlformats.org/officeDocument/2006/relationships/image" Target="../media/image6.jpg"/><Relationship Id="rId7"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22.png"/><Relationship Id="rId5"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4.png"/><Relationship Id="rId4" Type="http://schemas.openxmlformats.org/officeDocument/2006/relationships/image" Target="../media/image25.png"/><Relationship Id="rId9" Type="http://schemas.openxmlformats.org/officeDocument/2006/relationships/image" Target="../media/image23.png"/><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image" Target="../media/image25.png"/><Relationship Id="rId9" Type="http://schemas.openxmlformats.org/officeDocument/2006/relationships/image" Target="../media/image30.png"/><Relationship Id="rId5" Type="http://schemas.openxmlformats.org/officeDocument/2006/relationships/image" Target="../media/image17.png"/><Relationship Id="rId6" Type="http://schemas.openxmlformats.org/officeDocument/2006/relationships/image" Target="../media/image29.png"/><Relationship Id="rId7" Type="http://schemas.openxmlformats.org/officeDocument/2006/relationships/image" Target="../media/image28.png"/><Relationship Id="rId8"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32.jpg"/><Relationship Id="rId6"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32.jpg"/><Relationship Id="rId6"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4.png"/><Relationship Id="rId4" Type="http://schemas.openxmlformats.org/officeDocument/2006/relationships/image" Target="../media/image40.png"/><Relationship Id="rId5"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8.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4.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4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6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4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4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77.jpg"/><Relationship Id="rId6"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4.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4.pn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4.png"/><Relationship Id="rId4" Type="http://schemas.openxmlformats.org/officeDocument/2006/relationships/image" Target="../media/image46.png"/><Relationship Id="rId5"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4.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4.png"/><Relationship Id="rId4" Type="http://schemas.openxmlformats.org/officeDocument/2006/relationships/image" Target="../media/image46.png"/><Relationship Id="rId5" Type="http://schemas.openxmlformats.org/officeDocument/2006/relationships/image" Target="../media/image4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5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5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5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5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 Id="rId3" Type="http://schemas.openxmlformats.org/officeDocument/2006/relationships/image" Target="../media/image5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55.jpg"/><Relationship Id="rId4" Type="http://schemas.openxmlformats.org/officeDocument/2006/relationships/image" Target="../media/image61.jpg"/><Relationship Id="rId5" Type="http://schemas.openxmlformats.org/officeDocument/2006/relationships/image" Target="../media/image5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5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6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6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7.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64.png"/><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64.png"/><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64.png"/><Relationship Id="rId4" Type="http://schemas.openxmlformats.org/officeDocument/2006/relationships/image" Target="../media/image6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64.png"/><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chart" Target="../charts/char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64.png"/><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64.png"/><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64.png"/><Relationship Id="rId4" Type="http://schemas.openxmlformats.org/officeDocument/2006/relationships/image" Target="../media/image6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68.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4.xml"/><Relationship Id="rId3" Type="http://schemas.openxmlformats.org/officeDocument/2006/relationships/image" Target="../media/image69.jpg"/><Relationship Id="rId4" Type="http://schemas.openxmlformats.org/officeDocument/2006/relationships/image" Target="../media/image6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 Id="rId3" Type="http://schemas.openxmlformats.org/officeDocument/2006/relationships/image" Target="../media/image67.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7.xml"/><Relationship Id="rId3" Type="http://schemas.openxmlformats.org/officeDocument/2006/relationships/image" Target="../media/image7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8.xml"/><Relationship Id="rId3" Type="http://schemas.openxmlformats.org/officeDocument/2006/relationships/image" Target="../media/image75.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chart" Target="../charts/char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chart" Target="../charts/chart3.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0F0"/>
        </a:solidFill>
      </p:bgPr>
    </p:bg>
    <p:spTree>
      <p:nvGrpSpPr>
        <p:cNvPr id="137" name="Shape 137"/>
        <p:cNvGrpSpPr/>
        <p:nvPr/>
      </p:nvGrpSpPr>
      <p:grpSpPr>
        <a:xfrm>
          <a:off x="0" y="0"/>
          <a:ext cx="0" cy="0"/>
          <a:chOff x="0" y="0"/>
          <a:chExt cx="0" cy="0"/>
        </a:xfrm>
      </p:grpSpPr>
      <p:sp>
        <p:nvSpPr>
          <p:cNvPr id="138" name="Google Shape;138;p1"/>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9" name="Google Shape;139;p1"/>
          <p:cNvSpPr/>
          <p:nvPr/>
        </p:nvSpPr>
        <p:spPr>
          <a:xfrm>
            <a:off x="0" y="-358"/>
            <a:ext cx="5115696" cy="5143858"/>
          </a:xfrm>
          <a:custGeom>
            <a:rect b="b" l="l" r="r" t="t"/>
            <a:pathLst>
              <a:path extrusionOk="0" h="6858478" w="6754318">
                <a:moveTo>
                  <a:pt x="0" y="6858478"/>
                </a:moveTo>
                <a:lnTo>
                  <a:pt x="6754318" y="6858478"/>
                </a:lnTo>
                <a:lnTo>
                  <a:pt x="3577943" y="0"/>
                </a:lnTo>
                <a:lnTo>
                  <a:pt x="3572366" y="0"/>
                </a:lnTo>
                <a:lnTo>
                  <a:pt x="2506138" y="0"/>
                </a:lnTo>
                <a:lnTo>
                  <a:pt x="0" y="0"/>
                </a:lnTo>
                <a:close/>
              </a:path>
            </a:pathLst>
          </a:custGeom>
          <a:solidFill>
            <a:srgbClr val="262626">
              <a:alpha val="6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0" name="Google Shape;140;p1"/>
          <p:cNvSpPr/>
          <p:nvPr/>
        </p:nvSpPr>
        <p:spPr>
          <a:xfrm>
            <a:off x="0" y="-358"/>
            <a:ext cx="4509372" cy="5143858"/>
          </a:xfrm>
          <a:custGeom>
            <a:rect b="b" l="l" r="r" t="t"/>
            <a:pathLst>
              <a:path extrusionOk="0" h="6858478" w="5953780">
                <a:moveTo>
                  <a:pt x="0" y="6858478"/>
                </a:moveTo>
                <a:lnTo>
                  <a:pt x="5953780" y="6858478"/>
                </a:lnTo>
                <a:lnTo>
                  <a:pt x="2777405" y="0"/>
                </a:lnTo>
                <a:lnTo>
                  <a:pt x="2771828" y="0"/>
                </a:lnTo>
                <a:lnTo>
                  <a:pt x="1705600" y="0"/>
                </a:lnTo>
                <a:lnTo>
                  <a:pt x="0" y="0"/>
                </a:lnTo>
                <a:close/>
              </a:path>
            </a:pathLst>
          </a:cu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1" name="Google Shape;141;p1"/>
          <p:cNvSpPr txBox="1"/>
          <p:nvPr/>
        </p:nvSpPr>
        <p:spPr>
          <a:xfrm>
            <a:off x="212391" y="1734693"/>
            <a:ext cx="2977896" cy="1216914"/>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None/>
            </a:pPr>
            <a:r>
              <a:rPr b="1" i="0" lang="en-US" sz="4100" u="none" cap="none" strike="noStrike">
                <a:solidFill>
                  <a:schemeClr val="lt1"/>
                </a:solidFill>
                <a:latin typeface="Monda"/>
                <a:ea typeface="Monda"/>
                <a:cs typeface="Monda"/>
                <a:sym typeface="Monda"/>
              </a:rPr>
              <a:t>$100k in 45 Minutes!</a:t>
            </a:r>
            <a:endParaRPr/>
          </a:p>
        </p:txBody>
      </p:sp>
      <p:sp>
        <p:nvSpPr>
          <p:cNvPr id="142" name="Google Shape;142;p1"/>
          <p:cNvSpPr txBox="1"/>
          <p:nvPr/>
        </p:nvSpPr>
        <p:spPr>
          <a:xfrm>
            <a:off x="114402" y="2800350"/>
            <a:ext cx="3694111" cy="148006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2000"/>
              <a:buFont typeface="Archivo Narrow"/>
              <a:buNone/>
            </a:pPr>
            <a:r>
              <a:rPr b="0" i="0" lang="en-US" sz="2000" u="none" cap="none" strike="noStrike">
                <a:solidFill>
                  <a:schemeClr val="lt1"/>
                </a:solidFill>
                <a:latin typeface="Archivo Narrow"/>
                <a:ea typeface="Archivo Narrow"/>
                <a:cs typeface="Archivo Narrow"/>
                <a:sym typeface="Archivo Narrow"/>
              </a:rPr>
              <a:t>Effective NO-COST Strategies That Immediately Increase Sales and Profits</a:t>
            </a:r>
            <a:endParaRPr/>
          </a:p>
        </p:txBody>
      </p:sp>
      <p:pic>
        <p:nvPicPr>
          <p:cNvPr id="143" name="Google Shape;143;p1"/>
          <p:cNvPicPr preferRelativeResize="0"/>
          <p:nvPr/>
        </p:nvPicPr>
        <p:blipFill rotWithShape="1">
          <a:blip r:embed="rId3">
            <a:alphaModFix/>
          </a:blip>
          <a:srcRect b="0" l="0" r="0" t="0"/>
          <a:stretch/>
        </p:blipFill>
        <p:spPr>
          <a:xfrm>
            <a:off x="4414837" y="1832343"/>
            <a:ext cx="4389437" cy="776918"/>
          </a:xfrm>
          <a:prstGeom prst="rect">
            <a:avLst/>
          </a:prstGeom>
          <a:noFill/>
          <a:ln>
            <a:noFill/>
          </a:ln>
        </p:spPr>
      </p:pic>
      <p:sp>
        <p:nvSpPr>
          <p:cNvPr id="144" name="Google Shape;144;p1"/>
          <p:cNvSpPr txBox="1"/>
          <p:nvPr/>
        </p:nvSpPr>
        <p:spPr>
          <a:xfrm>
            <a:off x="5867400" y="3028950"/>
            <a:ext cx="267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C00000"/>
                </a:solidFill>
                <a:latin typeface="Arial"/>
                <a:ea typeface="Arial"/>
                <a:cs typeface="Arial"/>
                <a:sym typeface="Arial"/>
              </a:rPr>
              <a:t>(Replace with your logo)</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41"/>
                                        </p:tgtEl>
                                        <p:attrNameLst>
                                          <p:attrName>style.visibility</p:attrName>
                                        </p:attrNameLst>
                                      </p:cBhvr>
                                      <p:to>
                                        <p:strVal val="visible"/>
                                      </p:to>
                                    </p:set>
                                    <p:anim calcmode="lin" valueType="num">
                                      <p:cBhvr additive="base">
                                        <p:cTn dur="1000"/>
                                        <p:tgtEl>
                                          <p:spTgt spid="141"/>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142"/>
                                        </p:tgtEl>
                                        <p:attrNameLst>
                                          <p:attrName>style.visibility</p:attrName>
                                        </p:attrNameLst>
                                      </p:cBhvr>
                                      <p:to>
                                        <p:strVal val="visible"/>
                                      </p:to>
                                    </p:set>
                                    <p:anim calcmode="lin" valueType="num">
                                      <p:cBhvr additive="base">
                                        <p:cTn dur="1000"/>
                                        <p:tgtEl>
                                          <p:spTgt spid="14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63" name="Shape 363"/>
        <p:cNvGrpSpPr/>
        <p:nvPr/>
      </p:nvGrpSpPr>
      <p:grpSpPr>
        <a:xfrm>
          <a:off x="0" y="0"/>
          <a:ext cx="0" cy="0"/>
          <a:chOff x="0" y="0"/>
          <a:chExt cx="0" cy="0"/>
        </a:xfrm>
      </p:grpSpPr>
      <p:sp>
        <p:nvSpPr>
          <p:cNvPr id="364" name="Google Shape;364;p10"/>
          <p:cNvSpPr/>
          <p:nvPr/>
        </p:nvSpPr>
        <p:spPr>
          <a:xfrm>
            <a:off x="0" y="0"/>
            <a:ext cx="9144000" cy="51435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Lines and dots connected representing a network" id="365" name="Google Shape;365;p10"/>
          <p:cNvPicPr preferRelativeResize="0"/>
          <p:nvPr/>
        </p:nvPicPr>
        <p:blipFill rotWithShape="1">
          <a:blip r:embed="rId3">
            <a:alphaModFix/>
          </a:blip>
          <a:srcRect b="0" l="0" r="0" t="0"/>
          <a:stretch/>
        </p:blipFill>
        <p:spPr>
          <a:xfrm>
            <a:off x="2642616" y="-171450"/>
            <a:ext cx="6501384" cy="5143490"/>
          </a:xfrm>
          <a:prstGeom prst="rect">
            <a:avLst/>
          </a:prstGeom>
          <a:noFill/>
          <a:ln>
            <a:noFill/>
          </a:ln>
        </p:spPr>
      </p:pic>
      <p:sp>
        <p:nvSpPr>
          <p:cNvPr id="366" name="Google Shape;366;p10"/>
          <p:cNvSpPr/>
          <p:nvPr/>
        </p:nvSpPr>
        <p:spPr>
          <a:xfrm>
            <a:off x="2" y="0"/>
            <a:ext cx="7004404" cy="5143500"/>
          </a:xfrm>
          <a:prstGeom prst="rect">
            <a:avLst/>
          </a:prstGeom>
          <a:gradFill>
            <a:gsLst>
              <a:gs pos="0">
                <a:srgbClr val="000000">
                  <a:alpha val="0"/>
                </a:srgbClr>
              </a:gs>
              <a:gs pos="33000">
                <a:srgbClr val="000000">
                  <a:alpha val="63921"/>
                </a:srgbClr>
              </a:gs>
              <a:gs pos="58000">
                <a:schemeClr val="dk1"/>
              </a:gs>
              <a:gs pos="100000">
                <a:schemeClr val="dk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7" name="Google Shape;367;p10"/>
          <p:cNvSpPr/>
          <p:nvPr/>
        </p:nvSpPr>
        <p:spPr>
          <a:xfrm rot="5400000">
            <a:off x="569941" y="260093"/>
            <a:ext cx="109728" cy="52806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68" name="Google Shape;368;p10"/>
          <p:cNvSpPr/>
          <p:nvPr/>
        </p:nvSpPr>
        <p:spPr>
          <a:xfrm>
            <a:off x="360771" y="3410190"/>
            <a:ext cx="2983230" cy="137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69" name="Google Shape;369;p10"/>
          <p:cNvSpPr txBox="1"/>
          <p:nvPr/>
        </p:nvSpPr>
        <p:spPr>
          <a:xfrm>
            <a:off x="360771" y="773249"/>
            <a:ext cx="4975515"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Archivo Narrow"/>
                <a:ea typeface="Archivo Narrow"/>
                <a:cs typeface="Archivo Narrow"/>
                <a:sym typeface="Archivo Narrow"/>
              </a:rPr>
              <a:t>Seeing this, business owners can get overwhelmed… </a:t>
            </a:r>
            <a:endParaRPr/>
          </a:p>
        </p:txBody>
      </p:sp>
      <p:sp>
        <p:nvSpPr>
          <p:cNvPr id="370" name="Google Shape;370;p10"/>
          <p:cNvSpPr txBox="1"/>
          <p:nvPr/>
        </p:nvSpPr>
        <p:spPr>
          <a:xfrm>
            <a:off x="533400" y="2115884"/>
            <a:ext cx="3895613" cy="1015663"/>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D8D8D8"/>
              </a:buClr>
              <a:buSzPts val="2000"/>
              <a:buFont typeface="Arial"/>
              <a:buChar char="•"/>
            </a:pPr>
            <a:r>
              <a:rPr lang="en-US" sz="2000">
                <a:solidFill>
                  <a:srgbClr val="D8D8D8"/>
                </a:solidFill>
                <a:latin typeface="Archivo Narrow"/>
                <a:ea typeface="Archivo Narrow"/>
                <a:cs typeface="Archivo Narrow"/>
                <a:sym typeface="Archivo Narrow"/>
              </a:rPr>
              <a:t>How have you seen this affect business owners in your industry?</a:t>
            </a:r>
            <a:endParaRPr/>
          </a:p>
          <a:p>
            <a:pPr indent="-342900" lvl="0" marL="342900" marR="0" rtl="0" algn="l">
              <a:spcBef>
                <a:spcPts val="0"/>
              </a:spcBef>
              <a:spcAft>
                <a:spcPts val="0"/>
              </a:spcAft>
              <a:buClr>
                <a:srgbClr val="D8D8D8"/>
              </a:buClr>
              <a:buSzPts val="2000"/>
              <a:buFont typeface="Arial"/>
              <a:buChar char="•"/>
            </a:pPr>
            <a:r>
              <a:rPr lang="en-US" sz="2000">
                <a:solidFill>
                  <a:srgbClr val="D8D8D8"/>
                </a:solidFill>
                <a:latin typeface="Archivo Narrow"/>
                <a:ea typeface="Archivo Narrow"/>
                <a:cs typeface="Archivo Narrow"/>
                <a:sym typeface="Archivo Narrow"/>
              </a:rPr>
              <a:t>Are you familiar with 80/20 rule?</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369"/>
                                        </p:tgtEl>
                                        <p:attrNameLst>
                                          <p:attrName>style.visibility</p:attrName>
                                        </p:attrNameLst>
                                      </p:cBhvr>
                                      <p:to>
                                        <p:strVal val="visible"/>
                                      </p:to>
                                    </p:set>
                                    <p:anim calcmode="lin" valueType="num">
                                      <p:cBhvr additive="base">
                                        <p:cTn dur="1000"/>
                                        <p:tgtEl>
                                          <p:spTgt spid="369"/>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3000"/>
                                        <p:tgtEl>
                                          <p:spTgt spid="3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70"/>
                                        </p:tgtEl>
                                        <p:attrNameLst>
                                          <p:attrName>style.visibility</p:attrName>
                                        </p:attrNameLst>
                                      </p:cBhvr>
                                      <p:to>
                                        <p:strVal val="visible"/>
                                      </p:to>
                                    </p:set>
                                    <p:anim calcmode="lin" valueType="num">
                                      <p:cBhvr additive="base">
                                        <p:cTn dur="500"/>
                                        <p:tgtEl>
                                          <p:spTgt spid="37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descr="A picture containing indoor, tableware, spoon&#10;&#10;Description automatically generated" id="375" name="Google Shape;375;p11"/>
          <p:cNvPicPr preferRelativeResize="0"/>
          <p:nvPr/>
        </p:nvPicPr>
        <p:blipFill rotWithShape="1">
          <a:blip r:embed="rId3">
            <a:alphaModFix/>
          </a:blip>
          <a:srcRect b="0" l="0" r="0" t="0"/>
          <a:stretch/>
        </p:blipFill>
        <p:spPr>
          <a:xfrm>
            <a:off x="-27010" y="-745"/>
            <a:ext cx="9171011" cy="5144245"/>
          </a:xfrm>
          <a:prstGeom prst="rect">
            <a:avLst/>
          </a:prstGeom>
          <a:noFill/>
          <a:ln>
            <a:noFill/>
          </a:ln>
        </p:spPr>
      </p:pic>
      <p:sp>
        <p:nvSpPr>
          <p:cNvPr id="376" name="Google Shape;376;p11"/>
          <p:cNvSpPr txBox="1"/>
          <p:nvPr/>
        </p:nvSpPr>
        <p:spPr>
          <a:xfrm>
            <a:off x="231891" y="417947"/>
            <a:ext cx="4489220" cy="1234872"/>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C00000"/>
              </a:buClr>
              <a:buSzPts val="3600"/>
              <a:buFont typeface="Archivo Narrow"/>
              <a:buNone/>
            </a:pPr>
            <a:r>
              <a:rPr b="1" lang="en-US" sz="3600">
                <a:solidFill>
                  <a:srgbClr val="C00000"/>
                </a:solidFill>
                <a:latin typeface="Archivo Narrow"/>
                <a:ea typeface="Archivo Narrow"/>
                <a:cs typeface="Archivo Narrow"/>
                <a:sym typeface="Archivo Narrow"/>
              </a:rPr>
              <a:t>80%</a:t>
            </a:r>
            <a:r>
              <a:rPr b="1" lang="en-US" sz="3600">
                <a:solidFill>
                  <a:srgbClr val="000000"/>
                </a:solidFill>
                <a:latin typeface="Archivo Narrow"/>
                <a:ea typeface="Archivo Narrow"/>
                <a:cs typeface="Archivo Narrow"/>
                <a:sym typeface="Archivo Narrow"/>
              </a:rPr>
              <a:t> </a:t>
            </a:r>
            <a:r>
              <a:rPr b="1" lang="en-US" sz="2400">
                <a:solidFill>
                  <a:srgbClr val="000000"/>
                </a:solidFill>
                <a:latin typeface="Archivo Narrow"/>
                <a:ea typeface="Archivo Narrow"/>
                <a:cs typeface="Archivo Narrow"/>
                <a:sym typeface="Archivo Narrow"/>
              </a:rPr>
              <a:t>of your revenue, comes from </a:t>
            </a:r>
            <a:r>
              <a:rPr b="1" lang="en-US" sz="3600">
                <a:solidFill>
                  <a:srgbClr val="C00000"/>
                </a:solidFill>
                <a:latin typeface="Archivo Narrow"/>
                <a:ea typeface="Archivo Narrow"/>
                <a:cs typeface="Archivo Narrow"/>
                <a:sym typeface="Archivo Narrow"/>
              </a:rPr>
              <a:t>20%</a:t>
            </a:r>
            <a:r>
              <a:rPr b="1" lang="en-US" sz="2400">
                <a:solidFill>
                  <a:srgbClr val="000000"/>
                </a:solidFill>
                <a:latin typeface="Archivo Narrow"/>
                <a:ea typeface="Archivo Narrow"/>
                <a:cs typeface="Archivo Narrow"/>
                <a:sym typeface="Archivo Narrow"/>
              </a:rPr>
              <a:t> of what you doing in your business everyday.</a:t>
            </a:r>
            <a:endParaRPr/>
          </a:p>
        </p:txBody>
      </p:sp>
      <p:sp>
        <p:nvSpPr>
          <p:cNvPr id="377" name="Google Shape;377;p11"/>
          <p:cNvSpPr txBox="1"/>
          <p:nvPr/>
        </p:nvSpPr>
        <p:spPr>
          <a:xfrm>
            <a:off x="-152400" y="1428750"/>
            <a:ext cx="5105400" cy="2841982"/>
          </a:xfrm>
          <a:prstGeom prst="rect">
            <a:avLst/>
          </a:prstGeom>
          <a:noFill/>
          <a:ln>
            <a:noFill/>
          </a:ln>
        </p:spPr>
        <p:txBody>
          <a:bodyPr anchorCtr="0" anchor="b" bIns="45700" lIns="91425" spcFirstLastPara="1" rIns="91425" wrap="square" tIns="45700">
            <a:noAutofit/>
          </a:bodyPr>
          <a:lstStyle/>
          <a:p>
            <a:pPr indent="0" lvl="0" marL="0" marR="0" rtl="0" algn="ctr">
              <a:lnSpc>
                <a:spcPct val="70000"/>
              </a:lnSpc>
              <a:spcBef>
                <a:spcPts val="0"/>
              </a:spcBef>
              <a:spcAft>
                <a:spcPts val="0"/>
              </a:spcAft>
              <a:buClr>
                <a:srgbClr val="C00000"/>
              </a:buClr>
              <a:buSzPts val="14700"/>
              <a:buFont typeface="Rockwell"/>
              <a:buNone/>
            </a:pPr>
            <a:r>
              <a:rPr b="1" lang="en-US" sz="14700">
                <a:solidFill>
                  <a:srgbClr val="C00000"/>
                </a:solidFill>
                <a:latin typeface="Rockwell"/>
                <a:ea typeface="Rockwell"/>
                <a:cs typeface="Rockwell"/>
                <a:sym typeface="Rockwell"/>
              </a:rPr>
              <a:t>20%</a:t>
            </a:r>
            <a:r>
              <a:rPr b="1" lang="en-US" sz="2700">
                <a:solidFill>
                  <a:srgbClr val="000000"/>
                </a:solidFill>
                <a:latin typeface="Calibri"/>
                <a:ea typeface="Calibri"/>
                <a:cs typeface="Calibri"/>
                <a:sym typeface="Calibri"/>
              </a:rPr>
              <a:t> </a:t>
            </a:r>
            <a:endParaRPr/>
          </a:p>
          <a:p>
            <a:pPr indent="0" lvl="0" marL="0" marR="0" rtl="0" algn="ctr">
              <a:lnSpc>
                <a:spcPct val="70000"/>
              </a:lnSpc>
              <a:spcBef>
                <a:spcPts val="450"/>
              </a:spcBef>
              <a:spcAft>
                <a:spcPts val="0"/>
              </a:spcAft>
              <a:buClr>
                <a:srgbClr val="000000"/>
              </a:buClr>
              <a:buSzPts val="2400"/>
              <a:buFont typeface="Archivo Narrow"/>
              <a:buNone/>
            </a:pPr>
            <a:r>
              <a:rPr lang="en-US" sz="2400">
                <a:solidFill>
                  <a:srgbClr val="000000"/>
                </a:solidFill>
                <a:latin typeface="Archivo Narrow"/>
                <a:ea typeface="Archivo Narrow"/>
                <a:cs typeface="Archivo Narrow"/>
                <a:sym typeface="Archivo Narrow"/>
              </a:rPr>
              <a:t>The crucial </a:t>
            </a:r>
            <a:r>
              <a:rPr lang="en-US" sz="2400">
                <a:solidFill>
                  <a:srgbClr val="C00000"/>
                </a:solidFill>
                <a:latin typeface="Archivo Narrow"/>
                <a:ea typeface="Archivo Narrow"/>
                <a:cs typeface="Archivo Narrow"/>
                <a:sym typeface="Archivo Narrow"/>
              </a:rPr>
              <a:t>20%</a:t>
            </a:r>
            <a:r>
              <a:rPr lang="en-US" sz="2400">
                <a:solidFill>
                  <a:srgbClr val="000000"/>
                </a:solidFill>
                <a:latin typeface="Archivo Narrow"/>
                <a:ea typeface="Archivo Narrow"/>
                <a:cs typeface="Archivo Narrow"/>
                <a:sym typeface="Archivo Narrow"/>
              </a:rPr>
              <a:t> for business revenue acceleration, can be broken down…</a:t>
            </a:r>
            <a:endParaRPr/>
          </a:p>
        </p:txBody>
      </p:sp>
      <p:sp>
        <p:nvSpPr>
          <p:cNvPr id="378" name="Google Shape;378;p11"/>
          <p:cNvSpPr txBox="1"/>
          <p:nvPr/>
        </p:nvSpPr>
        <p:spPr>
          <a:xfrm>
            <a:off x="415411" y="4214674"/>
            <a:ext cx="4537589" cy="9848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000000"/>
                </a:solidFill>
                <a:latin typeface="Archivo Narrow"/>
                <a:ea typeface="Archivo Narrow"/>
                <a:cs typeface="Archivo Narrow"/>
                <a:sym typeface="Archivo Narrow"/>
              </a:rPr>
              <a:t>Into 5 Sure-fire Areas.</a:t>
            </a:r>
            <a:endParaRPr b="1" baseline="30000" i="1" sz="4000">
              <a:solidFill>
                <a:srgbClr val="000000"/>
              </a:solidFill>
              <a:latin typeface="Archivo Narrow"/>
              <a:ea typeface="Archivo Narrow"/>
              <a:cs typeface="Archivo Narrow"/>
              <a:sym typeface="Archivo Narrow"/>
            </a:endParaRPr>
          </a:p>
          <a:p>
            <a:pPr indent="0" lvl="0" marL="0" marR="0" rtl="0" algn="l">
              <a:spcBef>
                <a:spcPts val="0"/>
              </a:spcBef>
              <a:spcAft>
                <a:spcPts val="0"/>
              </a:spcAft>
              <a:buNone/>
            </a:pPr>
            <a:r>
              <a:t/>
            </a:r>
            <a:endParaRPr sz="1800">
              <a:solidFill>
                <a:srgbClr val="595959"/>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76"/>
                                        </p:tgtEl>
                                        <p:attrNameLst>
                                          <p:attrName>style.visibility</p:attrName>
                                        </p:attrNameLst>
                                      </p:cBhvr>
                                      <p:to>
                                        <p:strVal val="visible"/>
                                      </p:to>
                                    </p:set>
                                    <p:anim calcmode="lin" valueType="num">
                                      <p:cBhvr additive="base">
                                        <p:cTn dur="1000"/>
                                        <p:tgtEl>
                                          <p:spTgt spid="37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7">
                                            <p:txEl>
                                              <p:pRg end="0" st="0"/>
                                            </p:txEl>
                                          </p:spTgt>
                                        </p:tgtEl>
                                        <p:attrNameLst>
                                          <p:attrName>style.visibility</p:attrName>
                                        </p:attrNameLst>
                                      </p:cBhvr>
                                      <p:to>
                                        <p:strVal val="visible"/>
                                      </p:to>
                                    </p:set>
                                    <p:animEffect filter="fade" transition="in">
                                      <p:cBhvr>
                                        <p:cTn dur="1000"/>
                                        <p:tgtEl>
                                          <p:spTgt spid="37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7">
                                            <p:txEl>
                                              <p:pRg end="1" st="1"/>
                                            </p:txEl>
                                          </p:spTgt>
                                        </p:tgtEl>
                                        <p:attrNameLst>
                                          <p:attrName>style.visibility</p:attrName>
                                        </p:attrNameLst>
                                      </p:cBhvr>
                                      <p:to>
                                        <p:strVal val="visible"/>
                                      </p:to>
                                    </p:set>
                                    <p:animEffect filter="fade" transition="in">
                                      <p:cBhvr>
                                        <p:cTn dur="1000"/>
                                        <p:tgtEl>
                                          <p:spTgt spid="377">
                                            <p:txEl>
                                              <p:pRg end="1" st="1"/>
                                            </p:txEl>
                                          </p:spTgt>
                                        </p:tgtEl>
                                      </p:cBhvr>
                                    </p:animEffec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3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78"/>
                                        </p:tgtEl>
                                        <p:attrNameLst>
                                          <p:attrName>style.visibility</p:attrName>
                                        </p:attrNameLst>
                                      </p:cBhvr>
                                      <p:to>
                                        <p:strVal val="visible"/>
                                      </p:to>
                                    </p:set>
                                    <p:anim calcmode="lin" valueType="num">
                                      <p:cBhvr additive="base">
                                        <p:cTn dur="500"/>
                                        <p:tgtEl>
                                          <p:spTgt spid="37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2" name="Shape 382"/>
        <p:cNvGrpSpPr/>
        <p:nvPr/>
      </p:nvGrpSpPr>
      <p:grpSpPr>
        <a:xfrm>
          <a:off x="0" y="0"/>
          <a:ext cx="0" cy="0"/>
          <a:chOff x="0" y="0"/>
          <a:chExt cx="0" cy="0"/>
        </a:xfrm>
      </p:grpSpPr>
      <p:sp>
        <p:nvSpPr>
          <p:cNvPr id="383" name="Google Shape;383;p12"/>
          <p:cNvSpPr/>
          <p:nvPr/>
        </p:nvSpPr>
        <p:spPr>
          <a:xfrm>
            <a:off x="0" y="0"/>
            <a:ext cx="9006978" cy="5143500"/>
          </a:xfrm>
          <a:custGeom>
            <a:rect b="b" l="l" r="r" t="t"/>
            <a:pathLst>
              <a:path extrusionOk="0" h="6858000" w="12009304">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rgbClr val="7F7F7F">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picture containing blur&#10;&#10;Description automatically generated" id="384" name="Google Shape;384;p12"/>
          <p:cNvPicPr preferRelativeResize="0"/>
          <p:nvPr/>
        </p:nvPicPr>
        <p:blipFill rotWithShape="1">
          <a:blip r:embed="rId3">
            <a:alphaModFix/>
          </a:blip>
          <a:srcRect b="0" l="0" r="0" t="0"/>
          <a:stretch/>
        </p:blipFill>
        <p:spPr>
          <a:xfrm>
            <a:off x="446822" y="2425158"/>
            <a:ext cx="1535581" cy="1211629"/>
          </a:xfrm>
          <a:prstGeom prst="rect">
            <a:avLst/>
          </a:prstGeom>
          <a:solidFill>
            <a:srgbClr val="969696">
              <a:alpha val="40000"/>
            </a:srgbClr>
          </a:solidFill>
          <a:ln>
            <a:noFill/>
          </a:ln>
        </p:spPr>
      </p:pic>
      <p:pic>
        <p:nvPicPr>
          <p:cNvPr descr="A picture containing queen, blur&#10;&#10;Description automatically generated" id="385" name="Google Shape;385;p12"/>
          <p:cNvPicPr preferRelativeResize="0"/>
          <p:nvPr/>
        </p:nvPicPr>
        <p:blipFill rotWithShape="1">
          <a:blip r:embed="rId4">
            <a:alphaModFix/>
          </a:blip>
          <a:srcRect b="0" l="0" r="0" t="0"/>
          <a:stretch/>
        </p:blipFill>
        <p:spPr>
          <a:xfrm>
            <a:off x="2140759" y="2425580"/>
            <a:ext cx="1504747" cy="1234440"/>
          </a:xfrm>
          <a:prstGeom prst="rect">
            <a:avLst/>
          </a:prstGeom>
          <a:noFill/>
          <a:ln>
            <a:noFill/>
          </a:ln>
        </p:spPr>
      </p:pic>
      <p:pic>
        <p:nvPicPr>
          <p:cNvPr id="386" name="Google Shape;386;p12"/>
          <p:cNvPicPr preferRelativeResize="0"/>
          <p:nvPr/>
        </p:nvPicPr>
        <p:blipFill rotWithShape="1">
          <a:blip r:embed="rId5">
            <a:alphaModFix/>
          </a:blip>
          <a:srcRect b="0" l="0" r="0" t="0"/>
          <a:stretch/>
        </p:blipFill>
        <p:spPr>
          <a:xfrm>
            <a:off x="5542712" y="2400983"/>
            <a:ext cx="1513149" cy="1271310"/>
          </a:xfrm>
          <a:prstGeom prst="rect">
            <a:avLst/>
          </a:prstGeom>
          <a:noFill/>
          <a:ln>
            <a:noFill/>
          </a:ln>
        </p:spPr>
      </p:pic>
      <p:pic>
        <p:nvPicPr>
          <p:cNvPr descr="A calculator and a pen&#10;&#10;Description automatically generated with medium confidence" id="387" name="Google Shape;387;p12"/>
          <p:cNvPicPr preferRelativeResize="0"/>
          <p:nvPr/>
        </p:nvPicPr>
        <p:blipFill rotWithShape="1">
          <a:blip r:embed="rId6">
            <a:alphaModFix/>
          </a:blip>
          <a:srcRect b="0" l="0" r="0" t="0"/>
          <a:stretch/>
        </p:blipFill>
        <p:spPr>
          <a:xfrm>
            <a:off x="7230732" y="2400983"/>
            <a:ext cx="1543706" cy="1235803"/>
          </a:xfrm>
          <a:prstGeom prst="rect">
            <a:avLst/>
          </a:prstGeom>
          <a:noFill/>
          <a:ln>
            <a:noFill/>
          </a:ln>
        </p:spPr>
      </p:pic>
      <p:grpSp>
        <p:nvGrpSpPr>
          <p:cNvPr id="388" name="Google Shape;388;p12"/>
          <p:cNvGrpSpPr/>
          <p:nvPr/>
        </p:nvGrpSpPr>
        <p:grpSpPr>
          <a:xfrm>
            <a:off x="3831184" y="2425579"/>
            <a:ext cx="1536657" cy="1234440"/>
            <a:chOff x="3743546" y="2275786"/>
            <a:chExt cx="1536657" cy="1191314"/>
          </a:xfrm>
        </p:grpSpPr>
        <p:pic>
          <p:nvPicPr>
            <p:cNvPr descr="A picture containing queen, blur&#10;&#10;Description automatically generated" id="389" name="Google Shape;389;p12"/>
            <p:cNvPicPr preferRelativeResize="0"/>
            <p:nvPr/>
          </p:nvPicPr>
          <p:blipFill rotWithShape="1">
            <a:blip r:embed="rId7">
              <a:alphaModFix/>
            </a:blip>
            <a:srcRect b="0" l="0" r="0" t="0"/>
            <a:stretch/>
          </p:blipFill>
          <p:spPr>
            <a:xfrm>
              <a:off x="3743547" y="2275786"/>
              <a:ext cx="765748" cy="594680"/>
            </a:xfrm>
            <a:prstGeom prst="rect">
              <a:avLst/>
            </a:prstGeom>
            <a:noFill/>
            <a:ln>
              <a:noFill/>
            </a:ln>
          </p:spPr>
        </p:pic>
        <p:pic>
          <p:nvPicPr>
            <p:cNvPr descr="A picture containing queen, blur&#10;&#10;Description automatically generated" id="390" name="Google Shape;390;p12"/>
            <p:cNvPicPr preferRelativeResize="0"/>
            <p:nvPr/>
          </p:nvPicPr>
          <p:blipFill rotWithShape="1">
            <a:blip r:embed="rId7">
              <a:alphaModFix/>
            </a:blip>
            <a:srcRect b="0" l="0" r="0" t="0"/>
            <a:stretch/>
          </p:blipFill>
          <p:spPr>
            <a:xfrm>
              <a:off x="4509397" y="2275787"/>
              <a:ext cx="770806" cy="592350"/>
            </a:xfrm>
            <a:prstGeom prst="rect">
              <a:avLst/>
            </a:prstGeom>
            <a:noFill/>
            <a:ln>
              <a:noFill/>
            </a:ln>
          </p:spPr>
        </p:pic>
        <p:pic>
          <p:nvPicPr>
            <p:cNvPr descr="A picture containing queen, blur&#10;&#10;Description automatically generated" id="391" name="Google Shape;391;p12"/>
            <p:cNvPicPr preferRelativeResize="0"/>
            <p:nvPr/>
          </p:nvPicPr>
          <p:blipFill rotWithShape="1">
            <a:blip r:embed="rId7">
              <a:alphaModFix/>
            </a:blip>
            <a:srcRect b="0" l="0" r="0" t="0"/>
            <a:stretch/>
          </p:blipFill>
          <p:spPr>
            <a:xfrm>
              <a:off x="4509294" y="2868137"/>
              <a:ext cx="766601" cy="594680"/>
            </a:xfrm>
            <a:prstGeom prst="rect">
              <a:avLst/>
            </a:prstGeom>
            <a:noFill/>
            <a:ln>
              <a:noFill/>
            </a:ln>
          </p:spPr>
        </p:pic>
        <p:pic>
          <p:nvPicPr>
            <p:cNvPr descr="A picture containing queen, blur&#10;&#10;Description automatically generated" id="392" name="Google Shape;392;p12"/>
            <p:cNvPicPr preferRelativeResize="0"/>
            <p:nvPr/>
          </p:nvPicPr>
          <p:blipFill rotWithShape="1">
            <a:blip r:embed="rId7">
              <a:alphaModFix/>
            </a:blip>
            <a:srcRect b="0" l="0" r="0" t="0"/>
            <a:stretch/>
          </p:blipFill>
          <p:spPr>
            <a:xfrm>
              <a:off x="3743546" y="2872420"/>
              <a:ext cx="765748" cy="594680"/>
            </a:xfrm>
            <a:prstGeom prst="rect">
              <a:avLst/>
            </a:prstGeom>
            <a:noFill/>
            <a:ln>
              <a:noFill/>
            </a:ln>
          </p:spPr>
        </p:pic>
      </p:grpSp>
      <p:sp>
        <p:nvSpPr>
          <p:cNvPr id="393" name="Google Shape;393;p12"/>
          <p:cNvSpPr txBox="1"/>
          <p:nvPr/>
        </p:nvSpPr>
        <p:spPr>
          <a:xfrm>
            <a:off x="2133600" y="2419350"/>
            <a:ext cx="1511906" cy="1234440"/>
          </a:xfrm>
          <a:prstGeom prst="rect">
            <a:avLst/>
          </a:prstGeom>
          <a:solidFill>
            <a:srgbClr val="8497B0">
              <a:alpha val="44705"/>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6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                            </a:t>
            </a:r>
            <a:endParaRPr/>
          </a:p>
        </p:txBody>
      </p:sp>
      <p:sp>
        <p:nvSpPr>
          <p:cNvPr id="394" name="Google Shape;394;p12"/>
          <p:cNvSpPr txBox="1"/>
          <p:nvPr/>
        </p:nvSpPr>
        <p:spPr>
          <a:xfrm>
            <a:off x="449444" y="2415540"/>
            <a:ext cx="1542128" cy="1234440"/>
          </a:xfrm>
          <a:prstGeom prst="rect">
            <a:avLst/>
          </a:prstGeom>
          <a:solidFill>
            <a:srgbClr val="767171">
              <a:alpha val="44705"/>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788">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                              </a:t>
            </a:r>
            <a:endParaRPr/>
          </a:p>
        </p:txBody>
      </p:sp>
      <p:sp>
        <p:nvSpPr>
          <p:cNvPr id="395" name="Google Shape;395;p12"/>
          <p:cNvSpPr txBox="1"/>
          <p:nvPr/>
        </p:nvSpPr>
        <p:spPr>
          <a:xfrm>
            <a:off x="2143742" y="2709597"/>
            <a:ext cx="1489119" cy="529646"/>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chemeClr val="lt1"/>
              </a:buClr>
              <a:buSzPts val="1500"/>
              <a:buFont typeface="Arial"/>
              <a:buNone/>
            </a:pPr>
            <a:r>
              <a:rPr lang="en-US" sz="1500">
                <a:solidFill>
                  <a:schemeClr val="lt1"/>
                </a:solidFill>
                <a:latin typeface="Libre Franklin Thin"/>
                <a:ea typeface="Libre Franklin Thin"/>
                <a:cs typeface="Libre Franklin Thin"/>
                <a:sym typeface="Libre Franklin Thin"/>
              </a:rPr>
              <a:t>More Conversions</a:t>
            </a:r>
            <a:endParaRPr/>
          </a:p>
        </p:txBody>
      </p:sp>
      <p:sp>
        <p:nvSpPr>
          <p:cNvPr id="396" name="Google Shape;396;p12"/>
          <p:cNvSpPr txBox="1"/>
          <p:nvPr/>
        </p:nvSpPr>
        <p:spPr>
          <a:xfrm>
            <a:off x="473746" y="2794875"/>
            <a:ext cx="1519379" cy="520396"/>
          </a:xfrm>
          <a:prstGeom prst="rect">
            <a:avLst/>
          </a:prstGeom>
          <a:noFill/>
          <a:ln>
            <a:noFill/>
          </a:ln>
        </p:spPr>
        <p:txBody>
          <a:bodyPr anchorCtr="0" anchor="t" bIns="34275" lIns="68575" spcFirstLastPara="1" rIns="68575" wrap="square" tIns="34275">
            <a:normAutofit/>
          </a:bodyPr>
          <a:lstStyle/>
          <a:p>
            <a:pPr indent="0" lvl="0" marL="0" marR="0" rtl="0" algn="ctr">
              <a:lnSpc>
                <a:spcPct val="90000"/>
              </a:lnSpc>
              <a:spcBef>
                <a:spcPts val="0"/>
              </a:spcBef>
              <a:spcAft>
                <a:spcPts val="0"/>
              </a:spcAft>
              <a:buClr>
                <a:schemeClr val="lt1"/>
              </a:buClr>
              <a:buSzPts val="1500"/>
              <a:buFont typeface="Arial"/>
              <a:buNone/>
            </a:pPr>
            <a:r>
              <a:rPr lang="en-US" sz="1500">
                <a:solidFill>
                  <a:schemeClr val="lt1"/>
                </a:solidFill>
                <a:latin typeface="Libre Franklin Thin"/>
                <a:ea typeface="Libre Franklin Thin"/>
                <a:cs typeface="Libre Franklin Thin"/>
                <a:sym typeface="Libre Franklin Thin"/>
              </a:rPr>
              <a:t>More Leads</a:t>
            </a:r>
            <a:endParaRPr/>
          </a:p>
        </p:txBody>
      </p:sp>
      <p:sp>
        <p:nvSpPr>
          <p:cNvPr id="397" name="Google Shape;397;p12"/>
          <p:cNvSpPr txBox="1"/>
          <p:nvPr/>
        </p:nvSpPr>
        <p:spPr>
          <a:xfrm>
            <a:off x="3818061" y="2437853"/>
            <a:ext cx="1557741" cy="1234440"/>
          </a:xfrm>
          <a:prstGeom prst="rect">
            <a:avLst/>
          </a:prstGeom>
          <a:solidFill>
            <a:srgbClr val="FFD966">
              <a:alpha val="44705"/>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6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                            </a:t>
            </a:r>
            <a:endParaRPr/>
          </a:p>
        </p:txBody>
      </p:sp>
      <p:sp>
        <p:nvSpPr>
          <p:cNvPr id="398" name="Google Shape;398;p12"/>
          <p:cNvSpPr txBox="1"/>
          <p:nvPr/>
        </p:nvSpPr>
        <p:spPr>
          <a:xfrm>
            <a:off x="3818506" y="2749896"/>
            <a:ext cx="1513149" cy="526085"/>
          </a:xfrm>
          <a:prstGeom prst="rect">
            <a:avLst/>
          </a:prstGeom>
          <a:noFill/>
          <a:ln>
            <a:noFill/>
          </a:ln>
        </p:spPr>
        <p:txBody>
          <a:bodyPr anchorCtr="0" anchor="t" bIns="34275" lIns="68575" spcFirstLastPara="1" rIns="68575" wrap="square" tIns="34275">
            <a:normAutofit/>
          </a:bodyPr>
          <a:lstStyle/>
          <a:p>
            <a:pPr indent="0" lvl="0" marL="0" marR="0" rtl="0" algn="ctr">
              <a:lnSpc>
                <a:spcPct val="90000"/>
              </a:lnSpc>
              <a:spcBef>
                <a:spcPts val="0"/>
              </a:spcBef>
              <a:spcAft>
                <a:spcPts val="0"/>
              </a:spcAft>
              <a:buClr>
                <a:schemeClr val="lt1"/>
              </a:buClr>
              <a:buSzPts val="1500"/>
              <a:buFont typeface="Arial"/>
              <a:buNone/>
            </a:pPr>
            <a:r>
              <a:rPr lang="en-US" sz="1500">
                <a:solidFill>
                  <a:schemeClr val="lt1"/>
                </a:solidFill>
                <a:latin typeface="Libre Franklin Thin"/>
                <a:ea typeface="Libre Franklin Thin"/>
                <a:cs typeface="Libre Franklin Thin"/>
                <a:sym typeface="Libre Franklin Thin"/>
              </a:rPr>
              <a:t>More  Transactions</a:t>
            </a:r>
            <a:endParaRPr/>
          </a:p>
        </p:txBody>
      </p:sp>
      <p:sp>
        <p:nvSpPr>
          <p:cNvPr id="399" name="Google Shape;399;p12"/>
          <p:cNvSpPr txBox="1"/>
          <p:nvPr/>
        </p:nvSpPr>
        <p:spPr>
          <a:xfrm>
            <a:off x="5545880" y="2425579"/>
            <a:ext cx="1526863" cy="1234440"/>
          </a:xfrm>
          <a:prstGeom prst="rect">
            <a:avLst/>
          </a:prstGeom>
          <a:solidFill>
            <a:srgbClr val="ED7D31">
              <a:alpha val="34901"/>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6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                            </a:t>
            </a:r>
            <a:endParaRPr/>
          </a:p>
        </p:txBody>
      </p:sp>
      <p:sp>
        <p:nvSpPr>
          <p:cNvPr id="400" name="Google Shape;400;p12"/>
          <p:cNvSpPr txBox="1"/>
          <p:nvPr/>
        </p:nvSpPr>
        <p:spPr>
          <a:xfrm>
            <a:off x="5540345" y="2709598"/>
            <a:ext cx="1489118" cy="526085"/>
          </a:xfrm>
          <a:prstGeom prst="rect">
            <a:avLst/>
          </a:prstGeom>
          <a:noFill/>
          <a:ln>
            <a:noFill/>
          </a:ln>
        </p:spPr>
        <p:txBody>
          <a:bodyPr anchorCtr="0" anchor="t" bIns="34275" lIns="68575" spcFirstLastPara="1" rIns="68575" wrap="square" tIns="34275">
            <a:normAutofit/>
          </a:bodyPr>
          <a:lstStyle/>
          <a:p>
            <a:pPr indent="0" lvl="0" marL="0" marR="0" rtl="0" algn="ctr">
              <a:lnSpc>
                <a:spcPct val="90000"/>
              </a:lnSpc>
              <a:spcBef>
                <a:spcPts val="0"/>
              </a:spcBef>
              <a:spcAft>
                <a:spcPts val="0"/>
              </a:spcAft>
              <a:buClr>
                <a:schemeClr val="lt1"/>
              </a:buClr>
              <a:buSzPts val="1500"/>
              <a:buFont typeface="Arial"/>
              <a:buNone/>
            </a:pPr>
            <a:r>
              <a:rPr lang="en-US" sz="1500">
                <a:solidFill>
                  <a:schemeClr val="lt1"/>
                </a:solidFill>
                <a:latin typeface="Libre Franklin Thin"/>
                <a:ea typeface="Libre Franklin Thin"/>
                <a:cs typeface="Libre Franklin Thin"/>
                <a:sym typeface="Libre Franklin Thin"/>
              </a:rPr>
              <a:t>Higher Avg.       Dollar per Sale</a:t>
            </a:r>
            <a:endParaRPr/>
          </a:p>
        </p:txBody>
      </p:sp>
      <p:sp>
        <p:nvSpPr>
          <p:cNvPr id="401" name="Google Shape;401;p12"/>
          <p:cNvSpPr txBox="1"/>
          <p:nvPr/>
        </p:nvSpPr>
        <p:spPr>
          <a:xfrm>
            <a:off x="7235832" y="2400983"/>
            <a:ext cx="1526863" cy="1234440"/>
          </a:xfrm>
          <a:prstGeom prst="rect">
            <a:avLst/>
          </a:prstGeom>
          <a:solidFill>
            <a:srgbClr val="70AD47">
              <a:alpha val="44705"/>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6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                            </a:t>
            </a:r>
            <a:endParaRPr/>
          </a:p>
        </p:txBody>
      </p:sp>
      <p:sp>
        <p:nvSpPr>
          <p:cNvPr id="402" name="Google Shape;402;p12"/>
          <p:cNvSpPr txBox="1"/>
          <p:nvPr/>
        </p:nvSpPr>
        <p:spPr>
          <a:xfrm>
            <a:off x="7266312" y="2582006"/>
            <a:ext cx="1524968" cy="529646"/>
          </a:xfrm>
          <a:prstGeom prst="rect">
            <a:avLst/>
          </a:prstGeom>
          <a:noFill/>
          <a:ln>
            <a:noFill/>
          </a:ln>
        </p:spPr>
        <p:txBody>
          <a:bodyPr anchorCtr="0" anchor="t" bIns="34275" lIns="68575" spcFirstLastPara="1" rIns="68575" wrap="square" tIns="34275">
            <a:normAutofit fontScale="85000" lnSpcReduction="20000"/>
          </a:bodyPr>
          <a:lstStyle/>
          <a:p>
            <a:pPr indent="0" lvl="0" marL="0" marR="0" rtl="0" algn="ctr">
              <a:lnSpc>
                <a:spcPct val="90000"/>
              </a:lnSpc>
              <a:spcBef>
                <a:spcPts val="0"/>
              </a:spcBef>
              <a:spcAft>
                <a:spcPts val="0"/>
              </a:spcAft>
              <a:buClr>
                <a:schemeClr val="dk1"/>
              </a:buClr>
              <a:buSzPct val="100000"/>
              <a:buFont typeface="Arial"/>
              <a:buNone/>
            </a:pPr>
            <a:r>
              <a:t/>
            </a:r>
            <a:endParaRPr b="1" sz="1800">
              <a:solidFill>
                <a:schemeClr val="dk1"/>
              </a:solidFill>
              <a:latin typeface="Libre Franklin Thin"/>
              <a:ea typeface="Libre Franklin Thin"/>
              <a:cs typeface="Libre Franklin Thin"/>
              <a:sym typeface="Libre Franklin Thin"/>
            </a:endParaRPr>
          </a:p>
          <a:p>
            <a:pPr indent="0" lvl="0" marL="0" marR="0" rtl="0" algn="ctr">
              <a:lnSpc>
                <a:spcPct val="90000"/>
              </a:lnSpc>
              <a:spcBef>
                <a:spcPts val="1000"/>
              </a:spcBef>
              <a:spcAft>
                <a:spcPts val="0"/>
              </a:spcAft>
              <a:buClr>
                <a:schemeClr val="lt1"/>
              </a:buClr>
              <a:buSzPct val="100000"/>
              <a:buFont typeface="Arial"/>
              <a:buNone/>
            </a:pPr>
            <a:r>
              <a:rPr lang="en-US" sz="1650">
                <a:solidFill>
                  <a:schemeClr val="lt1"/>
                </a:solidFill>
                <a:latin typeface="Libre Franklin Thin"/>
                <a:ea typeface="Libre Franklin Thin"/>
                <a:cs typeface="Libre Franklin Thin"/>
                <a:sym typeface="Libre Franklin Thin"/>
              </a:rPr>
              <a:t>Higher Profits</a:t>
            </a:r>
            <a:endParaRPr/>
          </a:p>
        </p:txBody>
      </p:sp>
      <p:sp>
        <p:nvSpPr>
          <p:cNvPr id="403" name="Google Shape;403;p12"/>
          <p:cNvSpPr txBox="1"/>
          <p:nvPr>
            <p:ph type="title"/>
          </p:nvPr>
        </p:nvSpPr>
        <p:spPr>
          <a:xfrm>
            <a:off x="473746" y="514557"/>
            <a:ext cx="4631654" cy="1234440"/>
          </a:xfrm>
          <a:prstGeom prst="rect">
            <a:avLst/>
          </a:prstGeom>
          <a:solidFill>
            <a:srgbClr val="DDEAF6"/>
          </a:solidFill>
          <a:ln>
            <a:noFill/>
          </a:ln>
          <a:effectLst>
            <a:outerShdw blurRad="50800" sx="101000" rotWithShape="0" algn="tl" dir="2700000" dist="38100" sy="101000">
              <a:srgbClr val="000000">
                <a:alpha val="40000"/>
              </a:srgbClr>
            </a:outerShdw>
          </a:effectLst>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595959"/>
              </a:buClr>
              <a:buSzPts val="4400"/>
              <a:buFont typeface="Monda"/>
              <a:buNone/>
            </a:pPr>
            <a:r>
              <a:rPr b="1" lang="en-US" sz="4400">
                <a:solidFill>
                  <a:srgbClr val="595959"/>
                </a:solidFill>
                <a:latin typeface="Monda"/>
                <a:ea typeface="Monda"/>
                <a:cs typeface="Monda"/>
                <a:sym typeface="Monda"/>
              </a:rPr>
              <a:t>The Five Step    Profit Formula</a:t>
            </a:r>
            <a:endParaRPr/>
          </a:p>
        </p:txBody>
      </p:sp>
      <p:sp>
        <p:nvSpPr>
          <p:cNvPr id="404" name="Google Shape;404;p12"/>
          <p:cNvSpPr txBox="1"/>
          <p:nvPr/>
        </p:nvSpPr>
        <p:spPr>
          <a:xfrm>
            <a:off x="627692" y="3965694"/>
            <a:ext cx="5206875"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Monda"/>
                <a:ea typeface="Monda"/>
                <a:cs typeface="Monda"/>
                <a:sym typeface="Monda"/>
              </a:rPr>
              <a:t>A predictable pathway to compounding,</a:t>
            </a:r>
            <a:endParaRPr/>
          </a:p>
          <a:p>
            <a:pPr indent="0" lvl="0" marL="0" marR="0" rtl="0" algn="l">
              <a:spcBef>
                <a:spcPts val="0"/>
              </a:spcBef>
              <a:spcAft>
                <a:spcPts val="0"/>
              </a:spcAft>
              <a:buNone/>
            </a:pPr>
            <a:r>
              <a:rPr lang="en-US" sz="2000">
                <a:solidFill>
                  <a:schemeClr val="dk1"/>
                </a:solidFill>
                <a:latin typeface="Monda"/>
                <a:ea typeface="Monda"/>
                <a:cs typeface="Monda"/>
                <a:sym typeface="Monda"/>
              </a:rPr>
              <a:t>Transformational revenue &amp; Profit acceleration.</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403"/>
                                        </p:tgtEl>
                                        <p:attrNameLst>
                                          <p:attrName>style.visibility</p:attrName>
                                        </p:attrNameLst>
                                      </p:cBhvr>
                                      <p:to>
                                        <p:strVal val="visible"/>
                                      </p:to>
                                    </p:set>
                                    <p:anim calcmode="lin" valueType="num">
                                      <p:cBhvr additive="base">
                                        <p:cTn dur="1000"/>
                                        <p:tgtEl>
                                          <p:spTgt spid="40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1000"/>
                                        <p:tgtEl>
                                          <p:spTgt spid="384"/>
                                        </p:tgtEl>
                                      </p:cBhvr>
                                    </p:animEffect>
                                  </p:childTnLst>
                                </p:cTn>
                              </p:par>
                              <p:par>
                                <p:cTn fill="hold" nodeType="with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1000"/>
                                        <p:tgtEl>
                                          <p:spTgt spid="394"/>
                                        </p:tgtEl>
                                      </p:cBhvr>
                                    </p:animEffect>
                                  </p:childTnLst>
                                </p:cTn>
                              </p:par>
                              <p:par>
                                <p:cTn fill="hold" nodeType="with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1000"/>
                                        <p:tgtEl>
                                          <p:spTgt spid="3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1000"/>
                                        <p:tgtEl>
                                          <p:spTgt spid="385"/>
                                        </p:tgtEl>
                                      </p:cBhvr>
                                    </p:animEffect>
                                  </p:childTnLst>
                                </p:cTn>
                              </p:par>
                              <p:par>
                                <p:cTn fill="hold" nodeType="with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1000"/>
                                        <p:tgtEl>
                                          <p:spTgt spid="393"/>
                                        </p:tgtEl>
                                      </p:cBhvr>
                                    </p:animEffect>
                                  </p:childTnLst>
                                </p:cTn>
                              </p:par>
                              <p:par>
                                <p:cTn fill="hold" nodeType="with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1000"/>
                                        <p:tgtEl>
                                          <p:spTgt spid="3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1000"/>
                                        <p:tgtEl>
                                          <p:spTgt spid="388"/>
                                        </p:tgtEl>
                                      </p:cBhvr>
                                    </p:animEffect>
                                  </p:childTnLst>
                                </p:cTn>
                              </p:par>
                              <p:par>
                                <p:cTn fill="hold" nodeType="with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1000"/>
                                        <p:tgtEl>
                                          <p:spTgt spid="397"/>
                                        </p:tgtEl>
                                      </p:cBhvr>
                                    </p:animEffect>
                                  </p:childTnLst>
                                </p:cTn>
                              </p:par>
                              <p:par>
                                <p:cTn fill="hold" nodeType="with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1000"/>
                                        <p:tgtEl>
                                          <p:spTgt spid="3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1000"/>
                                        <p:tgtEl>
                                          <p:spTgt spid="386"/>
                                        </p:tgtEl>
                                      </p:cBhvr>
                                    </p:animEffect>
                                  </p:childTnLst>
                                </p:cTn>
                              </p:par>
                              <p:par>
                                <p:cTn fill="hold" nodeType="with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1000"/>
                                        <p:tgtEl>
                                          <p:spTgt spid="399"/>
                                        </p:tgtEl>
                                      </p:cBhvr>
                                    </p:animEffect>
                                  </p:childTnLst>
                                </p:cTn>
                              </p:par>
                              <p:par>
                                <p:cTn fill="hold" nodeType="with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1000"/>
                                        <p:tgtEl>
                                          <p:spTgt spid="4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1000"/>
                                        <p:tgtEl>
                                          <p:spTgt spid="387"/>
                                        </p:tgtEl>
                                      </p:cBhvr>
                                    </p:animEffect>
                                  </p:childTnLst>
                                </p:cTn>
                              </p:par>
                              <p:par>
                                <p:cTn fill="hold" nodeType="with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1000"/>
                                        <p:tgtEl>
                                          <p:spTgt spid="401"/>
                                        </p:tgtEl>
                                      </p:cBhvr>
                                    </p:animEffect>
                                  </p:childTnLst>
                                </p:cTn>
                              </p:par>
                              <p:par>
                                <p:cTn fill="hold" nodeType="with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1000"/>
                                        <p:tgtEl>
                                          <p:spTgt spid="4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04"/>
                                        </p:tgtEl>
                                        <p:attrNameLst>
                                          <p:attrName>style.visibility</p:attrName>
                                        </p:attrNameLst>
                                      </p:cBhvr>
                                      <p:to>
                                        <p:strVal val="visible"/>
                                      </p:to>
                                    </p:set>
                                    <p:anim calcmode="lin" valueType="num">
                                      <p:cBhvr additive="base">
                                        <p:cTn dur="500"/>
                                        <p:tgtEl>
                                          <p:spTgt spid="40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9" name="Shape 409"/>
        <p:cNvGrpSpPr/>
        <p:nvPr/>
      </p:nvGrpSpPr>
      <p:grpSpPr>
        <a:xfrm>
          <a:off x="0" y="0"/>
          <a:ext cx="0" cy="0"/>
          <a:chOff x="0" y="0"/>
          <a:chExt cx="0" cy="0"/>
        </a:xfrm>
      </p:grpSpPr>
      <p:sp>
        <p:nvSpPr>
          <p:cNvPr id="410" name="Google Shape;410;p13"/>
          <p:cNvSpPr/>
          <p:nvPr/>
        </p:nvSpPr>
        <p:spPr>
          <a:xfrm>
            <a:off x="241173" y="240030"/>
            <a:ext cx="8661654" cy="4663440"/>
          </a:xfrm>
          <a:prstGeom prst="rect">
            <a:avLst/>
          </a:prstGeom>
          <a:solidFill>
            <a:schemeClr val="dk1">
              <a:alpha val="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1" name="Google Shape;411;p13"/>
          <p:cNvSpPr txBox="1"/>
          <p:nvPr>
            <p:ph type="title"/>
          </p:nvPr>
        </p:nvSpPr>
        <p:spPr>
          <a:xfrm>
            <a:off x="508001" y="722630"/>
            <a:ext cx="3103371" cy="3698239"/>
          </a:xfrm>
          <a:prstGeom prst="rect">
            <a:avLst/>
          </a:prstGeom>
          <a:noFill/>
          <a:ln>
            <a:noFill/>
          </a:ln>
        </p:spPr>
        <p:txBody>
          <a:bodyPr anchorCtr="0" anchor="ctr" bIns="45700" lIns="91425" spcFirstLastPara="1" rIns="91425" wrap="square" tIns="45700">
            <a:normAutofit/>
          </a:bodyPr>
          <a:lstStyle/>
          <a:p>
            <a:pPr indent="0" lvl="1" marL="0" rtl="0" algn="l">
              <a:spcBef>
                <a:spcPts val="0"/>
              </a:spcBef>
              <a:spcAft>
                <a:spcPts val="0"/>
              </a:spcAft>
              <a:buNone/>
            </a:pPr>
            <a:r>
              <a:rPr lang="en-US" sz="2400">
                <a:solidFill>
                  <a:schemeClr val="dk1"/>
                </a:solidFill>
                <a:latin typeface="Monda"/>
                <a:ea typeface="Monda"/>
                <a:cs typeface="Monda"/>
                <a:sym typeface="Monda"/>
              </a:rPr>
              <a:t>Profit Acceleration Strategies:</a:t>
            </a:r>
            <a:br>
              <a:rPr lang="en-US" sz="2400">
                <a:solidFill>
                  <a:srgbClr val="7030A0"/>
                </a:solidFill>
                <a:latin typeface="Libre Franklin"/>
                <a:ea typeface="Libre Franklin"/>
                <a:cs typeface="Libre Franklin"/>
                <a:sym typeface="Libre Franklin"/>
              </a:rPr>
            </a:br>
            <a:br>
              <a:rPr lang="en-US" sz="2400">
                <a:solidFill>
                  <a:srgbClr val="7030A0"/>
                </a:solidFill>
                <a:latin typeface="Libre Franklin"/>
                <a:ea typeface="Libre Franklin"/>
                <a:cs typeface="Libre Franklin"/>
                <a:sym typeface="Libre Franklin"/>
              </a:rPr>
            </a:br>
            <a:r>
              <a:rPr lang="en-US" sz="1600">
                <a:solidFill>
                  <a:srgbClr val="7030A0"/>
                </a:solidFill>
                <a:latin typeface="Libre Franklin"/>
                <a:ea typeface="Libre Franklin"/>
                <a:cs typeface="Libre Franklin"/>
                <a:sym typeface="Libre Franklin"/>
              </a:rPr>
              <a:t>Financial breakthroughs, </a:t>
            </a:r>
            <a:br>
              <a:rPr lang="en-US" sz="1600">
                <a:solidFill>
                  <a:srgbClr val="7030A0"/>
                </a:solidFill>
                <a:latin typeface="Libre Franklin"/>
                <a:ea typeface="Libre Franklin"/>
                <a:cs typeface="Libre Franklin"/>
                <a:sym typeface="Libre Franklin"/>
              </a:rPr>
            </a:br>
            <a:r>
              <a:rPr lang="en-US" sz="1600">
                <a:solidFill>
                  <a:srgbClr val="7030A0"/>
                </a:solidFill>
                <a:latin typeface="Libre Franklin"/>
                <a:ea typeface="Libre Franklin"/>
                <a:cs typeface="Libre Franklin"/>
                <a:sym typeface="Libre Franklin"/>
              </a:rPr>
              <a:t>can be predictably created by implementing 12 key strategies, in five areas.</a:t>
            </a:r>
            <a:br>
              <a:rPr lang="en-US" sz="1600">
                <a:solidFill>
                  <a:srgbClr val="7030A0"/>
                </a:solidFill>
                <a:latin typeface="Libre Franklin"/>
                <a:ea typeface="Libre Franklin"/>
                <a:cs typeface="Libre Franklin"/>
                <a:sym typeface="Libre Franklin"/>
              </a:rPr>
            </a:br>
            <a:br>
              <a:rPr lang="en-US" sz="1600">
                <a:solidFill>
                  <a:srgbClr val="7030A0"/>
                </a:solidFill>
                <a:latin typeface="Libre Franklin"/>
                <a:ea typeface="Libre Franklin"/>
                <a:cs typeface="Libre Franklin"/>
                <a:sym typeface="Libre Franklin"/>
              </a:rPr>
            </a:br>
            <a:r>
              <a:rPr lang="en-US" sz="1600">
                <a:solidFill>
                  <a:srgbClr val="7030A0"/>
                </a:solidFill>
                <a:latin typeface="Libre Franklin"/>
                <a:ea typeface="Libre Franklin"/>
                <a:cs typeface="Libre Franklin"/>
                <a:sym typeface="Libre Franklin"/>
              </a:rPr>
              <a:t>Income results are transformational, sustainable, and lead to triple digit profit increases for any business.</a:t>
            </a:r>
            <a:endParaRPr/>
          </a:p>
        </p:txBody>
      </p:sp>
      <p:cxnSp>
        <p:nvCxnSpPr>
          <p:cNvPr id="412" name="Google Shape;412;p13"/>
          <p:cNvCxnSpPr/>
          <p:nvPr/>
        </p:nvCxnSpPr>
        <p:spPr>
          <a:xfrm>
            <a:off x="3490722" y="1543050"/>
            <a:ext cx="0" cy="2057400"/>
          </a:xfrm>
          <a:prstGeom prst="straightConnector1">
            <a:avLst/>
          </a:prstGeom>
          <a:noFill/>
          <a:ln cap="flat" cmpd="sng" w="19050">
            <a:solidFill>
              <a:srgbClr val="262626"/>
            </a:solidFill>
            <a:prstDash val="solid"/>
            <a:miter lim="800000"/>
            <a:headEnd len="sm" w="sm" type="none"/>
            <a:tailEnd len="sm" w="sm" type="none"/>
          </a:ln>
        </p:spPr>
      </p:cxnSp>
      <p:sp>
        <p:nvSpPr>
          <p:cNvPr id="413" name="Google Shape;413;p13"/>
          <p:cNvSpPr txBox="1"/>
          <p:nvPr>
            <p:ph idx="1" type="body"/>
          </p:nvPr>
        </p:nvSpPr>
        <p:spPr>
          <a:xfrm>
            <a:off x="3732021" y="537881"/>
            <a:ext cx="4688205" cy="2057400"/>
          </a:xfrm>
          <a:prstGeom prst="rect">
            <a:avLst/>
          </a:prstGeom>
          <a:noFill/>
          <a:ln>
            <a:noFill/>
          </a:ln>
        </p:spPr>
        <p:txBody>
          <a:bodyPr anchorCtr="0" anchor="b" bIns="45700" lIns="91425" spcFirstLastPara="1" rIns="91425" wrap="square" tIns="45700">
            <a:noAutofit/>
          </a:bodyPr>
          <a:lstStyle/>
          <a:p>
            <a:pPr indent="0" lvl="1" marL="285750" rtl="0" algn="l">
              <a:lnSpc>
                <a:spcPct val="90000"/>
              </a:lnSpc>
              <a:spcBef>
                <a:spcPts val="0"/>
              </a:spcBef>
              <a:spcAft>
                <a:spcPts val="0"/>
              </a:spcAft>
              <a:buClr>
                <a:schemeClr val="dk1"/>
              </a:buClr>
              <a:buSzPts val="1400"/>
              <a:buNone/>
            </a:pPr>
            <a:r>
              <a:t/>
            </a:r>
            <a:endParaRPr sz="1400">
              <a:latin typeface="Archivo Narrow"/>
              <a:ea typeface="Archivo Narrow"/>
              <a:cs typeface="Archivo Narrow"/>
              <a:sym typeface="Archivo Narrow"/>
            </a:endParaRPr>
          </a:p>
          <a:p>
            <a:pPr indent="0" lvl="1" marL="285750" rtl="0" algn="l">
              <a:lnSpc>
                <a:spcPct val="90000"/>
              </a:lnSpc>
              <a:spcBef>
                <a:spcPts val="375"/>
              </a:spcBef>
              <a:spcAft>
                <a:spcPts val="0"/>
              </a:spcAft>
              <a:buClr>
                <a:schemeClr val="dk1"/>
              </a:buClr>
              <a:buSzPts val="1400"/>
              <a:buNone/>
            </a:pPr>
            <a:r>
              <a:t/>
            </a:r>
            <a:endParaRPr sz="1400">
              <a:latin typeface="Archivo Narrow"/>
              <a:ea typeface="Archivo Narrow"/>
              <a:cs typeface="Archivo Narrow"/>
              <a:sym typeface="Archivo Narrow"/>
            </a:endParaRPr>
          </a:p>
          <a:p>
            <a:pPr indent="-342900" lvl="2" marL="971550" rtl="0" algn="l">
              <a:lnSpc>
                <a:spcPct val="90000"/>
              </a:lnSpc>
              <a:spcBef>
                <a:spcPts val="375"/>
              </a:spcBef>
              <a:spcAft>
                <a:spcPts val="0"/>
              </a:spcAft>
              <a:buClr>
                <a:schemeClr val="dk1"/>
              </a:buClr>
              <a:buSzPts val="1800"/>
              <a:buFont typeface="Calibri"/>
              <a:buAutoNum type="arabicPeriod"/>
            </a:pPr>
            <a:r>
              <a:rPr lang="en-US" sz="1800">
                <a:latin typeface="Archivo Narrow"/>
                <a:ea typeface="Archivo Narrow"/>
                <a:cs typeface="Archivo Narrow"/>
                <a:sym typeface="Archivo Narrow"/>
              </a:rPr>
              <a:t>Market Dominating Position</a:t>
            </a:r>
            <a:endParaRPr/>
          </a:p>
          <a:p>
            <a:pPr indent="-342900" lvl="2" marL="971550" rtl="0" algn="l">
              <a:lnSpc>
                <a:spcPct val="90000"/>
              </a:lnSpc>
              <a:spcBef>
                <a:spcPts val="375"/>
              </a:spcBef>
              <a:spcAft>
                <a:spcPts val="0"/>
              </a:spcAft>
              <a:buClr>
                <a:schemeClr val="dk1"/>
              </a:buClr>
              <a:buSzPts val="1800"/>
              <a:buFont typeface="Calibri"/>
              <a:buAutoNum type="arabicPeriod"/>
            </a:pPr>
            <a:r>
              <a:rPr lang="en-US" sz="1800">
                <a:latin typeface="Archivo Narrow"/>
                <a:ea typeface="Archivo Narrow"/>
                <a:cs typeface="Archivo Narrow"/>
                <a:sym typeface="Archivo Narrow"/>
              </a:rPr>
              <a:t>Leads</a:t>
            </a:r>
            <a:endParaRPr/>
          </a:p>
          <a:p>
            <a:pPr indent="-342900" lvl="2" marL="971550" rtl="0" algn="l">
              <a:lnSpc>
                <a:spcPct val="90000"/>
              </a:lnSpc>
              <a:spcBef>
                <a:spcPts val="375"/>
              </a:spcBef>
              <a:spcAft>
                <a:spcPts val="0"/>
              </a:spcAft>
              <a:buClr>
                <a:schemeClr val="dk1"/>
              </a:buClr>
              <a:buSzPts val="1800"/>
              <a:buFont typeface="Calibri"/>
              <a:buAutoNum type="arabicPeriod"/>
            </a:pPr>
            <a:r>
              <a:rPr lang="en-US" sz="1800">
                <a:latin typeface="Archivo Narrow"/>
                <a:ea typeface="Archivo Narrow"/>
                <a:cs typeface="Archivo Narrow"/>
                <a:sym typeface="Archivo Narrow"/>
              </a:rPr>
              <a:t>Alliances and Joint Ventures</a:t>
            </a:r>
            <a:endParaRPr/>
          </a:p>
          <a:p>
            <a:pPr indent="-342900" lvl="2" marL="971550" rtl="0" algn="l">
              <a:lnSpc>
                <a:spcPct val="90000"/>
              </a:lnSpc>
              <a:spcBef>
                <a:spcPts val="375"/>
              </a:spcBef>
              <a:spcAft>
                <a:spcPts val="0"/>
              </a:spcAft>
              <a:buClr>
                <a:schemeClr val="dk1"/>
              </a:buClr>
              <a:buSzPts val="1800"/>
              <a:buFont typeface="Calibri"/>
              <a:buAutoNum type="arabicPeriod"/>
            </a:pPr>
            <a:r>
              <a:rPr lang="en-US" sz="1800">
                <a:latin typeface="Archivo Narrow"/>
                <a:ea typeface="Archivo Narrow"/>
                <a:cs typeface="Archivo Narrow"/>
                <a:sym typeface="Archivo Narrow"/>
              </a:rPr>
              <a:t>Digital Marketing</a:t>
            </a:r>
            <a:endParaRPr/>
          </a:p>
          <a:p>
            <a:pPr indent="-342900" lvl="2" marL="971550" rtl="0" algn="l">
              <a:lnSpc>
                <a:spcPct val="90000"/>
              </a:lnSpc>
              <a:spcBef>
                <a:spcPts val="375"/>
              </a:spcBef>
              <a:spcAft>
                <a:spcPts val="0"/>
              </a:spcAft>
              <a:buClr>
                <a:schemeClr val="dk1"/>
              </a:buClr>
              <a:buSzPts val="1800"/>
              <a:buFont typeface="Calibri"/>
              <a:buAutoNum type="arabicPeriod"/>
            </a:pPr>
            <a:r>
              <a:rPr lang="en-US" sz="1800">
                <a:latin typeface="Archivo Narrow"/>
                <a:ea typeface="Archivo Narrow"/>
                <a:cs typeface="Archivo Narrow"/>
                <a:sym typeface="Archivo Narrow"/>
              </a:rPr>
              <a:t>Compelling Offer</a:t>
            </a:r>
            <a:endParaRPr/>
          </a:p>
          <a:p>
            <a:pPr indent="-342900" lvl="2" marL="971550" rtl="0" algn="l">
              <a:lnSpc>
                <a:spcPct val="90000"/>
              </a:lnSpc>
              <a:spcBef>
                <a:spcPts val="375"/>
              </a:spcBef>
              <a:spcAft>
                <a:spcPts val="0"/>
              </a:spcAft>
              <a:buClr>
                <a:schemeClr val="dk1"/>
              </a:buClr>
              <a:buSzPts val="1800"/>
              <a:buFont typeface="Calibri"/>
              <a:buAutoNum type="arabicPeriod"/>
            </a:pPr>
            <a:r>
              <a:rPr lang="en-US" sz="1800">
                <a:latin typeface="Archivo Narrow"/>
                <a:ea typeface="Archivo Narrow"/>
                <a:cs typeface="Archivo Narrow"/>
                <a:sym typeface="Archivo Narrow"/>
              </a:rPr>
              <a:t>Drip Campaign</a:t>
            </a:r>
            <a:endParaRPr/>
          </a:p>
        </p:txBody>
      </p:sp>
      <p:sp>
        <p:nvSpPr>
          <p:cNvPr id="414" name="Google Shape;414;p13"/>
          <p:cNvSpPr txBox="1"/>
          <p:nvPr/>
        </p:nvSpPr>
        <p:spPr>
          <a:xfrm>
            <a:off x="3732021" y="2588558"/>
            <a:ext cx="4954771" cy="1728471"/>
          </a:xfrm>
          <a:prstGeom prst="rect">
            <a:avLst/>
          </a:prstGeom>
          <a:noFill/>
          <a:ln>
            <a:noFill/>
          </a:ln>
        </p:spPr>
        <p:txBody>
          <a:bodyPr anchorCtr="0" anchor="t" bIns="45700" lIns="91425" spcFirstLastPara="1" rIns="91425" wrap="square" tIns="45700">
            <a:noAutofit/>
          </a:bodyPr>
          <a:lstStyle/>
          <a:p>
            <a:pPr indent="-342900" lvl="0" marL="973138" marR="0" rtl="0" algn="l">
              <a:lnSpc>
                <a:spcPct val="90000"/>
              </a:lnSpc>
              <a:spcBef>
                <a:spcPts val="0"/>
              </a:spcBef>
              <a:spcAft>
                <a:spcPts val="0"/>
              </a:spcAft>
              <a:buClr>
                <a:schemeClr val="dk1"/>
              </a:buClr>
              <a:buSzPts val="1800"/>
              <a:buFont typeface="Calibri"/>
              <a:buAutoNum type="arabicPeriod" startAt="7"/>
            </a:pPr>
            <a:r>
              <a:rPr lang="en-US" sz="1800">
                <a:solidFill>
                  <a:schemeClr val="dk1"/>
                </a:solidFill>
                <a:latin typeface="Archivo Narrow"/>
                <a:ea typeface="Archivo Narrow"/>
                <a:cs typeface="Archivo Narrow"/>
                <a:sym typeface="Archivo Narrow"/>
              </a:rPr>
              <a:t>Down-sells</a:t>
            </a:r>
            <a:endParaRPr/>
          </a:p>
          <a:p>
            <a:pPr indent="-342900" lvl="0" marL="973138" marR="0" rtl="0" algn="l">
              <a:lnSpc>
                <a:spcPct val="90000"/>
              </a:lnSpc>
              <a:spcBef>
                <a:spcPts val="650"/>
              </a:spcBef>
              <a:spcAft>
                <a:spcPts val="0"/>
              </a:spcAft>
              <a:buClr>
                <a:schemeClr val="dk1"/>
              </a:buClr>
              <a:buSzPts val="1800"/>
              <a:buFont typeface="Calibri"/>
              <a:buAutoNum type="arabicPeriod" startAt="7"/>
            </a:pPr>
            <a:r>
              <a:rPr lang="en-US" sz="1800">
                <a:solidFill>
                  <a:schemeClr val="dk1"/>
                </a:solidFill>
                <a:latin typeface="Archivo Narrow"/>
                <a:ea typeface="Archivo Narrow"/>
                <a:cs typeface="Archivo Narrow"/>
                <a:sym typeface="Archivo Narrow"/>
              </a:rPr>
              <a:t>Additional Products &amp; Services</a:t>
            </a:r>
            <a:endParaRPr/>
          </a:p>
          <a:p>
            <a:pPr indent="-342900" lvl="0" marL="973138" marR="0" rtl="0" algn="l">
              <a:lnSpc>
                <a:spcPct val="90000"/>
              </a:lnSpc>
              <a:spcBef>
                <a:spcPts val="650"/>
              </a:spcBef>
              <a:spcAft>
                <a:spcPts val="0"/>
              </a:spcAft>
              <a:buClr>
                <a:schemeClr val="dk1"/>
              </a:buClr>
              <a:buSzPts val="1800"/>
              <a:buFont typeface="Calibri"/>
              <a:buAutoNum type="arabicPeriod" startAt="7"/>
            </a:pPr>
            <a:r>
              <a:rPr lang="en-US" sz="1800">
                <a:solidFill>
                  <a:schemeClr val="dk1"/>
                </a:solidFill>
                <a:latin typeface="Archivo Narrow"/>
                <a:ea typeface="Archivo Narrow"/>
                <a:cs typeface="Archivo Narrow"/>
                <a:sym typeface="Archivo Narrow"/>
              </a:rPr>
              <a:t>Increase Prices</a:t>
            </a:r>
            <a:endParaRPr/>
          </a:p>
          <a:p>
            <a:pPr indent="-342900" lvl="0" marL="973138" marR="0" rtl="0" algn="l">
              <a:lnSpc>
                <a:spcPct val="90000"/>
              </a:lnSpc>
              <a:spcBef>
                <a:spcPts val="650"/>
              </a:spcBef>
              <a:spcAft>
                <a:spcPts val="0"/>
              </a:spcAft>
              <a:buClr>
                <a:schemeClr val="dk1"/>
              </a:buClr>
              <a:buSzPts val="1800"/>
              <a:buFont typeface="Calibri"/>
              <a:buAutoNum type="arabicPeriod" startAt="7"/>
            </a:pPr>
            <a:r>
              <a:rPr lang="en-US" sz="1800">
                <a:solidFill>
                  <a:schemeClr val="dk1"/>
                </a:solidFill>
                <a:latin typeface="Archivo Narrow"/>
                <a:ea typeface="Archivo Narrow"/>
                <a:cs typeface="Archivo Narrow"/>
                <a:sym typeface="Archivo Narrow"/>
              </a:rPr>
              <a:t>Upsell &amp; Cross-sell</a:t>
            </a:r>
            <a:endParaRPr/>
          </a:p>
          <a:p>
            <a:pPr indent="-342900" lvl="0" marL="973138" marR="0" rtl="0" algn="l">
              <a:lnSpc>
                <a:spcPct val="90000"/>
              </a:lnSpc>
              <a:spcBef>
                <a:spcPts val="650"/>
              </a:spcBef>
              <a:spcAft>
                <a:spcPts val="0"/>
              </a:spcAft>
              <a:buClr>
                <a:schemeClr val="dk1"/>
              </a:buClr>
              <a:buSzPts val="1800"/>
              <a:buFont typeface="Calibri"/>
              <a:buAutoNum type="arabicPeriod" startAt="7"/>
            </a:pPr>
            <a:r>
              <a:rPr lang="en-US" sz="1800">
                <a:solidFill>
                  <a:schemeClr val="dk1"/>
                </a:solidFill>
                <a:latin typeface="Archivo Narrow"/>
                <a:ea typeface="Archivo Narrow"/>
                <a:cs typeface="Archivo Narrow"/>
                <a:sym typeface="Archivo Narrow"/>
              </a:rPr>
              <a:t>Bundling</a:t>
            </a:r>
            <a:endParaRPr/>
          </a:p>
          <a:p>
            <a:pPr indent="-342900" lvl="0" marL="973138" marR="0" rtl="0" algn="l">
              <a:lnSpc>
                <a:spcPct val="90000"/>
              </a:lnSpc>
              <a:spcBef>
                <a:spcPts val="650"/>
              </a:spcBef>
              <a:spcAft>
                <a:spcPts val="0"/>
              </a:spcAft>
              <a:buClr>
                <a:schemeClr val="dk1"/>
              </a:buClr>
              <a:buSzPts val="1800"/>
              <a:buFont typeface="Calibri"/>
              <a:buAutoNum type="arabicPeriod" startAt="7"/>
            </a:pPr>
            <a:r>
              <a:rPr lang="en-US" sz="1800">
                <a:solidFill>
                  <a:schemeClr val="dk1"/>
                </a:solidFill>
                <a:latin typeface="Archivo Narrow"/>
                <a:ea typeface="Archivo Narrow"/>
                <a:cs typeface="Archivo Narrow"/>
                <a:sym typeface="Archivo Narrow"/>
              </a:rPr>
              <a:t>Cut Costs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2000"/>
                                        <p:tgtEl>
                                          <p:spTgt spid="4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xEl>
                                              <p:pRg end="0" st="0"/>
                                            </p:txEl>
                                          </p:spTgt>
                                        </p:tgtEl>
                                        <p:attrNameLst>
                                          <p:attrName>style.visibility</p:attrName>
                                        </p:attrNameLst>
                                      </p:cBhvr>
                                      <p:to>
                                        <p:strVal val="visible"/>
                                      </p:to>
                                    </p:set>
                                    <p:animEffect filter="fade" transition="in">
                                      <p:cBhvr>
                                        <p:cTn dur="1000"/>
                                        <p:tgtEl>
                                          <p:spTgt spid="41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xEl>
                                              <p:pRg end="1" st="1"/>
                                            </p:txEl>
                                          </p:spTgt>
                                        </p:tgtEl>
                                        <p:attrNameLst>
                                          <p:attrName>style.visibility</p:attrName>
                                        </p:attrNameLst>
                                      </p:cBhvr>
                                      <p:to>
                                        <p:strVal val="visible"/>
                                      </p:to>
                                    </p:set>
                                    <p:animEffect filter="fade" transition="in">
                                      <p:cBhvr>
                                        <p:cTn dur="1000"/>
                                        <p:tgtEl>
                                          <p:spTgt spid="41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xEl>
                                              <p:pRg end="2" st="2"/>
                                            </p:txEl>
                                          </p:spTgt>
                                        </p:tgtEl>
                                        <p:attrNameLst>
                                          <p:attrName>style.visibility</p:attrName>
                                        </p:attrNameLst>
                                      </p:cBhvr>
                                      <p:to>
                                        <p:strVal val="visible"/>
                                      </p:to>
                                    </p:set>
                                    <p:animEffect filter="fade" transition="in">
                                      <p:cBhvr>
                                        <p:cTn dur="1000"/>
                                        <p:tgtEl>
                                          <p:spTgt spid="41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xEl>
                                              <p:pRg end="3" st="3"/>
                                            </p:txEl>
                                          </p:spTgt>
                                        </p:tgtEl>
                                        <p:attrNameLst>
                                          <p:attrName>style.visibility</p:attrName>
                                        </p:attrNameLst>
                                      </p:cBhvr>
                                      <p:to>
                                        <p:strVal val="visible"/>
                                      </p:to>
                                    </p:set>
                                    <p:animEffect filter="fade" transition="in">
                                      <p:cBhvr>
                                        <p:cTn dur="1000"/>
                                        <p:tgtEl>
                                          <p:spTgt spid="41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xEl>
                                              <p:pRg end="4" st="4"/>
                                            </p:txEl>
                                          </p:spTgt>
                                        </p:tgtEl>
                                        <p:attrNameLst>
                                          <p:attrName>style.visibility</p:attrName>
                                        </p:attrNameLst>
                                      </p:cBhvr>
                                      <p:to>
                                        <p:strVal val="visible"/>
                                      </p:to>
                                    </p:set>
                                    <p:animEffect filter="fade" transition="in">
                                      <p:cBhvr>
                                        <p:cTn dur="1000"/>
                                        <p:tgtEl>
                                          <p:spTgt spid="41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xEl>
                                              <p:pRg end="5" st="5"/>
                                            </p:txEl>
                                          </p:spTgt>
                                        </p:tgtEl>
                                        <p:attrNameLst>
                                          <p:attrName>style.visibility</p:attrName>
                                        </p:attrNameLst>
                                      </p:cBhvr>
                                      <p:to>
                                        <p:strVal val="visible"/>
                                      </p:to>
                                    </p:set>
                                    <p:animEffect filter="fade" transition="in">
                                      <p:cBhvr>
                                        <p:cTn dur="1000"/>
                                        <p:tgtEl>
                                          <p:spTgt spid="414">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id="419" name="Google Shape;419;p14"/>
          <p:cNvPicPr preferRelativeResize="0"/>
          <p:nvPr/>
        </p:nvPicPr>
        <p:blipFill rotWithShape="1">
          <a:blip r:embed="rId3">
            <a:alphaModFix/>
          </a:blip>
          <a:srcRect b="0" l="0" r="0" t="0"/>
          <a:stretch/>
        </p:blipFill>
        <p:spPr>
          <a:xfrm>
            <a:off x="4038600" y="1047750"/>
            <a:ext cx="1878013" cy="3873500"/>
          </a:xfrm>
          <a:prstGeom prst="rect">
            <a:avLst/>
          </a:prstGeom>
          <a:noFill/>
          <a:ln>
            <a:noFill/>
          </a:ln>
        </p:spPr>
      </p:pic>
      <p:pic>
        <p:nvPicPr>
          <p:cNvPr id="420" name="Google Shape;420;p14"/>
          <p:cNvPicPr preferRelativeResize="0"/>
          <p:nvPr/>
        </p:nvPicPr>
        <p:blipFill rotWithShape="1">
          <a:blip r:embed="rId4">
            <a:alphaModFix/>
          </a:blip>
          <a:srcRect b="0" l="0" r="0" t="0"/>
          <a:stretch/>
        </p:blipFill>
        <p:spPr>
          <a:xfrm>
            <a:off x="4167188" y="1060450"/>
            <a:ext cx="1700212" cy="3873500"/>
          </a:xfrm>
          <a:prstGeom prst="rect">
            <a:avLst/>
          </a:prstGeom>
          <a:noFill/>
          <a:ln>
            <a:noFill/>
          </a:ln>
        </p:spPr>
      </p:pic>
      <p:pic>
        <p:nvPicPr>
          <p:cNvPr id="421" name="Google Shape;421;p14"/>
          <p:cNvPicPr preferRelativeResize="0"/>
          <p:nvPr/>
        </p:nvPicPr>
        <p:blipFill rotWithShape="1">
          <a:blip r:embed="rId5">
            <a:alphaModFix/>
          </a:blip>
          <a:srcRect b="0" l="0" r="0" t="0"/>
          <a:stretch/>
        </p:blipFill>
        <p:spPr>
          <a:xfrm>
            <a:off x="3300413" y="1060450"/>
            <a:ext cx="2566987" cy="3873500"/>
          </a:xfrm>
          <a:prstGeom prst="rect">
            <a:avLst/>
          </a:prstGeom>
          <a:noFill/>
          <a:ln>
            <a:noFill/>
          </a:ln>
        </p:spPr>
      </p:pic>
      <p:sp>
        <p:nvSpPr>
          <p:cNvPr id="422" name="Google Shape;422;p14"/>
          <p:cNvSpPr/>
          <p:nvPr/>
        </p:nvSpPr>
        <p:spPr>
          <a:xfrm>
            <a:off x="5257800" y="1411288"/>
            <a:ext cx="479425" cy="2460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1,000</a:t>
            </a:r>
            <a:endParaRPr/>
          </a:p>
        </p:txBody>
      </p:sp>
      <p:sp>
        <p:nvSpPr>
          <p:cNvPr id="423" name="Google Shape;423;p14"/>
          <p:cNvSpPr/>
          <p:nvPr/>
        </p:nvSpPr>
        <p:spPr>
          <a:xfrm>
            <a:off x="5397500" y="1809750"/>
            <a:ext cx="314325" cy="246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25</a:t>
            </a:r>
            <a:endParaRPr sz="1000">
              <a:solidFill>
                <a:schemeClr val="dk1"/>
              </a:solidFill>
              <a:latin typeface="Arial"/>
              <a:ea typeface="Arial"/>
              <a:cs typeface="Arial"/>
              <a:sym typeface="Arial"/>
            </a:endParaRPr>
          </a:p>
        </p:txBody>
      </p:sp>
      <p:sp>
        <p:nvSpPr>
          <p:cNvPr id="424" name="Google Shape;424;p14"/>
          <p:cNvSpPr/>
          <p:nvPr/>
        </p:nvSpPr>
        <p:spPr>
          <a:xfrm>
            <a:off x="5335588" y="2173288"/>
            <a:ext cx="379412" cy="2460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000"/>
              <a:buFont typeface="Arial"/>
              <a:buNone/>
            </a:pPr>
            <a:r>
              <a:rPr b="1" lang="en-US" sz="1000">
                <a:solidFill>
                  <a:srgbClr val="FF0000"/>
                </a:solidFill>
                <a:latin typeface="Arial"/>
                <a:ea typeface="Arial"/>
                <a:cs typeface="Arial"/>
                <a:sym typeface="Arial"/>
              </a:rPr>
              <a:t>250</a:t>
            </a:r>
            <a:endParaRPr b="1" sz="1000">
              <a:solidFill>
                <a:srgbClr val="FF0000"/>
              </a:solidFill>
              <a:latin typeface="Arial"/>
              <a:ea typeface="Arial"/>
              <a:cs typeface="Arial"/>
              <a:sym typeface="Arial"/>
            </a:endParaRPr>
          </a:p>
        </p:txBody>
      </p:sp>
      <p:sp>
        <p:nvSpPr>
          <p:cNvPr id="425" name="Google Shape;425;p14"/>
          <p:cNvSpPr/>
          <p:nvPr/>
        </p:nvSpPr>
        <p:spPr>
          <a:xfrm>
            <a:off x="5334000" y="2800350"/>
            <a:ext cx="314325" cy="246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10</a:t>
            </a:r>
            <a:endParaRPr/>
          </a:p>
        </p:txBody>
      </p:sp>
      <p:sp>
        <p:nvSpPr>
          <p:cNvPr id="426" name="Google Shape;426;p14"/>
          <p:cNvSpPr/>
          <p:nvPr/>
        </p:nvSpPr>
        <p:spPr>
          <a:xfrm>
            <a:off x="5334000" y="3240088"/>
            <a:ext cx="379413" cy="2460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100</a:t>
            </a:r>
            <a:endParaRPr sz="1000">
              <a:solidFill>
                <a:schemeClr val="dk1"/>
              </a:solidFill>
              <a:latin typeface="Arial"/>
              <a:ea typeface="Arial"/>
              <a:cs typeface="Arial"/>
              <a:sym typeface="Arial"/>
            </a:endParaRPr>
          </a:p>
        </p:txBody>
      </p:sp>
      <p:sp>
        <p:nvSpPr>
          <p:cNvPr id="427" name="Google Shape;427;p14"/>
          <p:cNvSpPr/>
          <p:nvPr/>
        </p:nvSpPr>
        <p:spPr>
          <a:xfrm>
            <a:off x="5181600" y="3621088"/>
            <a:ext cx="673100" cy="2460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000"/>
              <a:buFont typeface="Arial"/>
              <a:buNone/>
            </a:pPr>
            <a:r>
              <a:rPr b="1" lang="en-US" sz="1000">
                <a:solidFill>
                  <a:srgbClr val="FF0000"/>
                </a:solidFill>
                <a:latin typeface="Arial"/>
                <a:ea typeface="Arial"/>
                <a:cs typeface="Arial"/>
                <a:sym typeface="Arial"/>
              </a:rPr>
              <a:t>$250,000</a:t>
            </a:r>
            <a:endParaRPr/>
          </a:p>
        </p:txBody>
      </p:sp>
      <p:sp>
        <p:nvSpPr>
          <p:cNvPr id="428" name="Google Shape;428;p14"/>
          <p:cNvSpPr/>
          <p:nvPr/>
        </p:nvSpPr>
        <p:spPr>
          <a:xfrm>
            <a:off x="5410200" y="4230688"/>
            <a:ext cx="314325" cy="2460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25</a:t>
            </a:r>
            <a:endParaRPr sz="1000">
              <a:solidFill>
                <a:schemeClr val="dk1"/>
              </a:solidFill>
              <a:latin typeface="Arial"/>
              <a:ea typeface="Arial"/>
              <a:cs typeface="Arial"/>
              <a:sym typeface="Arial"/>
            </a:endParaRPr>
          </a:p>
        </p:txBody>
      </p:sp>
      <p:sp>
        <p:nvSpPr>
          <p:cNvPr id="429" name="Google Shape;429;p14"/>
          <p:cNvSpPr/>
          <p:nvPr/>
        </p:nvSpPr>
        <p:spPr>
          <a:xfrm>
            <a:off x="5259388" y="4629150"/>
            <a:ext cx="608012" cy="246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000"/>
              <a:buFont typeface="Arial"/>
              <a:buNone/>
            </a:pPr>
            <a:r>
              <a:rPr b="1" lang="en-US" sz="1000">
                <a:solidFill>
                  <a:srgbClr val="FF0000"/>
                </a:solidFill>
                <a:latin typeface="Arial"/>
                <a:ea typeface="Arial"/>
                <a:cs typeface="Arial"/>
                <a:sym typeface="Arial"/>
              </a:rPr>
              <a:t>$62,500</a:t>
            </a:r>
            <a:endParaRPr/>
          </a:p>
        </p:txBody>
      </p:sp>
      <p:sp>
        <p:nvSpPr>
          <p:cNvPr id="430" name="Google Shape;430;p14"/>
          <p:cNvSpPr/>
          <p:nvPr/>
        </p:nvSpPr>
        <p:spPr>
          <a:xfrm>
            <a:off x="6096000" y="1420813"/>
            <a:ext cx="479425" cy="2460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1,100</a:t>
            </a:r>
            <a:endParaRPr/>
          </a:p>
        </p:txBody>
      </p:sp>
      <p:sp>
        <p:nvSpPr>
          <p:cNvPr id="431" name="Google Shape;431;p14"/>
          <p:cNvSpPr/>
          <p:nvPr/>
        </p:nvSpPr>
        <p:spPr>
          <a:xfrm>
            <a:off x="6140450" y="1827213"/>
            <a:ext cx="412750" cy="2476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27.5</a:t>
            </a:r>
            <a:endParaRPr sz="1000">
              <a:solidFill>
                <a:schemeClr val="dk1"/>
              </a:solidFill>
              <a:latin typeface="Arial"/>
              <a:ea typeface="Arial"/>
              <a:cs typeface="Arial"/>
              <a:sym typeface="Arial"/>
            </a:endParaRPr>
          </a:p>
        </p:txBody>
      </p:sp>
      <p:sp>
        <p:nvSpPr>
          <p:cNvPr id="432" name="Google Shape;432;p14"/>
          <p:cNvSpPr/>
          <p:nvPr/>
        </p:nvSpPr>
        <p:spPr>
          <a:xfrm>
            <a:off x="6173788" y="2190750"/>
            <a:ext cx="379412" cy="246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000"/>
              <a:buFont typeface="Arial"/>
              <a:buNone/>
            </a:pPr>
            <a:r>
              <a:rPr b="1" lang="en-US" sz="1000">
                <a:solidFill>
                  <a:srgbClr val="FF0000"/>
                </a:solidFill>
                <a:latin typeface="Arial"/>
                <a:ea typeface="Arial"/>
                <a:cs typeface="Arial"/>
                <a:sym typeface="Arial"/>
              </a:rPr>
              <a:t>303</a:t>
            </a:r>
            <a:endParaRPr b="1" sz="1000">
              <a:solidFill>
                <a:srgbClr val="FF0000"/>
              </a:solidFill>
              <a:latin typeface="Arial"/>
              <a:ea typeface="Arial"/>
              <a:cs typeface="Arial"/>
              <a:sym typeface="Arial"/>
            </a:endParaRPr>
          </a:p>
        </p:txBody>
      </p:sp>
      <p:sp>
        <p:nvSpPr>
          <p:cNvPr id="433" name="Google Shape;433;p14"/>
          <p:cNvSpPr/>
          <p:nvPr/>
        </p:nvSpPr>
        <p:spPr>
          <a:xfrm>
            <a:off x="6172200" y="2817813"/>
            <a:ext cx="314325" cy="2476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11</a:t>
            </a:r>
            <a:endParaRPr/>
          </a:p>
        </p:txBody>
      </p:sp>
      <p:sp>
        <p:nvSpPr>
          <p:cNvPr id="434" name="Google Shape;434;p14"/>
          <p:cNvSpPr/>
          <p:nvPr/>
        </p:nvSpPr>
        <p:spPr>
          <a:xfrm>
            <a:off x="6096000" y="3257550"/>
            <a:ext cx="444500" cy="246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$110</a:t>
            </a:r>
            <a:endParaRPr sz="1000">
              <a:solidFill>
                <a:schemeClr val="dk1"/>
              </a:solidFill>
              <a:latin typeface="Arial"/>
              <a:ea typeface="Arial"/>
              <a:cs typeface="Arial"/>
              <a:sym typeface="Arial"/>
            </a:endParaRPr>
          </a:p>
        </p:txBody>
      </p:sp>
      <p:sp>
        <p:nvSpPr>
          <p:cNvPr id="435" name="Google Shape;435;p14"/>
          <p:cNvSpPr/>
          <p:nvPr/>
        </p:nvSpPr>
        <p:spPr>
          <a:xfrm>
            <a:off x="6032500" y="3621088"/>
            <a:ext cx="673100" cy="2460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000"/>
              <a:buFont typeface="Arial"/>
              <a:buNone/>
            </a:pPr>
            <a:r>
              <a:rPr b="1" lang="en-US" sz="1000">
                <a:solidFill>
                  <a:srgbClr val="FF0000"/>
                </a:solidFill>
                <a:latin typeface="Arial"/>
                <a:ea typeface="Arial"/>
                <a:cs typeface="Arial"/>
                <a:sym typeface="Arial"/>
              </a:rPr>
              <a:t>$366,025</a:t>
            </a:r>
            <a:endParaRPr/>
          </a:p>
        </p:txBody>
      </p:sp>
      <p:sp>
        <p:nvSpPr>
          <p:cNvPr id="436" name="Google Shape;436;p14"/>
          <p:cNvSpPr/>
          <p:nvPr/>
        </p:nvSpPr>
        <p:spPr>
          <a:xfrm>
            <a:off x="6140450" y="4240213"/>
            <a:ext cx="412750" cy="2460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27.5</a:t>
            </a:r>
            <a:endParaRPr sz="1000">
              <a:solidFill>
                <a:schemeClr val="dk1"/>
              </a:solidFill>
              <a:latin typeface="Arial"/>
              <a:ea typeface="Arial"/>
              <a:cs typeface="Arial"/>
              <a:sym typeface="Arial"/>
            </a:endParaRPr>
          </a:p>
        </p:txBody>
      </p:sp>
      <p:sp>
        <p:nvSpPr>
          <p:cNvPr id="437" name="Google Shape;437;p14"/>
          <p:cNvSpPr/>
          <p:nvPr/>
        </p:nvSpPr>
        <p:spPr>
          <a:xfrm>
            <a:off x="6032500" y="4629150"/>
            <a:ext cx="673100" cy="246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000"/>
              <a:buFont typeface="Arial"/>
              <a:buNone/>
            </a:pPr>
            <a:r>
              <a:rPr b="1" lang="en-US" sz="1000">
                <a:solidFill>
                  <a:srgbClr val="FF0000"/>
                </a:solidFill>
                <a:latin typeface="Arial"/>
                <a:ea typeface="Arial"/>
                <a:cs typeface="Arial"/>
                <a:sym typeface="Arial"/>
              </a:rPr>
              <a:t>$100,657</a:t>
            </a:r>
            <a:endParaRPr/>
          </a:p>
        </p:txBody>
      </p:sp>
      <p:sp>
        <p:nvSpPr>
          <p:cNvPr id="438" name="Google Shape;438;p14"/>
          <p:cNvSpPr/>
          <p:nvPr/>
        </p:nvSpPr>
        <p:spPr>
          <a:xfrm>
            <a:off x="6897688" y="1420813"/>
            <a:ext cx="479425" cy="2460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1,500</a:t>
            </a:r>
            <a:endParaRPr/>
          </a:p>
        </p:txBody>
      </p:sp>
      <p:sp>
        <p:nvSpPr>
          <p:cNvPr id="439" name="Google Shape;439;p14"/>
          <p:cNvSpPr/>
          <p:nvPr/>
        </p:nvSpPr>
        <p:spPr>
          <a:xfrm>
            <a:off x="6978650" y="1827213"/>
            <a:ext cx="412750" cy="2476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37.5</a:t>
            </a:r>
            <a:endParaRPr sz="1000">
              <a:solidFill>
                <a:schemeClr val="dk1"/>
              </a:solidFill>
              <a:latin typeface="Arial"/>
              <a:ea typeface="Arial"/>
              <a:cs typeface="Arial"/>
              <a:sym typeface="Arial"/>
            </a:endParaRPr>
          </a:p>
        </p:txBody>
      </p:sp>
      <p:sp>
        <p:nvSpPr>
          <p:cNvPr id="440" name="Google Shape;440;p14"/>
          <p:cNvSpPr/>
          <p:nvPr/>
        </p:nvSpPr>
        <p:spPr>
          <a:xfrm>
            <a:off x="7011988" y="2190750"/>
            <a:ext cx="379412" cy="246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000"/>
              <a:buFont typeface="Arial"/>
              <a:buNone/>
            </a:pPr>
            <a:r>
              <a:rPr b="1" lang="en-US" sz="1000">
                <a:solidFill>
                  <a:srgbClr val="FF0000"/>
                </a:solidFill>
                <a:latin typeface="Arial"/>
                <a:ea typeface="Arial"/>
                <a:cs typeface="Arial"/>
                <a:sym typeface="Arial"/>
              </a:rPr>
              <a:t>563</a:t>
            </a:r>
            <a:endParaRPr b="1" sz="1000">
              <a:solidFill>
                <a:srgbClr val="FF0000"/>
              </a:solidFill>
              <a:latin typeface="Arial"/>
              <a:ea typeface="Arial"/>
              <a:cs typeface="Arial"/>
              <a:sym typeface="Arial"/>
            </a:endParaRPr>
          </a:p>
        </p:txBody>
      </p:sp>
      <p:sp>
        <p:nvSpPr>
          <p:cNvPr id="441" name="Google Shape;441;p14"/>
          <p:cNvSpPr/>
          <p:nvPr/>
        </p:nvSpPr>
        <p:spPr>
          <a:xfrm>
            <a:off x="7077075" y="2827338"/>
            <a:ext cx="314325" cy="2460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15</a:t>
            </a:r>
            <a:endParaRPr/>
          </a:p>
        </p:txBody>
      </p:sp>
      <p:sp>
        <p:nvSpPr>
          <p:cNvPr id="442" name="Google Shape;442;p14"/>
          <p:cNvSpPr/>
          <p:nvPr/>
        </p:nvSpPr>
        <p:spPr>
          <a:xfrm>
            <a:off x="7010400" y="3257550"/>
            <a:ext cx="444500" cy="246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$150</a:t>
            </a:r>
            <a:endParaRPr sz="1000">
              <a:solidFill>
                <a:schemeClr val="dk1"/>
              </a:solidFill>
              <a:latin typeface="Arial"/>
              <a:ea typeface="Arial"/>
              <a:cs typeface="Arial"/>
              <a:sym typeface="Arial"/>
            </a:endParaRPr>
          </a:p>
        </p:txBody>
      </p:sp>
      <p:sp>
        <p:nvSpPr>
          <p:cNvPr id="443" name="Google Shape;443;p14"/>
          <p:cNvSpPr/>
          <p:nvPr/>
        </p:nvSpPr>
        <p:spPr>
          <a:xfrm>
            <a:off x="6848475" y="3621088"/>
            <a:ext cx="771525" cy="2460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000"/>
              <a:buFont typeface="Arial"/>
              <a:buNone/>
            </a:pPr>
            <a:r>
              <a:rPr b="1" lang="en-US" sz="1000">
                <a:solidFill>
                  <a:srgbClr val="FF0000"/>
                </a:solidFill>
                <a:latin typeface="Arial"/>
                <a:ea typeface="Arial"/>
                <a:cs typeface="Arial"/>
                <a:sym typeface="Arial"/>
              </a:rPr>
              <a:t>$1,265,625</a:t>
            </a:r>
            <a:endParaRPr/>
          </a:p>
        </p:txBody>
      </p:sp>
      <p:sp>
        <p:nvSpPr>
          <p:cNvPr id="444" name="Google Shape;444;p14"/>
          <p:cNvSpPr/>
          <p:nvPr/>
        </p:nvSpPr>
        <p:spPr>
          <a:xfrm>
            <a:off x="7054850" y="4257675"/>
            <a:ext cx="412750" cy="246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37.5</a:t>
            </a:r>
            <a:endParaRPr sz="1000">
              <a:solidFill>
                <a:schemeClr val="dk1"/>
              </a:solidFill>
              <a:latin typeface="Arial"/>
              <a:ea typeface="Arial"/>
              <a:cs typeface="Arial"/>
              <a:sym typeface="Arial"/>
            </a:endParaRPr>
          </a:p>
        </p:txBody>
      </p:sp>
      <p:sp>
        <p:nvSpPr>
          <p:cNvPr id="445" name="Google Shape;445;p14"/>
          <p:cNvSpPr/>
          <p:nvPr/>
        </p:nvSpPr>
        <p:spPr>
          <a:xfrm>
            <a:off x="6946900" y="4629150"/>
            <a:ext cx="673100" cy="246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000"/>
              <a:buFont typeface="Arial"/>
              <a:buNone/>
            </a:pPr>
            <a:r>
              <a:rPr b="1" lang="en-US" sz="1000">
                <a:solidFill>
                  <a:srgbClr val="FF0000"/>
                </a:solidFill>
                <a:latin typeface="Arial"/>
                <a:ea typeface="Arial"/>
                <a:cs typeface="Arial"/>
                <a:sym typeface="Arial"/>
              </a:rPr>
              <a:t>$474,609</a:t>
            </a:r>
            <a:endParaRPr/>
          </a:p>
        </p:txBody>
      </p:sp>
      <p:sp>
        <p:nvSpPr>
          <p:cNvPr id="446" name="Google Shape;446;p14"/>
          <p:cNvSpPr/>
          <p:nvPr/>
        </p:nvSpPr>
        <p:spPr>
          <a:xfrm>
            <a:off x="5143500" y="4629150"/>
            <a:ext cx="800100" cy="246063"/>
          </a:xfrm>
          <a:prstGeom prst="roundRect">
            <a:avLst>
              <a:gd fmla="val 16667" name="adj"/>
            </a:avLst>
          </a:prstGeom>
          <a:noFill/>
          <a:ln cap="flat" cmpd="sng" w="2857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7" name="Google Shape;447;p14"/>
          <p:cNvSpPr/>
          <p:nvPr/>
        </p:nvSpPr>
        <p:spPr>
          <a:xfrm>
            <a:off x="6896100" y="4629150"/>
            <a:ext cx="800100" cy="246063"/>
          </a:xfrm>
          <a:prstGeom prst="roundRect">
            <a:avLst>
              <a:gd fmla="val 16667" name="adj"/>
            </a:avLst>
          </a:prstGeom>
          <a:noFill/>
          <a:ln cap="flat" cmpd="sng" w="2857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8" name="Google Shape;448;p14"/>
          <p:cNvSpPr/>
          <p:nvPr/>
        </p:nvSpPr>
        <p:spPr>
          <a:xfrm>
            <a:off x="457200" y="1570514"/>
            <a:ext cx="2713038" cy="1495794"/>
          </a:xfrm>
          <a:prstGeom prst="rect">
            <a:avLst/>
          </a:prstGeom>
          <a:noFill/>
          <a:ln>
            <a:noFill/>
          </a:ln>
        </p:spPr>
        <p:txBody>
          <a:bodyPr anchorCtr="0" anchor="t" bIns="45700" lIns="91425" spcFirstLastPara="1" rIns="91425" wrap="square" tIns="45700">
            <a:spAutoFit/>
          </a:bodyPr>
          <a:lstStyle/>
          <a:p>
            <a:pPr indent="-285750" lvl="0" marL="285750" marR="0" rtl="0" algn="l">
              <a:lnSpc>
                <a:spcPct val="90000"/>
              </a:lnSpc>
              <a:spcBef>
                <a:spcPts val="0"/>
              </a:spcBef>
              <a:spcAft>
                <a:spcPts val="0"/>
              </a:spcAft>
              <a:buClr>
                <a:srgbClr val="333333"/>
              </a:buClr>
              <a:buSzPts val="1600"/>
              <a:buFont typeface="Arial"/>
              <a:buChar char="•"/>
            </a:pPr>
            <a:r>
              <a:rPr lang="en-US" sz="1600">
                <a:solidFill>
                  <a:srgbClr val="333333"/>
                </a:solidFill>
                <a:latin typeface="Monda"/>
                <a:ea typeface="Monda"/>
                <a:cs typeface="Monda"/>
                <a:sym typeface="Monda"/>
              </a:rPr>
              <a:t>Small incremental improvements compound on each other. </a:t>
            </a:r>
            <a:endParaRPr/>
          </a:p>
          <a:p>
            <a:pPr indent="-285750" lvl="0" marL="285750" marR="0" rtl="0" algn="l">
              <a:lnSpc>
                <a:spcPct val="90000"/>
              </a:lnSpc>
              <a:spcBef>
                <a:spcPts val="480"/>
              </a:spcBef>
              <a:spcAft>
                <a:spcPts val="0"/>
              </a:spcAft>
              <a:buClr>
                <a:srgbClr val="333333"/>
              </a:buClr>
              <a:buSzPts val="1600"/>
              <a:buFont typeface="Arial"/>
              <a:buChar char="•"/>
            </a:pPr>
            <a:r>
              <a:rPr lang="en-US" sz="1600">
                <a:solidFill>
                  <a:srgbClr val="333333"/>
                </a:solidFill>
                <a:latin typeface="Monda"/>
                <a:ea typeface="Monda"/>
                <a:cs typeface="Monda"/>
                <a:sym typeface="Monda"/>
              </a:rPr>
              <a:t>The small gains in each area produce significantly greater, overall gains.</a:t>
            </a:r>
            <a:endParaRPr/>
          </a:p>
        </p:txBody>
      </p:sp>
      <p:sp>
        <p:nvSpPr>
          <p:cNvPr id="449" name="Google Shape;449;p14"/>
          <p:cNvSpPr/>
          <p:nvPr/>
        </p:nvSpPr>
        <p:spPr>
          <a:xfrm>
            <a:off x="728416" y="3311260"/>
            <a:ext cx="2070347"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F0405"/>
              </a:buClr>
              <a:buSzPts val="5400"/>
              <a:buFont typeface="Monda"/>
              <a:buNone/>
            </a:pPr>
            <a:r>
              <a:rPr b="1" lang="en-US" sz="5400">
                <a:solidFill>
                  <a:srgbClr val="CF0405"/>
                </a:solidFill>
                <a:latin typeface="Monda"/>
                <a:ea typeface="Monda"/>
                <a:cs typeface="Monda"/>
                <a:sym typeface="Monda"/>
              </a:rPr>
              <a:t>760%</a:t>
            </a:r>
            <a:endParaRPr/>
          </a:p>
        </p:txBody>
      </p:sp>
      <p:sp>
        <p:nvSpPr>
          <p:cNvPr id="450" name="Google Shape;450;p14"/>
          <p:cNvSpPr txBox="1"/>
          <p:nvPr/>
        </p:nvSpPr>
        <p:spPr>
          <a:xfrm>
            <a:off x="190500" y="-3969"/>
            <a:ext cx="8763000" cy="914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333333"/>
              </a:buClr>
              <a:buSzPts val="3600"/>
              <a:buFont typeface="Archivo Narrow"/>
              <a:buNone/>
            </a:pPr>
            <a:r>
              <a:rPr b="1" lang="en-US" sz="3600">
                <a:solidFill>
                  <a:srgbClr val="333333"/>
                </a:solidFill>
                <a:latin typeface="Archivo Narrow"/>
                <a:ea typeface="Archivo Narrow"/>
                <a:cs typeface="Archivo Narrow"/>
                <a:sym typeface="Archivo Narrow"/>
              </a:rPr>
              <a:t>Profit Growth Calculator: </a:t>
            </a:r>
            <a:r>
              <a:rPr b="1" lang="en-US" sz="3600">
                <a:solidFill>
                  <a:srgbClr val="CF0405"/>
                </a:solidFill>
                <a:latin typeface="Archivo Narrow"/>
                <a:ea typeface="Archivo Narrow"/>
                <a:cs typeface="Archivo Narrow"/>
                <a:sym typeface="Archivo Narrow"/>
              </a:rPr>
              <a:t>Compound Growth</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8">
                                            <p:txEl>
                                              <p:pRg end="0" st="0"/>
                                            </p:txEl>
                                          </p:spTgt>
                                        </p:tgtEl>
                                        <p:attrNameLst>
                                          <p:attrName>style.visibility</p:attrName>
                                        </p:attrNameLst>
                                      </p:cBhvr>
                                      <p:to>
                                        <p:strVal val="visible"/>
                                      </p:to>
                                    </p:set>
                                    <p:animEffect filter="fade" transition="in">
                                      <p:cBhvr>
                                        <p:cTn dur="1000"/>
                                        <p:tgtEl>
                                          <p:spTgt spid="44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8">
                                            <p:txEl>
                                              <p:pRg end="1" st="1"/>
                                            </p:txEl>
                                          </p:spTgt>
                                        </p:tgtEl>
                                        <p:attrNameLst>
                                          <p:attrName>style.visibility</p:attrName>
                                        </p:attrNameLst>
                                      </p:cBhvr>
                                      <p:to>
                                        <p:strVal val="visible"/>
                                      </p:to>
                                    </p:set>
                                    <p:animEffect filter="fade" transition="in">
                                      <p:cBhvr>
                                        <p:cTn dur="1000"/>
                                        <p:tgtEl>
                                          <p:spTgt spid="44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500"/>
                                        <p:tgtEl>
                                          <p:spTgt spid="4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500"/>
                                        <p:tgtEl>
                                          <p:spTgt spid="4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500"/>
                                        <p:tgtEl>
                                          <p:spTgt spid="4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500"/>
                                        <p:tgtEl>
                                          <p:spTgt spid="4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500"/>
                                        <p:tgtEl>
                                          <p:spTgt spid="4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500"/>
                                        <p:tgtEl>
                                          <p:spTgt spid="4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500"/>
                                        <p:tgtEl>
                                          <p:spTgt spid="4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500"/>
                                        <p:tgtEl>
                                          <p:spTgt spid="42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500"/>
                                        <p:tgtEl>
                                          <p:spTgt spid="4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500"/>
                                        <p:tgtEl>
                                          <p:spTgt spid="4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500"/>
                                        <p:tgtEl>
                                          <p:spTgt spid="4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500"/>
                                        <p:tgtEl>
                                          <p:spTgt spid="4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500"/>
                                        <p:tgtEl>
                                          <p:spTgt spid="4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500"/>
                                        <p:tgtEl>
                                          <p:spTgt spid="4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500"/>
                                        <p:tgtEl>
                                          <p:spTgt spid="4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500"/>
                                        <p:tgtEl>
                                          <p:spTgt spid="43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500"/>
                                        <p:tgtEl>
                                          <p:spTgt spid="4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500"/>
                                        <p:tgtEl>
                                          <p:spTgt spid="4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500"/>
                                        <p:tgtEl>
                                          <p:spTgt spid="4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500"/>
                                        <p:tgtEl>
                                          <p:spTgt spid="4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500"/>
                                        <p:tgtEl>
                                          <p:spTgt spid="4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
                                        </p:tgtEl>
                                        <p:attrNameLst>
                                          <p:attrName>style.visibility</p:attrName>
                                        </p:attrNameLst>
                                      </p:cBhvr>
                                      <p:to>
                                        <p:strVal val="visible"/>
                                      </p:to>
                                    </p:set>
                                    <p:animEffect filter="fade" transition="in">
                                      <p:cBhvr>
                                        <p:cTn dur="500"/>
                                        <p:tgtEl>
                                          <p:spTgt spid="4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4"/>
                                        </p:tgtEl>
                                        <p:attrNameLst>
                                          <p:attrName>style.visibility</p:attrName>
                                        </p:attrNameLst>
                                      </p:cBhvr>
                                      <p:to>
                                        <p:strVal val="visible"/>
                                      </p:to>
                                    </p:set>
                                    <p:animEffect filter="fade" transition="in">
                                      <p:cBhvr>
                                        <p:cTn dur="500"/>
                                        <p:tgtEl>
                                          <p:spTgt spid="4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500"/>
                                        <p:tgtEl>
                                          <p:spTgt spid="4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500"/>
                                        <p:tgtEl>
                                          <p:spTgt spid="446"/>
                                        </p:tgtEl>
                                      </p:cBhvr>
                                    </p:animEffect>
                                  </p:childTnLst>
                                </p:cTn>
                              </p:par>
                              <p:par>
                                <p:cTn fill="hold" nodeType="with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500"/>
                                        <p:tgtEl>
                                          <p:spTgt spid="4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gtEl>
                                        <p:attrNameLst>
                                          <p:attrName>style.visibility</p:attrName>
                                        </p:attrNameLst>
                                      </p:cBhvr>
                                      <p:to>
                                        <p:strVal val="visible"/>
                                      </p:to>
                                    </p:set>
                                    <p:animEffect filter="fade" transition="in">
                                      <p:cBhvr>
                                        <p:cTn dur="2000"/>
                                        <p:tgtEl>
                                          <p:spTgt spid="4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pic>
        <p:nvPicPr>
          <p:cNvPr id="455" name="Google Shape;455;p15"/>
          <p:cNvPicPr preferRelativeResize="0"/>
          <p:nvPr/>
        </p:nvPicPr>
        <p:blipFill rotWithShape="1">
          <a:blip r:embed="rId3">
            <a:alphaModFix/>
          </a:blip>
          <a:srcRect b="0" l="0" r="0" t="0"/>
          <a:stretch/>
        </p:blipFill>
        <p:spPr>
          <a:xfrm>
            <a:off x="6477000" y="1101852"/>
            <a:ext cx="1878012" cy="3873500"/>
          </a:xfrm>
          <a:prstGeom prst="rect">
            <a:avLst/>
          </a:prstGeom>
          <a:noFill/>
          <a:ln>
            <a:noFill/>
          </a:ln>
        </p:spPr>
      </p:pic>
      <p:pic>
        <p:nvPicPr>
          <p:cNvPr id="456" name="Google Shape;456;p15"/>
          <p:cNvPicPr preferRelativeResize="0"/>
          <p:nvPr/>
        </p:nvPicPr>
        <p:blipFill rotWithShape="1">
          <a:blip r:embed="rId4">
            <a:alphaModFix/>
          </a:blip>
          <a:srcRect b="0" l="0" r="0" t="0"/>
          <a:stretch/>
        </p:blipFill>
        <p:spPr>
          <a:xfrm>
            <a:off x="3959225" y="1101852"/>
            <a:ext cx="2566987" cy="3873500"/>
          </a:xfrm>
          <a:prstGeom prst="rect">
            <a:avLst/>
          </a:prstGeom>
          <a:noFill/>
          <a:ln>
            <a:noFill/>
          </a:ln>
        </p:spPr>
      </p:pic>
      <p:sp>
        <p:nvSpPr>
          <p:cNvPr id="457" name="Google Shape;457;p15"/>
          <p:cNvSpPr/>
          <p:nvPr/>
        </p:nvSpPr>
        <p:spPr>
          <a:xfrm>
            <a:off x="5916612" y="1452690"/>
            <a:ext cx="479425" cy="2460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1,000</a:t>
            </a:r>
            <a:endParaRPr/>
          </a:p>
        </p:txBody>
      </p:sp>
      <p:sp>
        <p:nvSpPr>
          <p:cNvPr id="458" name="Google Shape;458;p15"/>
          <p:cNvSpPr/>
          <p:nvPr/>
        </p:nvSpPr>
        <p:spPr>
          <a:xfrm>
            <a:off x="6056312" y="1851152"/>
            <a:ext cx="314325" cy="246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25</a:t>
            </a:r>
            <a:endParaRPr sz="1000">
              <a:solidFill>
                <a:schemeClr val="dk1"/>
              </a:solidFill>
              <a:latin typeface="Arial"/>
              <a:ea typeface="Arial"/>
              <a:cs typeface="Arial"/>
              <a:sym typeface="Arial"/>
            </a:endParaRPr>
          </a:p>
        </p:txBody>
      </p:sp>
      <p:sp>
        <p:nvSpPr>
          <p:cNvPr id="459" name="Google Shape;459;p15"/>
          <p:cNvSpPr/>
          <p:nvPr/>
        </p:nvSpPr>
        <p:spPr>
          <a:xfrm>
            <a:off x="5994400" y="2214690"/>
            <a:ext cx="379412" cy="2460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000"/>
              <a:buFont typeface="Arial"/>
              <a:buNone/>
            </a:pPr>
            <a:r>
              <a:rPr b="1" lang="en-US" sz="1000">
                <a:solidFill>
                  <a:srgbClr val="FF0000"/>
                </a:solidFill>
                <a:latin typeface="Arial"/>
                <a:ea typeface="Arial"/>
                <a:cs typeface="Arial"/>
                <a:sym typeface="Arial"/>
              </a:rPr>
              <a:t>250</a:t>
            </a:r>
            <a:endParaRPr b="1" sz="1000">
              <a:solidFill>
                <a:srgbClr val="FF0000"/>
              </a:solidFill>
              <a:latin typeface="Arial"/>
              <a:ea typeface="Arial"/>
              <a:cs typeface="Arial"/>
              <a:sym typeface="Arial"/>
            </a:endParaRPr>
          </a:p>
        </p:txBody>
      </p:sp>
      <p:sp>
        <p:nvSpPr>
          <p:cNvPr id="460" name="Google Shape;460;p15"/>
          <p:cNvSpPr/>
          <p:nvPr/>
        </p:nvSpPr>
        <p:spPr>
          <a:xfrm>
            <a:off x="5992812" y="2841752"/>
            <a:ext cx="314325" cy="246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10</a:t>
            </a:r>
            <a:endParaRPr/>
          </a:p>
        </p:txBody>
      </p:sp>
      <p:sp>
        <p:nvSpPr>
          <p:cNvPr id="461" name="Google Shape;461;p15"/>
          <p:cNvSpPr/>
          <p:nvPr/>
        </p:nvSpPr>
        <p:spPr>
          <a:xfrm>
            <a:off x="5992812" y="3281490"/>
            <a:ext cx="379413" cy="2460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100</a:t>
            </a:r>
            <a:endParaRPr sz="1000">
              <a:solidFill>
                <a:schemeClr val="dk1"/>
              </a:solidFill>
              <a:latin typeface="Arial"/>
              <a:ea typeface="Arial"/>
              <a:cs typeface="Arial"/>
              <a:sym typeface="Arial"/>
            </a:endParaRPr>
          </a:p>
        </p:txBody>
      </p:sp>
      <p:sp>
        <p:nvSpPr>
          <p:cNvPr id="462" name="Google Shape;462;p15"/>
          <p:cNvSpPr/>
          <p:nvPr/>
        </p:nvSpPr>
        <p:spPr>
          <a:xfrm>
            <a:off x="5840412" y="3662490"/>
            <a:ext cx="673100" cy="2460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000"/>
              <a:buFont typeface="Arial"/>
              <a:buNone/>
            </a:pPr>
            <a:r>
              <a:rPr b="1" lang="en-US" sz="1000">
                <a:solidFill>
                  <a:srgbClr val="FF0000"/>
                </a:solidFill>
                <a:latin typeface="Arial"/>
                <a:ea typeface="Arial"/>
                <a:cs typeface="Arial"/>
                <a:sym typeface="Arial"/>
              </a:rPr>
              <a:t>$250,000</a:t>
            </a:r>
            <a:endParaRPr/>
          </a:p>
        </p:txBody>
      </p:sp>
      <p:sp>
        <p:nvSpPr>
          <p:cNvPr id="463" name="Google Shape;463;p15"/>
          <p:cNvSpPr/>
          <p:nvPr/>
        </p:nvSpPr>
        <p:spPr>
          <a:xfrm>
            <a:off x="6069012" y="4272090"/>
            <a:ext cx="314325" cy="2460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25</a:t>
            </a:r>
            <a:endParaRPr sz="1000">
              <a:solidFill>
                <a:schemeClr val="dk1"/>
              </a:solidFill>
              <a:latin typeface="Arial"/>
              <a:ea typeface="Arial"/>
              <a:cs typeface="Arial"/>
              <a:sym typeface="Arial"/>
            </a:endParaRPr>
          </a:p>
        </p:txBody>
      </p:sp>
      <p:sp>
        <p:nvSpPr>
          <p:cNvPr id="464" name="Google Shape;464;p15"/>
          <p:cNvSpPr/>
          <p:nvPr/>
        </p:nvSpPr>
        <p:spPr>
          <a:xfrm>
            <a:off x="5918200" y="4670552"/>
            <a:ext cx="608012" cy="246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000"/>
              <a:buFont typeface="Arial"/>
              <a:buNone/>
            </a:pPr>
            <a:r>
              <a:rPr b="1" lang="en-US" sz="1000">
                <a:solidFill>
                  <a:srgbClr val="FF0000"/>
                </a:solidFill>
                <a:latin typeface="Arial"/>
                <a:ea typeface="Arial"/>
                <a:cs typeface="Arial"/>
                <a:sym typeface="Arial"/>
              </a:rPr>
              <a:t>$62,500</a:t>
            </a:r>
            <a:endParaRPr/>
          </a:p>
        </p:txBody>
      </p:sp>
      <p:sp>
        <p:nvSpPr>
          <p:cNvPr id="465" name="Google Shape;465;p15"/>
          <p:cNvSpPr/>
          <p:nvPr/>
        </p:nvSpPr>
        <p:spPr>
          <a:xfrm>
            <a:off x="6754812" y="1462215"/>
            <a:ext cx="479425" cy="2460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1,100</a:t>
            </a:r>
            <a:endParaRPr/>
          </a:p>
        </p:txBody>
      </p:sp>
      <p:sp>
        <p:nvSpPr>
          <p:cNvPr id="466" name="Google Shape;466;p15"/>
          <p:cNvSpPr/>
          <p:nvPr/>
        </p:nvSpPr>
        <p:spPr>
          <a:xfrm>
            <a:off x="6799262" y="1868615"/>
            <a:ext cx="412750" cy="2476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27.5</a:t>
            </a:r>
            <a:endParaRPr sz="1000">
              <a:solidFill>
                <a:schemeClr val="dk1"/>
              </a:solidFill>
              <a:latin typeface="Arial"/>
              <a:ea typeface="Arial"/>
              <a:cs typeface="Arial"/>
              <a:sym typeface="Arial"/>
            </a:endParaRPr>
          </a:p>
        </p:txBody>
      </p:sp>
      <p:sp>
        <p:nvSpPr>
          <p:cNvPr id="467" name="Google Shape;467;p15"/>
          <p:cNvSpPr/>
          <p:nvPr/>
        </p:nvSpPr>
        <p:spPr>
          <a:xfrm>
            <a:off x="6832600" y="2232152"/>
            <a:ext cx="379412" cy="246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000"/>
              <a:buFont typeface="Arial"/>
              <a:buNone/>
            </a:pPr>
            <a:r>
              <a:rPr b="1" lang="en-US" sz="1000">
                <a:solidFill>
                  <a:srgbClr val="FF0000"/>
                </a:solidFill>
                <a:latin typeface="Arial"/>
                <a:ea typeface="Arial"/>
                <a:cs typeface="Arial"/>
                <a:sym typeface="Arial"/>
              </a:rPr>
              <a:t>303</a:t>
            </a:r>
            <a:endParaRPr b="1" sz="1000">
              <a:solidFill>
                <a:srgbClr val="FF0000"/>
              </a:solidFill>
              <a:latin typeface="Arial"/>
              <a:ea typeface="Arial"/>
              <a:cs typeface="Arial"/>
              <a:sym typeface="Arial"/>
            </a:endParaRPr>
          </a:p>
        </p:txBody>
      </p:sp>
      <p:sp>
        <p:nvSpPr>
          <p:cNvPr id="468" name="Google Shape;468;p15"/>
          <p:cNvSpPr/>
          <p:nvPr/>
        </p:nvSpPr>
        <p:spPr>
          <a:xfrm>
            <a:off x="6831012" y="2859215"/>
            <a:ext cx="314325" cy="2476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11</a:t>
            </a:r>
            <a:endParaRPr/>
          </a:p>
        </p:txBody>
      </p:sp>
      <p:sp>
        <p:nvSpPr>
          <p:cNvPr id="469" name="Google Shape;469;p15"/>
          <p:cNvSpPr/>
          <p:nvPr/>
        </p:nvSpPr>
        <p:spPr>
          <a:xfrm>
            <a:off x="6754812" y="3298952"/>
            <a:ext cx="444500" cy="246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$110</a:t>
            </a:r>
            <a:endParaRPr sz="1000">
              <a:solidFill>
                <a:schemeClr val="dk1"/>
              </a:solidFill>
              <a:latin typeface="Arial"/>
              <a:ea typeface="Arial"/>
              <a:cs typeface="Arial"/>
              <a:sym typeface="Arial"/>
            </a:endParaRPr>
          </a:p>
        </p:txBody>
      </p:sp>
      <p:sp>
        <p:nvSpPr>
          <p:cNvPr id="470" name="Google Shape;470;p15"/>
          <p:cNvSpPr/>
          <p:nvPr/>
        </p:nvSpPr>
        <p:spPr>
          <a:xfrm>
            <a:off x="6691312" y="3662490"/>
            <a:ext cx="673100" cy="2460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000"/>
              <a:buFont typeface="Arial"/>
              <a:buNone/>
            </a:pPr>
            <a:r>
              <a:rPr b="1" lang="en-US" sz="1000">
                <a:solidFill>
                  <a:srgbClr val="FF0000"/>
                </a:solidFill>
                <a:latin typeface="Arial"/>
                <a:ea typeface="Arial"/>
                <a:cs typeface="Arial"/>
                <a:sym typeface="Arial"/>
              </a:rPr>
              <a:t>$366,025</a:t>
            </a:r>
            <a:endParaRPr/>
          </a:p>
        </p:txBody>
      </p:sp>
      <p:sp>
        <p:nvSpPr>
          <p:cNvPr id="471" name="Google Shape;471;p15"/>
          <p:cNvSpPr/>
          <p:nvPr/>
        </p:nvSpPr>
        <p:spPr>
          <a:xfrm>
            <a:off x="6799262" y="4281615"/>
            <a:ext cx="412750" cy="2460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27.5</a:t>
            </a:r>
            <a:endParaRPr sz="1000">
              <a:solidFill>
                <a:schemeClr val="dk1"/>
              </a:solidFill>
              <a:latin typeface="Arial"/>
              <a:ea typeface="Arial"/>
              <a:cs typeface="Arial"/>
              <a:sym typeface="Arial"/>
            </a:endParaRPr>
          </a:p>
        </p:txBody>
      </p:sp>
      <p:sp>
        <p:nvSpPr>
          <p:cNvPr id="472" name="Google Shape;472;p15"/>
          <p:cNvSpPr/>
          <p:nvPr/>
        </p:nvSpPr>
        <p:spPr>
          <a:xfrm>
            <a:off x="6691312" y="4670552"/>
            <a:ext cx="673100" cy="246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000"/>
              <a:buFont typeface="Arial"/>
              <a:buNone/>
            </a:pPr>
            <a:r>
              <a:rPr b="1" lang="en-US" sz="1000">
                <a:solidFill>
                  <a:srgbClr val="FF0000"/>
                </a:solidFill>
                <a:latin typeface="Arial"/>
                <a:ea typeface="Arial"/>
                <a:cs typeface="Arial"/>
                <a:sym typeface="Arial"/>
              </a:rPr>
              <a:t>$100,657</a:t>
            </a:r>
            <a:endParaRPr/>
          </a:p>
        </p:txBody>
      </p:sp>
      <p:sp>
        <p:nvSpPr>
          <p:cNvPr id="473" name="Google Shape;473;p15"/>
          <p:cNvSpPr/>
          <p:nvPr/>
        </p:nvSpPr>
        <p:spPr>
          <a:xfrm>
            <a:off x="7556500" y="1462215"/>
            <a:ext cx="479425" cy="2460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1,500</a:t>
            </a:r>
            <a:endParaRPr/>
          </a:p>
        </p:txBody>
      </p:sp>
      <p:sp>
        <p:nvSpPr>
          <p:cNvPr id="474" name="Google Shape;474;p15"/>
          <p:cNvSpPr/>
          <p:nvPr/>
        </p:nvSpPr>
        <p:spPr>
          <a:xfrm>
            <a:off x="7637462" y="1868615"/>
            <a:ext cx="412750" cy="2476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37.5</a:t>
            </a:r>
            <a:endParaRPr sz="1000">
              <a:solidFill>
                <a:schemeClr val="dk1"/>
              </a:solidFill>
              <a:latin typeface="Arial"/>
              <a:ea typeface="Arial"/>
              <a:cs typeface="Arial"/>
              <a:sym typeface="Arial"/>
            </a:endParaRPr>
          </a:p>
        </p:txBody>
      </p:sp>
      <p:sp>
        <p:nvSpPr>
          <p:cNvPr id="475" name="Google Shape;475;p15"/>
          <p:cNvSpPr/>
          <p:nvPr/>
        </p:nvSpPr>
        <p:spPr>
          <a:xfrm>
            <a:off x="7670800" y="2232152"/>
            <a:ext cx="379412" cy="246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000"/>
              <a:buFont typeface="Arial"/>
              <a:buNone/>
            </a:pPr>
            <a:r>
              <a:rPr b="1" lang="en-US" sz="1000">
                <a:solidFill>
                  <a:srgbClr val="FF0000"/>
                </a:solidFill>
                <a:latin typeface="Arial"/>
                <a:ea typeface="Arial"/>
                <a:cs typeface="Arial"/>
                <a:sym typeface="Arial"/>
              </a:rPr>
              <a:t>563</a:t>
            </a:r>
            <a:endParaRPr b="1" sz="1000">
              <a:solidFill>
                <a:srgbClr val="FF0000"/>
              </a:solidFill>
              <a:latin typeface="Arial"/>
              <a:ea typeface="Arial"/>
              <a:cs typeface="Arial"/>
              <a:sym typeface="Arial"/>
            </a:endParaRPr>
          </a:p>
        </p:txBody>
      </p:sp>
      <p:sp>
        <p:nvSpPr>
          <p:cNvPr id="476" name="Google Shape;476;p15"/>
          <p:cNvSpPr/>
          <p:nvPr/>
        </p:nvSpPr>
        <p:spPr>
          <a:xfrm>
            <a:off x="7735887" y="2868740"/>
            <a:ext cx="314325" cy="2460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15</a:t>
            </a:r>
            <a:endParaRPr/>
          </a:p>
        </p:txBody>
      </p:sp>
      <p:sp>
        <p:nvSpPr>
          <p:cNvPr id="477" name="Google Shape;477;p15"/>
          <p:cNvSpPr/>
          <p:nvPr/>
        </p:nvSpPr>
        <p:spPr>
          <a:xfrm>
            <a:off x="7669212" y="3298952"/>
            <a:ext cx="444500" cy="246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$150</a:t>
            </a:r>
            <a:endParaRPr sz="1000">
              <a:solidFill>
                <a:schemeClr val="dk1"/>
              </a:solidFill>
              <a:latin typeface="Arial"/>
              <a:ea typeface="Arial"/>
              <a:cs typeface="Arial"/>
              <a:sym typeface="Arial"/>
            </a:endParaRPr>
          </a:p>
        </p:txBody>
      </p:sp>
      <p:sp>
        <p:nvSpPr>
          <p:cNvPr id="478" name="Google Shape;478;p15"/>
          <p:cNvSpPr/>
          <p:nvPr/>
        </p:nvSpPr>
        <p:spPr>
          <a:xfrm>
            <a:off x="7507287" y="3662490"/>
            <a:ext cx="771525" cy="2460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000"/>
              <a:buFont typeface="Arial"/>
              <a:buNone/>
            </a:pPr>
            <a:r>
              <a:rPr b="1" lang="en-US" sz="1000">
                <a:solidFill>
                  <a:srgbClr val="FF0000"/>
                </a:solidFill>
                <a:latin typeface="Arial"/>
                <a:ea typeface="Arial"/>
                <a:cs typeface="Arial"/>
                <a:sym typeface="Arial"/>
              </a:rPr>
              <a:t>$1,265,625</a:t>
            </a:r>
            <a:endParaRPr/>
          </a:p>
        </p:txBody>
      </p:sp>
      <p:sp>
        <p:nvSpPr>
          <p:cNvPr id="479" name="Google Shape;479;p15"/>
          <p:cNvSpPr/>
          <p:nvPr/>
        </p:nvSpPr>
        <p:spPr>
          <a:xfrm>
            <a:off x="7713662" y="4299077"/>
            <a:ext cx="412750" cy="246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37.5</a:t>
            </a:r>
            <a:endParaRPr sz="1000">
              <a:solidFill>
                <a:schemeClr val="dk1"/>
              </a:solidFill>
              <a:latin typeface="Arial"/>
              <a:ea typeface="Arial"/>
              <a:cs typeface="Arial"/>
              <a:sym typeface="Arial"/>
            </a:endParaRPr>
          </a:p>
        </p:txBody>
      </p:sp>
      <p:sp>
        <p:nvSpPr>
          <p:cNvPr id="480" name="Google Shape;480;p15"/>
          <p:cNvSpPr/>
          <p:nvPr/>
        </p:nvSpPr>
        <p:spPr>
          <a:xfrm>
            <a:off x="7605712" y="4670552"/>
            <a:ext cx="673100" cy="246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000"/>
              <a:buFont typeface="Arial"/>
              <a:buNone/>
            </a:pPr>
            <a:r>
              <a:rPr b="1" lang="en-US" sz="1000">
                <a:solidFill>
                  <a:srgbClr val="FF0000"/>
                </a:solidFill>
                <a:latin typeface="Arial"/>
                <a:ea typeface="Arial"/>
                <a:cs typeface="Arial"/>
                <a:sym typeface="Arial"/>
              </a:rPr>
              <a:t>$474,609</a:t>
            </a:r>
            <a:endParaRPr/>
          </a:p>
        </p:txBody>
      </p:sp>
      <p:sp>
        <p:nvSpPr>
          <p:cNvPr id="481" name="Google Shape;481;p15"/>
          <p:cNvSpPr/>
          <p:nvPr/>
        </p:nvSpPr>
        <p:spPr>
          <a:xfrm>
            <a:off x="5802312" y="4670552"/>
            <a:ext cx="800100" cy="246063"/>
          </a:xfrm>
          <a:prstGeom prst="roundRect">
            <a:avLst>
              <a:gd fmla="val 16667" name="adj"/>
            </a:avLst>
          </a:prstGeom>
          <a:noFill/>
          <a:ln cap="flat" cmpd="sng" w="2857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82" name="Google Shape;482;p15"/>
          <p:cNvSpPr/>
          <p:nvPr/>
        </p:nvSpPr>
        <p:spPr>
          <a:xfrm>
            <a:off x="7554912" y="4670552"/>
            <a:ext cx="800100" cy="246063"/>
          </a:xfrm>
          <a:prstGeom prst="roundRect">
            <a:avLst>
              <a:gd fmla="val 16667" name="adj"/>
            </a:avLst>
          </a:prstGeom>
          <a:noFill/>
          <a:ln cap="flat" cmpd="sng" w="2857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83" name="Google Shape;483;p15"/>
          <p:cNvSpPr/>
          <p:nvPr/>
        </p:nvSpPr>
        <p:spPr>
          <a:xfrm>
            <a:off x="304800" y="1656394"/>
            <a:ext cx="3503612" cy="1717393"/>
          </a:xfrm>
          <a:prstGeom prst="rect">
            <a:avLst/>
          </a:prstGeom>
          <a:noFill/>
          <a:ln>
            <a:noFill/>
          </a:ln>
        </p:spPr>
        <p:txBody>
          <a:bodyPr anchorCtr="0" anchor="t" bIns="45700" lIns="91425" spcFirstLastPara="1" rIns="91425" wrap="square" tIns="45700">
            <a:spAutoFit/>
          </a:bodyPr>
          <a:lstStyle/>
          <a:p>
            <a:pPr indent="-285750" lvl="0" marL="285750" marR="0" rtl="0" algn="l">
              <a:lnSpc>
                <a:spcPct val="90000"/>
              </a:lnSpc>
              <a:spcBef>
                <a:spcPts val="0"/>
              </a:spcBef>
              <a:spcAft>
                <a:spcPts val="0"/>
              </a:spcAft>
              <a:buClr>
                <a:srgbClr val="333333"/>
              </a:buClr>
              <a:buSzPts val="1600"/>
              <a:buFont typeface="Arial"/>
              <a:buChar char="•"/>
            </a:pPr>
            <a:r>
              <a:rPr lang="en-US" sz="1600">
                <a:solidFill>
                  <a:srgbClr val="333333"/>
                </a:solidFill>
                <a:latin typeface="Monda"/>
                <a:ea typeface="Monda"/>
                <a:cs typeface="Monda"/>
                <a:sym typeface="Monda"/>
              </a:rPr>
              <a:t>A 50% gain in each of these five areas is </a:t>
            </a:r>
            <a:r>
              <a:rPr b="1" lang="en-US" sz="1600">
                <a:solidFill>
                  <a:srgbClr val="333333"/>
                </a:solidFill>
                <a:latin typeface="Monda"/>
                <a:ea typeface="Monda"/>
                <a:cs typeface="Monda"/>
                <a:sym typeface="Monda"/>
              </a:rPr>
              <a:t>child's play </a:t>
            </a:r>
            <a:r>
              <a:rPr lang="en-US" sz="1600">
                <a:solidFill>
                  <a:srgbClr val="333333"/>
                </a:solidFill>
                <a:latin typeface="Monda"/>
                <a:ea typeface="Monda"/>
                <a:cs typeface="Monda"/>
                <a:sym typeface="Monda"/>
              </a:rPr>
              <a:t>when effective strategies are deployed.</a:t>
            </a:r>
            <a:endParaRPr/>
          </a:p>
          <a:p>
            <a:pPr indent="-285750" lvl="0" marL="285750" marR="0" rtl="0" algn="l">
              <a:lnSpc>
                <a:spcPct val="90000"/>
              </a:lnSpc>
              <a:spcBef>
                <a:spcPts val="480"/>
              </a:spcBef>
              <a:spcAft>
                <a:spcPts val="0"/>
              </a:spcAft>
              <a:buClr>
                <a:srgbClr val="333333"/>
              </a:buClr>
              <a:buSzPts val="1600"/>
              <a:buFont typeface="Arial"/>
              <a:buChar char="•"/>
            </a:pPr>
            <a:r>
              <a:rPr lang="en-US" sz="1600">
                <a:solidFill>
                  <a:srgbClr val="333333"/>
                </a:solidFill>
                <a:latin typeface="Monda"/>
                <a:ea typeface="Monda"/>
                <a:cs typeface="Monda"/>
                <a:sym typeface="Monda"/>
              </a:rPr>
              <a:t>Achievable incremental improvements in these fundamental five areas, generate exponential growth…</a:t>
            </a:r>
            <a:endParaRPr/>
          </a:p>
        </p:txBody>
      </p:sp>
      <p:sp>
        <p:nvSpPr>
          <p:cNvPr id="484" name="Google Shape;484;p15"/>
          <p:cNvSpPr txBox="1"/>
          <p:nvPr/>
        </p:nvSpPr>
        <p:spPr>
          <a:xfrm>
            <a:off x="252206" y="383804"/>
            <a:ext cx="3719650" cy="1122235"/>
          </a:xfrm>
          <a:prstGeom prst="rect">
            <a:avLst/>
          </a:prstGeom>
          <a:noFill/>
          <a:ln>
            <a:noFill/>
          </a:ln>
        </p:spPr>
        <p:txBody>
          <a:bodyPr anchorCtr="0" anchor="b" bIns="45700" lIns="91425" spcFirstLastPara="1" rIns="91425" wrap="square" tIns="45700">
            <a:noAutofit/>
          </a:bodyPr>
          <a:lstStyle/>
          <a:p>
            <a:pPr indent="0" lvl="0" marL="0" marR="0" rtl="0" algn="l">
              <a:lnSpc>
                <a:spcPct val="110833"/>
              </a:lnSpc>
              <a:spcBef>
                <a:spcPts val="0"/>
              </a:spcBef>
              <a:spcAft>
                <a:spcPts val="0"/>
              </a:spcAft>
              <a:buClr>
                <a:schemeClr val="dk1"/>
              </a:buClr>
              <a:buSzPts val="2400"/>
              <a:buFont typeface="Archivo Narrow"/>
              <a:buNone/>
            </a:pPr>
            <a:r>
              <a:rPr b="1" lang="en-US" sz="2400">
                <a:solidFill>
                  <a:schemeClr val="dk1"/>
                </a:solidFill>
                <a:latin typeface="Archivo Narrow"/>
                <a:ea typeface="Archivo Narrow"/>
                <a:cs typeface="Archivo Narrow"/>
                <a:sym typeface="Archivo Narrow"/>
              </a:rPr>
              <a:t>Revenue Compounding: </a:t>
            </a:r>
            <a:endParaRPr/>
          </a:p>
          <a:p>
            <a:pPr indent="0" lvl="0" marL="0" marR="0" rtl="0" algn="l">
              <a:lnSpc>
                <a:spcPct val="110833"/>
              </a:lnSpc>
              <a:spcBef>
                <a:spcPts val="0"/>
              </a:spcBef>
              <a:spcAft>
                <a:spcPts val="0"/>
              </a:spcAft>
              <a:buClr>
                <a:srgbClr val="CF0405"/>
              </a:buClr>
              <a:buSzPts val="2400"/>
              <a:buFont typeface="Archivo Narrow"/>
              <a:buNone/>
            </a:pPr>
            <a:r>
              <a:rPr b="1" lang="en-US" sz="2400">
                <a:solidFill>
                  <a:srgbClr val="CF0405"/>
                </a:solidFill>
                <a:latin typeface="Archivo Narrow"/>
                <a:ea typeface="Archivo Narrow"/>
                <a:cs typeface="Archivo Narrow"/>
                <a:sym typeface="Archivo Narrow"/>
              </a:rPr>
              <a:t>Small Increases in 5 Areas Generate Massive Profits</a:t>
            </a:r>
            <a:endParaRPr/>
          </a:p>
        </p:txBody>
      </p:sp>
      <p:sp>
        <p:nvSpPr>
          <p:cNvPr id="485" name="Google Shape;485;p15"/>
          <p:cNvSpPr txBox="1"/>
          <p:nvPr/>
        </p:nvSpPr>
        <p:spPr>
          <a:xfrm>
            <a:off x="243681" y="3545015"/>
            <a:ext cx="3503612"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cap="small">
                <a:solidFill>
                  <a:srgbClr val="CF0405"/>
                </a:solidFill>
                <a:latin typeface="Archivo Narrow"/>
                <a:ea typeface="Archivo Narrow"/>
                <a:cs typeface="Archivo Narrow"/>
                <a:sym typeface="Archivo Narrow"/>
              </a:rPr>
              <a:t>Without spending additional dollars on Marketing &amp; Advertising.</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1000"/>
                                        <p:tgtEl>
                                          <p:spTgt spid="484"/>
                                        </p:tgtEl>
                                      </p:cBhvr>
                                    </p:animEffect>
                                  </p:childTnLst>
                                </p:cTn>
                              </p:par>
                              <p:par>
                                <p:cTn fill="hold" nodeType="withEffect" presetClass="entr" presetID="10" presetSubtype="0">
                                  <p:stCondLst>
                                    <p:cond delay="0"/>
                                  </p:stCondLst>
                                  <p:childTnLst>
                                    <p:set>
                                      <p:cBhvr>
                                        <p:cTn dur="1" fill="hold">
                                          <p:stCondLst>
                                            <p:cond delay="0"/>
                                          </p:stCondLst>
                                        </p:cTn>
                                        <p:tgtEl>
                                          <p:spTgt spid="483"/>
                                        </p:tgtEl>
                                        <p:attrNameLst>
                                          <p:attrName>style.visibility</p:attrName>
                                        </p:attrNameLst>
                                      </p:cBhvr>
                                      <p:to>
                                        <p:strVal val="visible"/>
                                      </p:to>
                                    </p:set>
                                    <p:animEffect filter="fade" transition="in">
                                      <p:cBhvr>
                                        <p:cTn dur="1000"/>
                                        <p:tgtEl>
                                          <p:spTgt spid="4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83">
                                            <p:txEl>
                                              <p:pRg end="0" st="0"/>
                                            </p:txEl>
                                          </p:spTgt>
                                        </p:tgtEl>
                                        <p:attrNameLst>
                                          <p:attrName>style.visibility</p:attrName>
                                        </p:attrNameLst>
                                      </p:cBhvr>
                                      <p:to>
                                        <p:strVal val="visible"/>
                                      </p:to>
                                    </p:set>
                                    <p:anim calcmode="lin" valueType="num">
                                      <p:cBhvr additive="base">
                                        <p:cTn dur="1000"/>
                                        <p:tgtEl>
                                          <p:spTgt spid="483">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83">
                                            <p:txEl>
                                              <p:pRg end="1" st="1"/>
                                            </p:txEl>
                                          </p:spTgt>
                                        </p:tgtEl>
                                        <p:attrNameLst>
                                          <p:attrName>style.visibility</p:attrName>
                                        </p:attrNameLst>
                                      </p:cBhvr>
                                      <p:to>
                                        <p:strVal val="visible"/>
                                      </p:to>
                                    </p:set>
                                    <p:anim calcmode="lin" valueType="num">
                                      <p:cBhvr additive="base">
                                        <p:cTn dur="1000"/>
                                        <p:tgtEl>
                                          <p:spTgt spid="483">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5"/>
                                        </p:tgtEl>
                                        <p:attrNameLst>
                                          <p:attrName>style.visibility</p:attrName>
                                        </p:attrNameLst>
                                      </p:cBhvr>
                                      <p:to>
                                        <p:strVal val="visible"/>
                                      </p:to>
                                    </p:set>
                                    <p:animEffect filter="fade" transition="in">
                                      <p:cBhvr>
                                        <p:cTn dur="2000"/>
                                        <p:tgtEl>
                                          <p:spTgt spid="4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9" name="Shape 489"/>
        <p:cNvGrpSpPr/>
        <p:nvPr/>
      </p:nvGrpSpPr>
      <p:grpSpPr>
        <a:xfrm>
          <a:off x="0" y="0"/>
          <a:ext cx="0" cy="0"/>
          <a:chOff x="0" y="0"/>
          <a:chExt cx="0" cy="0"/>
        </a:xfrm>
      </p:grpSpPr>
      <p:sp>
        <p:nvSpPr>
          <p:cNvPr id="490" name="Google Shape;490;p16"/>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White puzzle with one red piece" id="491" name="Google Shape;491;p16"/>
          <p:cNvPicPr preferRelativeResize="0"/>
          <p:nvPr/>
        </p:nvPicPr>
        <p:blipFill rotWithShape="1">
          <a:blip r:embed="rId3">
            <a:alphaModFix/>
          </a:blip>
          <a:srcRect b="0" l="0" r="0" t="0"/>
          <a:stretch/>
        </p:blipFill>
        <p:spPr>
          <a:xfrm>
            <a:off x="2642616" y="10"/>
            <a:ext cx="6501384" cy="5143490"/>
          </a:xfrm>
          <a:prstGeom prst="rect">
            <a:avLst/>
          </a:prstGeom>
          <a:noFill/>
          <a:ln>
            <a:noFill/>
          </a:ln>
        </p:spPr>
      </p:pic>
      <p:sp>
        <p:nvSpPr>
          <p:cNvPr id="492" name="Google Shape;492;p16"/>
          <p:cNvSpPr/>
          <p:nvPr/>
        </p:nvSpPr>
        <p:spPr>
          <a:xfrm>
            <a:off x="1" y="0"/>
            <a:ext cx="7317451" cy="5143500"/>
          </a:xfrm>
          <a:prstGeom prst="rect">
            <a:avLst/>
          </a:prstGeom>
          <a:gradFill>
            <a:gsLst>
              <a:gs pos="0">
                <a:srgbClr val="FFFFFF">
                  <a:alpha val="0"/>
                </a:srgbClr>
              </a:gs>
              <a:gs pos="19000">
                <a:srgbClr val="FFFFFF">
                  <a:alpha val="37647"/>
                </a:srgbClr>
              </a:gs>
              <a:gs pos="35000">
                <a:srgbClr val="FFFFFF">
                  <a:alpha val="77647"/>
                </a:srgbClr>
              </a:gs>
              <a:gs pos="5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3" name="Google Shape;493;p16"/>
          <p:cNvSpPr/>
          <p:nvPr/>
        </p:nvSpPr>
        <p:spPr>
          <a:xfrm rot="5400000">
            <a:off x="496919" y="454343"/>
            <a:ext cx="54864" cy="41148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94" name="Google Shape;494;p16"/>
          <p:cNvSpPr/>
          <p:nvPr/>
        </p:nvSpPr>
        <p:spPr>
          <a:xfrm>
            <a:off x="321183" y="1832610"/>
            <a:ext cx="2475738" cy="6858"/>
          </a:xfrm>
          <a:prstGeom prst="rect">
            <a:avLst/>
          </a:prstGeom>
          <a:solidFill>
            <a:srgbClr val="D5D5D5"/>
          </a:solidFill>
          <a:ln cap="flat" cmpd="sng" w="9525">
            <a:solidFill>
              <a:srgbClr val="D5D5D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95" name="Google Shape;495;p16"/>
          <p:cNvSpPr txBox="1"/>
          <p:nvPr>
            <p:ph type="title"/>
          </p:nvPr>
        </p:nvSpPr>
        <p:spPr>
          <a:xfrm>
            <a:off x="277813" y="871538"/>
            <a:ext cx="4751387" cy="842962"/>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600"/>
              <a:buFont typeface="Monda"/>
              <a:buNone/>
            </a:pPr>
            <a:r>
              <a:rPr b="1" lang="en-US" sz="3600">
                <a:latin typeface="Monda"/>
                <a:ea typeface="Monda"/>
                <a:cs typeface="Monda"/>
                <a:sym typeface="Monda"/>
              </a:rPr>
              <a:t>$100k In 45 Minutes</a:t>
            </a:r>
            <a:endParaRPr b="1" sz="3600"/>
          </a:p>
        </p:txBody>
      </p:sp>
      <p:sp>
        <p:nvSpPr>
          <p:cNvPr id="496" name="Google Shape;496;p16"/>
          <p:cNvSpPr txBox="1"/>
          <p:nvPr/>
        </p:nvSpPr>
        <p:spPr>
          <a:xfrm>
            <a:off x="383476" y="2266950"/>
            <a:ext cx="4518279" cy="1790033"/>
          </a:xfrm>
          <a:prstGeom prst="rect">
            <a:avLst/>
          </a:prstGeom>
          <a:noFill/>
          <a:ln>
            <a:noFill/>
          </a:ln>
        </p:spPr>
        <p:txBody>
          <a:bodyPr anchorCtr="0" anchor="t" bIns="45700" lIns="91425" spcFirstLastPara="1" rIns="91425" wrap="square" tIns="45700">
            <a:noAutofit/>
          </a:bodyPr>
          <a:lstStyle/>
          <a:p>
            <a:pPr indent="-69850" lvl="1" marL="514350" marR="0" rtl="0" algn="l">
              <a:lnSpc>
                <a:spcPct val="90000"/>
              </a:lnSpc>
              <a:spcBef>
                <a:spcPts val="0"/>
              </a:spcBef>
              <a:spcAft>
                <a:spcPts val="0"/>
              </a:spcAft>
              <a:buClr>
                <a:schemeClr val="dk1"/>
              </a:buClr>
              <a:buSzPts val="1600"/>
              <a:buFont typeface="Arial"/>
              <a:buNone/>
            </a:pPr>
            <a:r>
              <a:t/>
            </a:r>
            <a:endParaRPr b="1" i="0" sz="1600" u="none" cap="none" strike="noStrike">
              <a:solidFill>
                <a:schemeClr val="dk1"/>
              </a:solidFill>
              <a:latin typeface="Calibri"/>
              <a:ea typeface="Calibri"/>
              <a:cs typeface="Calibri"/>
              <a:sym typeface="Calibri"/>
            </a:endParaRPr>
          </a:p>
          <a:p>
            <a:pPr indent="-171450" lvl="0" marL="171450" marR="0" rtl="0" algn="l">
              <a:lnSpc>
                <a:spcPct val="90000"/>
              </a:lnSpc>
              <a:spcBef>
                <a:spcPts val="750"/>
              </a:spcBef>
              <a:spcAft>
                <a:spcPts val="0"/>
              </a:spcAft>
              <a:buClr>
                <a:schemeClr val="dk1"/>
              </a:buClr>
              <a:buSzPts val="1600"/>
              <a:buFont typeface="Arial"/>
              <a:buChar char="•"/>
            </a:pPr>
            <a:r>
              <a:rPr lang="en-US" sz="1600">
                <a:solidFill>
                  <a:schemeClr val="dk1"/>
                </a:solidFill>
                <a:latin typeface="Monda"/>
                <a:ea typeface="Monda"/>
                <a:cs typeface="Monda"/>
                <a:sym typeface="Monda"/>
              </a:rPr>
              <a:t>You MUST be able to enter the conversation taking place in the head of your prospects</a:t>
            </a:r>
            <a:endParaRPr/>
          </a:p>
          <a:p>
            <a:pPr indent="-171450" lvl="0" marL="171450" marR="0" rtl="0" algn="l">
              <a:lnSpc>
                <a:spcPct val="90000"/>
              </a:lnSpc>
              <a:spcBef>
                <a:spcPts val="750"/>
              </a:spcBef>
              <a:spcAft>
                <a:spcPts val="0"/>
              </a:spcAft>
              <a:buClr>
                <a:schemeClr val="dk1"/>
              </a:buClr>
              <a:buSzPts val="1600"/>
              <a:buFont typeface="Arial"/>
              <a:buChar char="•"/>
            </a:pPr>
            <a:r>
              <a:rPr lang="en-US" sz="1600">
                <a:solidFill>
                  <a:schemeClr val="dk1"/>
                </a:solidFill>
                <a:latin typeface="Monda"/>
                <a:ea typeface="Monda"/>
                <a:cs typeface="Monda"/>
                <a:sym typeface="Monda"/>
              </a:rPr>
              <a:t>Or another way to look at it is to be able to address the number one question on your prospects mind at just the right time</a:t>
            </a:r>
            <a:endParaRPr/>
          </a:p>
        </p:txBody>
      </p:sp>
      <p:sp>
        <p:nvSpPr>
          <p:cNvPr id="497" name="Google Shape;497;p16"/>
          <p:cNvSpPr txBox="1"/>
          <p:nvPr/>
        </p:nvSpPr>
        <p:spPr>
          <a:xfrm>
            <a:off x="243520" y="1996148"/>
            <a:ext cx="47933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Archivo Narrow"/>
                <a:ea typeface="Archivo Narrow"/>
                <a:cs typeface="Archivo Narrow"/>
                <a:sym typeface="Archivo Narrow"/>
              </a:rPr>
              <a:t>The Key to Successful Marketing</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97">
                                            <p:txEl>
                                              <p:pRg end="0" st="0"/>
                                            </p:txEl>
                                          </p:spTgt>
                                        </p:tgtEl>
                                        <p:attrNameLst>
                                          <p:attrName>style.visibility</p:attrName>
                                        </p:attrNameLst>
                                      </p:cBhvr>
                                      <p:to>
                                        <p:strVal val="visible"/>
                                      </p:to>
                                    </p:set>
                                    <p:anim calcmode="lin" valueType="num">
                                      <p:cBhvr additive="base">
                                        <p:cTn dur="1000"/>
                                        <p:tgtEl>
                                          <p:spTgt spid="497">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01" name="Shape 501"/>
        <p:cNvGrpSpPr/>
        <p:nvPr/>
      </p:nvGrpSpPr>
      <p:grpSpPr>
        <a:xfrm>
          <a:off x="0" y="0"/>
          <a:ext cx="0" cy="0"/>
          <a:chOff x="0" y="0"/>
          <a:chExt cx="0" cy="0"/>
        </a:xfrm>
      </p:grpSpPr>
      <p:sp>
        <p:nvSpPr>
          <p:cNvPr id="502" name="Google Shape;502;p17"/>
          <p:cNvSpPr txBox="1"/>
          <p:nvPr/>
        </p:nvSpPr>
        <p:spPr>
          <a:xfrm>
            <a:off x="2155041" y="881268"/>
            <a:ext cx="4833918"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Monda"/>
                <a:ea typeface="Monda"/>
                <a:cs typeface="Monda"/>
                <a:sym typeface="Monda"/>
              </a:rPr>
              <a:t>The conversation that’s taking place in EVERY Prospect’s mind revolves around </a:t>
            </a:r>
            <a:r>
              <a:rPr lang="en-US" sz="1800" u="sng">
                <a:solidFill>
                  <a:schemeClr val="dk1"/>
                </a:solidFill>
                <a:latin typeface="Monda"/>
                <a:ea typeface="Monda"/>
                <a:cs typeface="Monda"/>
                <a:sym typeface="Monda"/>
              </a:rPr>
              <a:t>two</a:t>
            </a:r>
            <a:r>
              <a:rPr lang="en-US" sz="1800">
                <a:solidFill>
                  <a:schemeClr val="dk1"/>
                </a:solidFill>
                <a:latin typeface="Monda"/>
                <a:ea typeface="Monda"/>
                <a:cs typeface="Monda"/>
                <a:sym typeface="Monda"/>
              </a:rPr>
              <a:t> major emotional issues…</a:t>
            </a:r>
            <a:endParaRPr/>
          </a:p>
        </p:txBody>
      </p:sp>
      <p:sp>
        <p:nvSpPr>
          <p:cNvPr id="503" name="Google Shape;503;p17"/>
          <p:cNvSpPr txBox="1"/>
          <p:nvPr/>
        </p:nvSpPr>
        <p:spPr>
          <a:xfrm>
            <a:off x="1741721" y="410926"/>
            <a:ext cx="567174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595959"/>
                </a:solidFill>
                <a:latin typeface="Archivo Narrow"/>
                <a:ea typeface="Archivo Narrow"/>
                <a:cs typeface="Archivo Narrow"/>
                <a:sym typeface="Archivo Narrow"/>
              </a:rPr>
              <a:t>Entering the Conversation in the Buyers Mind</a:t>
            </a:r>
            <a:endParaRPr b="1" sz="2400">
              <a:solidFill>
                <a:srgbClr val="595959"/>
              </a:solidFill>
              <a:latin typeface="Archivo Narrow"/>
              <a:ea typeface="Archivo Narrow"/>
              <a:cs typeface="Archivo Narrow"/>
              <a:sym typeface="Archivo Narrow"/>
            </a:endParaRPr>
          </a:p>
        </p:txBody>
      </p:sp>
      <p:grpSp>
        <p:nvGrpSpPr>
          <p:cNvPr id="504" name="Google Shape;504;p17"/>
          <p:cNvGrpSpPr/>
          <p:nvPr/>
        </p:nvGrpSpPr>
        <p:grpSpPr>
          <a:xfrm>
            <a:off x="824026" y="1578769"/>
            <a:ext cx="1835391" cy="2880110"/>
            <a:chOff x="4934796" y="1751013"/>
            <a:chExt cx="2935287" cy="4606075"/>
          </a:xfrm>
        </p:grpSpPr>
        <p:sp>
          <p:nvSpPr>
            <p:cNvPr id="505" name="Google Shape;505;p17"/>
            <p:cNvSpPr/>
            <p:nvPr/>
          </p:nvSpPr>
          <p:spPr>
            <a:xfrm>
              <a:off x="4934796" y="1751013"/>
              <a:ext cx="2935287" cy="3470275"/>
            </a:xfrm>
            <a:custGeom>
              <a:rect b="b" l="l" r="r" t="t"/>
              <a:pathLst>
                <a:path extrusionOk="0" h="1252" w="1058">
                  <a:moveTo>
                    <a:pt x="774" y="1252"/>
                  </a:moveTo>
                  <a:cubicBezTo>
                    <a:pt x="283" y="1252"/>
                    <a:pt x="283" y="1252"/>
                    <a:pt x="283" y="1252"/>
                  </a:cubicBezTo>
                  <a:cubicBezTo>
                    <a:pt x="264" y="1252"/>
                    <a:pt x="249" y="1237"/>
                    <a:pt x="248" y="1218"/>
                  </a:cubicBezTo>
                  <a:cubicBezTo>
                    <a:pt x="247" y="1217"/>
                    <a:pt x="239" y="1097"/>
                    <a:pt x="142" y="887"/>
                  </a:cubicBezTo>
                  <a:cubicBezTo>
                    <a:pt x="135" y="873"/>
                    <a:pt x="123" y="853"/>
                    <a:pt x="110" y="831"/>
                  </a:cubicBezTo>
                  <a:cubicBezTo>
                    <a:pt x="66" y="755"/>
                    <a:pt x="0" y="640"/>
                    <a:pt x="0" y="529"/>
                  </a:cubicBezTo>
                  <a:cubicBezTo>
                    <a:pt x="0" y="238"/>
                    <a:pt x="237" y="0"/>
                    <a:pt x="529" y="0"/>
                  </a:cubicBezTo>
                  <a:cubicBezTo>
                    <a:pt x="820" y="0"/>
                    <a:pt x="1058" y="238"/>
                    <a:pt x="1058" y="529"/>
                  </a:cubicBezTo>
                  <a:cubicBezTo>
                    <a:pt x="1058" y="640"/>
                    <a:pt x="991" y="755"/>
                    <a:pt x="947" y="831"/>
                  </a:cubicBezTo>
                  <a:cubicBezTo>
                    <a:pt x="934" y="853"/>
                    <a:pt x="923" y="873"/>
                    <a:pt x="916" y="887"/>
                  </a:cubicBezTo>
                  <a:cubicBezTo>
                    <a:pt x="818" y="1097"/>
                    <a:pt x="810" y="1217"/>
                    <a:pt x="810" y="1218"/>
                  </a:cubicBezTo>
                  <a:cubicBezTo>
                    <a:pt x="809" y="1237"/>
                    <a:pt x="793" y="1252"/>
                    <a:pt x="774" y="1252"/>
                  </a:cubicBezTo>
                  <a:close/>
                  <a:moveTo>
                    <a:pt x="315" y="1180"/>
                  </a:moveTo>
                  <a:cubicBezTo>
                    <a:pt x="742" y="1180"/>
                    <a:pt x="742" y="1180"/>
                    <a:pt x="742" y="1180"/>
                  </a:cubicBezTo>
                  <a:cubicBezTo>
                    <a:pt x="751" y="1127"/>
                    <a:pt x="776" y="1017"/>
                    <a:pt x="851" y="857"/>
                  </a:cubicBezTo>
                  <a:cubicBezTo>
                    <a:pt x="859" y="840"/>
                    <a:pt x="871" y="819"/>
                    <a:pt x="885" y="794"/>
                  </a:cubicBezTo>
                  <a:cubicBezTo>
                    <a:pt x="928" y="721"/>
                    <a:pt x="986" y="621"/>
                    <a:pt x="986" y="529"/>
                  </a:cubicBezTo>
                  <a:cubicBezTo>
                    <a:pt x="986" y="277"/>
                    <a:pt x="781" y="72"/>
                    <a:pt x="529" y="72"/>
                  </a:cubicBezTo>
                  <a:cubicBezTo>
                    <a:pt x="277" y="72"/>
                    <a:pt x="72" y="277"/>
                    <a:pt x="72" y="529"/>
                  </a:cubicBezTo>
                  <a:cubicBezTo>
                    <a:pt x="72" y="621"/>
                    <a:pt x="130" y="721"/>
                    <a:pt x="172" y="794"/>
                  </a:cubicBezTo>
                  <a:cubicBezTo>
                    <a:pt x="187" y="819"/>
                    <a:pt x="199" y="840"/>
                    <a:pt x="207" y="857"/>
                  </a:cubicBezTo>
                  <a:cubicBezTo>
                    <a:pt x="281" y="1017"/>
                    <a:pt x="307" y="1127"/>
                    <a:pt x="315" y="1180"/>
                  </a:cubicBezTo>
                  <a:close/>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06" name="Google Shape;506;p17"/>
            <p:cNvSpPr/>
            <p:nvPr/>
          </p:nvSpPr>
          <p:spPr>
            <a:xfrm>
              <a:off x="5672983" y="5153763"/>
              <a:ext cx="1500187" cy="1203325"/>
            </a:xfrm>
            <a:custGeom>
              <a:rect b="b" l="l" r="r" t="t"/>
              <a:pathLst>
                <a:path extrusionOk="0" h="434" w="541">
                  <a:moveTo>
                    <a:pt x="495" y="223"/>
                  </a:moveTo>
                  <a:cubicBezTo>
                    <a:pt x="521" y="218"/>
                    <a:pt x="540" y="195"/>
                    <a:pt x="540" y="168"/>
                  </a:cubicBezTo>
                  <a:cubicBezTo>
                    <a:pt x="540" y="140"/>
                    <a:pt x="520" y="117"/>
                    <a:pt x="494" y="112"/>
                  </a:cubicBezTo>
                  <a:cubicBezTo>
                    <a:pt x="520" y="107"/>
                    <a:pt x="540" y="84"/>
                    <a:pt x="540" y="57"/>
                  </a:cubicBezTo>
                  <a:cubicBezTo>
                    <a:pt x="540" y="26"/>
                    <a:pt x="514" y="0"/>
                    <a:pt x="483" y="0"/>
                  </a:cubicBezTo>
                  <a:cubicBezTo>
                    <a:pt x="56" y="0"/>
                    <a:pt x="56" y="0"/>
                    <a:pt x="56" y="0"/>
                  </a:cubicBezTo>
                  <a:cubicBezTo>
                    <a:pt x="25" y="0"/>
                    <a:pt x="0" y="25"/>
                    <a:pt x="0" y="56"/>
                  </a:cubicBezTo>
                  <a:cubicBezTo>
                    <a:pt x="0" y="84"/>
                    <a:pt x="20" y="107"/>
                    <a:pt x="46" y="112"/>
                  </a:cubicBezTo>
                  <a:cubicBezTo>
                    <a:pt x="20" y="117"/>
                    <a:pt x="0" y="140"/>
                    <a:pt x="0" y="167"/>
                  </a:cubicBezTo>
                  <a:cubicBezTo>
                    <a:pt x="0" y="195"/>
                    <a:pt x="20" y="218"/>
                    <a:pt x="46" y="223"/>
                  </a:cubicBezTo>
                  <a:cubicBezTo>
                    <a:pt x="20" y="228"/>
                    <a:pt x="1" y="250"/>
                    <a:pt x="1" y="278"/>
                  </a:cubicBezTo>
                  <a:cubicBezTo>
                    <a:pt x="1" y="309"/>
                    <a:pt x="26" y="334"/>
                    <a:pt x="57" y="334"/>
                  </a:cubicBezTo>
                  <a:cubicBezTo>
                    <a:pt x="157" y="334"/>
                    <a:pt x="157" y="334"/>
                    <a:pt x="157" y="334"/>
                  </a:cubicBezTo>
                  <a:cubicBezTo>
                    <a:pt x="158" y="340"/>
                    <a:pt x="159" y="345"/>
                    <a:pt x="161" y="351"/>
                  </a:cubicBezTo>
                  <a:cubicBezTo>
                    <a:pt x="175" y="399"/>
                    <a:pt x="219" y="434"/>
                    <a:pt x="272" y="433"/>
                  </a:cubicBezTo>
                  <a:cubicBezTo>
                    <a:pt x="331" y="433"/>
                    <a:pt x="380" y="392"/>
                    <a:pt x="383" y="335"/>
                  </a:cubicBezTo>
                  <a:cubicBezTo>
                    <a:pt x="484" y="335"/>
                    <a:pt x="484" y="335"/>
                    <a:pt x="484" y="335"/>
                  </a:cubicBezTo>
                  <a:cubicBezTo>
                    <a:pt x="515" y="335"/>
                    <a:pt x="541" y="309"/>
                    <a:pt x="541" y="278"/>
                  </a:cubicBezTo>
                  <a:cubicBezTo>
                    <a:pt x="541" y="251"/>
                    <a:pt x="521" y="228"/>
                    <a:pt x="495" y="223"/>
                  </a:cubicBezTo>
                  <a:close/>
                  <a:moveTo>
                    <a:pt x="423" y="241"/>
                  </a:moveTo>
                  <a:cubicBezTo>
                    <a:pt x="118" y="241"/>
                    <a:pt x="118" y="241"/>
                    <a:pt x="118" y="241"/>
                  </a:cubicBezTo>
                  <a:cubicBezTo>
                    <a:pt x="110" y="241"/>
                    <a:pt x="104" y="234"/>
                    <a:pt x="104" y="227"/>
                  </a:cubicBezTo>
                  <a:cubicBezTo>
                    <a:pt x="104" y="219"/>
                    <a:pt x="110" y="213"/>
                    <a:pt x="118" y="213"/>
                  </a:cubicBezTo>
                  <a:cubicBezTo>
                    <a:pt x="423" y="213"/>
                    <a:pt x="423" y="213"/>
                    <a:pt x="423" y="213"/>
                  </a:cubicBezTo>
                  <a:cubicBezTo>
                    <a:pt x="431" y="213"/>
                    <a:pt x="437" y="219"/>
                    <a:pt x="437" y="227"/>
                  </a:cubicBezTo>
                  <a:cubicBezTo>
                    <a:pt x="437" y="234"/>
                    <a:pt x="431" y="241"/>
                    <a:pt x="423" y="241"/>
                  </a:cubicBezTo>
                  <a:close/>
                  <a:moveTo>
                    <a:pt x="423" y="116"/>
                  </a:moveTo>
                  <a:cubicBezTo>
                    <a:pt x="118" y="116"/>
                    <a:pt x="118" y="116"/>
                    <a:pt x="118" y="116"/>
                  </a:cubicBezTo>
                  <a:cubicBezTo>
                    <a:pt x="110" y="116"/>
                    <a:pt x="104" y="110"/>
                    <a:pt x="104" y="102"/>
                  </a:cubicBezTo>
                  <a:cubicBezTo>
                    <a:pt x="104" y="95"/>
                    <a:pt x="110" y="88"/>
                    <a:pt x="118" y="88"/>
                  </a:cubicBezTo>
                  <a:cubicBezTo>
                    <a:pt x="423" y="88"/>
                    <a:pt x="423" y="88"/>
                    <a:pt x="423" y="88"/>
                  </a:cubicBezTo>
                  <a:cubicBezTo>
                    <a:pt x="431" y="88"/>
                    <a:pt x="437" y="95"/>
                    <a:pt x="437" y="102"/>
                  </a:cubicBezTo>
                  <a:cubicBezTo>
                    <a:pt x="437" y="110"/>
                    <a:pt x="431" y="116"/>
                    <a:pt x="423" y="116"/>
                  </a:cubicBezTo>
                  <a:close/>
                </a:path>
              </a:pathLst>
            </a:custGeom>
            <a:solidFill>
              <a:schemeClr val="dk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507" name="Google Shape;507;p17"/>
          <p:cNvGrpSpPr/>
          <p:nvPr/>
        </p:nvGrpSpPr>
        <p:grpSpPr>
          <a:xfrm>
            <a:off x="973285" y="1722577"/>
            <a:ext cx="1517382" cy="1358128"/>
            <a:chOff x="8169276" y="952501"/>
            <a:chExt cx="3781424" cy="3384550"/>
          </a:xfrm>
        </p:grpSpPr>
        <p:sp>
          <p:nvSpPr>
            <p:cNvPr id="508" name="Google Shape;508;p17"/>
            <p:cNvSpPr/>
            <p:nvPr/>
          </p:nvSpPr>
          <p:spPr>
            <a:xfrm>
              <a:off x="9297988" y="1533526"/>
              <a:ext cx="1392237" cy="1004888"/>
            </a:xfrm>
            <a:custGeom>
              <a:rect b="b" l="l" r="r" t="t"/>
              <a:pathLst>
                <a:path extrusionOk="0" h="267" w="370">
                  <a:moveTo>
                    <a:pt x="142" y="228"/>
                  </a:moveTo>
                  <a:cubicBezTo>
                    <a:pt x="189" y="219"/>
                    <a:pt x="225" y="237"/>
                    <a:pt x="241" y="248"/>
                  </a:cubicBezTo>
                  <a:cubicBezTo>
                    <a:pt x="253" y="241"/>
                    <a:pt x="275" y="230"/>
                    <a:pt x="303" y="226"/>
                  </a:cubicBezTo>
                  <a:cubicBezTo>
                    <a:pt x="304" y="191"/>
                    <a:pt x="319" y="134"/>
                    <a:pt x="368" y="107"/>
                  </a:cubicBezTo>
                  <a:cubicBezTo>
                    <a:pt x="370" y="82"/>
                    <a:pt x="350" y="22"/>
                    <a:pt x="278" y="11"/>
                  </a:cubicBezTo>
                  <a:cubicBezTo>
                    <a:pt x="211" y="0"/>
                    <a:pt x="181" y="56"/>
                    <a:pt x="179" y="58"/>
                  </a:cubicBezTo>
                  <a:cubicBezTo>
                    <a:pt x="177" y="62"/>
                    <a:pt x="173" y="65"/>
                    <a:pt x="168" y="65"/>
                  </a:cubicBezTo>
                  <a:cubicBezTo>
                    <a:pt x="163" y="66"/>
                    <a:pt x="158" y="64"/>
                    <a:pt x="155" y="60"/>
                  </a:cubicBezTo>
                  <a:cubicBezTo>
                    <a:pt x="155" y="59"/>
                    <a:pt x="133" y="32"/>
                    <a:pt x="67" y="47"/>
                  </a:cubicBezTo>
                  <a:cubicBezTo>
                    <a:pt x="14" y="60"/>
                    <a:pt x="2" y="101"/>
                    <a:pt x="0" y="116"/>
                  </a:cubicBezTo>
                  <a:cubicBezTo>
                    <a:pt x="3" y="117"/>
                    <a:pt x="6" y="119"/>
                    <a:pt x="9" y="121"/>
                  </a:cubicBezTo>
                  <a:cubicBezTo>
                    <a:pt x="63" y="161"/>
                    <a:pt x="80" y="224"/>
                    <a:pt x="84" y="267"/>
                  </a:cubicBezTo>
                  <a:cubicBezTo>
                    <a:pt x="96" y="250"/>
                    <a:pt x="114" y="234"/>
                    <a:pt x="142" y="228"/>
                  </a:cubicBez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09" name="Google Shape;509;p17"/>
            <p:cNvSpPr/>
            <p:nvPr/>
          </p:nvSpPr>
          <p:spPr>
            <a:xfrm>
              <a:off x="8169276" y="952501"/>
              <a:ext cx="3781424" cy="3384550"/>
            </a:xfrm>
            <a:custGeom>
              <a:rect b="b" l="l" r="r" t="t"/>
              <a:pathLst>
                <a:path extrusionOk="0" h="899" w="1005">
                  <a:moveTo>
                    <a:pt x="1001" y="474"/>
                  </a:moveTo>
                  <a:cubicBezTo>
                    <a:pt x="997" y="357"/>
                    <a:pt x="932" y="313"/>
                    <a:pt x="932" y="313"/>
                  </a:cubicBezTo>
                  <a:cubicBezTo>
                    <a:pt x="932" y="313"/>
                    <a:pt x="924" y="257"/>
                    <a:pt x="873" y="197"/>
                  </a:cubicBezTo>
                  <a:cubicBezTo>
                    <a:pt x="794" y="111"/>
                    <a:pt x="693" y="126"/>
                    <a:pt x="693" y="126"/>
                  </a:cubicBezTo>
                  <a:cubicBezTo>
                    <a:pt x="563" y="0"/>
                    <a:pt x="430" y="97"/>
                    <a:pt x="430" y="97"/>
                  </a:cubicBezTo>
                  <a:cubicBezTo>
                    <a:pt x="245" y="36"/>
                    <a:pt x="192" y="181"/>
                    <a:pt x="192" y="181"/>
                  </a:cubicBezTo>
                  <a:cubicBezTo>
                    <a:pt x="86" y="193"/>
                    <a:pt x="0" y="317"/>
                    <a:pt x="77" y="450"/>
                  </a:cubicBezTo>
                  <a:cubicBezTo>
                    <a:pt x="136" y="552"/>
                    <a:pt x="224" y="554"/>
                    <a:pt x="261" y="549"/>
                  </a:cubicBezTo>
                  <a:cubicBezTo>
                    <a:pt x="274" y="517"/>
                    <a:pt x="300" y="481"/>
                    <a:pt x="357" y="465"/>
                  </a:cubicBezTo>
                  <a:cubicBezTo>
                    <a:pt x="358" y="459"/>
                    <a:pt x="365" y="350"/>
                    <a:pt x="292" y="298"/>
                  </a:cubicBezTo>
                  <a:cubicBezTo>
                    <a:pt x="249" y="267"/>
                    <a:pt x="201" y="275"/>
                    <a:pt x="174" y="295"/>
                  </a:cubicBezTo>
                  <a:cubicBezTo>
                    <a:pt x="149" y="315"/>
                    <a:pt x="142" y="345"/>
                    <a:pt x="155" y="377"/>
                  </a:cubicBezTo>
                  <a:cubicBezTo>
                    <a:pt x="161" y="394"/>
                    <a:pt x="171" y="405"/>
                    <a:pt x="185" y="411"/>
                  </a:cubicBezTo>
                  <a:cubicBezTo>
                    <a:pt x="212" y="422"/>
                    <a:pt x="243" y="409"/>
                    <a:pt x="244" y="409"/>
                  </a:cubicBezTo>
                  <a:cubicBezTo>
                    <a:pt x="251" y="406"/>
                    <a:pt x="259" y="410"/>
                    <a:pt x="262" y="417"/>
                  </a:cubicBezTo>
                  <a:cubicBezTo>
                    <a:pt x="265" y="424"/>
                    <a:pt x="262" y="432"/>
                    <a:pt x="255" y="435"/>
                  </a:cubicBezTo>
                  <a:cubicBezTo>
                    <a:pt x="253" y="436"/>
                    <a:pt x="212" y="453"/>
                    <a:pt x="174" y="437"/>
                  </a:cubicBezTo>
                  <a:cubicBezTo>
                    <a:pt x="154" y="429"/>
                    <a:pt x="138" y="412"/>
                    <a:pt x="128" y="388"/>
                  </a:cubicBezTo>
                  <a:cubicBezTo>
                    <a:pt x="111" y="343"/>
                    <a:pt x="122" y="300"/>
                    <a:pt x="157" y="273"/>
                  </a:cubicBezTo>
                  <a:cubicBezTo>
                    <a:pt x="189" y="248"/>
                    <a:pt x="234" y="243"/>
                    <a:pt x="274" y="257"/>
                  </a:cubicBezTo>
                  <a:cubicBezTo>
                    <a:pt x="281" y="227"/>
                    <a:pt x="304" y="187"/>
                    <a:pt x="361" y="174"/>
                  </a:cubicBezTo>
                  <a:cubicBezTo>
                    <a:pt x="415" y="161"/>
                    <a:pt x="447" y="173"/>
                    <a:pt x="464" y="184"/>
                  </a:cubicBezTo>
                  <a:cubicBezTo>
                    <a:pt x="484" y="158"/>
                    <a:pt x="524" y="127"/>
                    <a:pt x="582" y="137"/>
                  </a:cubicBezTo>
                  <a:cubicBezTo>
                    <a:pt x="631" y="145"/>
                    <a:pt x="658" y="170"/>
                    <a:pt x="673" y="190"/>
                  </a:cubicBezTo>
                  <a:cubicBezTo>
                    <a:pt x="686" y="208"/>
                    <a:pt x="694" y="230"/>
                    <a:pt x="696" y="250"/>
                  </a:cubicBezTo>
                  <a:cubicBezTo>
                    <a:pt x="751" y="237"/>
                    <a:pt x="814" y="253"/>
                    <a:pt x="851" y="291"/>
                  </a:cubicBezTo>
                  <a:cubicBezTo>
                    <a:pt x="881" y="322"/>
                    <a:pt x="892" y="365"/>
                    <a:pt x="881" y="411"/>
                  </a:cubicBezTo>
                  <a:cubicBezTo>
                    <a:pt x="895" y="424"/>
                    <a:pt x="922" y="459"/>
                    <a:pt x="914" y="518"/>
                  </a:cubicBezTo>
                  <a:cubicBezTo>
                    <a:pt x="910" y="549"/>
                    <a:pt x="893" y="573"/>
                    <a:pt x="866" y="586"/>
                  </a:cubicBezTo>
                  <a:cubicBezTo>
                    <a:pt x="831" y="602"/>
                    <a:pt x="785" y="596"/>
                    <a:pt x="747" y="572"/>
                  </a:cubicBezTo>
                  <a:cubicBezTo>
                    <a:pt x="693" y="538"/>
                    <a:pt x="609" y="536"/>
                    <a:pt x="571" y="568"/>
                  </a:cubicBezTo>
                  <a:cubicBezTo>
                    <a:pt x="541" y="593"/>
                    <a:pt x="507" y="618"/>
                    <a:pt x="474" y="615"/>
                  </a:cubicBezTo>
                  <a:cubicBezTo>
                    <a:pt x="472" y="615"/>
                    <a:pt x="469" y="615"/>
                    <a:pt x="466" y="614"/>
                  </a:cubicBezTo>
                  <a:cubicBezTo>
                    <a:pt x="447" y="610"/>
                    <a:pt x="432" y="596"/>
                    <a:pt x="421" y="572"/>
                  </a:cubicBezTo>
                  <a:cubicBezTo>
                    <a:pt x="417" y="565"/>
                    <a:pt x="420" y="557"/>
                    <a:pt x="427" y="554"/>
                  </a:cubicBezTo>
                  <a:cubicBezTo>
                    <a:pt x="434" y="550"/>
                    <a:pt x="443" y="553"/>
                    <a:pt x="446" y="560"/>
                  </a:cubicBezTo>
                  <a:cubicBezTo>
                    <a:pt x="453" y="576"/>
                    <a:pt x="462" y="584"/>
                    <a:pt x="473" y="586"/>
                  </a:cubicBezTo>
                  <a:cubicBezTo>
                    <a:pt x="496" y="592"/>
                    <a:pt x="530" y="566"/>
                    <a:pt x="553" y="547"/>
                  </a:cubicBezTo>
                  <a:cubicBezTo>
                    <a:pt x="601" y="506"/>
                    <a:pt x="697" y="507"/>
                    <a:pt x="762" y="548"/>
                  </a:cubicBezTo>
                  <a:cubicBezTo>
                    <a:pt x="792" y="567"/>
                    <a:pt x="828" y="572"/>
                    <a:pt x="854" y="560"/>
                  </a:cubicBezTo>
                  <a:cubicBezTo>
                    <a:pt x="872" y="552"/>
                    <a:pt x="883" y="536"/>
                    <a:pt x="886" y="514"/>
                  </a:cubicBezTo>
                  <a:cubicBezTo>
                    <a:pt x="895" y="455"/>
                    <a:pt x="858" y="427"/>
                    <a:pt x="857" y="427"/>
                  </a:cubicBezTo>
                  <a:cubicBezTo>
                    <a:pt x="852" y="424"/>
                    <a:pt x="850" y="418"/>
                    <a:pt x="852" y="412"/>
                  </a:cubicBezTo>
                  <a:cubicBezTo>
                    <a:pt x="863" y="372"/>
                    <a:pt x="856" y="337"/>
                    <a:pt x="831" y="311"/>
                  </a:cubicBezTo>
                  <a:cubicBezTo>
                    <a:pt x="800" y="280"/>
                    <a:pt x="747" y="266"/>
                    <a:pt x="702" y="278"/>
                  </a:cubicBezTo>
                  <a:cubicBezTo>
                    <a:pt x="642" y="293"/>
                    <a:pt x="633" y="357"/>
                    <a:pt x="632" y="378"/>
                  </a:cubicBezTo>
                  <a:cubicBezTo>
                    <a:pt x="667" y="380"/>
                    <a:pt x="707" y="396"/>
                    <a:pt x="744" y="441"/>
                  </a:cubicBezTo>
                  <a:cubicBezTo>
                    <a:pt x="749" y="447"/>
                    <a:pt x="748" y="456"/>
                    <a:pt x="742" y="461"/>
                  </a:cubicBezTo>
                  <a:cubicBezTo>
                    <a:pt x="736" y="466"/>
                    <a:pt x="727" y="465"/>
                    <a:pt x="722" y="459"/>
                  </a:cubicBezTo>
                  <a:cubicBezTo>
                    <a:pt x="643" y="362"/>
                    <a:pt x="552" y="428"/>
                    <a:pt x="549" y="430"/>
                  </a:cubicBezTo>
                  <a:cubicBezTo>
                    <a:pt x="543" y="434"/>
                    <a:pt x="536" y="434"/>
                    <a:pt x="531" y="430"/>
                  </a:cubicBezTo>
                  <a:cubicBezTo>
                    <a:pt x="529" y="429"/>
                    <a:pt x="496" y="400"/>
                    <a:pt x="447" y="410"/>
                  </a:cubicBezTo>
                  <a:cubicBezTo>
                    <a:pt x="401" y="419"/>
                    <a:pt x="393" y="476"/>
                    <a:pt x="393" y="476"/>
                  </a:cubicBezTo>
                  <a:cubicBezTo>
                    <a:pt x="392" y="482"/>
                    <a:pt x="387" y="487"/>
                    <a:pt x="381" y="488"/>
                  </a:cubicBezTo>
                  <a:cubicBezTo>
                    <a:pt x="339" y="496"/>
                    <a:pt x="315" y="514"/>
                    <a:pt x="300" y="535"/>
                  </a:cubicBezTo>
                  <a:cubicBezTo>
                    <a:pt x="300" y="535"/>
                    <a:pt x="300" y="535"/>
                    <a:pt x="300" y="535"/>
                  </a:cubicBezTo>
                  <a:cubicBezTo>
                    <a:pt x="300" y="535"/>
                    <a:pt x="300" y="535"/>
                    <a:pt x="300" y="535"/>
                  </a:cubicBezTo>
                  <a:cubicBezTo>
                    <a:pt x="299" y="536"/>
                    <a:pt x="299" y="537"/>
                    <a:pt x="298" y="538"/>
                  </a:cubicBezTo>
                  <a:cubicBezTo>
                    <a:pt x="278" y="568"/>
                    <a:pt x="273" y="596"/>
                    <a:pt x="275" y="618"/>
                  </a:cubicBezTo>
                  <a:cubicBezTo>
                    <a:pt x="275" y="618"/>
                    <a:pt x="274" y="618"/>
                    <a:pt x="274" y="618"/>
                  </a:cubicBezTo>
                  <a:cubicBezTo>
                    <a:pt x="275" y="625"/>
                    <a:pt x="276" y="631"/>
                    <a:pt x="278" y="637"/>
                  </a:cubicBezTo>
                  <a:cubicBezTo>
                    <a:pt x="281" y="654"/>
                    <a:pt x="288" y="664"/>
                    <a:pt x="288" y="665"/>
                  </a:cubicBezTo>
                  <a:cubicBezTo>
                    <a:pt x="302" y="693"/>
                    <a:pt x="326" y="711"/>
                    <a:pt x="352" y="724"/>
                  </a:cubicBezTo>
                  <a:cubicBezTo>
                    <a:pt x="352" y="724"/>
                    <a:pt x="352" y="724"/>
                    <a:pt x="352" y="724"/>
                  </a:cubicBezTo>
                  <a:cubicBezTo>
                    <a:pt x="352" y="724"/>
                    <a:pt x="418" y="758"/>
                    <a:pt x="552" y="768"/>
                  </a:cubicBezTo>
                  <a:cubicBezTo>
                    <a:pt x="558" y="768"/>
                    <a:pt x="565" y="769"/>
                    <a:pt x="571" y="769"/>
                  </a:cubicBezTo>
                  <a:cubicBezTo>
                    <a:pt x="571" y="769"/>
                    <a:pt x="570" y="769"/>
                    <a:pt x="570" y="769"/>
                  </a:cubicBezTo>
                  <a:cubicBezTo>
                    <a:pt x="570" y="769"/>
                    <a:pt x="570" y="769"/>
                    <a:pt x="570" y="769"/>
                  </a:cubicBezTo>
                  <a:cubicBezTo>
                    <a:pt x="606" y="770"/>
                    <a:pt x="643" y="762"/>
                    <a:pt x="668" y="733"/>
                  </a:cubicBezTo>
                  <a:cubicBezTo>
                    <a:pt x="682" y="710"/>
                    <a:pt x="687" y="689"/>
                    <a:pt x="681" y="675"/>
                  </a:cubicBezTo>
                  <a:cubicBezTo>
                    <a:pt x="675" y="658"/>
                    <a:pt x="659" y="652"/>
                    <a:pt x="659" y="652"/>
                  </a:cubicBezTo>
                  <a:cubicBezTo>
                    <a:pt x="651" y="649"/>
                    <a:pt x="648" y="641"/>
                    <a:pt x="650" y="634"/>
                  </a:cubicBezTo>
                  <a:cubicBezTo>
                    <a:pt x="653" y="627"/>
                    <a:pt x="661" y="623"/>
                    <a:pt x="668" y="625"/>
                  </a:cubicBezTo>
                  <a:cubicBezTo>
                    <a:pt x="669" y="626"/>
                    <a:pt x="698" y="636"/>
                    <a:pt x="708" y="665"/>
                  </a:cubicBezTo>
                  <a:cubicBezTo>
                    <a:pt x="717" y="689"/>
                    <a:pt x="711" y="717"/>
                    <a:pt x="692" y="749"/>
                  </a:cubicBezTo>
                  <a:cubicBezTo>
                    <a:pt x="691" y="749"/>
                    <a:pt x="691" y="750"/>
                    <a:pt x="691" y="750"/>
                  </a:cubicBezTo>
                  <a:cubicBezTo>
                    <a:pt x="655" y="793"/>
                    <a:pt x="601" y="800"/>
                    <a:pt x="556" y="797"/>
                  </a:cubicBezTo>
                  <a:cubicBezTo>
                    <a:pt x="530" y="795"/>
                    <a:pt x="507" y="789"/>
                    <a:pt x="491" y="785"/>
                  </a:cubicBezTo>
                  <a:cubicBezTo>
                    <a:pt x="524" y="857"/>
                    <a:pt x="598" y="891"/>
                    <a:pt x="677" y="895"/>
                  </a:cubicBezTo>
                  <a:cubicBezTo>
                    <a:pt x="769" y="899"/>
                    <a:pt x="787" y="830"/>
                    <a:pt x="787" y="830"/>
                  </a:cubicBezTo>
                  <a:cubicBezTo>
                    <a:pt x="911" y="781"/>
                    <a:pt x="884" y="656"/>
                    <a:pt x="884" y="656"/>
                  </a:cubicBezTo>
                  <a:cubicBezTo>
                    <a:pt x="936" y="648"/>
                    <a:pt x="1005" y="590"/>
                    <a:pt x="1001" y="474"/>
                  </a:cubicBez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510" name="Google Shape;510;p17"/>
          <p:cNvGrpSpPr/>
          <p:nvPr/>
        </p:nvGrpSpPr>
        <p:grpSpPr>
          <a:xfrm>
            <a:off x="1089517" y="2358961"/>
            <a:ext cx="988404" cy="1173649"/>
            <a:chOff x="7826363" y="2844010"/>
            <a:chExt cx="1580725" cy="1876982"/>
          </a:xfrm>
        </p:grpSpPr>
        <p:sp>
          <p:nvSpPr>
            <p:cNvPr id="511" name="Google Shape;511;p17"/>
            <p:cNvSpPr/>
            <p:nvPr/>
          </p:nvSpPr>
          <p:spPr>
            <a:xfrm>
              <a:off x="8110354" y="2984172"/>
              <a:ext cx="101591" cy="790450"/>
            </a:xfrm>
            <a:prstGeom prst="roundRect">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2" name="Google Shape;512;p17"/>
            <p:cNvSpPr/>
            <p:nvPr/>
          </p:nvSpPr>
          <p:spPr>
            <a:xfrm>
              <a:off x="8375528" y="3216877"/>
              <a:ext cx="101591" cy="1504115"/>
            </a:xfrm>
            <a:prstGeom prst="roundRect">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3" name="Google Shape;513;p17"/>
            <p:cNvSpPr/>
            <p:nvPr/>
          </p:nvSpPr>
          <p:spPr>
            <a:xfrm>
              <a:off x="8672942" y="3502859"/>
              <a:ext cx="101591" cy="1218133"/>
            </a:xfrm>
            <a:prstGeom prst="roundRect">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4" name="Google Shape;514;p17"/>
            <p:cNvSpPr/>
            <p:nvPr/>
          </p:nvSpPr>
          <p:spPr>
            <a:xfrm>
              <a:off x="9007728" y="3844758"/>
              <a:ext cx="101591" cy="876234"/>
            </a:xfrm>
            <a:prstGeom prst="roundRect">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5" name="Google Shape;515;p17"/>
            <p:cNvSpPr/>
            <p:nvPr/>
          </p:nvSpPr>
          <p:spPr>
            <a:xfrm>
              <a:off x="9305497" y="3844758"/>
              <a:ext cx="101591" cy="876234"/>
            </a:xfrm>
            <a:prstGeom prst="roundRect">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6" name="Google Shape;516;p17"/>
            <p:cNvSpPr/>
            <p:nvPr/>
          </p:nvSpPr>
          <p:spPr>
            <a:xfrm>
              <a:off x="7826363" y="2844010"/>
              <a:ext cx="101591" cy="658850"/>
            </a:xfrm>
            <a:prstGeom prst="roundRect">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517" name="Google Shape;517;p17"/>
          <p:cNvGrpSpPr/>
          <p:nvPr/>
        </p:nvGrpSpPr>
        <p:grpSpPr>
          <a:xfrm>
            <a:off x="3116779" y="1920941"/>
            <a:ext cx="394376" cy="2248269"/>
            <a:chOff x="4050929" y="2627929"/>
            <a:chExt cx="525835" cy="2997692"/>
          </a:xfrm>
        </p:grpSpPr>
        <p:grpSp>
          <p:nvGrpSpPr>
            <p:cNvPr id="518" name="Google Shape;518;p17"/>
            <p:cNvGrpSpPr/>
            <p:nvPr/>
          </p:nvGrpSpPr>
          <p:grpSpPr>
            <a:xfrm>
              <a:off x="4079838" y="3404252"/>
              <a:ext cx="479919" cy="476209"/>
              <a:chOff x="7239001" y="4697852"/>
              <a:chExt cx="479919" cy="476209"/>
            </a:xfrm>
          </p:grpSpPr>
          <p:sp>
            <p:nvSpPr>
              <p:cNvPr id="519" name="Google Shape;519;p17"/>
              <p:cNvSpPr/>
              <p:nvPr/>
            </p:nvSpPr>
            <p:spPr>
              <a:xfrm>
                <a:off x="7239001" y="4876585"/>
                <a:ext cx="479919" cy="297476"/>
              </a:xfrm>
              <a:custGeom>
                <a:rect b="b" l="l" r="r" t="t"/>
                <a:pathLst>
                  <a:path extrusionOk="0" h="203" w="327">
                    <a:moveTo>
                      <a:pt x="300" y="91"/>
                    </a:moveTo>
                    <a:cubicBezTo>
                      <a:pt x="273" y="91"/>
                      <a:pt x="273" y="91"/>
                      <a:pt x="273" y="91"/>
                    </a:cubicBezTo>
                    <a:cubicBezTo>
                      <a:pt x="272" y="89"/>
                      <a:pt x="272" y="86"/>
                      <a:pt x="271" y="84"/>
                    </a:cubicBezTo>
                    <a:cubicBezTo>
                      <a:pt x="320" y="60"/>
                      <a:pt x="320" y="60"/>
                      <a:pt x="320" y="60"/>
                    </a:cubicBezTo>
                    <a:cubicBezTo>
                      <a:pt x="325" y="57"/>
                      <a:pt x="327" y="51"/>
                      <a:pt x="324" y="46"/>
                    </a:cubicBezTo>
                    <a:cubicBezTo>
                      <a:pt x="322" y="41"/>
                      <a:pt x="316" y="39"/>
                      <a:pt x="311" y="42"/>
                    </a:cubicBezTo>
                    <a:cubicBezTo>
                      <a:pt x="264" y="65"/>
                      <a:pt x="264" y="65"/>
                      <a:pt x="264" y="65"/>
                    </a:cubicBezTo>
                    <a:cubicBezTo>
                      <a:pt x="246" y="26"/>
                      <a:pt x="208" y="0"/>
                      <a:pt x="163" y="0"/>
                    </a:cubicBezTo>
                    <a:cubicBezTo>
                      <a:pt x="108" y="0"/>
                      <a:pt x="62" y="39"/>
                      <a:pt x="53" y="91"/>
                    </a:cubicBezTo>
                    <a:cubicBezTo>
                      <a:pt x="25" y="91"/>
                      <a:pt x="25" y="91"/>
                      <a:pt x="25" y="91"/>
                    </a:cubicBezTo>
                    <a:cubicBezTo>
                      <a:pt x="11" y="91"/>
                      <a:pt x="0" y="103"/>
                      <a:pt x="0" y="117"/>
                    </a:cubicBezTo>
                    <a:cubicBezTo>
                      <a:pt x="0" y="122"/>
                      <a:pt x="2" y="126"/>
                      <a:pt x="5" y="130"/>
                    </a:cubicBezTo>
                    <a:cubicBezTo>
                      <a:pt x="41" y="170"/>
                      <a:pt x="41" y="170"/>
                      <a:pt x="41" y="170"/>
                    </a:cubicBezTo>
                    <a:cubicBezTo>
                      <a:pt x="41" y="178"/>
                      <a:pt x="41" y="178"/>
                      <a:pt x="41" y="178"/>
                    </a:cubicBezTo>
                    <a:cubicBezTo>
                      <a:pt x="41" y="192"/>
                      <a:pt x="52" y="203"/>
                      <a:pt x="66" y="203"/>
                    </a:cubicBezTo>
                    <a:cubicBezTo>
                      <a:pt x="259" y="203"/>
                      <a:pt x="259" y="203"/>
                      <a:pt x="259" y="203"/>
                    </a:cubicBezTo>
                    <a:cubicBezTo>
                      <a:pt x="273" y="203"/>
                      <a:pt x="285" y="192"/>
                      <a:pt x="285" y="178"/>
                    </a:cubicBezTo>
                    <a:cubicBezTo>
                      <a:pt x="285" y="170"/>
                      <a:pt x="285" y="170"/>
                      <a:pt x="285" y="170"/>
                    </a:cubicBezTo>
                    <a:cubicBezTo>
                      <a:pt x="320" y="130"/>
                      <a:pt x="320" y="130"/>
                      <a:pt x="320" y="130"/>
                    </a:cubicBezTo>
                    <a:cubicBezTo>
                      <a:pt x="323" y="126"/>
                      <a:pt x="325" y="122"/>
                      <a:pt x="325" y="117"/>
                    </a:cubicBezTo>
                    <a:cubicBezTo>
                      <a:pt x="325" y="103"/>
                      <a:pt x="314" y="91"/>
                      <a:pt x="300" y="91"/>
                    </a:cubicBezTo>
                    <a:close/>
                    <a:moveTo>
                      <a:pt x="262" y="91"/>
                    </a:moveTo>
                    <a:cubicBezTo>
                      <a:pt x="257" y="91"/>
                      <a:pt x="257" y="91"/>
                      <a:pt x="257" y="91"/>
                    </a:cubicBezTo>
                    <a:cubicBezTo>
                      <a:pt x="262" y="89"/>
                      <a:pt x="262" y="89"/>
                      <a:pt x="262" y="89"/>
                    </a:cubicBezTo>
                    <a:cubicBezTo>
                      <a:pt x="262" y="90"/>
                      <a:pt x="262" y="90"/>
                      <a:pt x="262" y="91"/>
                    </a:cubicBezTo>
                    <a:close/>
                    <a:moveTo>
                      <a:pt x="163" y="10"/>
                    </a:moveTo>
                    <a:cubicBezTo>
                      <a:pt x="204" y="10"/>
                      <a:pt x="239" y="34"/>
                      <a:pt x="255" y="69"/>
                    </a:cubicBezTo>
                    <a:cubicBezTo>
                      <a:pt x="246" y="74"/>
                      <a:pt x="246" y="74"/>
                      <a:pt x="246" y="74"/>
                    </a:cubicBezTo>
                    <a:cubicBezTo>
                      <a:pt x="232" y="42"/>
                      <a:pt x="200" y="20"/>
                      <a:pt x="163" y="20"/>
                    </a:cubicBezTo>
                    <a:cubicBezTo>
                      <a:pt x="119" y="20"/>
                      <a:pt x="83" y="51"/>
                      <a:pt x="73" y="91"/>
                    </a:cubicBezTo>
                    <a:cubicBezTo>
                      <a:pt x="63" y="91"/>
                      <a:pt x="63" y="91"/>
                      <a:pt x="63" y="91"/>
                    </a:cubicBezTo>
                    <a:cubicBezTo>
                      <a:pt x="72" y="45"/>
                      <a:pt x="113" y="10"/>
                      <a:pt x="163" y="10"/>
                    </a:cubicBezTo>
                    <a:close/>
                    <a:moveTo>
                      <a:pt x="209" y="91"/>
                    </a:moveTo>
                    <a:cubicBezTo>
                      <a:pt x="201" y="73"/>
                      <a:pt x="183" y="61"/>
                      <a:pt x="163" y="61"/>
                    </a:cubicBezTo>
                    <a:cubicBezTo>
                      <a:pt x="142" y="61"/>
                      <a:pt x="124" y="73"/>
                      <a:pt x="116" y="91"/>
                    </a:cubicBezTo>
                    <a:cubicBezTo>
                      <a:pt x="105" y="91"/>
                      <a:pt x="105" y="91"/>
                      <a:pt x="105" y="91"/>
                    </a:cubicBezTo>
                    <a:cubicBezTo>
                      <a:pt x="114" y="68"/>
                      <a:pt x="136" y="51"/>
                      <a:pt x="163" y="51"/>
                    </a:cubicBezTo>
                    <a:cubicBezTo>
                      <a:pt x="188" y="51"/>
                      <a:pt x="209" y="66"/>
                      <a:pt x="219" y="87"/>
                    </a:cubicBezTo>
                    <a:cubicBezTo>
                      <a:pt x="211" y="91"/>
                      <a:pt x="211" y="91"/>
                      <a:pt x="211" y="91"/>
                    </a:cubicBezTo>
                    <a:lnTo>
                      <a:pt x="209" y="91"/>
                    </a:lnTo>
                    <a:close/>
                    <a:moveTo>
                      <a:pt x="163" y="81"/>
                    </a:moveTo>
                    <a:cubicBezTo>
                      <a:pt x="154" y="81"/>
                      <a:pt x="146" y="85"/>
                      <a:pt x="140" y="91"/>
                    </a:cubicBezTo>
                    <a:cubicBezTo>
                      <a:pt x="128" y="91"/>
                      <a:pt x="128" y="91"/>
                      <a:pt x="128" y="91"/>
                    </a:cubicBezTo>
                    <a:cubicBezTo>
                      <a:pt x="135" y="79"/>
                      <a:pt x="148" y="71"/>
                      <a:pt x="163" y="71"/>
                    </a:cubicBezTo>
                    <a:cubicBezTo>
                      <a:pt x="178" y="71"/>
                      <a:pt x="191" y="79"/>
                      <a:pt x="198" y="91"/>
                    </a:cubicBezTo>
                    <a:cubicBezTo>
                      <a:pt x="185" y="91"/>
                      <a:pt x="185" y="91"/>
                      <a:pt x="185" y="91"/>
                    </a:cubicBezTo>
                    <a:cubicBezTo>
                      <a:pt x="180" y="85"/>
                      <a:pt x="172" y="81"/>
                      <a:pt x="163" y="81"/>
                    </a:cubicBezTo>
                    <a:close/>
                    <a:moveTo>
                      <a:pt x="163" y="40"/>
                    </a:moveTo>
                    <a:cubicBezTo>
                      <a:pt x="130" y="40"/>
                      <a:pt x="103" y="62"/>
                      <a:pt x="94" y="91"/>
                    </a:cubicBezTo>
                    <a:cubicBezTo>
                      <a:pt x="84" y="91"/>
                      <a:pt x="84" y="91"/>
                      <a:pt x="84" y="91"/>
                    </a:cubicBezTo>
                    <a:cubicBezTo>
                      <a:pt x="93" y="56"/>
                      <a:pt x="125" y="30"/>
                      <a:pt x="163" y="30"/>
                    </a:cubicBezTo>
                    <a:cubicBezTo>
                      <a:pt x="196" y="30"/>
                      <a:pt x="224" y="50"/>
                      <a:pt x="237" y="78"/>
                    </a:cubicBezTo>
                    <a:cubicBezTo>
                      <a:pt x="228" y="83"/>
                      <a:pt x="228" y="83"/>
                      <a:pt x="228" y="83"/>
                    </a:cubicBezTo>
                    <a:cubicBezTo>
                      <a:pt x="217" y="58"/>
                      <a:pt x="192" y="40"/>
                      <a:pt x="163" y="40"/>
                    </a:cubicBezTo>
                    <a:close/>
                    <a:moveTo>
                      <a:pt x="264" y="162"/>
                    </a:moveTo>
                    <a:cubicBezTo>
                      <a:pt x="264" y="178"/>
                      <a:pt x="264" y="178"/>
                      <a:pt x="264" y="178"/>
                    </a:cubicBezTo>
                    <a:cubicBezTo>
                      <a:pt x="264" y="181"/>
                      <a:pt x="262" y="183"/>
                      <a:pt x="259" y="183"/>
                    </a:cubicBezTo>
                    <a:cubicBezTo>
                      <a:pt x="66" y="183"/>
                      <a:pt x="66" y="183"/>
                      <a:pt x="66" y="183"/>
                    </a:cubicBezTo>
                    <a:cubicBezTo>
                      <a:pt x="63" y="183"/>
                      <a:pt x="61" y="181"/>
                      <a:pt x="61" y="178"/>
                    </a:cubicBezTo>
                    <a:cubicBezTo>
                      <a:pt x="61" y="162"/>
                      <a:pt x="61" y="162"/>
                      <a:pt x="61" y="162"/>
                    </a:cubicBezTo>
                    <a:cubicBezTo>
                      <a:pt x="20" y="117"/>
                      <a:pt x="20" y="117"/>
                      <a:pt x="20" y="117"/>
                    </a:cubicBezTo>
                    <a:cubicBezTo>
                      <a:pt x="20" y="114"/>
                      <a:pt x="22" y="112"/>
                      <a:pt x="25" y="112"/>
                    </a:cubicBezTo>
                    <a:cubicBezTo>
                      <a:pt x="51" y="112"/>
                      <a:pt x="51" y="112"/>
                      <a:pt x="51" y="112"/>
                    </a:cubicBezTo>
                    <a:cubicBezTo>
                      <a:pt x="61" y="112"/>
                      <a:pt x="61" y="112"/>
                      <a:pt x="61" y="112"/>
                    </a:cubicBezTo>
                    <a:cubicBezTo>
                      <a:pt x="71" y="112"/>
                      <a:pt x="71" y="112"/>
                      <a:pt x="71" y="112"/>
                    </a:cubicBezTo>
                    <a:cubicBezTo>
                      <a:pt x="81" y="112"/>
                      <a:pt x="81" y="112"/>
                      <a:pt x="81" y="112"/>
                    </a:cubicBezTo>
                    <a:cubicBezTo>
                      <a:pt x="91" y="112"/>
                      <a:pt x="91" y="112"/>
                      <a:pt x="91" y="112"/>
                    </a:cubicBezTo>
                    <a:cubicBezTo>
                      <a:pt x="102" y="112"/>
                      <a:pt x="102" y="112"/>
                      <a:pt x="102" y="112"/>
                    </a:cubicBezTo>
                    <a:cubicBezTo>
                      <a:pt x="112" y="112"/>
                      <a:pt x="112" y="112"/>
                      <a:pt x="112" y="112"/>
                    </a:cubicBezTo>
                    <a:cubicBezTo>
                      <a:pt x="122" y="112"/>
                      <a:pt x="122" y="112"/>
                      <a:pt x="122" y="112"/>
                    </a:cubicBezTo>
                    <a:cubicBezTo>
                      <a:pt x="132" y="112"/>
                      <a:pt x="132" y="112"/>
                      <a:pt x="132" y="112"/>
                    </a:cubicBezTo>
                    <a:cubicBezTo>
                      <a:pt x="193" y="112"/>
                      <a:pt x="193" y="112"/>
                      <a:pt x="193" y="112"/>
                    </a:cubicBezTo>
                    <a:cubicBezTo>
                      <a:pt x="203" y="112"/>
                      <a:pt x="203" y="112"/>
                      <a:pt x="203" y="112"/>
                    </a:cubicBezTo>
                    <a:cubicBezTo>
                      <a:pt x="213" y="112"/>
                      <a:pt x="213" y="112"/>
                      <a:pt x="213" y="112"/>
                    </a:cubicBezTo>
                    <a:cubicBezTo>
                      <a:pt x="224" y="112"/>
                      <a:pt x="224" y="112"/>
                      <a:pt x="224" y="112"/>
                    </a:cubicBezTo>
                    <a:cubicBezTo>
                      <a:pt x="234" y="112"/>
                      <a:pt x="234" y="112"/>
                      <a:pt x="234" y="112"/>
                    </a:cubicBezTo>
                    <a:cubicBezTo>
                      <a:pt x="244" y="112"/>
                      <a:pt x="244" y="112"/>
                      <a:pt x="244" y="112"/>
                    </a:cubicBezTo>
                    <a:cubicBezTo>
                      <a:pt x="254" y="112"/>
                      <a:pt x="254" y="112"/>
                      <a:pt x="254" y="112"/>
                    </a:cubicBezTo>
                    <a:cubicBezTo>
                      <a:pt x="264" y="112"/>
                      <a:pt x="264" y="112"/>
                      <a:pt x="264" y="112"/>
                    </a:cubicBezTo>
                    <a:cubicBezTo>
                      <a:pt x="274" y="112"/>
                      <a:pt x="274" y="112"/>
                      <a:pt x="274" y="112"/>
                    </a:cubicBezTo>
                    <a:cubicBezTo>
                      <a:pt x="300" y="112"/>
                      <a:pt x="300" y="112"/>
                      <a:pt x="300" y="112"/>
                    </a:cubicBezTo>
                    <a:cubicBezTo>
                      <a:pt x="303" y="112"/>
                      <a:pt x="305" y="114"/>
                      <a:pt x="305" y="117"/>
                    </a:cubicBezTo>
                    <a:lnTo>
                      <a:pt x="264" y="162"/>
                    </a:ln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20" name="Google Shape;520;p17"/>
              <p:cNvSpPr/>
              <p:nvPr/>
            </p:nvSpPr>
            <p:spPr>
              <a:xfrm>
                <a:off x="7350941" y="4763408"/>
                <a:ext cx="42055" cy="113177"/>
              </a:xfrm>
              <a:custGeom>
                <a:rect b="b" l="l" r="r" t="t"/>
                <a:pathLst>
                  <a:path extrusionOk="0" h="77" w="29">
                    <a:moveTo>
                      <a:pt x="5" y="74"/>
                    </a:moveTo>
                    <a:cubicBezTo>
                      <a:pt x="5" y="74"/>
                      <a:pt x="5" y="74"/>
                      <a:pt x="5" y="74"/>
                    </a:cubicBezTo>
                    <a:cubicBezTo>
                      <a:pt x="5" y="74"/>
                      <a:pt x="5" y="74"/>
                      <a:pt x="5" y="74"/>
                    </a:cubicBezTo>
                    <a:cubicBezTo>
                      <a:pt x="6" y="76"/>
                      <a:pt x="8" y="77"/>
                      <a:pt x="10" y="77"/>
                    </a:cubicBezTo>
                    <a:cubicBezTo>
                      <a:pt x="12" y="77"/>
                      <a:pt x="15" y="74"/>
                      <a:pt x="15" y="72"/>
                    </a:cubicBezTo>
                    <a:cubicBezTo>
                      <a:pt x="15" y="71"/>
                      <a:pt x="15" y="71"/>
                      <a:pt x="15" y="70"/>
                    </a:cubicBezTo>
                    <a:cubicBezTo>
                      <a:pt x="15" y="70"/>
                      <a:pt x="15" y="70"/>
                      <a:pt x="15" y="70"/>
                    </a:cubicBezTo>
                    <a:cubicBezTo>
                      <a:pt x="11" y="61"/>
                      <a:pt x="14" y="51"/>
                      <a:pt x="19" y="41"/>
                    </a:cubicBezTo>
                    <a:cubicBezTo>
                      <a:pt x="24" y="29"/>
                      <a:pt x="29" y="17"/>
                      <a:pt x="23" y="4"/>
                    </a:cubicBezTo>
                    <a:cubicBezTo>
                      <a:pt x="22" y="2"/>
                      <a:pt x="21" y="0"/>
                      <a:pt x="18" y="0"/>
                    </a:cubicBezTo>
                    <a:cubicBezTo>
                      <a:pt x="16" y="0"/>
                      <a:pt x="13" y="3"/>
                      <a:pt x="13" y="5"/>
                    </a:cubicBezTo>
                    <a:cubicBezTo>
                      <a:pt x="13" y="6"/>
                      <a:pt x="14" y="7"/>
                      <a:pt x="14" y="7"/>
                    </a:cubicBezTo>
                    <a:cubicBezTo>
                      <a:pt x="14" y="7"/>
                      <a:pt x="14" y="7"/>
                      <a:pt x="14" y="7"/>
                    </a:cubicBezTo>
                    <a:cubicBezTo>
                      <a:pt x="14" y="7"/>
                      <a:pt x="14" y="7"/>
                      <a:pt x="14" y="7"/>
                    </a:cubicBezTo>
                    <a:cubicBezTo>
                      <a:pt x="14" y="7"/>
                      <a:pt x="14" y="7"/>
                      <a:pt x="14" y="7"/>
                    </a:cubicBezTo>
                    <a:cubicBezTo>
                      <a:pt x="18" y="17"/>
                      <a:pt x="14" y="26"/>
                      <a:pt x="10" y="37"/>
                    </a:cubicBezTo>
                    <a:cubicBezTo>
                      <a:pt x="5" y="48"/>
                      <a:pt x="0" y="61"/>
                      <a:pt x="5" y="73"/>
                    </a:cubicBezTo>
                    <a:cubicBezTo>
                      <a:pt x="5" y="74"/>
                      <a:pt x="5" y="74"/>
                      <a:pt x="5" y="74"/>
                    </a:cubicBez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21" name="Google Shape;521;p17"/>
              <p:cNvSpPr/>
              <p:nvPr/>
            </p:nvSpPr>
            <p:spPr>
              <a:xfrm>
                <a:off x="7530910" y="4762171"/>
                <a:ext cx="43910" cy="111321"/>
              </a:xfrm>
              <a:custGeom>
                <a:rect b="b" l="l" r="r" t="t"/>
                <a:pathLst>
                  <a:path extrusionOk="0" h="76" w="30">
                    <a:moveTo>
                      <a:pt x="6" y="73"/>
                    </a:moveTo>
                    <a:cubicBezTo>
                      <a:pt x="6" y="73"/>
                      <a:pt x="6" y="73"/>
                      <a:pt x="6" y="74"/>
                    </a:cubicBezTo>
                    <a:cubicBezTo>
                      <a:pt x="6" y="74"/>
                      <a:pt x="6" y="74"/>
                      <a:pt x="6" y="74"/>
                    </a:cubicBezTo>
                    <a:cubicBezTo>
                      <a:pt x="7" y="75"/>
                      <a:pt x="8" y="76"/>
                      <a:pt x="10" y="76"/>
                    </a:cubicBezTo>
                    <a:cubicBezTo>
                      <a:pt x="13" y="76"/>
                      <a:pt x="16" y="74"/>
                      <a:pt x="16" y="71"/>
                    </a:cubicBezTo>
                    <a:cubicBezTo>
                      <a:pt x="16" y="71"/>
                      <a:pt x="16" y="70"/>
                      <a:pt x="15" y="70"/>
                    </a:cubicBezTo>
                    <a:cubicBezTo>
                      <a:pt x="15" y="70"/>
                      <a:pt x="15" y="70"/>
                      <a:pt x="15" y="70"/>
                    </a:cubicBezTo>
                    <a:cubicBezTo>
                      <a:pt x="12" y="61"/>
                      <a:pt x="15" y="51"/>
                      <a:pt x="20" y="40"/>
                    </a:cubicBezTo>
                    <a:cubicBezTo>
                      <a:pt x="24" y="29"/>
                      <a:pt x="30" y="16"/>
                      <a:pt x="24" y="3"/>
                    </a:cubicBezTo>
                    <a:cubicBezTo>
                      <a:pt x="23" y="1"/>
                      <a:pt x="21" y="0"/>
                      <a:pt x="19" y="0"/>
                    </a:cubicBezTo>
                    <a:cubicBezTo>
                      <a:pt x="17" y="0"/>
                      <a:pt x="14" y="2"/>
                      <a:pt x="14" y="5"/>
                    </a:cubicBezTo>
                    <a:cubicBezTo>
                      <a:pt x="14" y="6"/>
                      <a:pt x="14" y="6"/>
                      <a:pt x="15" y="7"/>
                    </a:cubicBezTo>
                    <a:cubicBezTo>
                      <a:pt x="15" y="7"/>
                      <a:pt x="15" y="7"/>
                      <a:pt x="15" y="7"/>
                    </a:cubicBezTo>
                    <a:cubicBezTo>
                      <a:pt x="15" y="7"/>
                      <a:pt x="15" y="7"/>
                      <a:pt x="15" y="7"/>
                    </a:cubicBezTo>
                    <a:cubicBezTo>
                      <a:pt x="15" y="7"/>
                      <a:pt x="15" y="7"/>
                      <a:pt x="15" y="7"/>
                    </a:cubicBezTo>
                    <a:cubicBezTo>
                      <a:pt x="19" y="16"/>
                      <a:pt x="15" y="26"/>
                      <a:pt x="10" y="36"/>
                    </a:cubicBezTo>
                    <a:cubicBezTo>
                      <a:pt x="6" y="48"/>
                      <a:pt x="0" y="60"/>
                      <a:pt x="6" y="73"/>
                    </a:cubicBezTo>
                    <a:cubicBezTo>
                      <a:pt x="6" y="73"/>
                      <a:pt x="6" y="73"/>
                      <a:pt x="6" y="73"/>
                    </a:cubicBez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22" name="Google Shape;522;p17"/>
              <p:cNvSpPr/>
              <p:nvPr/>
            </p:nvSpPr>
            <p:spPr>
              <a:xfrm>
                <a:off x="7454841" y="4697852"/>
                <a:ext cx="42673" cy="111321"/>
              </a:xfrm>
              <a:custGeom>
                <a:rect b="b" l="l" r="r" t="t"/>
                <a:pathLst>
                  <a:path extrusionOk="0" h="76" w="29">
                    <a:moveTo>
                      <a:pt x="6" y="73"/>
                    </a:moveTo>
                    <a:cubicBezTo>
                      <a:pt x="6" y="74"/>
                      <a:pt x="6" y="74"/>
                      <a:pt x="6" y="74"/>
                    </a:cubicBezTo>
                    <a:cubicBezTo>
                      <a:pt x="6" y="74"/>
                      <a:pt x="6" y="74"/>
                      <a:pt x="6" y="74"/>
                    </a:cubicBezTo>
                    <a:cubicBezTo>
                      <a:pt x="7" y="75"/>
                      <a:pt x="8" y="76"/>
                      <a:pt x="10" y="76"/>
                    </a:cubicBezTo>
                    <a:cubicBezTo>
                      <a:pt x="13" y="76"/>
                      <a:pt x="15" y="74"/>
                      <a:pt x="15" y="71"/>
                    </a:cubicBezTo>
                    <a:cubicBezTo>
                      <a:pt x="15" y="71"/>
                      <a:pt x="15" y="70"/>
                      <a:pt x="15" y="70"/>
                    </a:cubicBezTo>
                    <a:cubicBezTo>
                      <a:pt x="15" y="70"/>
                      <a:pt x="15" y="70"/>
                      <a:pt x="15" y="70"/>
                    </a:cubicBezTo>
                    <a:cubicBezTo>
                      <a:pt x="11" y="61"/>
                      <a:pt x="15" y="51"/>
                      <a:pt x="19" y="40"/>
                    </a:cubicBezTo>
                    <a:cubicBezTo>
                      <a:pt x="24" y="29"/>
                      <a:pt x="29" y="16"/>
                      <a:pt x="24" y="3"/>
                    </a:cubicBezTo>
                    <a:cubicBezTo>
                      <a:pt x="23" y="1"/>
                      <a:pt x="21" y="0"/>
                      <a:pt x="19" y="0"/>
                    </a:cubicBezTo>
                    <a:cubicBezTo>
                      <a:pt x="16" y="0"/>
                      <a:pt x="14" y="2"/>
                      <a:pt x="14" y="5"/>
                    </a:cubicBezTo>
                    <a:cubicBezTo>
                      <a:pt x="14" y="6"/>
                      <a:pt x="14" y="6"/>
                      <a:pt x="14" y="7"/>
                    </a:cubicBezTo>
                    <a:cubicBezTo>
                      <a:pt x="14" y="7"/>
                      <a:pt x="14" y="7"/>
                      <a:pt x="14" y="7"/>
                    </a:cubicBezTo>
                    <a:cubicBezTo>
                      <a:pt x="14" y="7"/>
                      <a:pt x="14" y="7"/>
                      <a:pt x="14" y="7"/>
                    </a:cubicBezTo>
                    <a:cubicBezTo>
                      <a:pt x="14" y="7"/>
                      <a:pt x="14" y="7"/>
                      <a:pt x="14" y="7"/>
                    </a:cubicBezTo>
                    <a:cubicBezTo>
                      <a:pt x="19" y="16"/>
                      <a:pt x="15" y="26"/>
                      <a:pt x="10" y="36"/>
                    </a:cubicBezTo>
                    <a:cubicBezTo>
                      <a:pt x="5" y="48"/>
                      <a:pt x="0" y="60"/>
                      <a:pt x="5" y="73"/>
                    </a:cubicBezTo>
                    <a:cubicBezTo>
                      <a:pt x="5" y="73"/>
                      <a:pt x="6" y="73"/>
                      <a:pt x="6" y="73"/>
                    </a:cubicBez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523" name="Google Shape;523;p17"/>
            <p:cNvGrpSpPr/>
            <p:nvPr/>
          </p:nvGrpSpPr>
          <p:grpSpPr>
            <a:xfrm>
              <a:off x="4099937" y="4391835"/>
              <a:ext cx="476827" cy="417455"/>
              <a:chOff x="8000315" y="4830819"/>
              <a:chExt cx="476827" cy="417455"/>
            </a:xfrm>
          </p:grpSpPr>
          <p:sp>
            <p:nvSpPr>
              <p:cNvPr id="524" name="Google Shape;524;p17"/>
              <p:cNvSpPr/>
              <p:nvPr/>
            </p:nvSpPr>
            <p:spPr>
              <a:xfrm>
                <a:off x="8000315" y="4830819"/>
                <a:ext cx="476827" cy="343241"/>
              </a:xfrm>
              <a:custGeom>
                <a:rect b="b" l="l" r="r" t="t"/>
                <a:pathLst>
                  <a:path extrusionOk="0" h="234" w="325">
                    <a:moveTo>
                      <a:pt x="325" y="61"/>
                    </a:moveTo>
                    <a:cubicBezTo>
                      <a:pt x="325" y="47"/>
                      <a:pt x="315" y="35"/>
                      <a:pt x="301" y="32"/>
                    </a:cubicBezTo>
                    <a:cubicBezTo>
                      <a:pt x="169" y="1"/>
                      <a:pt x="169" y="1"/>
                      <a:pt x="169" y="1"/>
                    </a:cubicBezTo>
                    <a:cubicBezTo>
                      <a:pt x="167" y="0"/>
                      <a:pt x="165" y="0"/>
                      <a:pt x="162" y="0"/>
                    </a:cubicBezTo>
                    <a:cubicBezTo>
                      <a:pt x="160" y="0"/>
                      <a:pt x="158" y="0"/>
                      <a:pt x="155" y="1"/>
                    </a:cubicBezTo>
                    <a:cubicBezTo>
                      <a:pt x="23" y="32"/>
                      <a:pt x="23" y="32"/>
                      <a:pt x="23" y="32"/>
                    </a:cubicBezTo>
                    <a:cubicBezTo>
                      <a:pt x="9" y="35"/>
                      <a:pt x="0" y="47"/>
                      <a:pt x="0" y="61"/>
                    </a:cubicBezTo>
                    <a:cubicBezTo>
                      <a:pt x="0" y="76"/>
                      <a:pt x="9" y="88"/>
                      <a:pt x="23" y="91"/>
                    </a:cubicBezTo>
                    <a:cubicBezTo>
                      <a:pt x="50" y="97"/>
                      <a:pt x="50" y="97"/>
                      <a:pt x="50" y="97"/>
                    </a:cubicBezTo>
                    <a:cubicBezTo>
                      <a:pt x="50" y="183"/>
                      <a:pt x="50" y="183"/>
                      <a:pt x="50" y="183"/>
                    </a:cubicBezTo>
                    <a:cubicBezTo>
                      <a:pt x="50" y="210"/>
                      <a:pt x="81" y="234"/>
                      <a:pt x="162" y="234"/>
                    </a:cubicBezTo>
                    <a:cubicBezTo>
                      <a:pt x="243" y="234"/>
                      <a:pt x="274" y="210"/>
                      <a:pt x="274" y="183"/>
                    </a:cubicBezTo>
                    <a:cubicBezTo>
                      <a:pt x="274" y="97"/>
                      <a:pt x="274" y="97"/>
                      <a:pt x="274" y="97"/>
                    </a:cubicBezTo>
                    <a:cubicBezTo>
                      <a:pt x="301" y="91"/>
                      <a:pt x="301" y="91"/>
                      <a:pt x="301" y="91"/>
                    </a:cubicBezTo>
                    <a:cubicBezTo>
                      <a:pt x="315" y="88"/>
                      <a:pt x="325" y="76"/>
                      <a:pt x="325" y="61"/>
                    </a:cubicBezTo>
                    <a:close/>
                    <a:moveTo>
                      <a:pt x="254" y="183"/>
                    </a:moveTo>
                    <a:cubicBezTo>
                      <a:pt x="254" y="195"/>
                      <a:pt x="223" y="214"/>
                      <a:pt x="162" y="214"/>
                    </a:cubicBezTo>
                    <a:cubicBezTo>
                      <a:pt x="101" y="214"/>
                      <a:pt x="71" y="195"/>
                      <a:pt x="71" y="183"/>
                    </a:cubicBezTo>
                    <a:cubicBezTo>
                      <a:pt x="71" y="102"/>
                      <a:pt x="71" y="102"/>
                      <a:pt x="71" y="102"/>
                    </a:cubicBezTo>
                    <a:cubicBezTo>
                      <a:pt x="156" y="122"/>
                      <a:pt x="156" y="122"/>
                      <a:pt x="156" y="122"/>
                    </a:cubicBezTo>
                    <a:cubicBezTo>
                      <a:pt x="158" y="122"/>
                      <a:pt x="160" y="122"/>
                      <a:pt x="162" y="122"/>
                    </a:cubicBezTo>
                    <a:cubicBezTo>
                      <a:pt x="165" y="122"/>
                      <a:pt x="167" y="122"/>
                      <a:pt x="169" y="122"/>
                    </a:cubicBezTo>
                    <a:cubicBezTo>
                      <a:pt x="254" y="102"/>
                      <a:pt x="254" y="102"/>
                      <a:pt x="254" y="102"/>
                    </a:cubicBezTo>
                    <a:lnTo>
                      <a:pt x="254" y="183"/>
                    </a:lnTo>
                    <a:close/>
                    <a:moveTo>
                      <a:pt x="165" y="102"/>
                    </a:moveTo>
                    <a:cubicBezTo>
                      <a:pt x="164" y="102"/>
                      <a:pt x="163" y="102"/>
                      <a:pt x="162" y="102"/>
                    </a:cubicBezTo>
                    <a:cubicBezTo>
                      <a:pt x="162" y="102"/>
                      <a:pt x="161" y="102"/>
                      <a:pt x="160" y="102"/>
                    </a:cubicBezTo>
                    <a:cubicBezTo>
                      <a:pt x="28" y="71"/>
                      <a:pt x="28" y="71"/>
                      <a:pt x="28" y="71"/>
                    </a:cubicBezTo>
                    <a:cubicBezTo>
                      <a:pt x="23" y="70"/>
                      <a:pt x="20" y="66"/>
                      <a:pt x="20" y="61"/>
                    </a:cubicBezTo>
                    <a:cubicBezTo>
                      <a:pt x="20" y="57"/>
                      <a:pt x="23" y="52"/>
                      <a:pt x="28" y="51"/>
                    </a:cubicBezTo>
                    <a:cubicBezTo>
                      <a:pt x="160" y="21"/>
                      <a:pt x="160" y="21"/>
                      <a:pt x="160" y="21"/>
                    </a:cubicBezTo>
                    <a:cubicBezTo>
                      <a:pt x="161" y="21"/>
                      <a:pt x="162" y="21"/>
                      <a:pt x="162" y="21"/>
                    </a:cubicBezTo>
                    <a:cubicBezTo>
                      <a:pt x="163" y="21"/>
                      <a:pt x="164" y="21"/>
                      <a:pt x="165" y="21"/>
                    </a:cubicBezTo>
                    <a:cubicBezTo>
                      <a:pt x="297" y="51"/>
                      <a:pt x="297" y="51"/>
                      <a:pt x="297" y="51"/>
                    </a:cubicBezTo>
                    <a:cubicBezTo>
                      <a:pt x="301" y="52"/>
                      <a:pt x="305" y="57"/>
                      <a:pt x="305" y="61"/>
                    </a:cubicBezTo>
                    <a:cubicBezTo>
                      <a:pt x="305" y="66"/>
                      <a:pt x="301" y="70"/>
                      <a:pt x="297" y="71"/>
                    </a:cubicBezTo>
                    <a:lnTo>
                      <a:pt x="165" y="102"/>
                    </a:ln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25" name="Google Shape;525;p17"/>
              <p:cNvSpPr/>
              <p:nvPr/>
            </p:nvSpPr>
            <p:spPr>
              <a:xfrm>
                <a:off x="8431376" y="4980485"/>
                <a:ext cx="30923" cy="163890"/>
              </a:xfrm>
              <a:custGeom>
                <a:rect b="b" l="l" r="r" t="t"/>
                <a:pathLst>
                  <a:path extrusionOk="0" h="112" w="21">
                    <a:moveTo>
                      <a:pt x="0" y="10"/>
                    </a:moveTo>
                    <a:cubicBezTo>
                      <a:pt x="0" y="102"/>
                      <a:pt x="0" y="102"/>
                      <a:pt x="0" y="102"/>
                    </a:cubicBezTo>
                    <a:cubicBezTo>
                      <a:pt x="0" y="107"/>
                      <a:pt x="5" y="112"/>
                      <a:pt x="11" y="112"/>
                    </a:cubicBezTo>
                    <a:cubicBezTo>
                      <a:pt x="16" y="112"/>
                      <a:pt x="21" y="107"/>
                      <a:pt x="21" y="102"/>
                    </a:cubicBezTo>
                    <a:cubicBezTo>
                      <a:pt x="21" y="10"/>
                      <a:pt x="21" y="10"/>
                      <a:pt x="21" y="10"/>
                    </a:cubicBezTo>
                    <a:cubicBezTo>
                      <a:pt x="21" y="4"/>
                      <a:pt x="16" y="0"/>
                      <a:pt x="11" y="0"/>
                    </a:cubicBezTo>
                    <a:cubicBezTo>
                      <a:pt x="5" y="0"/>
                      <a:pt x="0" y="4"/>
                      <a:pt x="0" y="10"/>
                    </a:cubicBezTo>
                    <a:close/>
                  </a:path>
                </a:pathLst>
              </a:cu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26" name="Google Shape;526;p17"/>
              <p:cNvSpPr/>
              <p:nvPr/>
            </p:nvSpPr>
            <p:spPr>
              <a:xfrm>
                <a:off x="8416533" y="5159217"/>
                <a:ext cx="60608" cy="89057"/>
              </a:xfrm>
              <a:prstGeom prst="ellipse">
                <a:avLst/>
              </a:pr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527" name="Google Shape;527;p17"/>
            <p:cNvSpPr/>
            <p:nvPr/>
          </p:nvSpPr>
          <p:spPr>
            <a:xfrm>
              <a:off x="4050929" y="5149413"/>
              <a:ext cx="479300" cy="476208"/>
            </a:xfrm>
            <a:custGeom>
              <a:rect b="b" l="l" r="r" t="t"/>
              <a:pathLst>
                <a:path extrusionOk="0" h="325" w="327">
                  <a:moveTo>
                    <a:pt x="321" y="2"/>
                  </a:moveTo>
                  <a:cubicBezTo>
                    <a:pt x="320" y="1"/>
                    <a:pt x="318" y="0"/>
                    <a:pt x="316" y="0"/>
                  </a:cubicBezTo>
                  <a:cubicBezTo>
                    <a:pt x="314" y="0"/>
                    <a:pt x="312" y="1"/>
                    <a:pt x="310" y="2"/>
                  </a:cubicBezTo>
                  <a:cubicBezTo>
                    <a:pt x="5" y="205"/>
                    <a:pt x="5" y="205"/>
                    <a:pt x="5" y="205"/>
                  </a:cubicBezTo>
                  <a:cubicBezTo>
                    <a:pt x="2" y="207"/>
                    <a:pt x="0" y="211"/>
                    <a:pt x="1" y="215"/>
                  </a:cubicBezTo>
                  <a:cubicBezTo>
                    <a:pt x="1" y="218"/>
                    <a:pt x="3" y="222"/>
                    <a:pt x="7" y="223"/>
                  </a:cubicBezTo>
                  <a:cubicBezTo>
                    <a:pt x="87" y="255"/>
                    <a:pt x="87" y="255"/>
                    <a:pt x="87" y="255"/>
                  </a:cubicBezTo>
                  <a:cubicBezTo>
                    <a:pt x="124" y="320"/>
                    <a:pt x="124" y="320"/>
                    <a:pt x="124" y="320"/>
                  </a:cubicBezTo>
                  <a:cubicBezTo>
                    <a:pt x="126" y="323"/>
                    <a:pt x="129" y="325"/>
                    <a:pt x="133" y="325"/>
                  </a:cubicBezTo>
                  <a:cubicBezTo>
                    <a:pt x="133" y="325"/>
                    <a:pt x="133" y="325"/>
                    <a:pt x="133" y="325"/>
                  </a:cubicBezTo>
                  <a:cubicBezTo>
                    <a:pt x="136" y="325"/>
                    <a:pt x="140" y="324"/>
                    <a:pt x="141" y="321"/>
                  </a:cubicBezTo>
                  <a:cubicBezTo>
                    <a:pt x="163" y="285"/>
                    <a:pt x="163" y="285"/>
                    <a:pt x="163" y="285"/>
                  </a:cubicBezTo>
                  <a:cubicBezTo>
                    <a:pt x="261" y="325"/>
                    <a:pt x="261" y="325"/>
                    <a:pt x="261" y="325"/>
                  </a:cubicBezTo>
                  <a:cubicBezTo>
                    <a:pt x="262" y="325"/>
                    <a:pt x="264" y="325"/>
                    <a:pt x="265" y="325"/>
                  </a:cubicBezTo>
                  <a:cubicBezTo>
                    <a:pt x="267" y="325"/>
                    <a:pt x="268" y="325"/>
                    <a:pt x="270" y="324"/>
                  </a:cubicBezTo>
                  <a:cubicBezTo>
                    <a:pt x="273" y="323"/>
                    <a:pt x="275" y="320"/>
                    <a:pt x="275" y="317"/>
                  </a:cubicBezTo>
                  <a:cubicBezTo>
                    <a:pt x="326" y="12"/>
                    <a:pt x="326" y="12"/>
                    <a:pt x="326" y="12"/>
                  </a:cubicBezTo>
                  <a:cubicBezTo>
                    <a:pt x="327" y="8"/>
                    <a:pt x="325" y="4"/>
                    <a:pt x="321" y="2"/>
                  </a:cubicBezTo>
                  <a:close/>
                  <a:moveTo>
                    <a:pt x="32" y="211"/>
                  </a:moveTo>
                  <a:cubicBezTo>
                    <a:pt x="268" y="54"/>
                    <a:pt x="268" y="54"/>
                    <a:pt x="268" y="54"/>
                  </a:cubicBezTo>
                  <a:cubicBezTo>
                    <a:pt x="97" y="238"/>
                    <a:pt x="97" y="238"/>
                    <a:pt x="97" y="238"/>
                  </a:cubicBezTo>
                  <a:cubicBezTo>
                    <a:pt x="96" y="237"/>
                    <a:pt x="95" y="236"/>
                    <a:pt x="94" y="236"/>
                  </a:cubicBezTo>
                  <a:lnTo>
                    <a:pt x="32" y="211"/>
                  </a:lnTo>
                  <a:close/>
                  <a:moveTo>
                    <a:pt x="104" y="245"/>
                  </a:moveTo>
                  <a:cubicBezTo>
                    <a:pt x="104" y="245"/>
                    <a:pt x="104" y="245"/>
                    <a:pt x="104" y="245"/>
                  </a:cubicBezTo>
                  <a:cubicBezTo>
                    <a:pt x="297" y="38"/>
                    <a:pt x="297" y="38"/>
                    <a:pt x="297" y="38"/>
                  </a:cubicBezTo>
                  <a:cubicBezTo>
                    <a:pt x="133" y="294"/>
                    <a:pt x="133" y="294"/>
                    <a:pt x="133" y="294"/>
                  </a:cubicBezTo>
                  <a:lnTo>
                    <a:pt x="104" y="245"/>
                  </a:lnTo>
                  <a:close/>
                  <a:moveTo>
                    <a:pt x="257" y="301"/>
                  </a:moveTo>
                  <a:cubicBezTo>
                    <a:pt x="170" y="266"/>
                    <a:pt x="170" y="266"/>
                    <a:pt x="170" y="266"/>
                  </a:cubicBezTo>
                  <a:cubicBezTo>
                    <a:pt x="168" y="266"/>
                    <a:pt x="166" y="265"/>
                    <a:pt x="164" y="265"/>
                  </a:cubicBezTo>
                  <a:cubicBezTo>
                    <a:pt x="298" y="58"/>
                    <a:pt x="298" y="58"/>
                    <a:pt x="298" y="58"/>
                  </a:cubicBezTo>
                  <a:lnTo>
                    <a:pt x="257" y="301"/>
                  </a:lnTo>
                  <a:close/>
                </a:path>
              </a:pathLst>
            </a:custGeom>
            <a:solidFill>
              <a:schemeClr val="accent4"/>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528" name="Google Shape;528;p17"/>
            <p:cNvGrpSpPr/>
            <p:nvPr/>
          </p:nvGrpSpPr>
          <p:grpSpPr>
            <a:xfrm>
              <a:off x="4083088" y="2627929"/>
              <a:ext cx="447141" cy="478063"/>
              <a:chOff x="7268687" y="3862324"/>
              <a:chExt cx="447141" cy="478063"/>
            </a:xfrm>
          </p:grpSpPr>
          <p:sp>
            <p:nvSpPr>
              <p:cNvPr id="529" name="Google Shape;529;p17"/>
              <p:cNvSpPr/>
              <p:nvPr/>
            </p:nvSpPr>
            <p:spPr>
              <a:xfrm>
                <a:off x="7268687" y="3862324"/>
                <a:ext cx="447141" cy="478063"/>
              </a:xfrm>
              <a:custGeom>
                <a:rect b="b" l="l" r="r" t="t"/>
                <a:pathLst>
                  <a:path extrusionOk="0" h="326" w="305">
                    <a:moveTo>
                      <a:pt x="265" y="0"/>
                    </a:moveTo>
                    <a:cubicBezTo>
                      <a:pt x="41" y="0"/>
                      <a:pt x="41" y="0"/>
                      <a:pt x="41" y="0"/>
                    </a:cubicBezTo>
                    <a:cubicBezTo>
                      <a:pt x="18" y="0"/>
                      <a:pt x="0" y="18"/>
                      <a:pt x="0" y="41"/>
                    </a:cubicBezTo>
                    <a:cubicBezTo>
                      <a:pt x="0" y="285"/>
                      <a:pt x="0" y="285"/>
                      <a:pt x="0" y="285"/>
                    </a:cubicBezTo>
                    <a:cubicBezTo>
                      <a:pt x="0" y="307"/>
                      <a:pt x="18" y="326"/>
                      <a:pt x="41" y="326"/>
                    </a:cubicBezTo>
                    <a:cubicBezTo>
                      <a:pt x="265" y="326"/>
                      <a:pt x="265" y="326"/>
                      <a:pt x="265" y="326"/>
                    </a:cubicBezTo>
                    <a:cubicBezTo>
                      <a:pt x="287" y="326"/>
                      <a:pt x="305" y="307"/>
                      <a:pt x="305" y="285"/>
                    </a:cubicBezTo>
                    <a:cubicBezTo>
                      <a:pt x="305" y="41"/>
                      <a:pt x="305" y="41"/>
                      <a:pt x="305" y="41"/>
                    </a:cubicBezTo>
                    <a:cubicBezTo>
                      <a:pt x="305" y="18"/>
                      <a:pt x="287" y="0"/>
                      <a:pt x="265" y="0"/>
                    </a:cubicBezTo>
                    <a:close/>
                    <a:moveTo>
                      <a:pt x="285" y="285"/>
                    </a:moveTo>
                    <a:cubicBezTo>
                      <a:pt x="285" y="296"/>
                      <a:pt x="276" y="305"/>
                      <a:pt x="265" y="305"/>
                    </a:cubicBezTo>
                    <a:cubicBezTo>
                      <a:pt x="41" y="305"/>
                      <a:pt x="41" y="305"/>
                      <a:pt x="41" y="305"/>
                    </a:cubicBezTo>
                    <a:cubicBezTo>
                      <a:pt x="30" y="305"/>
                      <a:pt x="21" y="296"/>
                      <a:pt x="21" y="285"/>
                    </a:cubicBezTo>
                    <a:cubicBezTo>
                      <a:pt x="21" y="41"/>
                      <a:pt x="21" y="41"/>
                      <a:pt x="21" y="41"/>
                    </a:cubicBezTo>
                    <a:cubicBezTo>
                      <a:pt x="21" y="30"/>
                      <a:pt x="30" y="21"/>
                      <a:pt x="41" y="21"/>
                    </a:cubicBezTo>
                    <a:cubicBezTo>
                      <a:pt x="265" y="21"/>
                      <a:pt x="265" y="21"/>
                      <a:pt x="265" y="21"/>
                    </a:cubicBezTo>
                    <a:cubicBezTo>
                      <a:pt x="276" y="21"/>
                      <a:pt x="285" y="30"/>
                      <a:pt x="285" y="41"/>
                    </a:cubicBezTo>
                    <a:lnTo>
                      <a:pt x="285" y="28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30" name="Google Shape;530;p17"/>
              <p:cNvSpPr/>
              <p:nvPr/>
            </p:nvSpPr>
            <p:spPr>
              <a:xfrm>
                <a:off x="7328677" y="3922313"/>
                <a:ext cx="328398" cy="297476"/>
              </a:xfrm>
              <a:custGeom>
                <a:rect b="b" l="l" r="r" t="t"/>
                <a:pathLst>
                  <a:path extrusionOk="0" h="203" w="224">
                    <a:moveTo>
                      <a:pt x="213" y="0"/>
                    </a:moveTo>
                    <a:cubicBezTo>
                      <a:pt x="10" y="0"/>
                      <a:pt x="10" y="0"/>
                      <a:pt x="10" y="0"/>
                    </a:cubicBezTo>
                    <a:cubicBezTo>
                      <a:pt x="4" y="0"/>
                      <a:pt x="0" y="4"/>
                      <a:pt x="0" y="10"/>
                    </a:cubicBezTo>
                    <a:cubicBezTo>
                      <a:pt x="0" y="193"/>
                      <a:pt x="0" y="193"/>
                      <a:pt x="0" y="193"/>
                    </a:cubicBezTo>
                    <a:cubicBezTo>
                      <a:pt x="0" y="199"/>
                      <a:pt x="4" y="203"/>
                      <a:pt x="10" y="203"/>
                    </a:cubicBezTo>
                    <a:cubicBezTo>
                      <a:pt x="213" y="203"/>
                      <a:pt x="213" y="203"/>
                      <a:pt x="213" y="203"/>
                    </a:cubicBezTo>
                    <a:cubicBezTo>
                      <a:pt x="219" y="203"/>
                      <a:pt x="224" y="199"/>
                      <a:pt x="224" y="193"/>
                    </a:cubicBezTo>
                    <a:cubicBezTo>
                      <a:pt x="224" y="10"/>
                      <a:pt x="224" y="10"/>
                      <a:pt x="224" y="10"/>
                    </a:cubicBezTo>
                    <a:cubicBezTo>
                      <a:pt x="224" y="4"/>
                      <a:pt x="219" y="0"/>
                      <a:pt x="213" y="0"/>
                    </a:cubicBezTo>
                    <a:close/>
                    <a:moveTo>
                      <a:pt x="213" y="10"/>
                    </a:moveTo>
                    <a:cubicBezTo>
                      <a:pt x="213" y="151"/>
                      <a:pt x="213" y="151"/>
                      <a:pt x="213" y="151"/>
                    </a:cubicBezTo>
                    <a:cubicBezTo>
                      <a:pt x="180" y="115"/>
                      <a:pt x="180" y="115"/>
                      <a:pt x="180" y="115"/>
                    </a:cubicBezTo>
                    <a:cubicBezTo>
                      <a:pt x="178" y="113"/>
                      <a:pt x="176" y="112"/>
                      <a:pt x="173" y="112"/>
                    </a:cubicBezTo>
                    <a:cubicBezTo>
                      <a:pt x="170" y="112"/>
                      <a:pt x="167" y="113"/>
                      <a:pt x="165" y="115"/>
                    </a:cubicBezTo>
                    <a:cubicBezTo>
                      <a:pt x="139" y="145"/>
                      <a:pt x="139" y="145"/>
                      <a:pt x="139" y="145"/>
                    </a:cubicBezTo>
                    <a:cubicBezTo>
                      <a:pt x="58" y="54"/>
                      <a:pt x="58" y="54"/>
                      <a:pt x="58" y="54"/>
                    </a:cubicBezTo>
                    <a:cubicBezTo>
                      <a:pt x="56" y="52"/>
                      <a:pt x="54" y="51"/>
                      <a:pt x="51" y="51"/>
                    </a:cubicBezTo>
                    <a:cubicBezTo>
                      <a:pt x="48" y="51"/>
                      <a:pt x="45" y="52"/>
                      <a:pt x="43" y="54"/>
                    </a:cubicBezTo>
                    <a:cubicBezTo>
                      <a:pt x="10" y="92"/>
                      <a:pt x="10" y="92"/>
                      <a:pt x="10" y="92"/>
                    </a:cubicBezTo>
                    <a:cubicBezTo>
                      <a:pt x="10" y="10"/>
                      <a:pt x="10" y="10"/>
                      <a:pt x="10" y="10"/>
                    </a:cubicBezTo>
                    <a:lnTo>
                      <a:pt x="213" y="10"/>
                    </a:lnTo>
                    <a:close/>
                    <a:moveTo>
                      <a:pt x="10" y="108"/>
                    </a:moveTo>
                    <a:cubicBezTo>
                      <a:pt x="51" y="61"/>
                      <a:pt x="51" y="61"/>
                      <a:pt x="51" y="61"/>
                    </a:cubicBezTo>
                    <a:cubicBezTo>
                      <a:pt x="133" y="154"/>
                      <a:pt x="133" y="154"/>
                      <a:pt x="133" y="154"/>
                    </a:cubicBezTo>
                    <a:cubicBezTo>
                      <a:pt x="139" y="161"/>
                      <a:pt x="139" y="161"/>
                      <a:pt x="139" y="161"/>
                    </a:cubicBezTo>
                    <a:cubicBezTo>
                      <a:pt x="167" y="193"/>
                      <a:pt x="167" y="193"/>
                      <a:pt x="167" y="193"/>
                    </a:cubicBezTo>
                    <a:cubicBezTo>
                      <a:pt x="10" y="193"/>
                      <a:pt x="10" y="193"/>
                      <a:pt x="10" y="193"/>
                    </a:cubicBezTo>
                    <a:lnTo>
                      <a:pt x="10" y="108"/>
                    </a:lnTo>
                    <a:close/>
                    <a:moveTo>
                      <a:pt x="180" y="193"/>
                    </a:moveTo>
                    <a:cubicBezTo>
                      <a:pt x="145" y="153"/>
                      <a:pt x="145" y="153"/>
                      <a:pt x="145" y="153"/>
                    </a:cubicBezTo>
                    <a:cubicBezTo>
                      <a:pt x="173" y="122"/>
                      <a:pt x="173" y="122"/>
                      <a:pt x="173" y="122"/>
                    </a:cubicBezTo>
                    <a:cubicBezTo>
                      <a:pt x="213" y="166"/>
                      <a:pt x="213" y="166"/>
                      <a:pt x="213" y="166"/>
                    </a:cubicBezTo>
                    <a:cubicBezTo>
                      <a:pt x="213" y="193"/>
                      <a:pt x="213" y="193"/>
                      <a:pt x="213" y="193"/>
                    </a:cubicBezTo>
                    <a:lnTo>
                      <a:pt x="180" y="19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31" name="Google Shape;531;p17"/>
              <p:cNvSpPr/>
              <p:nvPr/>
            </p:nvSpPr>
            <p:spPr>
              <a:xfrm>
                <a:off x="7507409" y="3966223"/>
                <a:ext cx="89676" cy="89676"/>
              </a:xfrm>
              <a:custGeom>
                <a:rect b="b" l="l" r="r" t="t"/>
                <a:pathLst>
                  <a:path extrusionOk="0" h="61" w="61">
                    <a:moveTo>
                      <a:pt x="30" y="61"/>
                    </a:moveTo>
                    <a:cubicBezTo>
                      <a:pt x="47" y="61"/>
                      <a:pt x="61" y="48"/>
                      <a:pt x="61" y="31"/>
                    </a:cubicBezTo>
                    <a:cubicBezTo>
                      <a:pt x="61" y="14"/>
                      <a:pt x="47" y="0"/>
                      <a:pt x="30" y="0"/>
                    </a:cubicBezTo>
                    <a:cubicBezTo>
                      <a:pt x="14" y="0"/>
                      <a:pt x="0" y="14"/>
                      <a:pt x="0" y="31"/>
                    </a:cubicBezTo>
                    <a:cubicBezTo>
                      <a:pt x="0" y="48"/>
                      <a:pt x="14" y="61"/>
                      <a:pt x="30" y="61"/>
                    </a:cubicBezTo>
                    <a:close/>
                    <a:moveTo>
                      <a:pt x="30" y="11"/>
                    </a:moveTo>
                    <a:cubicBezTo>
                      <a:pt x="42" y="11"/>
                      <a:pt x="51" y="20"/>
                      <a:pt x="51" y="31"/>
                    </a:cubicBezTo>
                    <a:cubicBezTo>
                      <a:pt x="51" y="42"/>
                      <a:pt x="42" y="51"/>
                      <a:pt x="30" y="51"/>
                    </a:cubicBezTo>
                    <a:cubicBezTo>
                      <a:pt x="19" y="51"/>
                      <a:pt x="10" y="42"/>
                      <a:pt x="10" y="31"/>
                    </a:cubicBezTo>
                    <a:cubicBezTo>
                      <a:pt x="10" y="20"/>
                      <a:pt x="19" y="11"/>
                      <a:pt x="30" y="1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532" name="Google Shape;532;p17"/>
          <p:cNvGrpSpPr/>
          <p:nvPr/>
        </p:nvGrpSpPr>
        <p:grpSpPr>
          <a:xfrm>
            <a:off x="2223648" y="2066122"/>
            <a:ext cx="833878" cy="1890073"/>
            <a:chOff x="2860088" y="2821504"/>
            <a:chExt cx="1111837" cy="2520097"/>
          </a:xfrm>
        </p:grpSpPr>
        <p:cxnSp>
          <p:nvCxnSpPr>
            <p:cNvPr id="533" name="Google Shape;533;p17"/>
            <p:cNvCxnSpPr/>
            <p:nvPr/>
          </p:nvCxnSpPr>
          <p:spPr>
            <a:xfrm rot="10800000">
              <a:off x="2860088" y="2821504"/>
              <a:ext cx="1111837" cy="0"/>
            </a:xfrm>
            <a:prstGeom prst="straightConnector1">
              <a:avLst/>
            </a:prstGeom>
            <a:noFill/>
            <a:ln cap="flat" cmpd="sng" w="9525">
              <a:solidFill>
                <a:srgbClr val="BFBFBF"/>
              </a:solidFill>
              <a:prstDash val="dash"/>
              <a:miter lim="800000"/>
              <a:headEnd len="med" w="med" type="oval"/>
              <a:tailEnd len="sm" w="sm" type="none"/>
            </a:ln>
          </p:spPr>
        </p:cxnSp>
        <p:cxnSp>
          <p:nvCxnSpPr>
            <p:cNvPr id="534" name="Google Shape;534;p17"/>
            <p:cNvCxnSpPr/>
            <p:nvPr/>
          </p:nvCxnSpPr>
          <p:spPr>
            <a:xfrm rot="10800000">
              <a:off x="2860088" y="3753826"/>
              <a:ext cx="1111837" cy="0"/>
            </a:xfrm>
            <a:prstGeom prst="straightConnector1">
              <a:avLst/>
            </a:prstGeom>
            <a:noFill/>
            <a:ln cap="flat" cmpd="sng" w="9525">
              <a:solidFill>
                <a:srgbClr val="BFBFBF"/>
              </a:solidFill>
              <a:prstDash val="dash"/>
              <a:miter lim="800000"/>
              <a:headEnd len="med" w="med" type="oval"/>
              <a:tailEnd len="sm" w="sm" type="none"/>
            </a:ln>
          </p:spPr>
        </p:cxnSp>
        <p:cxnSp>
          <p:nvCxnSpPr>
            <p:cNvPr id="535" name="Google Shape;535;p17"/>
            <p:cNvCxnSpPr/>
            <p:nvPr/>
          </p:nvCxnSpPr>
          <p:spPr>
            <a:xfrm rot="10800000">
              <a:off x="2860088" y="4541501"/>
              <a:ext cx="1111837" cy="0"/>
            </a:xfrm>
            <a:prstGeom prst="straightConnector1">
              <a:avLst/>
            </a:prstGeom>
            <a:noFill/>
            <a:ln cap="flat" cmpd="sng" w="9525">
              <a:solidFill>
                <a:srgbClr val="BFBFBF"/>
              </a:solidFill>
              <a:prstDash val="dash"/>
              <a:miter lim="800000"/>
              <a:headEnd len="med" w="med" type="oval"/>
              <a:tailEnd len="sm" w="sm" type="none"/>
            </a:ln>
          </p:spPr>
        </p:cxnSp>
        <p:cxnSp>
          <p:nvCxnSpPr>
            <p:cNvPr id="536" name="Google Shape;536;p17"/>
            <p:cNvCxnSpPr/>
            <p:nvPr/>
          </p:nvCxnSpPr>
          <p:spPr>
            <a:xfrm rot="10800000">
              <a:off x="2860088" y="5341601"/>
              <a:ext cx="1111837" cy="0"/>
            </a:xfrm>
            <a:prstGeom prst="straightConnector1">
              <a:avLst/>
            </a:prstGeom>
            <a:noFill/>
            <a:ln cap="flat" cmpd="sng" w="9525">
              <a:solidFill>
                <a:srgbClr val="BFBFBF"/>
              </a:solidFill>
              <a:prstDash val="dash"/>
              <a:miter lim="800000"/>
              <a:headEnd len="med" w="med" type="oval"/>
              <a:tailEnd len="sm" w="sm" type="none"/>
            </a:ln>
          </p:spPr>
        </p:cxnSp>
      </p:grpSp>
      <p:grpSp>
        <p:nvGrpSpPr>
          <p:cNvPr id="537" name="Google Shape;537;p17"/>
          <p:cNvGrpSpPr/>
          <p:nvPr/>
        </p:nvGrpSpPr>
        <p:grpSpPr>
          <a:xfrm>
            <a:off x="3599032" y="1799298"/>
            <a:ext cx="2981907" cy="451150"/>
            <a:chOff x="8198838" y="3829029"/>
            <a:chExt cx="3975874" cy="601533"/>
          </a:xfrm>
        </p:grpSpPr>
        <p:sp>
          <p:nvSpPr>
            <p:cNvPr id="538" name="Google Shape;538;p17"/>
            <p:cNvSpPr txBox="1"/>
            <p:nvPr/>
          </p:nvSpPr>
          <p:spPr>
            <a:xfrm>
              <a:off x="8198838" y="3829029"/>
              <a:ext cx="3975874" cy="430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500">
                  <a:solidFill>
                    <a:srgbClr val="595959"/>
                  </a:solidFill>
                  <a:latin typeface="Arial"/>
                  <a:ea typeface="Arial"/>
                  <a:cs typeface="Arial"/>
                  <a:sym typeface="Arial"/>
                </a:rPr>
                <a:t>The Problem That They Have...</a:t>
              </a:r>
              <a:endParaRPr/>
            </a:p>
          </p:txBody>
        </p:sp>
        <p:sp>
          <p:nvSpPr>
            <p:cNvPr id="539" name="Google Shape;539;p17"/>
            <p:cNvSpPr txBox="1"/>
            <p:nvPr/>
          </p:nvSpPr>
          <p:spPr>
            <a:xfrm>
              <a:off x="8198838" y="4138174"/>
              <a:ext cx="2240270" cy="2923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825">
                <a:solidFill>
                  <a:srgbClr val="A5A5A5"/>
                </a:solidFill>
                <a:latin typeface="Arial"/>
                <a:ea typeface="Arial"/>
                <a:cs typeface="Arial"/>
                <a:sym typeface="Arial"/>
              </a:endParaRPr>
            </a:p>
          </p:txBody>
        </p:sp>
      </p:grpSp>
      <p:grpSp>
        <p:nvGrpSpPr>
          <p:cNvPr id="540" name="Google Shape;540;p17"/>
          <p:cNvGrpSpPr/>
          <p:nvPr/>
        </p:nvGrpSpPr>
        <p:grpSpPr>
          <a:xfrm>
            <a:off x="3599031" y="2467595"/>
            <a:ext cx="2203745" cy="451150"/>
            <a:chOff x="8198838" y="3829029"/>
            <a:chExt cx="2938326" cy="601533"/>
          </a:xfrm>
        </p:grpSpPr>
        <p:sp>
          <p:nvSpPr>
            <p:cNvPr id="541" name="Google Shape;541;p17"/>
            <p:cNvSpPr txBox="1"/>
            <p:nvPr/>
          </p:nvSpPr>
          <p:spPr>
            <a:xfrm>
              <a:off x="8198838" y="3829029"/>
              <a:ext cx="2938326" cy="430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500">
                  <a:solidFill>
                    <a:srgbClr val="595959"/>
                  </a:solidFill>
                  <a:latin typeface="Arial"/>
                  <a:ea typeface="Arial"/>
                  <a:cs typeface="Arial"/>
                  <a:sym typeface="Arial"/>
                </a:rPr>
                <a:t>That They Don’t Want.</a:t>
              </a:r>
              <a:endParaRPr/>
            </a:p>
          </p:txBody>
        </p:sp>
        <p:sp>
          <p:nvSpPr>
            <p:cNvPr id="542" name="Google Shape;542;p17"/>
            <p:cNvSpPr txBox="1"/>
            <p:nvPr/>
          </p:nvSpPr>
          <p:spPr>
            <a:xfrm>
              <a:off x="8198839" y="4138174"/>
              <a:ext cx="2078344" cy="2923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825">
                <a:solidFill>
                  <a:srgbClr val="A5A5A5"/>
                </a:solidFill>
                <a:latin typeface="Arial"/>
                <a:ea typeface="Arial"/>
                <a:cs typeface="Arial"/>
                <a:sym typeface="Arial"/>
              </a:endParaRPr>
            </a:p>
          </p:txBody>
        </p:sp>
      </p:grpSp>
      <p:grpSp>
        <p:nvGrpSpPr>
          <p:cNvPr id="543" name="Google Shape;543;p17"/>
          <p:cNvGrpSpPr/>
          <p:nvPr/>
        </p:nvGrpSpPr>
        <p:grpSpPr>
          <a:xfrm>
            <a:off x="3599034" y="3105186"/>
            <a:ext cx="2979598" cy="451150"/>
            <a:chOff x="8198838" y="3829029"/>
            <a:chExt cx="3972795" cy="601533"/>
          </a:xfrm>
        </p:grpSpPr>
        <p:sp>
          <p:nvSpPr>
            <p:cNvPr id="544" name="Google Shape;544;p17"/>
            <p:cNvSpPr txBox="1"/>
            <p:nvPr/>
          </p:nvSpPr>
          <p:spPr>
            <a:xfrm>
              <a:off x="8198838" y="3829029"/>
              <a:ext cx="3972795" cy="430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500">
                  <a:solidFill>
                    <a:srgbClr val="595959"/>
                  </a:solidFill>
                  <a:latin typeface="Arial"/>
                  <a:ea typeface="Arial"/>
                  <a:cs typeface="Arial"/>
                  <a:sym typeface="Arial"/>
                </a:rPr>
                <a:t>The Solution That They Want...</a:t>
              </a:r>
              <a:endParaRPr/>
            </a:p>
          </p:txBody>
        </p:sp>
        <p:sp>
          <p:nvSpPr>
            <p:cNvPr id="545" name="Google Shape;545;p17"/>
            <p:cNvSpPr txBox="1"/>
            <p:nvPr/>
          </p:nvSpPr>
          <p:spPr>
            <a:xfrm>
              <a:off x="8198839" y="4138174"/>
              <a:ext cx="2202424" cy="2923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825">
                <a:solidFill>
                  <a:srgbClr val="595959"/>
                </a:solidFill>
                <a:latin typeface="Arial"/>
                <a:ea typeface="Arial"/>
                <a:cs typeface="Arial"/>
                <a:sym typeface="Arial"/>
              </a:endParaRPr>
            </a:p>
          </p:txBody>
        </p:sp>
      </p:grpSp>
      <p:grpSp>
        <p:nvGrpSpPr>
          <p:cNvPr id="546" name="Google Shape;546;p17"/>
          <p:cNvGrpSpPr/>
          <p:nvPr/>
        </p:nvGrpSpPr>
        <p:grpSpPr>
          <a:xfrm>
            <a:off x="3599031" y="3757978"/>
            <a:ext cx="2180405" cy="451150"/>
            <a:chOff x="8198838" y="3829029"/>
            <a:chExt cx="2907206" cy="601533"/>
          </a:xfrm>
        </p:grpSpPr>
        <p:sp>
          <p:nvSpPr>
            <p:cNvPr id="547" name="Google Shape;547;p17"/>
            <p:cNvSpPr txBox="1"/>
            <p:nvPr/>
          </p:nvSpPr>
          <p:spPr>
            <a:xfrm>
              <a:off x="8198838" y="3829029"/>
              <a:ext cx="2907206" cy="430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500">
                  <a:solidFill>
                    <a:srgbClr val="595959"/>
                  </a:solidFill>
                  <a:latin typeface="Arial"/>
                  <a:ea typeface="Arial"/>
                  <a:cs typeface="Arial"/>
                  <a:sym typeface="Arial"/>
                </a:rPr>
                <a:t>That They don’t Have.</a:t>
              </a:r>
              <a:endParaRPr/>
            </a:p>
          </p:txBody>
        </p:sp>
        <p:sp>
          <p:nvSpPr>
            <p:cNvPr id="548" name="Google Shape;548;p17"/>
            <p:cNvSpPr txBox="1"/>
            <p:nvPr/>
          </p:nvSpPr>
          <p:spPr>
            <a:xfrm>
              <a:off x="8198838" y="4138174"/>
              <a:ext cx="2202425" cy="2923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825">
                <a:solidFill>
                  <a:srgbClr val="595959"/>
                </a:solidFill>
                <a:latin typeface="Arial"/>
                <a:ea typeface="Arial"/>
                <a:cs typeface="Arial"/>
                <a:sym typeface="Arial"/>
              </a:endParaRPr>
            </a:p>
          </p:txBody>
        </p:sp>
      </p:grpSp>
      <p:sp>
        <p:nvSpPr>
          <p:cNvPr id="549" name="Google Shape;549;p17"/>
          <p:cNvSpPr txBox="1"/>
          <p:nvPr/>
        </p:nvSpPr>
        <p:spPr>
          <a:xfrm>
            <a:off x="6484585" y="3040493"/>
            <a:ext cx="2127505" cy="43088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100">
                <a:solidFill>
                  <a:srgbClr val="7F7F7F"/>
                </a:solidFill>
                <a:latin typeface="Monda"/>
                <a:ea typeface="Monda"/>
                <a:cs typeface="Monda"/>
                <a:sym typeface="Monda"/>
              </a:rPr>
              <a:t>and willing to do so....when they FEEL good about buying.</a:t>
            </a:r>
            <a:endParaRPr/>
          </a:p>
        </p:txBody>
      </p:sp>
      <p:sp>
        <p:nvSpPr>
          <p:cNvPr id="550" name="Google Shape;550;p17"/>
          <p:cNvSpPr txBox="1"/>
          <p:nvPr/>
        </p:nvSpPr>
        <p:spPr>
          <a:xfrm>
            <a:off x="6483625" y="1994271"/>
            <a:ext cx="212750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accent2"/>
                </a:solidFill>
                <a:latin typeface="Archivo Narrow"/>
                <a:ea typeface="Archivo Narrow"/>
                <a:cs typeface="Archivo Narrow"/>
                <a:sym typeface="Archivo Narrow"/>
              </a:rPr>
              <a:t>We all hate to be sold, but We love to buy.</a:t>
            </a:r>
            <a:endParaRPr/>
          </a:p>
        </p:txBody>
      </p:sp>
      <p:sp>
        <p:nvSpPr>
          <p:cNvPr id="551" name="Google Shape;551;p17"/>
          <p:cNvSpPr txBox="1"/>
          <p:nvPr/>
        </p:nvSpPr>
        <p:spPr>
          <a:xfrm>
            <a:off x="7012207" y="2568381"/>
            <a:ext cx="1873247" cy="60016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100">
                <a:solidFill>
                  <a:srgbClr val="7F7F7F"/>
                </a:solidFill>
                <a:latin typeface="Monda"/>
                <a:ea typeface="Monda"/>
                <a:cs typeface="Monda"/>
                <a:sym typeface="Monda"/>
              </a:rPr>
              <a:t>Buying descisions are based on emotion. The buyer buys when they “FEEL”  ready</a:t>
            </a:r>
            <a:endParaRPr sz="1100">
              <a:solidFill>
                <a:srgbClr val="7F7F7F"/>
              </a:solidFill>
              <a:latin typeface="Monda"/>
              <a:ea typeface="Monda"/>
              <a:cs typeface="Monda"/>
              <a:sym typeface="Monda"/>
            </a:endParaRPr>
          </a:p>
        </p:txBody>
      </p:sp>
      <p:sp>
        <p:nvSpPr>
          <p:cNvPr id="552" name="Google Shape;552;p17"/>
          <p:cNvSpPr txBox="1"/>
          <p:nvPr/>
        </p:nvSpPr>
        <p:spPr>
          <a:xfrm>
            <a:off x="6391521" y="2496514"/>
            <a:ext cx="77457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accent2"/>
                </a:solidFill>
                <a:latin typeface="Arial"/>
                <a:ea typeface="Arial"/>
                <a:cs typeface="Arial"/>
                <a:sym typeface="Arial"/>
              </a:rPr>
              <a:t>All</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1000"/>
                                        <p:tgtEl>
                                          <p:spTgt spid="503"/>
                                        </p:tgtEl>
                                      </p:cBhvr>
                                    </p:animEffect>
                                  </p:childTnLst>
                                </p:cTn>
                              </p:par>
                              <p:par>
                                <p:cTn fill="hold" nodeType="withEffect" presetClass="entr" presetID="10" presetSubtype="0">
                                  <p:stCondLst>
                                    <p:cond delay="0"/>
                                  </p:stCondLst>
                                  <p:childTnLst>
                                    <p:set>
                                      <p:cBhvr>
                                        <p:cTn dur="1" fill="hold">
                                          <p:stCondLst>
                                            <p:cond delay="0"/>
                                          </p:stCondLst>
                                        </p:cTn>
                                        <p:tgtEl>
                                          <p:spTgt spid="502"/>
                                        </p:tgtEl>
                                        <p:attrNameLst>
                                          <p:attrName>style.visibility</p:attrName>
                                        </p:attrNameLst>
                                      </p:cBhvr>
                                      <p:to>
                                        <p:strVal val="visible"/>
                                      </p:to>
                                    </p:set>
                                    <p:animEffect filter="fade" transition="in">
                                      <p:cBhvr>
                                        <p:cTn dur="1000"/>
                                        <p:tgtEl>
                                          <p:spTgt spid="50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04"/>
                                        </p:tgtEl>
                                        <p:attrNameLst>
                                          <p:attrName>style.visibility</p:attrName>
                                        </p:attrNameLst>
                                      </p:cBhvr>
                                      <p:to>
                                        <p:strVal val="visible"/>
                                      </p:to>
                                    </p:set>
                                    <p:animEffect filter="fade" transition="in">
                                      <p:cBhvr>
                                        <p:cTn dur="1000"/>
                                        <p:tgtEl>
                                          <p:spTgt spid="504"/>
                                        </p:tgtEl>
                                      </p:cBhvr>
                                    </p:animEffect>
                                  </p:childTnLst>
                                </p:cTn>
                              </p:par>
                            </p:childTnLst>
                          </p:cTn>
                        </p:par>
                        <p:par>
                          <p:cTn fill="hold">
                            <p:stCondLst>
                              <p:cond delay="2000"/>
                            </p:stCondLst>
                            <p:childTnLst>
                              <p:par>
                                <p:cTn fill="hold" nodeType="afterEffect" presetClass="entr" presetID="23" presetSubtype="16">
                                  <p:stCondLst>
                                    <p:cond delay="0"/>
                                  </p:stCondLst>
                                  <p:childTnLst>
                                    <p:set>
                                      <p:cBhvr>
                                        <p:cTn dur="1" fill="hold">
                                          <p:stCondLst>
                                            <p:cond delay="0"/>
                                          </p:stCondLst>
                                        </p:cTn>
                                        <p:tgtEl>
                                          <p:spTgt spid="507"/>
                                        </p:tgtEl>
                                        <p:attrNameLst>
                                          <p:attrName>style.visibility</p:attrName>
                                        </p:attrNameLst>
                                      </p:cBhvr>
                                      <p:to>
                                        <p:strVal val="visible"/>
                                      </p:to>
                                    </p:set>
                                    <p:anim calcmode="lin" valueType="num">
                                      <p:cBhvr additive="base">
                                        <p:cTn dur="1000"/>
                                        <p:tgtEl>
                                          <p:spTgt spid="507"/>
                                        </p:tgtEl>
                                        <p:attrNameLst>
                                          <p:attrName>ppt_w</p:attrName>
                                        </p:attrNameLst>
                                      </p:cBhvr>
                                      <p:tavLst>
                                        <p:tav fmla="" tm="0">
                                          <p:val>
                                            <p:strVal val="0"/>
                                          </p:val>
                                        </p:tav>
                                        <p:tav fmla="" tm="100000">
                                          <p:val>
                                            <p:strVal val="#ppt_w"/>
                                          </p:val>
                                        </p:tav>
                                      </p:tavLst>
                                    </p:anim>
                                    <p:anim calcmode="lin" valueType="num">
                                      <p:cBhvr additive="base">
                                        <p:cTn dur="1000"/>
                                        <p:tgtEl>
                                          <p:spTgt spid="507"/>
                                        </p:tgtEl>
                                        <p:attrNameLst>
                                          <p:attrName>ppt_h</p:attrName>
                                        </p:attrNameLst>
                                      </p:cBhvr>
                                      <p:tavLst>
                                        <p:tav fmla="" tm="0">
                                          <p:val>
                                            <p:strVal val="0"/>
                                          </p:val>
                                        </p:tav>
                                        <p:tav fmla="" tm="100000">
                                          <p:val>
                                            <p:strVal val="#ppt_h"/>
                                          </p:val>
                                        </p:tav>
                                      </p:tavLst>
                                    </p:anim>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1000"/>
                                        <p:tgtEl>
                                          <p:spTgt spid="510"/>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1000"/>
                                        <p:tgtEl>
                                          <p:spTgt spid="532"/>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517"/>
                                        </p:tgtEl>
                                        <p:attrNameLst>
                                          <p:attrName>style.visibility</p:attrName>
                                        </p:attrNameLst>
                                      </p:cBhvr>
                                      <p:to>
                                        <p:strVal val="visible"/>
                                      </p:to>
                                    </p:set>
                                    <p:animEffect filter="fade" transition="in">
                                      <p:cBhvr>
                                        <p:cTn dur="1000"/>
                                        <p:tgtEl>
                                          <p:spTgt spid="517"/>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537"/>
                                        </p:tgtEl>
                                        <p:attrNameLst>
                                          <p:attrName>style.visibility</p:attrName>
                                        </p:attrNameLst>
                                      </p:cBhvr>
                                      <p:to>
                                        <p:strVal val="visible"/>
                                      </p:to>
                                    </p:set>
                                    <p:animEffect filter="fade" transition="in">
                                      <p:cBhvr>
                                        <p:cTn dur="2000"/>
                                        <p:tgtEl>
                                          <p:spTgt spid="537"/>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540"/>
                                        </p:tgtEl>
                                        <p:attrNameLst>
                                          <p:attrName>style.visibility</p:attrName>
                                        </p:attrNameLst>
                                      </p:cBhvr>
                                      <p:to>
                                        <p:strVal val="visible"/>
                                      </p:to>
                                    </p:set>
                                    <p:animEffect filter="fade" transition="in">
                                      <p:cBhvr>
                                        <p:cTn dur="2000"/>
                                        <p:tgtEl>
                                          <p:spTgt spid="540"/>
                                        </p:tgtEl>
                                      </p:cBhvr>
                                    </p:animEffect>
                                  </p:childTnLst>
                                </p:cTn>
                              </p:par>
                            </p:childTnLst>
                          </p:cTn>
                        </p:par>
                        <p:par>
                          <p:cTn fill="hold">
                            <p:stCondLst>
                              <p:cond delay="10000"/>
                            </p:stCondLst>
                            <p:childTnLst>
                              <p:par>
                                <p:cTn fill="hold" nodeType="after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2000"/>
                                        <p:tgtEl>
                                          <p:spTgt spid="543"/>
                                        </p:tgtEl>
                                      </p:cBhvr>
                                    </p:animEffect>
                                  </p:childTnLst>
                                </p:cTn>
                              </p:par>
                            </p:childTnLst>
                          </p:cTn>
                        </p:par>
                        <p:par>
                          <p:cTn fill="hold">
                            <p:stCondLst>
                              <p:cond delay="12000"/>
                            </p:stCondLst>
                            <p:childTnLst>
                              <p:par>
                                <p:cTn fill="hold" nodeType="after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2000"/>
                                        <p:tgtEl>
                                          <p:spTgt spid="546"/>
                                        </p:tgtEl>
                                      </p:cBhvr>
                                    </p:animEffect>
                                  </p:childTnLst>
                                </p:cTn>
                              </p:par>
                            </p:childTnLst>
                          </p:cTn>
                        </p:par>
                        <p:par>
                          <p:cTn fill="hold">
                            <p:stCondLst>
                              <p:cond delay="14000"/>
                            </p:stCondLst>
                            <p:childTnLst>
                              <p:par>
                                <p:cTn fill="hold" nodeType="after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1000"/>
                                        <p:tgtEl>
                                          <p:spTgt spid="550"/>
                                        </p:tgtEl>
                                      </p:cBhvr>
                                    </p:animEffect>
                                  </p:childTnLst>
                                </p:cTn>
                              </p:par>
                            </p:childTnLst>
                          </p:cTn>
                        </p:par>
                        <p:par>
                          <p:cTn fill="hold">
                            <p:stCondLst>
                              <p:cond delay="15000"/>
                            </p:stCondLst>
                            <p:childTnLst>
                              <p:par>
                                <p:cTn fill="hold" nodeType="afterEffect" presetClass="entr" presetID="23" presetSubtype="16">
                                  <p:stCondLst>
                                    <p:cond delay="0"/>
                                  </p:stCondLst>
                                  <p:childTnLst>
                                    <p:set>
                                      <p:cBhvr>
                                        <p:cTn dur="1" fill="hold">
                                          <p:stCondLst>
                                            <p:cond delay="0"/>
                                          </p:stCondLst>
                                        </p:cTn>
                                        <p:tgtEl>
                                          <p:spTgt spid="552"/>
                                        </p:tgtEl>
                                        <p:attrNameLst>
                                          <p:attrName>style.visibility</p:attrName>
                                        </p:attrNameLst>
                                      </p:cBhvr>
                                      <p:to>
                                        <p:strVal val="visible"/>
                                      </p:to>
                                    </p:set>
                                    <p:anim calcmode="lin" valueType="num">
                                      <p:cBhvr additive="base">
                                        <p:cTn dur="1000"/>
                                        <p:tgtEl>
                                          <p:spTgt spid="552"/>
                                        </p:tgtEl>
                                        <p:attrNameLst>
                                          <p:attrName>ppt_w</p:attrName>
                                        </p:attrNameLst>
                                      </p:cBhvr>
                                      <p:tavLst>
                                        <p:tav fmla="" tm="0">
                                          <p:val>
                                            <p:strVal val="0"/>
                                          </p:val>
                                        </p:tav>
                                        <p:tav fmla="" tm="100000">
                                          <p:val>
                                            <p:strVal val="#ppt_w"/>
                                          </p:val>
                                        </p:tav>
                                      </p:tavLst>
                                    </p:anim>
                                    <p:anim calcmode="lin" valueType="num">
                                      <p:cBhvr additive="base">
                                        <p:cTn dur="1000"/>
                                        <p:tgtEl>
                                          <p:spTgt spid="55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51"/>
                                        </p:tgtEl>
                                        <p:attrNameLst>
                                          <p:attrName>style.visibility</p:attrName>
                                        </p:attrNameLst>
                                      </p:cBhvr>
                                      <p:to>
                                        <p:strVal val="visible"/>
                                      </p:to>
                                    </p:set>
                                    <p:anim calcmode="lin" valueType="num">
                                      <p:cBhvr additive="base">
                                        <p:cTn dur="1000"/>
                                        <p:tgtEl>
                                          <p:spTgt spid="551"/>
                                        </p:tgtEl>
                                        <p:attrNameLst>
                                          <p:attrName>ppt_w</p:attrName>
                                        </p:attrNameLst>
                                      </p:cBhvr>
                                      <p:tavLst>
                                        <p:tav fmla="" tm="0">
                                          <p:val>
                                            <p:strVal val="0"/>
                                          </p:val>
                                        </p:tav>
                                        <p:tav fmla="" tm="100000">
                                          <p:val>
                                            <p:strVal val="#ppt_w"/>
                                          </p:val>
                                        </p:tav>
                                      </p:tavLst>
                                    </p:anim>
                                    <p:anim calcmode="lin" valueType="num">
                                      <p:cBhvr additive="base">
                                        <p:cTn dur="1000"/>
                                        <p:tgtEl>
                                          <p:spTgt spid="551"/>
                                        </p:tgtEl>
                                        <p:attrNameLst>
                                          <p:attrName>ppt_h</p:attrName>
                                        </p:attrNameLst>
                                      </p:cBhvr>
                                      <p:tavLst>
                                        <p:tav fmla="" tm="0">
                                          <p:val>
                                            <p:strVal val="0"/>
                                          </p:val>
                                        </p:tav>
                                        <p:tav fmla="" tm="100000">
                                          <p:val>
                                            <p:strVal val="#ppt_h"/>
                                          </p:val>
                                        </p:tav>
                                      </p:tavLst>
                                    </p:anim>
                                  </p:childTnLst>
                                </p:cTn>
                              </p:par>
                            </p:childTnLst>
                          </p:cTn>
                        </p:par>
                        <p:par>
                          <p:cTn fill="hold">
                            <p:stCondLst>
                              <p:cond delay="16000"/>
                            </p:stCondLst>
                            <p:childTnLst>
                              <p:par>
                                <p:cTn fill="hold" nodeType="afterEffect" presetClass="entr" presetID="10" presetSubtype="0">
                                  <p:stCondLst>
                                    <p:cond delay="0"/>
                                  </p:stCondLst>
                                  <p:childTnLst>
                                    <p:set>
                                      <p:cBhvr>
                                        <p:cTn dur="1" fill="hold">
                                          <p:stCondLst>
                                            <p:cond delay="0"/>
                                          </p:stCondLst>
                                        </p:cTn>
                                        <p:tgtEl>
                                          <p:spTgt spid="549"/>
                                        </p:tgtEl>
                                        <p:attrNameLst>
                                          <p:attrName>style.visibility</p:attrName>
                                        </p:attrNameLst>
                                      </p:cBhvr>
                                      <p:to>
                                        <p:strVal val="visible"/>
                                      </p:to>
                                    </p:set>
                                    <p:animEffect filter="fade" transition="in">
                                      <p:cBhvr>
                                        <p:cTn dur="1000"/>
                                        <p:tgtEl>
                                          <p:spTgt spid="5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6" name="Shape 556"/>
        <p:cNvGrpSpPr/>
        <p:nvPr/>
      </p:nvGrpSpPr>
      <p:grpSpPr>
        <a:xfrm>
          <a:off x="0" y="0"/>
          <a:ext cx="0" cy="0"/>
          <a:chOff x="0" y="0"/>
          <a:chExt cx="0" cy="0"/>
        </a:xfrm>
      </p:grpSpPr>
      <p:sp>
        <p:nvSpPr>
          <p:cNvPr id="557" name="Google Shape;557;p18"/>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Graph on document with pen" id="558" name="Google Shape;558;p18"/>
          <p:cNvPicPr preferRelativeResize="0"/>
          <p:nvPr/>
        </p:nvPicPr>
        <p:blipFill rotWithShape="1">
          <a:blip r:embed="rId3">
            <a:alphaModFix/>
          </a:blip>
          <a:srcRect b="0" l="0" r="0" t="0"/>
          <a:stretch/>
        </p:blipFill>
        <p:spPr>
          <a:xfrm>
            <a:off x="2642616" y="10"/>
            <a:ext cx="6501384" cy="5143490"/>
          </a:xfrm>
          <a:prstGeom prst="rect">
            <a:avLst/>
          </a:prstGeom>
          <a:noFill/>
          <a:ln>
            <a:noFill/>
          </a:ln>
        </p:spPr>
      </p:pic>
      <p:sp>
        <p:nvSpPr>
          <p:cNvPr id="559" name="Google Shape;559;p18"/>
          <p:cNvSpPr/>
          <p:nvPr/>
        </p:nvSpPr>
        <p:spPr>
          <a:xfrm>
            <a:off x="1" y="0"/>
            <a:ext cx="7317451" cy="5143500"/>
          </a:xfrm>
          <a:prstGeom prst="rect">
            <a:avLst/>
          </a:prstGeom>
          <a:gradFill>
            <a:gsLst>
              <a:gs pos="0">
                <a:srgbClr val="FFFFFF">
                  <a:alpha val="0"/>
                </a:srgbClr>
              </a:gs>
              <a:gs pos="19000">
                <a:srgbClr val="FFFFFF">
                  <a:alpha val="37647"/>
                </a:srgbClr>
              </a:gs>
              <a:gs pos="35000">
                <a:srgbClr val="FFFFFF">
                  <a:alpha val="77647"/>
                </a:srgbClr>
              </a:gs>
              <a:gs pos="5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0" name="Google Shape;560;p18"/>
          <p:cNvSpPr txBox="1"/>
          <p:nvPr>
            <p:ph type="title"/>
          </p:nvPr>
        </p:nvSpPr>
        <p:spPr>
          <a:xfrm>
            <a:off x="1033461" y="216408"/>
            <a:ext cx="5589080" cy="84353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CF0405"/>
              </a:buClr>
              <a:buSzPts val="4000"/>
              <a:buFont typeface="Archivo Narrow"/>
              <a:buNone/>
            </a:pPr>
            <a:r>
              <a:rPr b="1" lang="en-US" sz="4000">
                <a:solidFill>
                  <a:srgbClr val="CF0405"/>
                </a:solidFill>
                <a:latin typeface="Archivo Narrow"/>
                <a:ea typeface="Archivo Narrow"/>
                <a:cs typeface="Archivo Narrow"/>
                <a:sym typeface="Archivo Narrow"/>
              </a:rPr>
              <a:t>The Conversion Equation:</a:t>
            </a:r>
            <a:endParaRPr b="1" sz="4000">
              <a:solidFill>
                <a:srgbClr val="CF0405"/>
              </a:solidFill>
              <a:latin typeface="Archivo Narrow"/>
              <a:ea typeface="Archivo Narrow"/>
              <a:cs typeface="Archivo Narrow"/>
              <a:sym typeface="Archivo Narrow"/>
            </a:endParaRPr>
          </a:p>
        </p:txBody>
      </p:sp>
      <p:sp>
        <p:nvSpPr>
          <p:cNvPr id="561" name="Google Shape;561;p18"/>
          <p:cNvSpPr/>
          <p:nvPr/>
        </p:nvSpPr>
        <p:spPr>
          <a:xfrm rot="5400000">
            <a:off x="496919" y="454343"/>
            <a:ext cx="54864" cy="41148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62" name="Google Shape;562;p18"/>
          <p:cNvSpPr/>
          <p:nvPr/>
        </p:nvSpPr>
        <p:spPr>
          <a:xfrm>
            <a:off x="321183" y="1832610"/>
            <a:ext cx="2475738" cy="6858"/>
          </a:xfrm>
          <a:prstGeom prst="rect">
            <a:avLst/>
          </a:prstGeom>
          <a:solidFill>
            <a:srgbClr val="D5D5D5"/>
          </a:solidFill>
          <a:ln cap="flat" cmpd="sng" w="9525">
            <a:solidFill>
              <a:srgbClr val="D5D5D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63" name="Google Shape;563;p18"/>
          <p:cNvSpPr txBox="1"/>
          <p:nvPr/>
        </p:nvSpPr>
        <p:spPr>
          <a:xfrm>
            <a:off x="236219" y="1141440"/>
            <a:ext cx="7081233" cy="3785652"/>
          </a:xfrm>
          <a:prstGeom prst="rect">
            <a:avLst/>
          </a:prstGeom>
          <a:noFill/>
          <a:ln>
            <a:noFill/>
          </a:ln>
        </p:spPr>
        <p:txBody>
          <a:bodyPr anchorCtr="0" anchor="ctr" bIns="45700" lIns="91425" spcFirstLastPara="1" rIns="91425" wrap="square" tIns="45700">
            <a:spAutoFit/>
          </a:bodyPr>
          <a:lstStyle/>
          <a:p>
            <a:pPr indent="-457200" lvl="0" marL="457200" marR="0" rtl="0" algn="l">
              <a:spcBef>
                <a:spcPts val="0"/>
              </a:spcBef>
              <a:spcAft>
                <a:spcPts val="0"/>
              </a:spcAft>
              <a:buClr>
                <a:srgbClr val="C00000"/>
              </a:buClr>
              <a:buSzPts val="2800"/>
              <a:buFont typeface="Arial"/>
              <a:buChar char="•"/>
            </a:pPr>
            <a:r>
              <a:rPr b="1" lang="en-US" sz="2800">
                <a:solidFill>
                  <a:srgbClr val="C00000"/>
                </a:solidFill>
                <a:latin typeface="Monda"/>
                <a:ea typeface="Monda"/>
                <a:cs typeface="Monda"/>
                <a:sym typeface="Monda"/>
              </a:rPr>
              <a:t>INTERRUPT</a:t>
            </a:r>
            <a:r>
              <a:rPr b="1" lang="en-US" sz="2800">
                <a:solidFill>
                  <a:schemeClr val="dk1"/>
                </a:solidFill>
                <a:latin typeface="Monda"/>
                <a:ea typeface="Monda"/>
                <a:cs typeface="Monda"/>
                <a:sym typeface="Monda"/>
              </a:rPr>
              <a:t> </a:t>
            </a:r>
            <a:r>
              <a:rPr b="1" lang="en-US" sz="2800">
                <a:solidFill>
                  <a:srgbClr val="C00000"/>
                </a:solidFill>
                <a:latin typeface="Monda"/>
                <a:ea typeface="Monda"/>
                <a:cs typeface="Monda"/>
                <a:sym typeface="Monda"/>
              </a:rPr>
              <a:t>= </a:t>
            </a:r>
            <a:endParaRPr/>
          </a:p>
          <a:p>
            <a:pPr indent="0" lvl="0" marL="0" marR="0" rtl="0" algn="l">
              <a:spcBef>
                <a:spcPts val="0"/>
              </a:spcBef>
              <a:spcAft>
                <a:spcPts val="0"/>
              </a:spcAft>
              <a:buNone/>
            </a:pPr>
            <a:r>
              <a:rPr lang="en-US" sz="1600">
                <a:solidFill>
                  <a:schemeClr val="dk1"/>
                </a:solidFill>
                <a:latin typeface="Monda"/>
                <a:ea typeface="Monda"/>
                <a:cs typeface="Monda"/>
                <a:sym typeface="Monda"/>
              </a:rPr>
              <a:t>          A headline that states the problem your prospect has and doesn’t want.</a:t>
            </a:r>
            <a:endParaRPr/>
          </a:p>
          <a:p>
            <a:pPr indent="-457200" lvl="0" marL="457200" marR="0" rtl="0" algn="l">
              <a:spcBef>
                <a:spcPts val="0"/>
              </a:spcBef>
              <a:spcAft>
                <a:spcPts val="0"/>
              </a:spcAft>
              <a:buClr>
                <a:srgbClr val="C00000"/>
              </a:buClr>
              <a:buSzPts val="2800"/>
              <a:buFont typeface="Arial"/>
              <a:buChar char="•"/>
            </a:pPr>
            <a:r>
              <a:rPr b="1" lang="en-US" sz="2800">
                <a:solidFill>
                  <a:srgbClr val="C00000"/>
                </a:solidFill>
                <a:latin typeface="Monda"/>
                <a:ea typeface="Monda"/>
                <a:cs typeface="Monda"/>
                <a:sym typeface="Monda"/>
              </a:rPr>
              <a:t>ENGAGE =</a:t>
            </a:r>
            <a:endParaRPr/>
          </a:p>
          <a:p>
            <a:pPr indent="0" lvl="0" marL="0" marR="0" rtl="0" algn="l">
              <a:spcBef>
                <a:spcPts val="0"/>
              </a:spcBef>
              <a:spcAft>
                <a:spcPts val="0"/>
              </a:spcAft>
              <a:buNone/>
            </a:pPr>
            <a:r>
              <a:rPr lang="en-US" sz="1600">
                <a:solidFill>
                  <a:schemeClr val="dk1"/>
                </a:solidFill>
                <a:latin typeface="Monda"/>
                <a:ea typeface="Monda"/>
                <a:cs typeface="Monda"/>
                <a:sym typeface="Monda"/>
              </a:rPr>
              <a:t>         A sub-headline stating the promise of the solution they want but don’t have.</a:t>
            </a:r>
            <a:endParaRPr/>
          </a:p>
          <a:p>
            <a:pPr indent="-457200" lvl="0" marL="457200" marR="0" rtl="0" algn="l">
              <a:spcBef>
                <a:spcPts val="0"/>
              </a:spcBef>
              <a:spcAft>
                <a:spcPts val="0"/>
              </a:spcAft>
              <a:buClr>
                <a:srgbClr val="C00000"/>
              </a:buClr>
              <a:buSzPts val="2800"/>
              <a:buFont typeface="Arial"/>
              <a:buChar char="•"/>
            </a:pPr>
            <a:r>
              <a:rPr b="1" lang="en-US" sz="2800">
                <a:solidFill>
                  <a:srgbClr val="C00000"/>
                </a:solidFill>
                <a:latin typeface="Monda"/>
                <a:ea typeface="Monda"/>
                <a:cs typeface="Monda"/>
                <a:sym typeface="Monda"/>
              </a:rPr>
              <a:t>EDUCATE =</a:t>
            </a:r>
            <a:endParaRPr/>
          </a:p>
          <a:p>
            <a:pPr indent="0" lvl="1" marL="457200" marR="0" rtl="0" algn="l">
              <a:spcBef>
                <a:spcPts val="0"/>
              </a:spcBef>
              <a:spcAft>
                <a:spcPts val="0"/>
              </a:spcAft>
              <a:buNone/>
            </a:pPr>
            <a:r>
              <a:rPr b="0" i="0" lang="en-US" sz="1600" u="none" cap="none" strike="noStrike">
                <a:solidFill>
                  <a:schemeClr val="dk1"/>
                </a:solidFill>
                <a:latin typeface="Monda"/>
                <a:ea typeface="Monda"/>
                <a:cs typeface="Monda"/>
                <a:sym typeface="Monda"/>
              </a:rPr>
              <a:t>The information you provide either verbally or in writing that presents evidence to your prospects that you and your product or service are superior in every way to your competition.</a:t>
            </a:r>
            <a:endParaRPr/>
          </a:p>
          <a:p>
            <a:pPr indent="-457200" lvl="0" marL="457200" marR="0" rtl="0" algn="l">
              <a:spcBef>
                <a:spcPts val="0"/>
              </a:spcBef>
              <a:spcAft>
                <a:spcPts val="0"/>
              </a:spcAft>
              <a:buClr>
                <a:srgbClr val="C00000"/>
              </a:buClr>
              <a:buSzPts val="2800"/>
              <a:buFont typeface="Arial"/>
              <a:buChar char="•"/>
            </a:pPr>
            <a:r>
              <a:rPr b="1" lang="en-US" sz="2800">
                <a:solidFill>
                  <a:srgbClr val="C00000"/>
                </a:solidFill>
                <a:latin typeface="Monda"/>
                <a:ea typeface="Monda"/>
                <a:cs typeface="Monda"/>
                <a:sym typeface="Monda"/>
              </a:rPr>
              <a:t>OFFER =</a:t>
            </a:r>
            <a:endParaRPr/>
          </a:p>
          <a:p>
            <a:pPr indent="0" lvl="0" marL="0" marR="0" rtl="0" algn="l">
              <a:spcBef>
                <a:spcPts val="0"/>
              </a:spcBef>
              <a:spcAft>
                <a:spcPts val="0"/>
              </a:spcAft>
              <a:buNone/>
            </a:pPr>
            <a:r>
              <a:rPr lang="en-US" sz="1600">
                <a:solidFill>
                  <a:schemeClr val="dk1"/>
                </a:solidFill>
                <a:latin typeface="Monda"/>
                <a:ea typeface="Monda"/>
                <a:cs typeface="Monda"/>
                <a:sym typeface="Monda"/>
              </a:rPr>
              <a:t>        An offer that MUST be so compelling and so irresistible your prospect</a:t>
            </a:r>
            <a:endParaRPr/>
          </a:p>
          <a:p>
            <a:pPr indent="0" lvl="0" marL="0" marR="0" rtl="0" algn="l">
              <a:spcBef>
                <a:spcPts val="0"/>
              </a:spcBef>
              <a:spcAft>
                <a:spcPts val="0"/>
              </a:spcAft>
              <a:buNone/>
            </a:pPr>
            <a:r>
              <a:rPr lang="en-US" sz="1600">
                <a:solidFill>
                  <a:schemeClr val="dk1"/>
                </a:solidFill>
                <a:latin typeface="Monda"/>
                <a:ea typeface="Monda"/>
                <a:cs typeface="Monda"/>
                <a:sym typeface="Monda"/>
              </a:rPr>
              <a:t>        can’t turn it down.</a:t>
            </a:r>
            <a:endParaRPr/>
          </a:p>
          <a:p>
            <a:pPr indent="0" lvl="0" marL="0" marR="0" rtl="0" algn="l">
              <a:spcBef>
                <a:spcPts val="0"/>
              </a:spcBef>
              <a:spcAft>
                <a:spcPts val="0"/>
              </a:spcAft>
              <a:buNone/>
            </a:pPr>
            <a:r>
              <a:rPr lang="en-US" sz="1600">
                <a:solidFill>
                  <a:schemeClr val="dk1"/>
                </a:solidFill>
                <a:latin typeface="Monda"/>
                <a:ea typeface="Monda"/>
                <a:cs typeface="Monda"/>
                <a:sym typeface="Monda"/>
              </a:rPr>
              <a:t>.</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3">
                                            <p:txEl>
                                              <p:pRg end="0" st="0"/>
                                            </p:txEl>
                                          </p:spTgt>
                                        </p:tgtEl>
                                        <p:attrNameLst>
                                          <p:attrName>style.visibility</p:attrName>
                                        </p:attrNameLst>
                                      </p:cBhvr>
                                      <p:to>
                                        <p:strVal val="visible"/>
                                      </p:to>
                                    </p:set>
                                    <p:animEffect filter="fade" transition="in">
                                      <p:cBhvr>
                                        <p:cTn dur="500"/>
                                        <p:tgtEl>
                                          <p:spTgt spid="56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3">
                                            <p:txEl>
                                              <p:pRg end="1" st="1"/>
                                            </p:txEl>
                                          </p:spTgt>
                                        </p:tgtEl>
                                        <p:attrNameLst>
                                          <p:attrName>style.visibility</p:attrName>
                                        </p:attrNameLst>
                                      </p:cBhvr>
                                      <p:to>
                                        <p:strVal val="visible"/>
                                      </p:to>
                                    </p:set>
                                    <p:animEffect filter="fade" transition="in">
                                      <p:cBhvr>
                                        <p:cTn dur="500"/>
                                        <p:tgtEl>
                                          <p:spTgt spid="56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3">
                                            <p:txEl>
                                              <p:pRg end="2" st="2"/>
                                            </p:txEl>
                                          </p:spTgt>
                                        </p:tgtEl>
                                        <p:attrNameLst>
                                          <p:attrName>style.visibility</p:attrName>
                                        </p:attrNameLst>
                                      </p:cBhvr>
                                      <p:to>
                                        <p:strVal val="visible"/>
                                      </p:to>
                                    </p:set>
                                    <p:animEffect filter="fade" transition="in">
                                      <p:cBhvr>
                                        <p:cTn dur="500"/>
                                        <p:tgtEl>
                                          <p:spTgt spid="56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3">
                                            <p:txEl>
                                              <p:pRg end="3" st="3"/>
                                            </p:txEl>
                                          </p:spTgt>
                                        </p:tgtEl>
                                        <p:attrNameLst>
                                          <p:attrName>style.visibility</p:attrName>
                                        </p:attrNameLst>
                                      </p:cBhvr>
                                      <p:to>
                                        <p:strVal val="visible"/>
                                      </p:to>
                                    </p:set>
                                    <p:animEffect filter="fade" transition="in">
                                      <p:cBhvr>
                                        <p:cTn dur="500"/>
                                        <p:tgtEl>
                                          <p:spTgt spid="56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3">
                                            <p:txEl>
                                              <p:pRg end="4" st="4"/>
                                            </p:txEl>
                                          </p:spTgt>
                                        </p:tgtEl>
                                        <p:attrNameLst>
                                          <p:attrName>style.visibility</p:attrName>
                                        </p:attrNameLst>
                                      </p:cBhvr>
                                      <p:to>
                                        <p:strVal val="visible"/>
                                      </p:to>
                                    </p:set>
                                    <p:animEffect filter="fade" transition="in">
                                      <p:cBhvr>
                                        <p:cTn dur="500"/>
                                        <p:tgtEl>
                                          <p:spTgt spid="56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3">
                                            <p:txEl>
                                              <p:pRg end="5" st="5"/>
                                            </p:txEl>
                                          </p:spTgt>
                                        </p:tgtEl>
                                        <p:attrNameLst>
                                          <p:attrName>style.visibility</p:attrName>
                                        </p:attrNameLst>
                                      </p:cBhvr>
                                      <p:to>
                                        <p:strVal val="visible"/>
                                      </p:to>
                                    </p:set>
                                    <p:animEffect filter="fade" transition="in">
                                      <p:cBhvr>
                                        <p:cTn dur="500"/>
                                        <p:tgtEl>
                                          <p:spTgt spid="56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3">
                                            <p:txEl>
                                              <p:pRg end="6" st="6"/>
                                            </p:txEl>
                                          </p:spTgt>
                                        </p:tgtEl>
                                        <p:attrNameLst>
                                          <p:attrName>style.visibility</p:attrName>
                                        </p:attrNameLst>
                                      </p:cBhvr>
                                      <p:to>
                                        <p:strVal val="visible"/>
                                      </p:to>
                                    </p:set>
                                    <p:animEffect filter="fade" transition="in">
                                      <p:cBhvr>
                                        <p:cTn dur="500"/>
                                        <p:tgtEl>
                                          <p:spTgt spid="563">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3">
                                            <p:txEl>
                                              <p:pRg end="7" st="7"/>
                                            </p:txEl>
                                          </p:spTgt>
                                        </p:tgtEl>
                                        <p:attrNameLst>
                                          <p:attrName>style.visibility</p:attrName>
                                        </p:attrNameLst>
                                      </p:cBhvr>
                                      <p:to>
                                        <p:strVal val="visible"/>
                                      </p:to>
                                    </p:set>
                                    <p:animEffect filter="fade" transition="in">
                                      <p:cBhvr>
                                        <p:cTn dur="500"/>
                                        <p:tgtEl>
                                          <p:spTgt spid="563">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3">
                                            <p:txEl>
                                              <p:pRg end="8" st="8"/>
                                            </p:txEl>
                                          </p:spTgt>
                                        </p:tgtEl>
                                        <p:attrNameLst>
                                          <p:attrName>style.visibility</p:attrName>
                                        </p:attrNameLst>
                                      </p:cBhvr>
                                      <p:to>
                                        <p:strVal val="visible"/>
                                      </p:to>
                                    </p:set>
                                    <p:animEffect filter="fade" transition="in">
                                      <p:cBhvr>
                                        <p:cTn dur="500"/>
                                        <p:tgtEl>
                                          <p:spTgt spid="563">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3">
                                            <p:txEl>
                                              <p:pRg end="9" st="9"/>
                                            </p:txEl>
                                          </p:spTgt>
                                        </p:tgtEl>
                                        <p:attrNameLst>
                                          <p:attrName>style.visibility</p:attrName>
                                        </p:attrNameLst>
                                      </p:cBhvr>
                                      <p:to>
                                        <p:strVal val="visible"/>
                                      </p:to>
                                    </p:set>
                                    <p:animEffect filter="fade" transition="in">
                                      <p:cBhvr>
                                        <p:cTn dur="500"/>
                                        <p:tgtEl>
                                          <p:spTgt spid="563">
                                            <p:txEl>
                                              <p:pRg end="9" st="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pic>
        <p:nvPicPr>
          <p:cNvPr descr="Text&#10;&#10;Description automatically generated" id="569" name="Google Shape;569;p19"/>
          <p:cNvPicPr preferRelativeResize="0"/>
          <p:nvPr/>
        </p:nvPicPr>
        <p:blipFill rotWithShape="1">
          <a:blip r:embed="rId3">
            <a:alphaModFix/>
          </a:blip>
          <a:srcRect b="0" l="0" r="0" t="0"/>
          <a:stretch/>
        </p:blipFill>
        <p:spPr>
          <a:xfrm>
            <a:off x="0" y="-5"/>
            <a:ext cx="9147436" cy="2001443"/>
          </a:xfrm>
          <a:prstGeom prst="rect">
            <a:avLst/>
          </a:prstGeom>
          <a:noFill/>
          <a:ln>
            <a:noFill/>
          </a:ln>
        </p:spPr>
      </p:pic>
      <p:pic>
        <p:nvPicPr>
          <p:cNvPr descr="Text&#10;&#10;Description automatically generated" id="570" name="Google Shape;570;p19"/>
          <p:cNvPicPr preferRelativeResize="0"/>
          <p:nvPr/>
        </p:nvPicPr>
        <p:blipFill rotWithShape="1">
          <a:blip r:embed="rId4">
            <a:alphaModFix/>
          </a:blip>
          <a:srcRect b="0" l="0" r="0" t="0"/>
          <a:stretch/>
        </p:blipFill>
        <p:spPr>
          <a:xfrm>
            <a:off x="0" y="2706250"/>
            <a:ext cx="9147436" cy="2437251"/>
          </a:xfrm>
          <a:prstGeom prst="rect">
            <a:avLst/>
          </a:prstGeom>
          <a:noFill/>
          <a:ln>
            <a:noFill/>
          </a:ln>
        </p:spPr>
      </p:pic>
      <p:pic>
        <p:nvPicPr>
          <p:cNvPr id="571" name="Google Shape;571;p19"/>
          <p:cNvPicPr preferRelativeResize="0"/>
          <p:nvPr/>
        </p:nvPicPr>
        <p:blipFill rotWithShape="1">
          <a:blip r:embed="rId5">
            <a:alphaModFix/>
          </a:blip>
          <a:srcRect b="0" l="173" r="465" t="504"/>
          <a:stretch/>
        </p:blipFill>
        <p:spPr>
          <a:xfrm>
            <a:off x="342900" y="756000"/>
            <a:ext cx="6097191" cy="3920339"/>
          </a:xfrm>
          <a:prstGeom prst="rect">
            <a:avLst/>
          </a:prstGeom>
          <a:noFill/>
          <a:ln>
            <a:noFill/>
          </a:ln>
          <a:effectLst>
            <a:outerShdw blurRad="50800" rotWithShape="0" algn="ctr" dir="2700000" dist="50800">
              <a:srgbClr val="7F7F7F"/>
            </a:outerShdw>
          </a:effectLst>
        </p:spPr>
      </p:pic>
      <p:sp>
        <p:nvSpPr>
          <p:cNvPr id="572" name="Google Shape;572;p19"/>
          <p:cNvSpPr txBox="1"/>
          <p:nvPr/>
        </p:nvSpPr>
        <p:spPr>
          <a:xfrm>
            <a:off x="6792629" y="2001438"/>
            <a:ext cx="1922634" cy="1054104"/>
          </a:xfrm>
          <a:prstGeom prst="rect">
            <a:avLst/>
          </a:prstGeom>
          <a:noFill/>
          <a:ln>
            <a:noFill/>
          </a:ln>
        </p:spPr>
        <p:txBody>
          <a:bodyPr anchorCtr="0" anchor="t" bIns="34275" lIns="68550" spcFirstLastPara="1" rIns="68550" wrap="square" tIns="34275">
            <a:spAutoFit/>
          </a:bodyPr>
          <a:lstStyle/>
          <a:p>
            <a:pPr indent="0" lvl="0" marL="0" marR="0" rtl="0" algn="ctr">
              <a:spcBef>
                <a:spcPts val="0"/>
              </a:spcBef>
              <a:spcAft>
                <a:spcPts val="0"/>
              </a:spcAft>
              <a:buNone/>
            </a:pPr>
            <a:r>
              <a:rPr b="1" lang="en-US" sz="3200">
                <a:solidFill>
                  <a:schemeClr val="dk1"/>
                </a:solidFill>
                <a:latin typeface="Archivo Narrow"/>
                <a:ea typeface="Archivo Narrow"/>
                <a:cs typeface="Archivo Narrow"/>
                <a:sym typeface="Archivo Narrow"/>
              </a:rPr>
              <a:t>What’s          The Offer?</a:t>
            </a:r>
            <a:endParaRPr sz="3200">
              <a:solidFill>
                <a:schemeClr val="dk1"/>
              </a:solidFill>
              <a:latin typeface="Archivo Narrow"/>
              <a:ea typeface="Archivo Narrow"/>
              <a:cs typeface="Archivo Narrow"/>
              <a:sym typeface="Archivo Narrow"/>
            </a:endParaRPr>
          </a:p>
        </p:txBody>
      </p:sp>
      <p:pic>
        <p:nvPicPr>
          <p:cNvPr id="573" name="Google Shape;573;p19"/>
          <p:cNvPicPr preferRelativeResize="0"/>
          <p:nvPr/>
        </p:nvPicPr>
        <p:blipFill rotWithShape="1">
          <a:blip r:embed="rId6">
            <a:alphaModFix/>
          </a:blip>
          <a:srcRect b="0" l="0" r="0" t="0"/>
          <a:stretch/>
        </p:blipFill>
        <p:spPr>
          <a:xfrm>
            <a:off x="2047875" y="866435"/>
            <a:ext cx="1683544" cy="378959"/>
          </a:xfrm>
          <a:prstGeom prst="rect">
            <a:avLst/>
          </a:prstGeom>
          <a:noFill/>
          <a:ln>
            <a:noFill/>
          </a:ln>
        </p:spPr>
      </p:pic>
      <p:pic>
        <p:nvPicPr>
          <p:cNvPr id="574" name="Google Shape;574;p19"/>
          <p:cNvPicPr preferRelativeResize="0"/>
          <p:nvPr/>
        </p:nvPicPr>
        <p:blipFill rotWithShape="1">
          <a:blip r:embed="rId7">
            <a:alphaModFix/>
          </a:blip>
          <a:srcRect b="0" l="0" r="0" t="0"/>
          <a:stretch/>
        </p:blipFill>
        <p:spPr>
          <a:xfrm>
            <a:off x="357188" y="3414713"/>
            <a:ext cx="1005483" cy="441127"/>
          </a:xfrm>
          <a:prstGeom prst="rect">
            <a:avLst/>
          </a:prstGeom>
          <a:noFill/>
          <a:ln>
            <a:noFill/>
          </a:ln>
        </p:spPr>
      </p:pic>
      <p:pic>
        <p:nvPicPr>
          <p:cNvPr id="575" name="Google Shape;575;p19"/>
          <p:cNvPicPr preferRelativeResize="0"/>
          <p:nvPr/>
        </p:nvPicPr>
        <p:blipFill rotWithShape="1">
          <a:blip r:embed="rId8">
            <a:alphaModFix/>
          </a:blip>
          <a:srcRect b="0" l="0" r="0" t="0"/>
          <a:stretch/>
        </p:blipFill>
        <p:spPr>
          <a:xfrm>
            <a:off x="4941094" y="966788"/>
            <a:ext cx="1443038" cy="407194"/>
          </a:xfrm>
          <a:prstGeom prst="rect">
            <a:avLst/>
          </a:prstGeom>
          <a:noFill/>
          <a:ln>
            <a:noFill/>
          </a:ln>
        </p:spPr>
      </p:pic>
      <p:pic>
        <p:nvPicPr>
          <p:cNvPr id="576" name="Google Shape;576;p19"/>
          <p:cNvPicPr preferRelativeResize="0"/>
          <p:nvPr/>
        </p:nvPicPr>
        <p:blipFill rotWithShape="1">
          <a:blip r:embed="rId9">
            <a:alphaModFix/>
          </a:blip>
          <a:srcRect b="0" l="0" r="0" t="0"/>
          <a:stretch/>
        </p:blipFill>
        <p:spPr>
          <a:xfrm>
            <a:off x="4424362" y="1757363"/>
            <a:ext cx="1999655" cy="28878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71"/>
                                        </p:tgtEl>
                                        <p:attrNameLst>
                                          <p:attrName>style.visibility</p:attrName>
                                        </p:attrNameLst>
                                      </p:cBhvr>
                                      <p:to>
                                        <p:strVal val="visible"/>
                                      </p:to>
                                    </p:set>
                                    <p:animEffect filter="fade" transition="in">
                                      <p:cBhvr>
                                        <p:cTn dur="750"/>
                                        <p:tgtEl>
                                          <p:spTgt spid="571"/>
                                        </p:tgtEl>
                                      </p:cBhvr>
                                    </p:animEffect>
                                  </p:childTnLst>
                                </p:cTn>
                              </p:par>
                            </p:childTnLst>
                          </p:cTn>
                        </p:par>
                        <p:par>
                          <p:cTn fill="hold">
                            <p:stCondLst>
                              <p:cond delay="750"/>
                            </p:stCondLst>
                            <p:childTnLst>
                              <p:par>
                                <p:cTn fill="hold" nodeType="afterEffect" presetClass="entr" presetID="1" presetSubtype="0">
                                  <p:stCondLst>
                                    <p:cond delay="0"/>
                                  </p:stCondLst>
                                  <p:childTnLst>
                                    <p:set>
                                      <p:cBhvr>
                                        <p:cTn dur="1" fill="hold">
                                          <p:stCondLst>
                                            <p:cond delay="0"/>
                                          </p:stCondLst>
                                        </p:cTn>
                                        <p:tgtEl>
                                          <p:spTgt spid="573"/>
                                        </p:tgtEl>
                                        <p:attrNameLst>
                                          <p:attrName>style.visibility</p:attrName>
                                        </p:attrNameLst>
                                      </p:cBhvr>
                                      <p:to>
                                        <p:strVal val="visible"/>
                                      </p:to>
                                    </p:set>
                                  </p:childTnLst>
                                </p:cTn>
                              </p:par>
                            </p:childTnLst>
                          </p:cTn>
                        </p:par>
                        <p:par>
                          <p:cTn fill="hold">
                            <p:stCondLst>
                              <p:cond delay="751"/>
                            </p:stCondLst>
                            <p:childTnLst>
                              <p:par>
                                <p:cTn fill="hold" nodeType="afterEffect" presetClass="entr" presetID="1" presetSubtype="0">
                                  <p:stCondLst>
                                    <p:cond delay="0"/>
                                  </p:stCondLst>
                                  <p:childTnLst>
                                    <p:set>
                                      <p:cBhvr>
                                        <p:cTn dur="1" fill="hold">
                                          <p:stCondLst>
                                            <p:cond delay="0"/>
                                          </p:stCondLst>
                                        </p:cTn>
                                        <p:tgtEl>
                                          <p:spTgt spid="575"/>
                                        </p:tgtEl>
                                        <p:attrNameLst>
                                          <p:attrName>style.visibility</p:attrName>
                                        </p:attrNameLst>
                                      </p:cBhvr>
                                      <p:to>
                                        <p:strVal val="visible"/>
                                      </p:to>
                                    </p:set>
                                  </p:childTnLst>
                                </p:cTn>
                              </p:par>
                            </p:childTnLst>
                          </p:cTn>
                        </p:par>
                        <p:par>
                          <p:cTn fill="hold">
                            <p:stCondLst>
                              <p:cond delay="752"/>
                            </p:stCondLst>
                            <p:childTnLst>
                              <p:par>
                                <p:cTn fill="hold" nodeType="afterEffect" presetClass="entr" presetID="1" presetSubtype="0">
                                  <p:stCondLst>
                                    <p:cond delay="0"/>
                                  </p:stCondLst>
                                  <p:childTnLst>
                                    <p:set>
                                      <p:cBhvr>
                                        <p:cTn dur="1" fill="hold">
                                          <p:stCondLst>
                                            <p:cond delay="0"/>
                                          </p:stCondLst>
                                        </p:cTn>
                                        <p:tgtEl>
                                          <p:spTgt spid="576"/>
                                        </p:tgtEl>
                                        <p:attrNameLst>
                                          <p:attrName>style.visibility</p:attrName>
                                        </p:attrNameLst>
                                      </p:cBhvr>
                                      <p:to>
                                        <p:strVal val="visible"/>
                                      </p:to>
                                    </p:set>
                                  </p:childTnLst>
                                </p:cTn>
                              </p:par>
                            </p:childTnLst>
                          </p:cTn>
                        </p:par>
                        <p:par>
                          <p:cTn fill="hold">
                            <p:stCondLst>
                              <p:cond delay="753"/>
                            </p:stCondLst>
                            <p:childTnLst>
                              <p:par>
                                <p:cTn fill="hold" nodeType="afterEffect" presetClass="entr" presetID="1" presetSubtype="0">
                                  <p:stCondLst>
                                    <p:cond delay="0"/>
                                  </p:stCondLst>
                                  <p:childTnLst>
                                    <p:set>
                                      <p:cBhvr>
                                        <p:cTn dur="1" fill="hold">
                                          <p:stCondLst>
                                            <p:cond delay="0"/>
                                          </p:stCondLst>
                                        </p:cTn>
                                        <p:tgtEl>
                                          <p:spTgt spid="5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8" name="Shape 148"/>
        <p:cNvGrpSpPr/>
        <p:nvPr/>
      </p:nvGrpSpPr>
      <p:grpSpPr>
        <a:xfrm>
          <a:off x="0" y="0"/>
          <a:ext cx="0" cy="0"/>
          <a:chOff x="0" y="0"/>
          <a:chExt cx="0" cy="0"/>
        </a:xfrm>
      </p:grpSpPr>
      <p:sp>
        <p:nvSpPr>
          <p:cNvPr id="149" name="Google Shape;149;p2"/>
          <p:cNvSpPr/>
          <p:nvPr/>
        </p:nvSpPr>
        <p:spPr>
          <a:xfrm>
            <a:off x="0" y="0"/>
            <a:ext cx="9144000" cy="51435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Hourglass and a calendar" id="150" name="Google Shape;150;p2"/>
          <p:cNvPicPr preferRelativeResize="0"/>
          <p:nvPr/>
        </p:nvPicPr>
        <p:blipFill rotWithShape="1">
          <a:blip r:embed="rId3">
            <a:alphaModFix/>
          </a:blip>
          <a:srcRect b="-1" l="0" r="-1" t="0"/>
          <a:stretch/>
        </p:blipFill>
        <p:spPr>
          <a:xfrm>
            <a:off x="2642616" y="75448"/>
            <a:ext cx="6501384" cy="5143490"/>
          </a:xfrm>
          <a:prstGeom prst="rect">
            <a:avLst/>
          </a:prstGeom>
          <a:noFill/>
          <a:ln>
            <a:noFill/>
          </a:ln>
        </p:spPr>
      </p:pic>
      <p:sp>
        <p:nvSpPr>
          <p:cNvPr id="151" name="Google Shape;151;p2"/>
          <p:cNvSpPr/>
          <p:nvPr/>
        </p:nvSpPr>
        <p:spPr>
          <a:xfrm>
            <a:off x="2" y="0"/>
            <a:ext cx="7004404" cy="5143500"/>
          </a:xfrm>
          <a:prstGeom prst="rect">
            <a:avLst/>
          </a:prstGeom>
          <a:gradFill>
            <a:gsLst>
              <a:gs pos="0">
                <a:srgbClr val="000000">
                  <a:alpha val="0"/>
                </a:srgbClr>
              </a:gs>
              <a:gs pos="33000">
                <a:srgbClr val="000000">
                  <a:alpha val="63921"/>
                </a:srgbClr>
              </a:gs>
              <a:gs pos="58000">
                <a:schemeClr val="dk1"/>
              </a:gs>
              <a:gs pos="100000">
                <a:schemeClr val="dk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2" name="Google Shape;152;p2"/>
          <p:cNvSpPr txBox="1"/>
          <p:nvPr>
            <p:ph type="ctrTitle"/>
          </p:nvPr>
        </p:nvSpPr>
        <p:spPr>
          <a:xfrm>
            <a:off x="291312" y="522346"/>
            <a:ext cx="3017520" cy="126900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Monda"/>
              <a:buNone/>
            </a:pPr>
            <a:r>
              <a:rPr lang="en-US" sz="3600">
                <a:latin typeface="Monda"/>
                <a:ea typeface="Monda"/>
                <a:cs typeface="Monda"/>
                <a:sym typeface="Monda"/>
              </a:rPr>
              <a:t>Today’s Agenda</a:t>
            </a:r>
            <a:endParaRPr/>
          </a:p>
        </p:txBody>
      </p:sp>
      <p:sp>
        <p:nvSpPr>
          <p:cNvPr id="153" name="Google Shape;153;p2"/>
          <p:cNvSpPr txBox="1"/>
          <p:nvPr>
            <p:ph idx="1" type="subTitle"/>
          </p:nvPr>
        </p:nvSpPr>
        <p:spPr>
          <a:xfrm>
            <a:off x="458372" y="2111581"/>
            <a:ext cx="5172808" cy="1018398"/>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lt1"/>
              </a:buClr>
              <a:buSzPts val="1600"/>
              <a:buFont typeface="Arial"/>
              <a:buChar char="•"/>
            </a:pPr>
            <a:r>
              <a:rPr lang="en-US" sz="1600">
                <a:latin typeface="Monda"/>
                <a:ea typeface="Monda"/>
                <a:cs typeface="Monda"/>
                <a:sym typeface="Monda"/>
              </a:rPr>
              <a:t>I will Show you how exactly how we find a minimum of $100k of additional recurring revenue any business, without them spending an additional dollar on advertising or marketing; the focus of my first book.</a:t>
            </a:r>
            <a:endParaRPr/>
          </a:p>
        </p:txBody>
      </p:sp>
      <p:sp>
        <p:nvSpPr>
          <p:cNvPr id="154" name="Google Shape;154;p2"/>
          <p:cNvSpPr/>
          <p:nvPr/>
        </p:nvSpPr>
        <p:spPr>
          <a:xfrm rot="5400000">
            <a:off x="569941" y="260093"/>
            <a:ext cx="109728" cy="52806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55" name="Google Shape;155;p2"/>
          <p:cNvSpPr/>
          <p:nvPr/>
        </p:nvSpPr>
        <p:spPr>
          <a:xfrm>
            <a:off x="360771" y="3410190"/>
            <a:ext cx="2983230" cy="137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6" name="Google Shape;156;p2"/>
          <p:cNvSpPr txBox="1"/>
          <p:nvPr/>
        </p:nvSpPr>
        <p:spPr>
          <a:xfrm>
            <a:off x="465992" y="3527392"/>
            <a:ext cx="5172808" cy="132343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lt1"/>
              </a:buClr>
              <a:buSzPts val="1600"/>
              <a:buFont typeface="Arial"/>
              <a:buChar char="•"/>
            </a:pPr>
            <a:r>
              <a:rPr lang="en-US" sz="1600">
                <a:solidFill>
                  <a:schemeClr val="lt1"/>
                </a:solidFill>
                <a:latin typeface="Monda"/>
                <a:ea typeface="Monda"/>
                <a:cs typeface="Monda"/>
                <a:sym typeface="Monda"/>
              </a:rPr>
              <a:t>Listen to your insights as an industry leader. Hear your thoughts about these strategies and the impact you believe they would have on businesses in your industry, during these challenging times.</a:t>
            </a:r>
            <a:endParaRPr/>
          </a:p>
          <a:p>
            <a:pPr indent="-184150" lvl="0" marL="285750" marR="0" rtl="0" algn="l">
              <a:spcBef>
                <a:spcPts val="0"/>
              </a:spcBef>
              <a:spcAft>
                <a:spcPts val="0"/>
              </a:spcAft>
              <a:buClr>
                <a:schemeClr val="lt1"/>
              </a:buClr>
              <a:buSzPts val="1600"/>
              <a:buFont typeface="Arial"/>
              <a:buNone/>
            </a:pPr>
            <a:r>
              <a:t/>
            </a:r>
            <a:endParaRPr sz="1600">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52"/>
                                        </p:tgtEl>
                                        <p:attrNameLst>
                                          <p:attrName>style.visibility</p:attrName>
                                        </p:attrNameLst>
                                      </p:cBhvr>
                                      <p:to>
                                        <p:strVal val="visible"/>
                                      </p:to>
                                    </p:set>
                                    <p:anim calcmode="lin" valueType="num">
                                      <p:cBhvr additive="base">
                                        <p:cTn dur="1000"/>
                                        <p:tgtEl>
                                          <p:spTgt spid="15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xEl>
                                              <p:pRg end="0" st="0"/>
                                            </p:txEl>
                                          </p:spTgt>
                                        </p:tgtEl>
                                        <p:attrNameLst>
                                          <p:attrName>style.visibility</p:attrName>
                                        </p:attrNameLst>
                                      </p:cBhvr>
                                      <p:to>
                                        <p:strVal val="visible"/>
                                      </p:to>
                                    </p:set>
                                    <p:animEffect filter="fade" transition="in">
                                      <p:cBhvr>
                                        <p:cTn dur="1000"/>
                                        <p:tgtEl>
                                          <p:spTgt spid="15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56"/>
                                        </p:tgtEl>
                                        <p:attrNameLst>
                                          <p:attrName>style.visibility</p:attrName>
                                        </p:attrNameLst>
                                      </p:cBhvr>
                                      <p:to>
                                        <p:strVal val="visible"/>
                                      </p:to>
                                    </p:set>
                                    <p:anim calcmode="lin" valueType="num">
                                      <p:cBhvr additive="base">
                                        <p:cTn dur="1000"/>
                                        <p:tgtEl>
                                          <p:spTgt spid="15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pic>
        <p:nvPicPr>
          <p:cNvPr descr="Text&#10;&#10;Description automatically generated" id="582" name="Google Shape;582;p20"/>
          <p:cNvPicPr preferRelativeResize="0"/>
          <p:nvPr/>
        </p:nvPicPr>
        <p:blipFill rotWithShape="1">
          <a:blip r:embed="rId3">
            <a:alphaModFix/>
          </a:blip>
          <a:srcRect b="0" l="0" r="0" t="0"/>
          <a:stretch/>
        </p:blipFill>
        <p:spPr>
          <a:xfrm>
            <a:off x="0" y="-5"/>
            <a:ext cx="9147436" cy="2001443"/>
          </a:xfrm>
          <a:prstGeom prst="rect">
            <a:avLst/>
          </a:prstGeom>
          <a:noFill/>
          <a:ln>
            <a:noFill/>
          </a:ln>
        </p:spPr>
      </p:pic>
      <p:pic>
        <p:nvPicPr>
          <p:cNvPr descr="Text&#10;&#10;Description automatically generated" id="583" name="Google Shape;583;p20"/>
          <p:cNvPicPr preferRelativeResize="0"/>
          <p:nvPr/>
        </p:nvPicPr>
        <p:blipFill rotWithShape="1">
          <a:blip r:embed="rId4">
            <a:alphaModFix/>
          </a:blip>
          <a:srcRect b="0" l="0" r="0" t="0"/>
          <a:stretch/>
        </p:blipFill>
        <p:spPr>
          <a:xfrm>
            <a:off x="0" y="2706250"/>
            <a:ext cx="9147436" cy="2437251"/>
          </a:xfrm>
          <a:prstGeom prst="rect">
            <a:avLst/>
          </a:prstGeom>
          <a:noFill/>
          <a:ln>
            <a:noFill/>
          </a:ln>
        </p:spPr>
      </p:pic>
      <p:pic>
        <p:nvPicPr>
          <p:cNvPr id="584" name="Google Shape;584;p20"/>
          <p:cNvPicPr preferRelativeResize="0"/>
          <p:nvPr/>
        </p:nvPicPr>
        <p:blipFill rotWithShape="1">
          <a:blip r:embed="rId5">
            <a:alphaModFix/>
          </a:blip>
          <a:srcRect b="0" l="173" r="465" t="504"/>
          <a:stretch/>
        </p:blipFill>
        <p:spPr>
          <a:xfrm>
            <a:off x="342900" y="756000"/>
            <a:ext cx="6097191" cy="3920339"/>
          </a:xfrm>
          <a:prstGeom prst="rect">
            <a:avLst/>
          </a:prstGeom>
          <a:noFill/>
          <a:ln>
            <a:noFill/>
          </a:ln>
          <a:effectLst>
            <a:outerShdw blurRad="50800" rotWithShape="0" algn="ctr" dir="2700000" dist="50800">
              <a:srgbClr val="7F7F7F"/>
            </a:outerShdw>
          </a:effectLst>
        </p:spPr>
      </p:pic>
      <p:sp>
        <p:nvSpPr>
          <p:cNvPr id="585" name="Google Shape;585;p20"/>
          <p:cNvSpPr txBox="1"/>
          <p:nvPr/>
        </p:nvSpPr>
        <p:spPr>
          <a:xfrm>
            <a:off x="6792629" y="2001438"/>
            <a:ext cx="1922634" cy="1054104"/>
          </a:xfrm>
          <a:prstGeom prst="rect">
            <a:avLst/>
          </a:prstGeom>
          <a:noFill/>
          <a:ln>
            <a:noFill/>
          </a:ln>
        </p:spPr>
        <p:txBody>
          <a:bodyPr anchorCtr="0" anchor="t" bIns="34275" lIns="68550" spcFirstLastPara="1" rIns="68550" wrap="square" tIns="34275">
            <a:spAutoFit/>
          </a:bodyPr>
          <a:lstStyle/>
          <a:p>
            <a:pPr indent="0" lvl="0" marL="0" marR="0" rtl="0" algn="ctr">
              <a:spcBef>
                <a:spcPts val="0"/>
              </a:spcBef>
              <a:spcAft>
                <a:spcPts val="0"/>
              </a:spcAft>
              <a:buNone/>
            </a:pPr>
            <a:r>
              <a:rPr b="1" lang="en-US" sz="3200">
                <a:solidFill>
                  <a:schemeClr val="dk1"/>
                </a:solidFill>
                <a:latin typeface="Archivo Narrow"/>
                <a:ea typeface="Archivo Narrow"/>
                <a:cs typeface="Archivo Narrow"/>
                <a:sym typeface="Archivo Narrow"/>
              </a:rPr>
              <a:t>What’s          The Offer?</a:t>
            </a:r>
            <a:endParaRPr sz="3200">
              <a:solidFill>
                <a:schemeClr val="dk1"/>
              </a:solidFill>
              <a:latin typeface="Archivo Narrow"/>
              <a:ea typeface="Archivo Narrow"/>
              <a:cs typeface="Archivo Narrow"/>
              <a:sym typeface="Archivo Narrow"/>
            </a:endParaRPr>
          </a:p>
        </p:txBody>
      </p:sp>
      <p:pic>
        <p:nvPicPr>
          <p:cNvPr id="586" name="Google Shape;586;p20"/>
          <p:cNvPicPr preferRelativeResize="0"/>
          <p:nvPr/>
        </p:nvPicPr>
        <p:blipFill rotWithShape="1">
          <a:blip r:embed="rId6">
            <a:alphaModFix/>
          </a:blip>
          <a:srcRect b="0" l="0" r="0" t="0"/>
          <a:stretch/>
        </p:blipFill>
        <p:spPr>
          <a:xfrm>
            <a:off x="1862930" y="824804"/>
            <a:ext cx="2053434" cy="462221"/>
          </a:xfrm>
          <a:prstGeom prst="rect">
            <a:avLst/>
          </a:prstGeom>
          <a:noFill/>
          <a:ln cap="flat" cmpd="sng" w="63500">
            <a:solidFill>
              <a:srgbClr val="FF0000"/>
            </a:solidFill>
            <a:prstDash val="solid"/>
            <a:miter lim="800000"/>
            <a:headEnd len="sm" w="sm" type="none"/>
            <a:tailEnd len="sm" w="sm" type="none"/>
          </a:ln>
          <a:effectLst>
            <a:outerShdw blurRad="50800" rotWithShape="0" algn="ctr" dir="3000000" dist="50800">
              <a:srgbClr val="7F7F7F"/>
            </a:outerShdw>
          </a:effectLst>
        </p:spPr>
      </p:pic>
      <p:pic>
        <p:nvPicPr>
          <p:cNvPr id="587" name="Google Shape;587;p20"/>
          <p:cNvPicPr preferRelativeResize="0"/>
          <p:nvPr/>
        </p:nvPicPr>
        <p:blipFill rotWithShape="1">
          <a:blip r:embed="rId7">
            <a:alphaModFix/>
          </a:blip>
          <a:srcRect b="0" l="0" r="0" t="0"/>
          <a:stretch/>
        </p:blipFill>
        <p:spPr>
          <a:xfrm>
            <a:off x="246731" y="3366253"/>
            <a:ext cx="1226396" cy="538047"/>
          </a:xfrm>
          <a:prstGeom prst="rect">
            <a:avLst/>
          </a:prstGeom>
          <a:noFill/>
          <a:ln cap="flat" cmpd="sng" w="63500">
            <a:solidFill>
              <a:srgbClr val="FF0000"/>
            </a:solidFill>
            <a:prstDash val="solid"/>
            <a:miter lim="800000"/>
            <a:headEnd len="sm" w="sm" type="none"/>
            <a:tailEnd len="sm" w="sm" type="none"/>
          </a:ln>
          <a:effectLst>
            <a:outerShdw blurRad="50800" rotWithShape="0" algn="ctr" dir="3000000" dist="50800">
              <a:srgbClr val="7F7F7F"/>
            </a:outerShdw>
          </a:effectLst>
        </p:spPr>
      </p:pic>
      <p:pic>
        <p:nvPicPr>
          <p:cNvPr id="588" name="Google Shape;588;p20"/>
          <p:cNvPicPr preferRelativeResize="0"/>
          <p:nvPr/>
        </p:nvPicPr>
        <p:blipFill rotWithShape="1">
          <a:blip r:embed="rId8">
            <a:alphaModFix/>
          </a:blip>
          <a:srcRect b="0" l="0" r="0" t="0"/>
          <a:stretch/>
        </p:blipFill>
        <p:spPr>
          <a:xfrm>
            <a:off x="4782570" y="639920"/>
            <a:ext cx="1760085" cy="496659"/>
          </a:xfrm>
          <a:prstGeom prst="rect">
            <a:avLst/>
          </a:prstGeom>
          <a:noFill/>
          <a:ln cap="flat" cmpd="sng" w="63500">
            <a:solidFill>
              <a:srgbClr val="FF0000"/>
            </a:solidFill>
            <a:prstDash val="solid"/>
            <a:miter lim="800000"/>
            <a:headEnd len="sm" w="sm" type="none"/>
            <a:tailEnd len="sm" w="sm" type="none"/>
          </a:ln>
          <a:effectLst>
            <a:outerShdw blurRad="50800" rotWithShape="0" algn="ctr" dir="3000000" dist="50800">
              <a:srgbClr val="7F7F7F"/>
            </a:outerShdw>
          </a:effectLst>
        </p:spPr>
      </p:pic>
      <p:pic>
        <p:nvPicPr>
          <p:cNvPr id="589" name="Google Shape;589;p20"/>
          <p:cNvPicPr preferRelativeResize="0"/>
          <p:nvPr/>
        </p:nvPicPr>
        <p:blipFill rotWithShape="1">
          <a:blip r:embed="rId9">
            <a:alphaModFix/>
          </a:blip>
          <a:srcRect b="0" l="0" r="0" t="0"/>
          <a:stretch/>
        </p:blipFill>
        <p:spPr>
          <a:xfrm>
            <a:off x="4204692" y="1270069"/>
            <a:ext cx="2438996" cy="3522350"/>
          </a:xfrm>
          <a:prstGeom prst="rect">
            <a:avLst/>
          </a:prstGeom>
          <a:noFill/>
          <a:ln cap="flat" cmpd="sng" w="63500">
            <a:solidFill>
              <a:srgbClr val="FF0000"/>
            </a:solidFill>
            <a:prstDash val="solid"/>
            <a:miter lim="800000"/>
            <a:headEnd len="sm" w="sm" type="none"/>
            <a:tailEnd len="sm" w="sm" type="none"/>
          </a:ln>
          <a:effectLst>
            <a:outerShdw blurRad="50800" rotWithShape="0" algn="ctr" dir="3000000" dist="50800">
              <a:srgbClr val="7F7F7F"/>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7"/>
                                        </p:tgtEl>
                                        <p:attrNameLst>
                                          <p:attrName>style.visibility</p:attrName>
                                        </p:attrNameLst>
                                      </p:cBhvr>
                                      <p:to>
                                        <p:strVal val="visible"/>
                                      </p:to>
                                    </p:set>
                                    <p:animEffect filter="fade" transition="in">
                                      <p:cBhvr>
                                        <p:cTn dur="1000"/>
                                        <p:tgtEl>
                                          <p:spTgt spid="587"/>
                                        </p:tgtEl>
                                      </p:cBhvr>
                                    </p:animEffect>
                                  </p:childTnLst>
                                </p:cTn>
                              </p:par>
                              <p:par>
                                <p:cTn fill="hold" nodeType="withEffect" presetClass="entr" presetID="10" presetSubtype="0">
                                  <p:stCondLst>
                                    <p:cond delay="0"/>
                                  </p:stCondLst>
                                  <p:childTnLst>
                                    <p:set>
                                      <p:cBhvr>
                                        <p:cTn dur="1" fill="hold">
                                          <p:stCondLst>
                                            <p:cond delay="0"/>
                                          </p:stCondLst>
                                        </p:cTn>
                                        <p:tgtEl>
                                          <p:spTgt spid="586"/>
                                        </p:tgtEl>
                                        <p:attrNameLst>
                                          <p:attrName>style.visibility</p:attrName>
                                        </p:attrNameLst>
                                      </p:cBhvr>
                                      <p:to>
                                        <p:strVal val="visible"/>
                                      </p:to>
                                    </p:set>
                                    <p:animEffect filter="fade" transition="in">
                                      <p:cBhvr>
                                        <p:cTn dur="1000"/>
                                        <p:tgtEl>
                                          <p:spTgt spid="586"/>
                                        </p:tgtEl>
                                      </p:cBhvr>
                                    </p:animEffect>
                                  </p:childTnLst>
                                </p:cTn>
                              </p:par>
                              <p:par>
                                <p:cTn fill="hold" nodeType="with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1000"/>
                                        <p:tgtEl>
                                          <p:spTgt spid="588"/>
                                        </p:tgtEl>
                                      </p:cBhvr>
                                    </p:animEffect>
                                  </p:childTnLst>
                                </p:cTn>
                              </p:par>
                              <p:par>
                                <p:cTn fill="hold" nodeType="withEffect" presetClass="entr" presetID="10" presetSubtype="0">
                                  <p:stCondLst>
                                    <p:cond delay="0"/>
                                  </p:stCondLst>
                                  <p:childTnLst>
                                    <p:set>
                                      <p:cBhvr>
                                        <p:cTn dur="1" fill="hold">
                                          <p:stCondLst>
                                            <p:cond delay="0"/>
                                          </p:stCondLst>
                                        </p:cTn>
                                        <p:tgtEl>
                                          <p:spTgt spid="589"/>
                                        </p:tgtEl>
                                        <p:attrNameLst>
                                          <p:attrName>style.visibility</p:attrName>
                                        </p:attrNameLst>
                                      </p:cBhvr>
                                      <p:to>
                                        <p:strVal val="visible"/>
                                      </p:to>
                                    </p:set>
                                    <p:animEffect filter="fade" transition="in">
                                      <p:cBhvr>
                                        <p:cTn dur="1000"/>
                                        <p:tgtEl>
                                          <p:spTgt spid="5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pic>
        <p:nvPicPr>
          <p:cNvPr descr="Text&#10;&#10;Description automatically generated" id="595" name="Google Shape;595;p21"/>
          <p:cNvPicPr preferRelativeResize="0"/>
          <p:nvPr/>
        </p:nvPicPr>
        <p:blipFill rotWithShape="1">
          <a:blip r:embed="rId3">
            <a:alphaModFix/>
          </a:blip>
          <a:srcRect b="0" l="0" r="0" t="0"/>
          <a:stretch/>
        </p:blipFill>
        <p:spPr>
          <a:xfrm>
            <a:off x="0" y="-5"/>
            <a:ext cx="9147436" cy="2001443"/>
          </a:xfrm>
          <a:prstGeom prst="rect">
            <a:avLst/>
          </a:prstGeom>
          <a:noFill/>
          <a:ln>
            <a:noFill/>
          </a:ln>
        </p:spPr>
      </p:pic>
      <p:pic>
        <p:nvPicPr>
          <p:cNvPr descr="Text&#10;&#10;Description automatically generated" id="596" name="Google Shape;596;p21"/>
          <p:cNvPicPr preferRelativeResize="0"/>
          <p:nvPr/>
        </p:nvPicPr>
        <p:blipFill rotWithShape="1">
          <a:blip r:embed="rId4">
            <a:alphaModFix/>
          </a:blip>
          <a:srcRect b="0" l="0" r="0" t="0"/>
          <a:stretch/>
        </p:blipFill>
        <p:spPr>
          <a:xfrm>
            <a:off x="0" y="2706250"/>
            <a:ext cx="9147436" cy="2437251"/>
          </a:xfrm>
          <a:prstGeom prst="rect">
            <a:avLst/>
          </a:prstGeom>
          <a:noFill/>
          <a:ln>
            <a:noFill/>
          </a:ln>
        </p:spPr>
      </p:pic>
      <p:pic>
        <p:nvPicPr>
          <p:cNvPr id="597" name="Google Shape;597;p21"/>
          <p:cNvPicPr preferRelativeResize="0"/>
          <p:nvPr/>
        </p:nvPicPr>
        <p:blipFill rotWithShape="1">
          <a:blip r:embed="rId5">
            <a:alphaModFix/>
          </a:blip>
          <a:srcRect b="0" l="0" r="0" t="0"/>
          <a:stretch/>
        </p:blipFill>
        <p:spPr>
          <a:xfrm>
            <a:off x="2475197" y="648000"/>
            <a:ext cx="6363891" cy="4034002"/>
          </a:xfrm>
          <a:prstGeom prst="rect">
            <a:avLst/>
          </a:prstGeom>
          <a:noFill/>
          <a:ln>
            <a:noFill/>
          </a:ln>
          <a:effectLst>
            <a:outerShdw blurRad="50800" rotWithShape="0" algn="ctr" dir="2700000" dist="50800">
              <a:srgbClr val="7F7F7F"/>
            </a:outerShdw>
          </a:effectLst>
        </p:spPr>
      </p:pic>
      <p:sp>
        <p:nvSpPr>
          <p:cNvPr id="598" name="Google Shape;598;p21"/>
          <p:cNvSpPr txBox="1"/>
          <p:nvPr/>
        </p:nvSpPr>
        <p:spPr>
          <a:xfrm>
            <a:off x="552563" y="1840643"/>
            <a:ext cx="1922634" cy="1731213"/>
          </a:xfrm>
          <a:prstGeom prst="rect">
            <a:avLst/>
          </a:prstGeom>
          <a:noFill/>
          <a:ln>
            <a:noFill/>
          </a:ln>
        </p:spPr>
        <p:txBody>
          <a:bodyPr anchorCtr="0" anchor="t" bIns="34275" lIns="68550" spcFirstLastPara="1" rIns="68550" wrap="square" tIns="34275">
            <a:spAutoFit/>
          </a:bodyPr>
          <a:lstStyle/>
          <a:p>
            <a:pPr indent="0" lvl="0" marL="0" marR="0" rtl="0" algn="l">
              <a:spcBef>
                <a:spcPts val="0"/>
              </a:spcBef>
              <a:spcAft>
                <a:spcPts val="0"/>
              </a:spcAft>
              <a:buNone/>
            </a:pPr>
            <a:r>
              <a:rPr b="1" lang="en-US" sz="3600">
                <a:solidFill>
                  <a:schemeClr val="dk1"/>
                </a:solidFill>
                <a:latin typeface="Archivo Narrow"/>
                <a:ea typeface="Archivo Narrow"/>
                <a:cs typeface="Archivo Narrow"/>
                <a:sym typeface="Archivo Narrow"/>
              </a:rPr>
              <a:t>What’s          The Offer?</a:t>
            </a:r>
            <a:endParaRPr sz="3600">
              <a:solidFill>
                <a:schemeClr val="dk1"/>
              </a:solidFill>
              <a:latin typeface="Archivo Narrow"/>
              <a:ea typeface="Archivo Narrow"/>
              <a:cs typeface="Archivo Narrow"/>
              <a:sym typeface="Archivo Narrow"/>
            </a:endParaRPr>
          </a:p>
        </p:txBody>
      </p:sp>
      <p:pic>
        <p:nvPicPr>
          <p:cNvPr id="599" name="Google Shape;599;p21"/>
          <p:cNvPicPr preferRelativeResize="0"/>
          <p:nvPr/>
        </p:nvPicPr>
        <p:blipFill rotWithShape="1">
          <a:blip r:embed="rId6">
            <a:alphaModFix/>
          </a:blip>
          <a:srcRect b="0" l="0" r="0" t="0"/>
          <a:stretch/>
        </p:blipFill>
        <p:spPr>
          <a:xfrm>
            <a:off x="2475197" y="3080479"/>
            <a:ext cx="5247197" cy="43424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500"/>
                                        <p:tgtEl>
                                          <p:spTgt spid="597"/>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5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pic>
        <p:nvPicPr>
          <p:cNvPr descr="Text&#10;&#10;Description automatically generated" id="605" name="Google Shape;605;p22"/>
          <p:cNvPicPr preferRelativeResize="0"/>
          <p:nvPr/>
        </p:nvPicPr>
        <p:blipFill rotWithShape="1">
          <a:blip r:embed="rId3">
            <a:alphaModFix/>
          </a:blip>
          <a:srcRect b="0" l="0" r="0" t="0"/>
          <a:stretch/>
        </p:blipFill>
        <p:spPr>
          <a:xfrm>
            <a:off x="0" y="-5"/>
            <a:ext cx="9147436" cy="2001443"/>
          </a:xfrm>
          <a:prstGeom prst="rect">
            <a:avLst/>
          </a:prstGeom>
          <a:noFill/>
          <a:ln>
            <a:noFill/>
          </a:ln>
        </p:spPr>
      </p:pic>
      <p:pic>
        <p:nvPicPr>
          <p:cNvPr descr="Text&#10;&#10;Description automatically generated" id="606" name="Google Shape;606;p22"/>
          <p:cNvPicPr preferRelativeResize="0"/>
          <p:nvPr/>
        </p:nvPicPr>
        <p:blipFill rotWithShape="1">
          <a:blip r:embed="rId4">
            <a:alphaModFix/>
          </a:blip>
          <a:srcRect b="0" l="0" r="0" t="0"/>
          <a:stretch/>
        </p:blipFill>
        <p:spPr>
          <a:xfrm>
            <a:off x="0" y="2706250"/>
            <a:ext cx="9147436" cy="2437251"/>
          </a:xfrm>
          <a:prstGeom prst="rect">
            <a:avLst/>
          </a:prstGeom>
          <a:noFill/>
          <a:ln>
            <a:noFill/>
          </a:ln>
        </p:spPr>
      </p:pic>
      <p:pic>
        <p:nvPicPr>
          <p:cNvPr id="607" name="Google Shape;607;p22"/>
          <p:cNvPicPr preferRelativeResize="0"/>
          <p:nvPr/>
        </p:nvPicPr>
        <p:blipFill rotWithShape="1">
          <a:blip r:embed="rId5">
            <a:alphaModFix/>
          </a:blip>
          <a:srcRect b="0" l="0" r="0" t="0"/>
          <a:stretch/>
        </p:blipFill>
        <p:spPr>
          <a:xfrm>
            <a:off x="2475197" y="648000"/>
            <a:ext cx="6363891" cy="4034002"/>
          </a:xfrm>
          <a:prstGeom prst="rect">
            <a:avLst/>
          </a:prstGeom>
          <a:noFill/>
          <a:ln>
            <a:noFill/>
          </a:ln>
          <a:effectLst>
            <a:outerShdw blurRad="50800" rotWithShape="0" algn="ctr" dir="2700000" dist="50800">
              <a:srgbClr val="7F7F7F"/>
            </a:outerShdw>
          </a:effectLst>
        </p:spPr>
      </p:pic>
      <p:pic>
        <p:nvPicPr>
          <p:cNvPr id="608" name="Google Shape;608;p22"/>
          <p:cNvPicPr preferRelativeResize="0"/>
          <p:nvPr/>
        </p:nvPicPr>
        <p:blipFill rotWithShape="1">
          <a:blip r:embed="rId6">
            <a:alphaModFix/>
          </a:blip>
          <a:srcRect b="0" l="0" r="0" t="0"/>
          <a:stretch/>
        </p:blipFill>
        <p:spPr>
          <a:xfrm>
            <a:off x="2029370" y="2934164"/>
            <a:ext cx="6455616" cy="534251"/>
          </a:xfrm>
          <a:prstGeom prst="rect">
            <a:avLst/>
          </a:prstGeom>
          <a:noFill/>
          <a:ln cap="flat" cmpd="sng" w="63500">
            <a:solidFill>
              <a:srgbClr val="FF0000"/>
            </a:solidFill>
            <a:prstDash val="solid"/>
            <a:miter lim="800000"/>
            <a:headEnd len="sm" w="sm" type="none"/>
            <a:tailEnd len="sm" w="sm" type="none"/>
          </a:ln>
          <a:effectLst>
            <a:outerShdw blurRad="50800" rotWithShape="0" algn="ctr" dir="3000000" dist="50800">
              <a:srgbClr val="7F7F7F"/>
            </a:outerShdw>
          </a:effectLst>
        </p:spPr>
      </p:pic>
      <p:sp>
        <p:nvSpPr>
          <p:cNvPr id="609" name="Google Shape;609;p22"/>
          <p:cNvSpPr txBox="1"/>
          <p:nvPr/>
        </p:nvSpPr>
        <p:spPr>
          <a:xfrm>
            <a:off x="552563" y="1840643"/>
            <a:ext cx="1922634" cy="1731213"/>
          </a:xfrm>
          <a:prstGeom prst="rect">
            <a:avLst/>
          </a:prstGeom>
          <a:noFill/>
          <a:ln>
            <a:noFill/>
          </a:ln>
        </p:spPr>
        <p:txBody>
          <a:bodyPr anchorCtr="0" anchor="t" bIns="34275" lIns="68550" spcFirstLastPara="1" rIns="68550" wrap="square" tIns="34275">
            <a:spAutoFit/>
          </a:bodyPr>
          <a:lstStyle/>
          <a:p>
            <a:pPr indent="0" lvl="0" marL="0" marR="0" rtl="0" algn="l">
              <a:spcBef>
                <a:spcPts val="0"/>
              </a:spcBef>
              <a:spcAft>
                <a:spcPts val="0"/>
              </a:spcAft>
              <a:buNone/>
            </a:pPr>
            <a:r>
              <a:rPr b="1" lang="en-US" sz="3600">
                <a:solidFill>
                  <a:schemeClr val="dk1"/>
                </a:solidFill>
                <a:latin typeface="Archivo Narrow"/>
                <a:ea typeface="Archivo Narrow"/>
                <a:cs typeface="Archivo Narrow"/>
                <a:sym typeface="Archivo Narrow"/>
              </a:rPr>
              <a:t>What’s          The Offer?</a:t>
            </a:r>
            <a:endParaRPr sz="3600">
              <a:solidFill>
                <a:schemeClr val="dk1"/>
              </a:solidFill>
              <a:latin typeface="Archivo Narrow"/>
              <a:ea typeface="Archivo Narrow"/>
              <a:cs typeface="Archivo Narrow"/>
              <a:sym typeface="Archivo Narrow"/>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8"/>
                                        </p:tgtEl>
                                        <p:attrNameLst>
                                          <p:attrName>style.visibility</p:attrName>
                                        </p:attrNameLst>
                                      </p:cBhvr>
                                      <p:to>
                                        <p:strVal val="visible"/>
                                      </p:to>
                                    </p:set>
                                    <p:animEffect filter="fade" transition="in">
                                      <p:cBhvr>
                                        <p:cTn dur="1000"/>
                                        <p:tgtEl>
                                          <p:spTgt spid="6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pic>
        <p:nvPicPr>
          <p:cNvPr id="615" name="Google Shape;615;p23"/>
          <p:cNvPicPr preferRelativeResize="0"/>
          <p:nvPr/>
        </p:nvPicPr>
        <p:blipFill rotWithShape="1">
          <a:blip r:embed="rId3">
            <a:alphaModFix/>
          </a:blip>
          <a:srcRect b="0" l="0" r="0" t="0"/>
          <a:stretch/>
        </p:blipFill>
        <p:spPr>
          <a:xfrm>
            <a:off x="963254" y="0"/>
            <a:ext cx="7217492" cy="5143500"/>
          </a:xfrm>
          <a:prstGeom prst="rect">
            <a:avLst/>
          </a:prstGeom>
          <a:noFill/>
          <a:ln>
            <a:noFill/>
          </a:ln>
        </p:spPr>
      </p:pic>
      <p:pic>
        <p:nvPicPr>
          <p:cNvPr id="616" name="Google Shape;616;p23"/>
          <p:cNvPicPr preferRelativeResize="0"/>
          <p:nvPr/>
        </p:nvPicPr>
        <p:blipFill rotWithShape="1">
          <a:blip r:embed="rId4">
            <a:alphaModFix/>
          </a:blip>
          <a:srcRect b="0" l="0" r="0" t="0"/>
          <a:stretch/>
        </p:blipFill>
        <p:spPr>
          <a:xfrm>
            <a:off x="6047146" y="2038350"/>
            <a:ext cx="2133600" cy="3200400"/>
          </a:xfrm>
          <a:prstGeom prst="rect">
            <a:avLst/>
          </a:prstGeom>
          <a:noFill/>
          <a:ln>
            <a:noFill/>
          </a:ln>
        </p:spPr>
      </p:pic>
      <p:pic>
        <p:nvPicPr>
          <p:cNvPr id="617" name="Google Shape;617;p23"/>
          <p:cNvPicPr preferRelativeResize="0"/>
          <p:nvPr/>
        </p:nvPicPr>
        <p:blipFill rotWithShape="1">
          <a:blip r:embed="rId5">
            <a:alphaModFix/>
          </a:blip>
          <a:srcRect b="0" l="0" r="0" t="0"/>
          <a:stretch/>
        </p:blipFill>
        <p:spPr>
          <a:xfrm>
            <a:off x="1676400" y="4400550"/>
            <a:ext cx="2133600" cy="914400"/>
          </a:xfrm>
          <a:prstGeom prst="rect">
            <a:avLst/>
          </a:prstGeom>
          <a:noFill/>
          <a:ln>
            <a:noFill/>
          </a:ln>
        </p:spPr>
      </p:pic>
      <p:pic>
        <p:nvPicPr>
          <p:cNvPr id="618" name="Google Shape;618;p23"/>
          <p:cNvPicPr preferRelativeResize="0"/>
          <p:nvPr/>
        </p:nvPicPr>
        <p:blipFill rotWithShape="1">
          <a:blip r:embed="rId4">
            <a:alphaModFix/>
          </a:blip>
          <a:srcRect b="0" l="0" r="0" t="0"/>
          <a:stretch/>
        </p:blipFill>
        <p:spPr>
          <a:xfrm>
            <a:off x="810854" y="133350"/>
            <a:ext cx="2489200" cy="1066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6"/>
                                        </p:tgtEl>
                                        <p:attrNameLst>
                                          <p:attrName>style.visibility</p:attrName>
                                        </p:attrNameLst>
                                      </p:cBhvr>
                                      <p:to>
                                        <p:strVal val="visible"/>
                                      </p:to>
                                    </p:set>
                                    <p:animEffect filter="fade" transition="in">
                                      <p:cBhvr>
                                        <p:cTn dur="1000"/>
                                        <p:tgtEl>
                                          <p:spTgt spid="6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7"/>
                                        </p:tgtEl>
                                        <p:attrNameLst>
                                          <p:attrName>style.visibility</p:attrName>
                                        </p:attrNameLst>
                                      </p:cBhvr>
                                      <p:to>
                                        <p:strVal val="visible"/>
                                      </p:to>
                                    </p:set>
                                    <p:animEffect filter="fade" transition="in">
                                      <p:cBhvr>
                                        <p:cTn dur="1000"/>
                                        <p:tgtEl>
                                          <p:spTgt spid="6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8"/>
                                        </p:tgtEl>
                                        <p:attrNameLst>
                                          <p:attrName>style.visibility</p:attrName>
                                        </p:attrNameLst>
                                      </p:cBhvr>
                                      <p:to>
                                        <p:strVal val="visible"/>
                                      </p:to>
                                    </p:set>
                                    <p:animEffect filter="fade" transition="in">
                                      <p:cBhvr>
                                        <p:cTn dur="1000"/>
                                        <p:tgtEl>
                                          <p:spTgt spid="6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2" name="Shape 622"/>
        <p:cNvGrpSpPr/>
        <p:nvPr/>
      </p:nvGrpSpPr>
      <p:grpSpPr>
        <a:xfrm>
          <a:off x="0" y="0"/>
          <a:ext cx="0" cy="0"/>
          <a:chOff x="0" y="0"/>
          <a:chExt cx="0" cy="0"/>
        </a:xfrm>
      </p:grpSpPr>
      <p:sp>
        <p:nvSpPr>
          <p:cNvPr id="623" name="Google Shape;623;p24"/>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sp>
        <p:nvSpPr>
          <p:cNvPr id="624" name="Google Shape;624;p24"/>
          <p:cNvSpPr/>
          <p:nvPr/>
        </p:nvSpPr>
        <p:spPr>
          <a:xfrm>
            <a:off x="0" y="0"/>
            <a:ext cx="1487628" cy="5143500"/>
          </a:xfrm>
          <a:custGeom>
            <a:rect b="b" l="l" r="r" t="t"/>
            <a:pathLst>
              <a:path extrusionOk="0" h="6858000" w="1983504">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lt2">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pic>
        <p:nvPicPr>
          <p:cNvPr descr="A child with his mouth open&#10;&#10;Description automatically generated with medium confidence" id="625" name="Google Shape;625;p24"/>
          <p:cNvPicPr preferRelativeResize="0"/>
          <p:nvPr/>
        </p:nvPicPr>
        <p:blipFill rotWithShape="1">
          <a:blip r:embed="rId3">
            <a:alphaModFix/>
          </a:blip>
          <a:srcRect b="0" l="0" r="0" t="0"/>
          <a:stretch/>
        </p:blipFill>
        <p:spPr>
          <a:xfrm>
            <a:off x="1143001" y="1"/>
            <a:ext cx="6857998" cy="5143499"/>
          </a:xfrm>
          <a:prstGeom prst="rect">
            <a:avLst/>
          </a:prstGeom>
          <a:noFill/>
          <a:ln>
            <a:noFill/>
          </a:ln>
        </p:spPr>
      </p:pic>
      <p:pic>
        <p:nvPicPr>
          <p:cNvPr id="626" name="Google Shape;626;p24"/>
          <p:cNvPicPr preferRelativeResize="0"/>
          <p:nvPr/>
        </p:nvPicPr>
        <p:blipFill rotWithShape="1">
          <a:blip r:embed="rId4">
            <a:alphaModFix/>
          </a:blip>
          <a:srcRect b="0" l="0" r="0" t="0"/>
          <a:stretch/>
        </p:blipFill>
        <p:spPr>
          <a:xfrm>
            <a:off x="5562600" y="514350"/>
            <a:ext cx="2286000" cy="2514600"/>
          </a:xfrm>
          <a:prstGeom prst="rect">
            <a:avLst/>
          </a:prstGeom>
          <a:noFill/>
          <a:ln>
            <a:noFill/>
          </a:ln>
        </p:spPr>
      </p:pic>
      <p:pic>
        <p:nvPicPr>
          <p:cNvPr id="627" name="Google Shape;627;p24"/>
          <p:cNvPicPr preferRelativeResize="0"/>
          <p:nvPr/>
        </p:nvPicPr>
        <p:blipFill rotWithShape="1">
          <a:blip r:embed="rId4">
            <a:alphaModFix/>
          </a:blip>
          <a:srcRect b="0" l="0" r="0" t="0"/>
          <a:stretch/>
        </p:blipFill>
        <p:spPr>
          <a:xfrm>
            <a:off x="5715000" y="2038350"/>
            <a:ext cx="2133600" cy="3200400"/>
          </a:xfrm>
          <a:prstGeom prst="rect">
            <a:avLst/>
          </a:prstGeom>
          <a:noFill/>
          <a:ln>
            <a:noFill/>
          </a:ln>
        </p:spPr>
      </p:pic>
      <p:pic>
        <p:nvPicPr>
          <p:cNvPr id="628" name="Google Shape;628;p24"/>
          <p:cNvPicPr preferRelativeResize="0"/>
          <p:nvPr/>
        </p:nvPicPr>
        <p:blipFill rotWithShape="1">
          <a:blip r:embed="rId4">
            <a:alphaModFix/>
          </a:blip>
          <a:srcRect b="0" l="0" r="0" t="0"/>
          <a:stretch/>
        </p:blipFill>
        <p:spPr>
          <a:xfrm>
            <a:off x="970874" y="3810"/>
            <a:ext cx="3067726" cy="429302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8"/>
                                        </p:tgtEl>
                                        <p:attrNameLst>
                                          <p:attrName>style.visibility</p:attrName>
                                        </p:attrNameLst>
                                      </p:cBhvr>
                                      <p:to>
                                        <p:strVal val="visible"/>
                                      </p:to>
                                    </p:set>
                                    <p:animEffect filter="fade" transition="in">
                                      <p:cBhvr>
                                        <p:cTn dur="1000"/>
                                        <p:tgtEl>
                                          <p:spTgt spid="6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6"/>
                                        </p:tgtEl>
                                        <p:attrNameLst>
                                          <p:attrName>style.visibility</p:attrName>
                                        </p:attrNameLst>
                                      </p:cBhvr>
                                      <p:to>
                                        <p:strVal val="visible"/>
                                      </p:to>
                                    </p:set>
                                    <p:animEffect filter="fade" transition="in">
                                      <p:cBhvr>
                                        <p:cTn dur="1000"/>
                                        <p:tgtEl>
                                          <p:spTgt spid="6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7"/>
                                        </p:tgtEl>
                                        <p:attrNameLst>
                                          <p:attrName>style.visibility</p:attrName>
                                        </p:attrNameLst>
                                      </p:cBhvr>
                                      <p:to>
                                        <p:strVal val="visible"/>
                                      </p:to>
                                    </p:set>
                                    <p:animEffect filter="fade" transition="in">
                                      <p:cBhvr>
                                        <p:cTn dur="2000"/>
                                        <p:tgtEl>
                                          <p:spTgt spid="6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2" name="Shape 632"/>
        <p:cNvGrpSpPr/>
        <p:nvPr/>
      </p:nvGrpSpPr>
      <p:grpSpPr>
        <a:xfrm>
          <a:off x="0" y="0"/>
          <a:ext cx="0" cy="0"/>
          <a:chOff x="0" y="0"/>
          <a:chExt cx="0" cy="0"/>
        </a:xfrm>
      </p:grpSpPr>
      <p:sp>
        <p:nvSpPr>
          <p:cNvPr id="633" name="Google Shape;633;p25"/>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4" name="Google Shape;634;p25"/>
          <p:cNvSpPr/>
          <p:nvPr/>
        </p:nvSpPr>
        <p:spPr>
          <a:xfrm flipH="1" rot="-2700000">
            <a:off x="-282117" y="-190252"/>
            <a:ext cx="1370728" cy="1032741"/>
          </a:xfrm>
          <a:custGeom>
            <a:rect b="b" l="l" r="r" t="t"/>
            <a:pathLst>
              <a:path extrusionOk="0" h="1376989" w="1827638">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5" name="Google Shape;635;p25"/>
          <p:cNvSpPr/>
          <p:nvPr/>
        </p:nvSpPr>
        <p:spPr>
          <a:xfrm flipH="1" rot="-2700000">
            <a:off x="668730" y="316609"/>
            <a:ext cx="484026" cy="484026"/>
          </a:xfrm>
          <a:prstGeom prst="rect">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6" name="Google Shape;636;p25"/>
          <p:cNvSpPr/>
          <p:nvPr/>
        </p:nvSpPr>
        <p:spPr>
          <a:xfrm flipH="1" rot="-2700000">
            <a:off x="7532611" y="491355"/>
            <a:ext cx="515604" cy="515604"/>
          </a:xfrm>
          <a:prstGeom prst="rect">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7" name="Google Shape;637;p25"/>
          <p:cNvSpPr/>
          <p:nvPr/>
        </p:nvSpPr>
        <p:spPr>
          <a:xfrm flipH="1" rot="10800000">
            <a:off x="7017482" y="0"/>
            <a:ext cx="2126518" cy="1110627"/>
          </a:xfrm>
          <a:custGeom>
            <a:rect b="b" l="l" r="r" t="t"/>
            <a:pathLst>
              <a:path extrusionOk="0" h="1480837" w="2835357">
                <a:moveTo>
                  <a:pt x="2835357" y="1480837"/>
                </a:moveTo>
                <a:lnTo>
                  <a:pt x="0" y="1480837"/>
                </a:lnTo>
                <a:lnTo>
                  <a:pt x="1552727" y="0"/>
                </a:lnTo>
                <a:lnTo>
                  <a:pt x="2835357" y="1223245"/>
                </a:lnTo>
                <a:close/>
              </a:path>
            </a:pathLst>
          </a:cu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8" name="Google Shape;638;p25"/>
          <p:cNvSpPr/>
          <p:nvPr/>
        </p:nvSpPr>
        <p:spPr>
          <a:xfrm flipH="1">
            <a:off x="5982258" y="4586625"/>
            <a:ext cx="1120884" cy="556875"/>
          </a:xfrm>
          <a:prstGeom prst="triangle">
            <a:avLst>
              <a:gd fmla="val 50000" name="adj"/>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picture containing text, person, screenshot&#10;&#10;Description automatically generated" id="639" name="Google Shape;639;p25"/>
          <p:cNvPicPr preferRelativeResize="0"/>
          <p:nvPr/>
        </p:nvPicPr>
        <p:blipFill rotWithShape="1">
          <a:blip r:embed="rId3">
            <a:alphaModFix/>
          </a:blip>
          <a:srcRect b="0" l="0" r="0" t="0"/>
          <a:stretch/>
        </p:blipFill>
        <p:spPr>
          <a:xfrm>
            <a:off x="1548081" y="281940"/>
            <a:ext cx="6051969" cy="4554107"/>
          </a:xfrm>
          <a:prstGeom prst="rect">
            <a:avLst/>
          </a:prstGeom>
          <a:noFill/>
          <a:ln>
            <a:noFill/>
          </a:ln>
        </p:spPr>
      </p:pic>
      <p:sp>
        <p:nvSpPr>
          <p:cNvPr id="640" name="Google Shape;640;p25"/>
          <p:cNvSpPr/>
          <p:nvPr/>
        </p:nvSpPr>
        <p:spPr>
          <a:xfrm flipH="1">
            <a:off x="5703060" y="4839857"/>
            <a:ext cx="611177" cy="303643"/>
          </a:xfrm>
          <a:prstGeom prst="triangle">
            <a:avLst>
              <a:gd fmla="val 50000" name="adj"/>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pic>
        <p:nvPicPr>
          <p:cNvPr id="646" name="Google Shape;646;p26"/>
          <p:cNvPicPr preferRelativeResize="0"/>
          <p:nvPr/>
        </p:nvPicPr>
        <p:blipFill rotWithShape="1">
          <a:blip r:embed="rId3">
            <a:alphaModFix/>
          </a:blip>
          <a:srcRect b="0" l="0" r="0" t="0"/>
          <a:stretch/>
        </p:blipFill>
        <p:spPr>
          <a:xfrm>
            <a:off x="1013798" y="36020"/>
            <a:ext cx="7116404" cy="5071460"/>
          </a:xfrm>
          <a:prstGeom prst="rect">
            <a:avLst/>
          </a:prstGeom>
          <a:noFill/>
          <a:ln>
            <a:noFill/>
          </a:ln>
        </p:spPr>
      </p:pic>
      <p:pic>
        <p:nvPicPr>
          <p:cNvPr id="647" name="Google Shape;647;p26"/>
          <p:cNvPicPr preferRelativeResize="0"/>
          <p:nvPr/>
        </p:nvPicPr>
        <p:blipFill rotWithShape="1">
          <a:blip r:embed="rId4">
            <a:alphaModFix/>
          </a:blip>
          <a:srcRect b="0" l="0" r="0" t="0"/>
          <a:stretch/>
        </p:blipFill>
        <p:spPr>
          <a:xfrm>
            <a:off x="4201716" y="2457450"/>
            <a:ext cx="1856184" cy="24574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46"/>
                                        </p:tgtEl>
                                        <p:attrNameLst>
                                          <p:attrName>style.visibility</p:attrName>
                                        </p:attrNameLst>
                                      </p:cBhvr>
                                      <p:to>
                                        <p:strVal val="visible"/>
                                      </p:to>
                                    </p:set>
                                    <p:animEffect filter="fade" transition="in">
                                      <p:cBhvr>
                                        <p:cTn dur="1000"/>
                                        <p:tgtEl>
                                          <p:spTgt spid="6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7"/>
                                        </p:tgtEl>
                                        <p:attrNameLst>
                                          <p:attrName>style.visibility</p:attrName>
                                        </p:attrNameLst>
                                      </p:cBhvr>
                                      <p:to>
                                        <p:strVal val="visible"/>
                                      </p:to>
                                    </p:set>
                                    <p:animEffect filter="fade" transition="in">
                                      <p:cBhvr>
                                        <p:cTn dur="1000"/>
                                        <p:tgtEl>
                                          <p:spTgt spid="6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27"/>
          <p:cNvSpPr txBox="1"/>
          <p:nvPr>
            <p:ph type="title"/>
          </p:nvPr>
        </p:nvSpPr>
        <p:spPr>
          <a:xfrm>
            <a:off x="1828800" y="342900"/>
            <a:ext cx="5486400" cy="457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Monda"/>
              <a:buNone/>
            </a:pPr>
            <a:r>
              <a:rPr lang="en-US" sz="3200">
                <a:latin typeface="Monda"/>
                <a:ea typeface="Monda"/>
                <a:cs typeface="Monda"/>
                <a:sym typeface="Monda"/>
              </a:rPr>
              <a:t>The Conversion Equation</a:t>
            </a:r>
            <a:endParaRPr sz="3000"/>
          </a:p>
        </p:txBody>
      </p:sp>
      <p:sp>
        <p:nvSpPr>
          <p:cNvPr id="654" name="Google Shape;654;p27"/>
          <p:cNvSpPr txBox="1"/>
          <p:nvPr>
            <p:ph idx="1" type="body"/>
          </p:nvPr>
        </p:nvSpPr>
        <p:spPr>
          <a:xfrm>
            <a:off x="3396164" y="1428750"/>
            <a:ext cx="4686300" cy="3143250"/>
          </a:xfrm>
          <a:prstGeom prst="rect">
            <a:avLst/>
          </a:prstGeom>
          <a:noFill/>
          <a:ln>
            <a:noFill/>
          </a:ln>
        </p:spPr>
        <p:txBody>
          <a:bodyPr anchorCtr="0" anchor="t" bIns="45700" lIns="91425" spcFirstLastPara="1" rIns="91425" wrap="square" tIns="45700">
            <a:normAutofit lnSpcReduction="10000"/>
          </a:bodyPr>
          <a:lstStyle/>
          <a:p>
            <a:pPr indent="-171450" lvl="0" marL="171450" rtl="0" algn="l">
              <a:lnSpc>
                <a:spcPct val="90000"/>
              </a:lnSpc>
              <a:spcBef>
                <a:spcPts val="0"/>
              </a:spcBef>
              <a:spcAft>
                <a:spcPts val="0"/>
              </a:spcAft>
              <a:buClr>
                <a:schemeClr val="dk1"/>
              </a:buClr>
              <a:buSzPts val="1200"/>
              <a:buChar char="•"/>
            </a:pPr>
            <a:r>
              <a:rPr lang="en-US" sz="1200">
                <a:solidFill>
                  <a:schemeClr val="dk1"/>
                </a:solidFill>
                <a:latin typeface="Helvetica Neue"/>
                <a:ea typeface="Helvetica Neue"/>
                <a:cs typeface="Helvetica Neue"/>
                <a:sym typeface="Helvetica Neue"/>
              </a:rPr>
              <a:t>“As a parent, are you struggling to gain control                                    of your child's attitude and emotions?</a:t>
            </a:r>
            <a:endParaRPr/>
          </a:p>
          <a:p>
            <a:pPr indent="-95250" lvl="0" marL="171450" rtl="0" algn="l">
              <a:lnSpc>
                <a:spcPct val="90000"/>
              </a:lnSpc>
              <a:spcBef>
                <a:spcPts val="750"/>
              </a:spcBef>
              <a:spcAft>
                <a:spcPts val="0"/>
              </a:spcAft>
              <a:buClr>
                <a:schemeClr val="dk1"/>
              </a:buClr>
              <a:buSzPts val="1200"/>
              <a:buNone/>
            </a:pPr>
            <a:r>
              <a:t/>
            </a:r>
            <a:endParaRPr sz="1200">
              <a:solidFill>
                <a:schemeClr val="dk1"/>
              </a:solidFill>
              <a:latin typeface="Helvetica Neue"/>
              <a:ea typeface="Helvetica Neue"/>
              <a:cs typeface="Helvetica Neue"/>
              <a:sym typeface="Helvetica Neue"/>
            </a:endParaRPr>
          </a:p>
          <a:p>
            <a:pPr indent="-171450" lvl="0" marL="171450" rtl="0" algn="l">
              <a:lnSpc>
                <a:spcPct val="90000"/>
              </a:lnSpc>
              <a:spcBef>
                <a:spcPts val="750"/>
              </a:spcBef>
              <a:spcAft>
                <a:spcPts val="0"/>
              </a:spcAft>
              <a:buClr>
                <a:schemeClr val="dk1"/>
              </a:buClr>
              <a:buSzPts val="1200"/>
              <a:buChar char="•"/>
            </a:pPr>
            <a:r>
              <a:rPr lang="en-US" sz="1200">
                <a:solidFill>
                  <a:schemeClr val="dk1"/>
                </a:solidFill>
                <a:latin typeface="Helvetica Neue"/>
                <a:ea typeface="Helvetica Neue"/>
                <a:cs typeface="Helvetica Neue"/>
                <a:sym typeface="Helvetica Neue"/>
              </a:rPr>
              <a:t>Is your child yelling and screaming at you, while often displaying a belligerent and sometimes threatening tone that no matter what you do or try... you just can't seem to get under control?</a:t>
            </a:r>
            <a:endParaRPr/>
          </a:p>
          <a:p>
            <a:pPr indent="-95250" lvl="0" marL="171450" rtl="0" algn="l">
              <a:lnSpc>
                <a:spcPct val="90000"/>
              </a:lnSpc>
              <a:spcBef>
                <a:spcPts val="750"/>
              </a:spcBef>
              <a:spcAft>
                <a:spcPts val="0"/>
              </a:spcAft>
              <a:buClr>
                <a:schemeClr val="dk1"/>
              </a:buClr>
              <a:buSzPts val="1200"/>
              <a:buNone/>
            </a:pPr>
            <a:r>
              <a:t/>
            </a:r>
            <a:endParaRPr sz="1200">
              <a:solidFill>
                <a:schemeClr val="dk1"/>
              </a:solidFill>
              <a:latin typeface="Helvetica Neue"/>
              <a:ea typeface="Helvetica Neue"/>
              <a:cs typeface="Helvetica Neue"/>
              <a:sym typeface="Helvetica Neue"/>
            </a:endParaRPr>
          </a:p>
          <a:p>
            <a:pPr indent="-171450" lvl="0" marL="171450" rtl="0" algn="l">
              <a:lnSpc>
                <a:spcPct val="90000"/>
              </a:lnSpc>
              <a:spcBef>
                <a:spcPts val="750"/>
              </a:spcBef>
              <a:spcAft>
                <a:spcPts val="0"/>
              </a:spcAft>
              <a:buClr>
                <a:schemeClr val="dk1"/>
              </a:buClr>
              <a:buSzPts val="1200"/>
              <a:buChar char="•"/>
            </a:pPr>
            <a:r>
              <a:rPr lang="en-US" sz="1200">
                <a:solidFill>
                  <a:schemeClr val="dk1"/>
                </a:solidFill>
                <a:latin typeface="Helvetica Neue"/>
                <a:ea typeface="Helvetica Neue"/>
                <a:cs typeface="Helvetica Neue"/>
                <a:sym typeface="Helvetica Neue"/>
              </a:rPr>
              <a:t>My name is Dr. John Smith, and I help parents like you                 every day learn the techniques that will solve these frustrating         and destructive behavioral patterns once and for all. In fact, let me prove it to you.</a:t>
            </a:r>
            <a:endParaRPr/>
          </a:p>
          <a:p>
            <a:pPr indent="-95250" lvl="0" marL="171450" rtl="0" algn="l">
              <a:lnSpc>
                <a:spcPct val="90000"/>
              </a:lnSpc>
              <a:spcBef>
                <a:spcPts val="750"/>
              </a:spcBef>
              <a:spcAft>
                <a:spcPts val="0"/>
              </a:spcAft>
              <a:buClr>
                <a:schemeClr val="dk1"/>
              </a:buClr>
              <a:buSzPts val="1200"/>
              <a:buNone/>
            </a:pPr>
            <a:r>
              <a:t/>
            </a:r>
            <a:endParaRPr sz="1200">
              <a:solidFill>
                <a:schemeClr val="dk1"/>
              </a:solidFill>
              <a:latin typeface="Helvetica Neue"/>
              <a:ea typeface="Helvetica Neue"/>
              <a:cs typeface="Helvetica Neue"/>
              <a:sym typeface="Helvetica Neue"/>
            </a:endParaRPr>
          </a:p>
          <a:p>
            <a:pPr indent="-171450" lvl="0" marL="171450" rtl="0" algn="l">
              <a:lnSpc>
                <a:spcPct val="90000"/>
              </a:lnSpc>
              <a:spcBef>
                <a:spcPts val="750"/>
              </a:spcBef>
              <a:spcAft>
                <a:spcPts val="0"/>
              </a:spcAft>
              <a:buClr>
                <a:schemeClr val="dk1"/>
              </a:buClr>
              <a:buSzPts val="1200"/>
              <a:buChar char="•"/>
            </a:pPr>
            <a:r>
              <a:rPr lang="en-US" sz="1200">
                <a:solidFill>
                  <a:schemeClr val="dk1"/>
                </a:solidFill>
                <a:latin typeface="Helvetica Neue"/>
                <a:ea typeface="Helvetica Neue"/>
                <a:cs typeface="Helvetica Neue"/>
                <a:sym typeface="Helvetica Neue"/>
              </a:rPr>
              <a:t>Enter your first name and email in the box to the right,                     and I'll send you a series of 60 second techniques that                     will immediately restore peace and quiet in your home.”</a:t>
            </a:r>
            <a:endParaRPr/>
          </a:p>
        </p:txBody>
      </p:sp>
      <p:sp>
        <p:nvSpPr>
          <p:cNvPr id="655" name="Google Shape;655;p27"/>
          <p:cNvSpPr txBox="1"/>
          <p:nvPr/>
        </p:nvSpPr>
        <p:spPr>
          <a:xfrm>
            <a:off x="2937343" y="929759"/>
            <a:ext cx="42291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Arial"/>
              <a:buNone/>
            </a:pPr>
            <a:r>
              <a:rPr b="1" i="0" lang="en-US" sz="1800" u="none" cap="none" strike="noStrike">
                <a:solidFill>
                  <a:schemeClr val="dk1"/>
                </a:solidFill>
                <a:latin typeface="Arial"/>
                <a:ea typeface="Arial"/>
                <a:cs typeface="Arial"/>
                <a:sym typeface="Arial"/>
              </a:rPr>
              <a:t>The Doctor’s Video Script</a:t>
            </a:r>
            <a:endParaRPr b="1" i="0" sz="1800" u="none" cap="none" strike="noStrike">
              <a:solidFill>
                <a:schemeClr val="dk1"/>
              </a:solidFill>
              <a:latin typeface="Arial"/>
              <a:ea typeface="Arial"/>
              <a:cs typeface="Arial"/>
              <a:sym typeface="Arial"/>
            </a:endParaRPr>
          </a:p>
        </p:txBody>
      </p:sp>
      <p:sp>
        <p:nvSpPr>
          <p:cNvPr id="656" name="Google Shape;656;p27"/>
          <p:cNvSpPr txBox="1"/>
          <p:nvPr/>
        </p:nvSpPr>
        <p:spPr>
          <a:xfrm>
            <a:off x="583619" y="2082033"/>
            <a:ext cx="2592128" cy="52318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rPr b="1" i="0" lang="en-US" sz="2800" u="none" cap="none" strike="noStrike">
                <a:solidFill>
                  <a:srgbClr val="C00000"/>
                </a:solidFill>
                <a:latin typeface="Monda"/>
                <a:ea typeface="Monda"/>
                <a:cs typeface="Monda"/>
                <a:sym typeface="Monda"/>
              </a:rPr>
              <a:t>ENGAGE</a:t>
            </a:r>
            <a:endParaRPr b="0" i="0" sz="1400" u="none" cap="none" strike="noStrike">
              <a:solidFill>
                <a:srgbClr val="000000"/>
              </a:solidFill>
              <a:latin typeface="Arial"/>
              <a:ea typeface="Arial"/>
              <a:cs typeface="Arial"/>
              <a:sym typeface="Arial"/>
            </a:endParaRPr>
          </a:p>
        </p:txBody>
      </p:sp>
      <p:sp>
        <p:nvSpPr>
          <p:cNvPr id="657" name="Google Shape;657;p27"/>
          <p:cNvSpPr txBox="1"/>
          <p:nvPr/>
        </p:nvSpPr>
        <p:spPr>
          <a:xfrm>
            <a:off x="583619" y="1316052"/>
            <a:ext cx="2592128" cy="52318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rPr b="1" i="0" lang="en-US" sz="2800" u="none" cap="none" strike="noStrike">
                <a:solidFill>
                  <a:srgbClr val="C00000"/>
                </a:solidFill>
                <a:latin typeface="Monda"/>
                <a:ea typeface="Monda"/>
                <a:cs typeface="Monda"/>
                <a:sym typeface="Monda"/>
              </a:rPr>
              <a:t>INTERRUPT</a:t>
            </a:r>
            <a:endParaRPr b="0" i="0" sz="1400" u="none" cap="none" strike="noStrike">
              <a:solidFill>
                <a:srgbClr val="000000"/>
              </a:solidFill>
              <a:latin typeface="Arial"/>
              <a:ea typeface="Arial"/>
              <a:cs typeface="Arial"/>
              <a:sym typeface="Arial"/>
            </a:endParaRPr>
          </a:p>
        </p:txBody>
      </p:sp>
      <p:sp>
        <p:nvSpPr>
          <p:cNvPr id="658" name="Google Shape;658;p27"/>
          <p:cNvSpPr txBox="1"/>
          <p:nvPr/>
        </p:nvSpPr>
        <p:spPr>
          <a:xfrm>
            <a:off x="583619" y="2996617"/>
            <a:ext cx="2592128" cy="52318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rPr b="1" i="0" lang="en-US" sz="2800" u="none" cap="none" strike="noStrike">
                <a:solidFill>
                  <a:srgbClr val="C00000"/>
                </a:solidFill>
                <a:latin typeface="Monda"/>
                <a:ea typeface="Monda"/>
                <a:cs typeface="Monda"/>
                <a:sym typeface="Monda"/>
              </a:rPr>
              <a:t>EDUCATE</a:t>
            </a:r>
            <a:endParaRPr b="0" i="0" sz="1400" u="none" cap="none" strike="noStrike">
              <a:solidFill>
                <a:srgbClr val="000000"/>
              </a:solidFill>
              <a:latin typeface="Arial"/>
              <a:ea typeface="Arial"/>
              <a:cs typeface="Arial"/>
              <a:sym typeface="Arial"/>
            </a:endParaRPr>
          </a:p>
        </p:txBody>
      </p:sp>
      <p:sp>
        <p:nvSpPr>
          <p:cNvPr id="659" name="Google Shape;659;p27"/>
          <p:cNvSpPr txBox="1"/>
          <p:nvPr/>
        </p:nvSpPr>
        <p:spPr>
          <a:xfrm>
            <a:off x="583619" y="3893674"/>
            <a:ext cx="2592128" cy="52318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rPr b="1" i="0" lang="en-US" sz="2800" u="none" cap="none" strike="noStrike">
                <a:solidFill>
                  <a:srgbClr val="C00000"/>
                </a:solidFill>
                <a:latin typeface="Monda"/>
                <a:ea typeface="Monda"/>
                <a:cs typeface="Monda"/>
                <a:sym typeface="Monda"/>
              </a:rPr>
              <a:t>OFFER</a:t>
            </a:r>
            <a:endParaRPr sz="1600">
              <a:solidFill>
                <a:schemeClr val="dk1"/>
              </a:solidFill>
              <a:latin typeface="Monda"/>
              <a:ea typeface="Monda"/>
              <a:cs typeface="Monda"/>
              <a:sym typeface="Mond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pic>
        <p:nvPicPr>
          <p:cNvPr descr="A child with his mouth open&#10;&#10;Description automatically generated with medium confidence" id="664" name="Google Shape;664;p28"/>
          <p:cNvPicPr preferRelativeResize="0"/>
          <p:nvPr/>
        </p:nvPicPr>
        <p:blipFill rotWithShape="1">
          <a:blip r:embed="rId3">
            <a:alphaModFix/>
          </a:blip>
          <a:srcRect b="0" l="0" r="0" t="0"/>
          <a:stretch/>
        </p:blipFill>
        <p:spPr>
          <a:xfrm>
            <a:off x="1066799" y="0"/>
            <a:ext cx="6858001" cy="514884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9" name="Shape 669"/>
        <p:cNvGrpSpPr/>
        <p:nvPr/>
      </p:nvGrpSpPr>
      <p:grpSpPr>
        <a:xfrm>
          <a:off x="0" y="0"/>
          <a:ext cx="0" cy="0"/>
          <a:chOff x="0" y="0"/>
          <a:chExt cx="0" cy="0"/>
        </a:xfrm>
      </p:grpSpPr>
      <p:sp>
        <p:nvSpPr>
          <p:cNvPr id="670" name="Google Shape;670;p29"/>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1" name="Google Shape;671;p29"/>
          <p:cNvSpPr/>
          <p:nvPr/>
        </p:nvSpPr>
        <p:spPr>
          <a:xfrm>
            <a:off x="307181" y="475214"/>
            <a:ext cx="3209537" cy="4121944"/>
          </a:xfrm>
          <a:prstGeom prst="rect">
            <a:avLst/>
          </a:prstGeom>
          <a:solidFill>
            <a:schemeClr val="lt1"/>
          </a:solidFill>
          <a:ln cap="flat" cmpd="sng" w="9525">
            <a:solidFill>
              <a:srgbClr val="DEDEDE"/>
            </a:solidFill>
            <a:prstDash val="solid"/>
            <a:miter lim="800000"/>
            <a:headEnd len="sm" w="sm" type="none"/>
            <a:tailEnd len="sm" w="sm" type="none"/>
          </a:ln>
          <a:effectLst>
            <a:outerShdw blurRad="50800" rotWithShape="0" algn="tl" dir="2700000" dist="38100">
              <a:srgbClr val="D8D8D8">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72" name="Google Shape;672;p29"/>
          <p:cNvSpPr txBox="1"/>
          <p:nvPr>
            <p:ph type="title"/>
          </p:nvPr>
        </p:nvSpPr>
        <p:spPr>
          <a:xfrm>
            <a:off x="511365" y="727599"/>
            <a:ext cx="2789770" cy="82981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400"/>
              <a:buFont typeface="Archivo Narrow"/>
              <a:buNone/>
            </a:pPr>
            <a:r>
              <a:rPr lang="en-US" sz="2400">
                <a:solidFill>
                  <a:schemeClr val="dk1"/>
                </a:solidFill>
                <a:latin typeface="Archivo Narrow"/>
                <a:ea typeface="Archivo Narrow"/>
                <a:cs typeface="Archivo Narrow"/>
                <a:sym typeface="Archivo Narrow"/>
              </a:rPr>
              <a:t>Conversion Equation</a:t>
            </a:r>
            <a:endParaRPr sz="2400">
              <a:solidFill>
                <a:schemeClr val="dk1"/>
              </a:solidFill>
              <a:latin typeface="Archivo Narrow"/>
              <a:ea typeface="Archivo Narrow"/>
              <a:cs typeface="Archivo Narrow"/>
              <a:sym typeface="Archivo Narrow"/>
            </a:endParaRPr>
          </a:p>
        </p:txBody>
      </p:sp>
      <p:sp>
        <p:nvSpPr>
          <p:cNvPr id="673" name="Google Shape;673;p29"/>
          <p:cNvSpPr/>
          <p:nvPr/>
        </p:nvSpPr>
        <p:spPr>
          <a:xfrm>
            <a:off x="259175" y="878475"/>
            <a:ext cx="96012" cy="52806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74" name="Google Shape;674;p29"/>
          <p:cNvSpPr/>
          <p:nvPr/>
        </p:nvSpPr>
        <p:spPr>
          <a:xfrm>
            <a:off x="658094" y="1570482"/>
            <a:ext cx="2496312" cy="685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75" name="Google Shape;675;p29"/>
          <p:cNvSpPr txBox="1"/>
          <p:nvPr/>
        </p:nvSpPr>
        <p:spPr>
          <a:xfrm>
            <a:off x="630936" y="1689652"/>
            <a:ext cx="2559164" cy="2670188"/>
          </a:xfrm>
          <a:prstGeom prst="rect">
            <a:avLst/>
          </a:prstGeom>
          <a:noFill/>
          <a:ln>
            <a:noFill/>
          </a:ln>
        </p:spPr>
        <p:txBody>
          <a:bodyPr anchorCtr="0" anchor="t" bIns="45700" lIns="91425" spcFirstLastPara="1" rIns="91425" wrap="square" tIns="45700">
            <a:normAutofit/>
          </a:bodyPr>
          <a:lstStyle/>
          <a:p>
            <a:pPr indent="-285750" lvl="0" marL="285750" marR="0" rtl="0" algn="l">
              <a:lnSpc>
                <a:spcPct val="90000"/>
              </a:lnSpc>
              <a:spcBef>
                <a:spcPts val="0"/>
              </a:spcBef>
              <a:spcAft>
                <a:spcPts val="0"/>
              </a:spcAft>
              <a:buClr>
                <a:schemeClr val="dk1"/>
              </a:buClr>
              <a:buSzPts val="1400"/>
              <a:buFont typeface="Monda"/>
              <a:buChar char="•"/>
            </a:pPr>
            <a:r>
              <a:rPr lang="en-US" sz="1400">
                <a:solidFill>
                  <a:schemeClr val="dk1"/>
                </a:solidFill>
                <a:latin typeface="Monda"/>
                <a:ea typeface="Monda"/>
                <a:cs typeface="Monda"/>
                <a:sym typeface="Monda"/>
              </a:rPr>
              <a:t>Avg. 300 leads per month</a:t>
            </a:r>
            <a:endParaRPr/>
          </a:p>
          <a:p>
            <a:pPr indent="-285750" lvl="0" marL="285750" marR="0" rtl="0" algn="l">
              <a:lnSpc>
                <a:spcPct val="90000"/>
              </a:lnSpc>
              <a:spcBef>
                <a:spcPts val="600"/>
              </a:spcBef>
              <a:spcAft>
                <a:spcPts val="0"/>
              </a:spcAft>
              <a:buClr>
                <a:schemeClr val="dk1"/>
              </a:buClr>
              <a:buSzPts val="1400"/>
              <a:buFont typeface="Monda"/>
              <a:buChar char="•"/>
            </a:pPr>
            <a:r>
              <a:rPr lang="en-US" sz="1400">
                <a:solidFill>
                  <a:schemeClr val="dk1"/>
                </a:solidFill>
                <a:latin typeface="Monda"/>
                <a:ea typeface="Monda"/>
                <a:cs typeface="Monda"/>
                <a:sym typeface="Monda"/>
              </a:rPr>
              <a:t>Avg. 30 (10%) call to </a:t>
            </a:r>
            <a:r>
              <a:rPr lang="en-US" sz="1400" u="sng">
                <a:solidFill>
                  <a:schemeClr val="dk1"/>
                </a:solidFill>
                <a:latin typeface="Monda"/>
                <a:ea typeface="Monda"/>
                <a:cs typeface="Monda"/>
                <a:sym typeface="Monda"/>
              </a:rPr>
              <a:t>ask</a:t>
            </a:r>
            <a:r>
              <a:rPr lang="en-US" sz="1400">
                <a:solidFill>
                  <a:schemeClr val="dk1"/>
                </a:solidFill>
                <a:latin typeface="Monda"/>
                <a:ea typeface="Monda"/>
                <a:cs typeface="Monda"/>
                <a:sym typeface="Monda"/>
              </a:rPr>
              <a:t> about the consultation</a:t>
            </a:r>
            <a:endParaRPr/>
          </a:p>
          <a:p>
            <a:pPr indent="-285750" lvl="0" marL="285750" marR="0" rtl="0" algn="l">
              <a:lnSpc>
                <a:spcPct val="90000"/>
              </a:lnSpc>
              <a:spcBef>
                <a:spcPts val="600"/>
              </a:spcBef>
              <a:spcAft>
                <a:spcPts val="0"/>
              </a:spcAft>
              <a:buClr>
                <a:schemeClr val="dk1"/>
              </a:buClr>
              <a:buSzPts val="1400"/>
              <a:buFont typeface="Monda"/>
              <a:buChar char="•"/>
            </a:pPr>
            <a:r>
              <a:rPr lang="en-US" sz="1400">
                <a:solidFill>
                  <a:schemeClr val="dk1"/>
                </a:solidFill>
                <a:latin typeface="Monda"/>
                <a:ea typeface="Monda"/>
                <a:cs typeface="Monda"/>
                <a:sym typeface="Monda"/>
              </a:rPr>
              <a:t>Avg. 3 (10%) </a:t>
            </a:r>
            <a:r>
              <a:rPr lang="en-US" sz="1400" u="sng">
                <a:solidFill>
                  <a:schemeClr val="dk1"/>
                </a:solidFill>
                <a:latin typeface="Monda"/>
                <a:ea typeface="Monda"/>
                <a:cs typeface="Monda"/>
                <a:sym typeface="Monda"/>
              </a:rPr>
              <a:t>consent</a:t>
            </a:r>
            <a:r>
              <a:rPr lang="en-US" sz="1400">
                <a:solidFill>
                  <a:schemeClr val="dk1"/>
                </a:solidFill>
                <a:latin typeface="Monda"/>
                <a:ea typeface="Monda"/>
                <a:cs typeface="Monda"/>
                <a:sym typeface="Monda"/>
              </a:rPr>
              <a:t> to   the consultation, and all 3 become new patients.</a:t>
            </a:r>
            <a:endParaRPr/>
          </a:p>
          <a:p>
            <a:pPr indent="-285750" lvl="0" marL="285750" marR="0" rtl="0" algn="l">
              <a:lnSpc>
                <a:spcPct val="90000"/>
              </a:lnSpc>
              <a:spcBef>
                <a:spcPts val="600"/>
              </a:spcBef>
              <a:spcAft>
                <a:spcPts val="0"/>
              </a:spcAft>
              <a:buClr>
                <a:schemeClr val="dk1"/>
              </a:buClr>
              <a:buSzPts val="1400"/>
              <a:buFont typeface="Monda"/>
              <a:buChar char="•"/>
            </a:pPr>
            <a:r>
              <a:rPr lang="en-US" sz="1400">
                <a:solidFill>
                  <a:schemeClr val="dk1"/>
                </a:solidFill>
                <a:latin typeface="Monda"/>
                <a:ea typeface="Monda"/>
                <a:cs typeface="Monda"/>
                <a:sym typeface="Monda"/>
              </a:rPr>
              <a:t>This represents the typical 1% - 2% conversion rate for “Me Too” communication from businesses.</a:t>
            </a:r>
            <a:endParaRPr/>
          </a:p>
        </p:txBody>
      </p:sp>
      <p:pic>
        <p:nvPicPr>
          <p:cNvPr id="676" name="Google Shape;676;p29"/>
          <p:cNvPicPr preferRelativeResize="0"/>
          <p:nvPr/>
        </p:nvPicPr>
        <p:blipFill rotWithShape="1">
          <a:blip r:embed="rId3">
            <a:alphaModFix/>
          </a:blip>
          <a:srcRect b="0" l="0" r="0" t="0"/>
          <a:stretch/>
        </p:blipFill>
        <p:spPr>
          <a:xfrm>
            <a:off x="3840480" y="861502"/>
            <a:ext cx="4992624" cy="334505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76"/>
                                        </p:tgtEl>
                                        <p:attrNameLst>
                                          <p:attrName>style.visibility</p:attrName>
                                        </p:attrNameLst>
                                      </p:cBhvr>
                                      <p:to>
                                        <p:strVal val="visible"/>
                                      </p:to>
                                    </p:set>
                                    <p:animEffect filter="fade" transition="in">
                                      <p:cBhvr>
                                        <p:cTn dur="1000"/>
                                        <p:tgtEl>
                                          <p:spTgt spid="6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5">
                                            <p:txEl>
                                              <p:pRg end="0" st="0"/>
                                            </p:txEl>
                                          </p:spTgt>
                                        </p:tgtEl>
                                        <p:attrNameLst>
                                          <p:attrName>style.visibility</p:attrName>
                                        </p:attrNameLst>
                                      </p:cBhvr>
                                      <p:to>
                                        <p:strVal val="visible"/>
                                      </p:to>
                                    </p:set>
                                    <p:animEffect filter="fade" transition="in">
                                      <p:cBhvr>
                                        <p:cTn dur="1000"/>
                                        <p:tgtEl>
                                          <p:spTgt spid="67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5">
                                            <p:txEl>
                                              <p:pRg end="1" st="1"/>
                                            </p:txEl>
                                          </p:spTgt>
                                        </p:tgtEl>
                                        <p:attrNameLst>
                                          <p:attrName>style.visibility</p:attrName>
                                        </p:attrNameLst>
                                      </p:cBhvr>
                                      <p:to>
                                        <p:strVal val="visible"/>
                                      </p:to>
                                    </p:set>
                                    <p:animEffect filter="fade" transition="in">
                                      <p:cBhvr>
                                        <p:cTn dur="1000"/>
                                        <p:tgtEl>
                                          <p:spTgt spid="67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5">
                                            <p:txEl>
                                              <p:pRg end="2" st="2"/>
                                            </p:txEl>
                                          </p:spTgt>
                                        </p:tgtEl>
                                        <p:attrNameLst>
                                          <p:attrName>style.visibility</p:attrName>
                                        </p:attrNameLst>
                                      </p:cBhvr>
                                      <p:to>
                                        <p:strVal val="visible"/>
                                      </p:to>
                                    </p:set>
                                    <p:animEffect filter="fade" transition="in">
                                      <p:cBhvr>
                                        <p:cTn dur="1000"/>
                                        <p:tgtEl>
                                          <p:spTgt spid="67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5">
                                            <p:txEl>
                                              <p:pRg end="3" st="3"/>
                                            </p:txEl>
                                          </p:spTgt>
                                        </p:tgtEl>
                                        <p:attrNameLst>
                                          <p:attrName>style.visibility</p:attrName>
                                        </p:attrNameLst>
                                      </p:cBhvr>
                                      <p:to>
                                        <p:strVal val="visible"/>
                                      </p:to>
                                    </p:set>
                                    <p:animEffect filter="fade" transition="in">
                                      <p:cBhvr>
                                        <p:cTn dur="1000"/>
                                        <p:tgtEl>
                                          <p:spTgt spid="675">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0" name="Shape 160"/>
        <p:cNvGrpSpPr/>
        <p:nvPr/>
      </p:nvGrpSpPr>
      <p:grpSpPr>
        <a:xfrm>
          <a:off x="0" y="0"/>
          <a:ext cx="0" cy="0"/>
          <a:chOff x="0" y="0"/>
          <a:chExt cx="0" cy="0"/>
        </a:xfrm>
      </p:grpSpPr>
      <p:sp>
        <p:nvSpPr>
          <p:cNvPr id="161" name="Google Shape;161;p3"/>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Yellow and blue symbols" id="162" name="Google Shape;162;p3"/>
          <p:cNvPicPr preferRelativeResize="0"/>
          <p:nvPr/>
        </p:nvPicPr>
        <p:blipFill rotWithShape="1">
          <a:blip r:embed="rId3">
            <a:alphaModFix/>
          </a:blip>
          <a:srcRect b="2124" l="0" r="12096" t="6967"/>
          <a:stretch/>
        </p:blipFill>
        <p:spPr>
          <a:xfrm>
            <a:off x="2642616" y="10"/>
            <a:ext cx="6501384" cy="5143490"/>
          </a:xfrm>
          <a:prstGeom prst="rect">
            <a:avLst/>
          </a:prstGeom>
          <a:noFill/>
          <a:ln>
            <a:noFill/>
          </a:ln>
        </p:spPr>
      </p:pic>
      <p:sp>
        <p:nvSpPr>
          <p:cNvPr id="163" name="Google Shape;163;p3"/>
          <p:cNvSpPr/>
          <p:nvPr/>
        </p:nvSpPr>
        <p:spPr>
          <a:xfrm>
            <a:off x="1" y="0"/>
            <a:ext cx="7317451" cy="5143500"/>
          </a:xfrm>
          <a:prstGeom prst="rect">
            <a:avLst/>
          </a:prstGeom>
          <a:gradFill>
            <a:gsLst>
              <a:gs pos="0">
                <a:srgbClr val="FFFFFF">
                  <a:alpha val="0"/>
                </a:srgbClr>
              </a:gs>
              <a:gs pos="19000">
                <a:srgbClr val="FFFFFF">
                  <a:alpha val="37647"/>
                </a:srgbClr>
              </a:gs>
              <a:gs pos="35000">
                <a:srgbClr val="FFFFFF">
                  <a:alpha val="77647"/>
                </a:srgbClr>
              </a:gs>
              <a:gs pos="5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4" name="Google Shape;164;p3"/>
          <p:cNvSpPr/>
          <p:nvPr/>
        </p:nvSpPr>
        <p:spPr>
          <a:xfrm rot="5400000">
            <a:off x="496919" y="454343"/>
            <a:ext cx="54864" cy="41148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65" name="Google Shape;165;p3"/>
          <p:cNvSpPr/>
          <p:nvPr/>
        </p:nvSpPr>
        <p:spPr>
          <a:xfrm>
            <a:off x="321183" y="1832610"/>
            <a:ext cx="2475738" cy="6858"/>
          </a:xfrm>
          <a:prstGeom prst="rect">
            <a:avLst/>
          </a:prstGeom>
          <a:solidFill>
            <a:srgbClr val="D5D5D5"/>
          </a:solidFill>
          <a:ln cap="flat" cmpd="sng" w="9525">
            <a:solidFill>
              <a:srgbClr val="D5D5D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6" name="Google Shape;166;p3"/>
          <p:cNvSpPr txBox="1"/>
          <p:nvPr/>
        </p:nvSpPr>
        <p:spPr>
          <a:xfrm>
            <a:off x="291312" y="522346"/>
            <a:ext cx="3017520" cy="1269006"/>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3600"/>
              <a:buFont typeface="Monda"/>
              <a:buNone/>
            </a:pPr>
            <a:r>
              <a:rPr lang="en-US" sz="3600">
                <a:solidFill>
                  <a:schemeClr val="dk1"/>
                </a:solidFill>
                <a:latin typeface="Monda"/>
                <a:ea typeface="Monda"/>
                <a:cs typeface="Monda"/>
                <a:sym typeface="Monda"/>
              </a:rPr>
              <a:t>Interview Process</a:t>
            </a:r>
            <a:endParaRPr/>
          </a:p>
        </p:txBody>
      </p:sp>
      <p:sp>
        <p:nvSpPr>
          <p:cNvPr id="167" name="Google Shape;167;p3"/>
          <p:cNvSpPr txBox="1"/>
          <p:nvPr/>
        </p:nvSpPr>
        <p:spPr>
          <a:xfrm>
            <a:off x="432816" y="2343150"/>
            <a:ext cx="4367784" cy="1600438"/>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1400"/>
              <a:buFont typeface="Calibri"/>
              <a:buAutoNum type="arabicPeriod"/>
            </a:pPr>
            <a:r>
              <a:rPr lang="en-US" sz="1400">
                <a:solidFill>
                  <a:schemeClr val="dk1"/>
                </a:solidFill>
                <a:latin typeface="Monda"/>
                <a:ea typeface="Monda"/>
                <a:cs typeface="Monda"/>
                <a:sym typeface="Monda"/>
              </a:rPr>
              <a:t>I will present several of the profit acceleration strategies outlined in my first book.</a:t>
            </a:r>
            <a:endParaRPr/>
          </a:p>
          <a:p>
            <a:pPr indent="-342900" lvl="0" marL="342900" marR="0" rtl="0" algn="l">
              <a:spcBef>
                <a:spcPts val="0"/>
              </a:spcBef>
              <a:spcAft>
                <a:spcPts val="0"/>
              </a:spcAft>
              <a:buClr>
                <a:schemeClr val="dk1"/>
              </a:buClr>
              <a:buSzPts val="1400"/>
              <a:buFont typeface="Calibri"/>
              <a:buAutoNum type="arabicPeriod"/>
            </a:pPr>
            <a:r>
              <a:rPr lang="en-US" sz="1400">
                <a:solidFill>
                  <a:schemeClr val="dk1"/>
                </a:solidFill>
                <a:latin typeface="Monda"/>
                <a:ea typeface="Monda"/>
                <a:cs typeface="Monda"/>
                <a:sym typeface="Monda"/>
              </a:rPr>
              <a:t>I will share a case study that demonstrates the strategy in practice.</a:t>
            </a:r>
            <a:endParaRPr/>
          </a:p>
          <a:p>
            <a:pPr indent="-342900" lvl="0" marL="342900" marR="0" rtl="0" algn="l">
              <a:spcBef>
                <a:spcPts val="0"/>
              </a:spcBef>
              <a:spcAft>
                <a:spcPts val="0"/>
              </a:spcAft>
              <a:buClr>
                <a:schemeClr val="dk1"/>
              </a:buClr>
              <a:buSzPts val="1400"/>
              <a:buFont typeface="Calibri"/>
              <a:buAutoNum type="arabicPeriod"/>
            </a:pPr>
            <a:r>
              <a:rPr lang="en-US" sz="1400">
                <a:solidFill>
                  <a:schemeClr val="dk1"/>
                </a:solidFill>
                <a:latin typeface="Monda"/>
                <a:ea typeface="Monda"/>
                <a:cs typeface="Monda"/>
                <a:sym typeface="Monda"/>
              </a:rPr>
              <a:t>I’ll ask you to share your insights or opinions  about the impact the strategy would have for businesses that implement it in your industry.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66"/>
                                        </p:tgtEl>
                                        <p:attrNameLst>
                                          <p:attrName>style.visibility</p:attrName>
                                        </p:attrNameLst>
                                      </p:cBhvr>
                                      <p:to>
                                        <p:strVal val="visible"/>
                                      </p:to>
                                    </p:set>
                                    <p:anim calcmode="lin" valueType="num">
                                      <p:cBhvr additive="base">
                                        <p:cTn dur="1000"/>
                                        <p:tgtEl>
                                          <p:spTgt spid="16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xEl>
                                              <p:pRg end="0" st="0"/>
                                            </p:txEl>
                                          </p:spTgt>
                                        </p:tgtEl>
                                        <p:attrNameLst>
                                          <p:attrName>style.visibility</p:attrName>
                                        </p:attrNameLst>
                                      </p:cBhvr>
                                      <p:to>
                                        <p:strVal val="visible"/>
                                      </p:to>
                                    </p:set>
                                    <p:animEffect filter="fade" transition="in">
                                      <p:cBhvr>
                                        <p:cTn dur="500"/>
                                        <p:tgtEl>
                                          <p:spTgt spid="16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xEl>
                                              <p:pRg end="1" st="1"/>
                                            </p:txEl>
                                          </p:spTgt>
                                        </p:tgtEl>
                                        <p:attrNameLst>
                                          <p:attrName>style.visibility</p:attrName>
                                        </p:attrNameLst>
                                      </p:cBhvr>
                                      <p:to>
                                        <p:strVal val="visible"/>
                                      </p:to>
                                    </p:set>
                                    <p:animEffect filter="fade" transition="in">
                                      <p:cBhvr>
                                        <p:cTn dur="500"/>
                                        <p:tgtEl>
                                          <p:spTgt spid="16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xEl>
                                              <p:pRg end="2" st="2"/>
                                            </p:txEl>
                                          </p:spTgt>
                                        </p:tgtEl>
                                        <p:attrNameLst>
                                          <p:attrName>style.visibility</p:attrName>
                                        </p:attrNameLst>
                                      </p:cBhvr>
                                      <p:to>
                                        <p:strVal val="visible"/>
                                      </p:to>
                                    </p:set>
                                    <p:animEffect filter="fade" transition="in">
                                      <p:cBhvr>
                                        <p:cTn dur="500"/>
                                        <p:tgtEl>
                                          <p:spTgt spid="167">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1" name="Shape 681"/>
        <p:cNvGrpSpPr/>
        <p:nvPr/>
      </p:nvGrpSpPr>
      <p:grpSpPr>
        <a:xfrm>
          <a:off x="0" y="0"/>
          <a:ext cx="0" cy="0"/>
          <a:chOff x="0" y="0"/>
          <a:chExt cx="0" cy="0"/>
        </a:xfrm>
      </p:grpSpPr>
      <p:sp>
        <p:nvSpPr>
          <p:cNvPr id="682" name="Google Shape;682;p30"/>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83" name="Google Shape;683;p30"/>
          <p:cNvSpPr/>
          <p:nvPr/>
        </p:nvSpPr>
        <p:spPr>
          <a:xfrm>
            <a:off x="307181" y="475214"/>
            <a:ext cx="3209537" cy="4121944"/>
          </a:xfrm>
          <a:prstGeom prst="rect">
            <a:avLst/>
          </a:prstGeom>
          <a:solidFill>
            <a:schemeClr val="lt1"/>
          </a:solidFill>
          <a:ln cap="flat" cmpd="sng" w="9525">
            <a:solidFill>
              <a:srgbClr val="DEDEDE"/>
            </a:solidFill>
            <a:prstDash val="solid"/>
            <a:miter lim="800000"/>
            <a:headEnd len="sm" w="sm" type="none"/>
            <a:tailEnd len="sm" w="sm" type="none"/>
          </a:ln>
          <a:effectLst>
            <a:outerShdw blurRad="50800" rotWithShape="0" algn="tl" dir="2700000" dist="38100">
              <a:srgbClr val="D8D8D8">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84" name="Google Shape;684;p30"/>
          <p:cNvSpPr txBox="1"/>
          <p:nvPr>
            <p:ph type="title"/>
          </p:nvPr>
        </p:nvSpPr>
        <p:spPr>
          <a:xfrm>
            <a:off x="630935" y="733964"/>
            <a:ext cx="2558034" cy="82981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Font typeface="Archivo Narrow"/>
              <a:buNone/>
            </a:pPr>
            <a:r>
              <a:rPr lang="en-US" sz="2400">
                <a:latin typeface="Archivo Narrow"/>
                <a:ea typeface="Archivo Narrow"/>
                <a:cs typeface="Archivo Narrow"/>
                <a:sym typeface="Archivo Narrow"/>
              </a:rPr>
              <a:t>Conversion Equation</a:t>
            </a:r>
            <a:endParaRPr sz="2400">
              <a:solidFill>
                <a:schemeClr val="dk1"/>
              </a:solidFill>
              <a:latin typeface="Calibri"/>
              <a:ea typeface="Calibri"/>
              <a:cs typeface="Calibri"/>
              <a:sym typeface="Calibri"/>
            </a:endParaRPr>
          </a:p>
        </p:txBody>
      </p:sp>
      <p:sp>
        <p:nvSpPr>
          <p:cNvPr id="685" name="Google Shape;685;p30"/>
          <p:cNvSpPr/>
          <p:nvPr/>
        </p:nvSpPr>
        <p:spPr>
          <a:xfrm>
            <a:off x="259175" y="878475"/>
            <a:ext cx="96012" cy="52806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86" name="Google Shape;686;p30"/>
          <p:cNvSpPr/>
          <p:nvPr/>
        </p:nvSpPr>
        <p:spPr>
          <a:xfrm>
            <a:off x="658094" y="1570482"/>
            <a:ext cx="2496312" cy="685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87" name="Google Shape;687;p30"/>
          <p:cNvSpPr txBox="1"/>
          <p:nvPr/>
        </p:nvSpPr>
        <p:spPr>
          <a:xfrm>
            <a:off x="307182" y="1835022"/>
            <a:ext cx="3209536" cy="2670188"/>
          </a:xfrm>
          <a:prstGeom prst="rect">
            <a:avLst/>
          </a:prstGeom>
          <a:noFill/>
          <a:ln>
            <a:noFill/>
          </a:ln>
        </p:spPr>
        <p:txBody>
          <a:bodyPr anchorCtr="0" anchor="t" bIns="45700" lIns="91425" spcFirstLastPara="1" rIns="91425" wrap="square" tIns="45700">
            <a:noAutofit/>
          </a:bodyPr>
          <a:lstStyle/>
          <a:p>
            <a:pPr indent="-285750" lvl="0" marL="285750" marR="0" rtl="0" algn="l">
              <a:lnSpc>
                <a:spcPct val="90000"/>
              </a:lnSpc>
              <a:spcBef>
                <a:spcPts val="0"/>
              </a:spcBef>
              <a:spcAft>
                <a:spcPts val="0"/>
              </a:spcAft>
              <a:buClr>
                <a:schemeClr val="dk1"/>
              </a:buClr>
              <a:buSzPts val="1400"/>
              <a:buFont typeface="Monda"/>
              <a:buChar char="•"/>
            </a:pPr>
            <a:r>
              <a:rPr lang="en-US" sz="1400">
                <a:solidFill>
                  <a:schemeClr val="dk1"/>
                </a:solidFill>
                <a:latin typeface="Monda"/>
                <a:ea typeface="Monda"/>
                <a:cs typeface="Monda"/>
                <a:sym typeface="Monda"/>
              </a:rPr>
              <a:t>Avg. 300 leads per month</a:t>
            </a:r>
            <a:endParaRPr/>
          </a:p>
          <a:p>
            <a:pPr indent="-285750" lvl="0" marL="285750" marR="0" rtl="0" algn="l">
              <a:lnSpc>
                <a:spcPct val="90000"/>
              </a:lnSpc>
              <a:spcBef>
                <a:spcPts val="600"/>
              </a:spcBef>
              <a:spcAft>
                <a:spcPts val="0"/>
              </a:spcAft>
              <a:buClr>
                <a:schemeClr val="dk1"/>
              </a:buClr>
              <a:buSzPts val="1400"/>
              <a:buFont typeface="Monda"/>
              <a:buChar char="•"/>
            </a:pPr>
            <a:r>
              <a:rPr lang="en-US" sz="1400">
                <a:solidFill>
                  <a:schemeClr val="dk1"/>
                </a:solidFill>
                <a:latin typeface="Monda"/>
                <a:ea typeface="Monda"/>
                <a:cs typeface="Monda"/>
                <a:sym typeface="Monda"/>
              </a:rPr>
              <a:t>60 (20%) request offer</a:t>
            </a:r>
            <a:endParaRPr/>
          </a:p>
          <a:p>
            <a:pPr indent="-285750" lvl="0" marL="285750" marR="0" rtl="0" algn="l">
              <a:lnSpc>
                <a:spcPct val="90000"/>
              </a:lnSpc>
              <a:spcBef>
                <a:spcPts val="600"/>
              </a:spcBef>
              <a:spcAft>
                <a:spcPts val="0"/>
              </a:spcAft>
              <a:buClr>
                <a:schemeClr val="dk1"/>
              </a:buClr>
              <a:buSzPts val="1400"/>
              <a:buFont typeface="Monda"/>
              <a:buChar char="•"/>
            </a:pPr>
            <a:r>
              <a:rPr lang="en-US" sz="1400">
                <a:solidFill>
                  <a:schemeClr val="dk1"/>
                </a:solidFill>
                <a:latin typeface="Monda"/>
                <a:ea typeface="Monda"/>
                <a:cs typeface="Monda"/>
                <a:sym typeface="Monda"/>
              </a:rPr>
              <a:t>Avg. 6 (10%) </a:t>
            </a:r>
            <a:r>
              <a:rPr lang="en-US" sz="1400" u="sng">
                <a:solidFill>
                  <a:schemeClr val="dk1"/>
                </a:solidFill>
                <a:latin typeface="Monda"/>
                <a:ea typeface="Monda"/>
                <a:cs typeface="Monda"/>
                <a:sym typeface="Monda"/>
              </a:rPr>
              <a:t>consent</a:t>
            </a:r>
            <a:r>
              <a:rPr lang="en-US" sz="1400">
                <a:solidFill>
                  <a:schemeClr val="dk1"/>
                </a:solidFill>
                <a:latin typeface="Monda"/>
                <a:ea typeface="Monda"/>
                <a:cs typeface="Monda"/>
                <a:sym typeface="Monda"/>
              </a:rPr>
              <a:t> to   the consultation, and 6 become new patients. </a:t>
            </a:r>
            <a:endParaRPr/>
          </a:p>
          <a:p>
            <a:pPr indent="-285750" lvl="0" marL="285750" marR="0" rtl="0" algn="l">
              <a:lnSpc>
                <a:spcPct val="90000"/>
              </a:lnSpc>
              <a:spcBef>
                <a:spcPts val="600"/>
              </a:spcBef>
              <a:spcAft>
                <a:spcPts val="0"/>
              </a:spcAft>
              <a:buClr>
                <a:schemeClr val="dk1"/>
              </a:buClr>
              <a:buSzPts val="1400"/>
              <a:buFont typeface="Monda"/>
              <a:buChar char="•"/>
            </a:pPr>
            <a:r>
              <a:rPr lang="en-US" sz="1400">
                <a:solidFill>
                  <a:schemeClr val="dk1"/>
                </a:solidFill>
                <a:latin typeface="Monda"/>
                <a:ea typeface="Monda"/>
                <a:cs typeface="Monda"/>
                <a:sym typeface="Monda"/>
              </a:rPr>
              <a:t>Avg. sale value = $800</a:t>
            </a:r>
            <a:endParaRPr/>
          </a:p>
          <a:p>
            <a:pPr indent="-285750" lvl="0" marL="285750" marR="0" rtl="0" algn="l">
              <a:lnSpc>
                <a:spcPct val="90000"/>
              </a:lnSpc>
              <a:spcBef>
                <a:spcPts val="600"/>
              </a:spcBef>
              <a:spcAft>
                <a:spcPts val="0"/>
              </a:spcAft>
              <a:buClr>
                <a:schemeClr val="dk1"/>
              </a:buClr>
              <a:buSzPts val="1400"/>
              <a:buFont typeface="Monda"/>
              <a:buChar char="•"/>
            </a:pPr>
            <a:r>
              <a:rPr lang="en-US" sz="1400">
                <a:solidFill>
                  <a:schemeClr val="dk1"/>
                </a:solidFill>
                <a:latin typeface="Monda"/>
                <a:ea typeface="Monda"/>
                <a:cs typeface="Monda"/>
                <a:sym typeface="Monda"/>
              </a:rPr>
              <a:t>$2,400 per </a:t>
            </a:r>
            <a:r>
              <a:rPr lang="en-US" sz="1400" u="sng">
                <a:solidFill>
                  <a:schemeClr val="dk1"/>
                </a:solidFill>
                <a:latin typeface="Monda"/>
                <a:ea typeface="Monda"/>
                <a:cs typeface="Monda"/>
                <a:sym typeface="Monda"/>
              </a:rPr>
              <a:t>month</a:t>
            </a:r>
            <a:r>
              <a:rPr lang="en-US" sz="1400">
                <a:solidFill>
                  <a:schemeClr val="dk1"/>
                </a:solidFill>
                <a:latin typeface="Monda"/>
                <a:ea typeface="Monda"/>
                <a:cs typeface="Monda"/>
                <a:sym typeface="Monda"/>
              </a:rPr>
              <a:t> increase</a:t>
            </a:r>
            <a:endParaRPr/>
          </a:p>
          <a:p>
            <a:pPr indent="-285750" lvl="0" marL="285750" marR="0" rtl="0" algn="ctr">
              <a:lnSpc>
                <a:spcPct val="90000"/>
              </a:lnSpc>
              <a:spcBef>
                <a:spcPts val="600"/>
              </a:spcBef>
              <a:spcAft>
                <a:spcPts val="0"/>
              </a:spcAft>
              <a:buClr>
                <a:srgbClr val="CF0405"/>
              </a:buClr>
              <a:buSzPts val="1800"/>
              <a:buFont typeface="Monda"/>
              <a:buChar char="•"/>
            </a:pPr>
            <a:r>
              <a:rPr b="1" lang="en-US" sz="1800">
                <a:solidFill>
                  <a:srgbClr val="CF0405"/>
                </a:solidFill>
                <a:latin typeface="Monda"/>
                <a:ea typeface="Monda"/>
                <a:cs typeface="Monda"/>
                <a:sym typeface="Monda"/>
              </a:rPr>
              <a:t>$28,000 annual revenue increase</a:t>
            </a:r>
            <a:endParaRPr/>
          </a:p>
        </p:txBody>
      </p:sp>
      <p:pic>
        <p:nvPicPr>
          <p:cNvPr descr="A child with his mouth open&#10;&#10;Description automatically generated with medium confidence" id="688" name="Google Shape;688;p30"/>
          <p:cNvPicPr preferRelativeResize="0"/>
          <p:nvPr/>
        </p:nvPicPr>
        <p:blipFill rotWithShape="1">
          <a:blip r:embed="rId3">
            <a:alphaModFix/>
          </a:blip>
          <a:srcRect b="0" l="0" r="0" t="0"/>
          <a:stretch/>
        </p:blipFill>
        <p:spPr>
          <a:xfrm>
            <a:off x="3582677" y="319676"/>
            <a:ext cx="5561323" cy="453807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687">
                                            <p:txEl>
                                              <p:pRg end="0" st="0"/>
                                            </p:txEl>
                                          </p:spTgt>
                                        </p:tgtEl>
                                        <p:attrNameLst>
                                          <p:attrName>style.visibility</p:attrName>
                                        </p:attrNameLst>
                                      </p:cBhvr>
                                      <p:to>
                                        <p:strVal val="visible"/>
                                      </p:to>
                                    </p:set>
                                    <p:anim calcmode="lin" valueType="num">
                                      <p:cBhvr additive="base">
                                        <p:cTn dur="500"/>
                                        <p:tgtEl>
                                          <p:spTgt spid="687">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687">
                                            <p:txEl>
                                              <p:pRg end="1" st="1"/>
                                            </p:txEl>
                                          </p:spTgt>
                                        </p:tgtEl>
                                        <p:attrNameLst>
                                          <p:attrName>style.visibility</p:attrName>
                                        </p:attrNameLst>
                                      </p:cBhvr>
                                      <p:to>
                                        <p:strVal val="visible"/>
                                      </p:to>
                                    </p:set>
                                    <p:anim calcmode="lin" valueType="num">
                                      <p:cBhvr additive="base">
                                        <p:cTn dur="500"/>
                                        <p:tgtEl>
                                          <p:spTgt spid="687">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687">
                                            <p:txEl>
                                              <p:pRg end="2" st="2"/>
                                            </p:txEl>
                                          </p:spTgt>
                                        </p:tgtEl>
                                        <p:attrNameLst>
                                          <p:attrName>style.visibility</p:attrName>
                                        </p:attrNameLst>
                                      </p:cBhvr>
                                      <p:to>
                                        <p:strVal val="visible"/>
                                      </p:to>
                                    </p:set>
                                    <p:anim calcmode="lin" valueType="num">
                                      <p:cBhvr additive="base">
                                        <p:cTn dur="500"/>
                                        <p:tgtEl>
                                          <p:spTgt spid="687">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687">
                                            <p:txEl>
                                              <p:pRg end="3" st="3"/>
                                            </p:txEl>
                                          </p:spTgt>
                                        </p:tgtEl>
                                        <p:attrNameLst>
                                          <p:attrName>style.visibility</p:attrName>
                                        </p:attrNameLst>
                                      </p:cBhvr>
                                      <p:to>
                                        <p:strVal val="visible"/>
                                      </p:to>
                                    </p:set>
                                    <p:anim calcmode="lin" valueType="num">
                                      <p:cBhvr additive="base">
                                        <p:cTn dur="500"/>
                                        <p:tgtEl>
                                          <p:spTgt spid="687">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687">
                                            <p:txEl>
                                              <p:pRg end="4" st="4"/>
                                            </p:txEl>
                                          </p:spTgt>
                                        </p:tgtEl>
                                        <p:attrNameLst>
                                          <p:attrName>style.visibility</p:attrName>
                                        </p:attrNameLst>
                                      </p:cBhvr>
                                      <p:to>
                                        <p:strVal val="visible"/>
                                      </p:to>
                                    </p:set>
                                    <p:anim calcmode="lin" valueType="num">
                                      <p:cBhvr additive="base">
                                        <p:cTn dur="500"/>
                                        <p:tgtEl>
                                          <p:spTgt spid="687">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687">
                                            <p:txEl>
                                              <p:pRg end="5" st="5"/>
                                            </p:txEl>
                                          </p:spTgt>
                                        </p:tgtEl>
                                        <p:attrNameLst>
                                          <p:attrName>style.visibility</p:attrName>
                                        </p:attrNameLst>
                                      </p:cBhvr>
                                      <p:to>
                                        <p:strVal val="visible"/>
                                      </p:to>
                                    </p:set>
                                    <p:anim calcmode="lin" valueType="num">
                                      <p:cBhvr additive="base">
                                        <p:cTn dur="500"/>
                                        <p:tgtEl>
                                          <p:spTgt spid="687">
                                            <p:txEl>
                                              <p:pRg end="5" st="5"/>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2" name="Shape 692"/>
        <p:cNvGrpSpPr/>
        <p:nvPr/>
      </p:nvGrpSpPr>
      <p:grpSpPr>
        <a:xfrm>
          <a:off x="0" y="0"/>
          <a:ext cx="0" cy="0"/>
          <a:chOff x="0" y="0"/>
          <a:chExt cx="0" cy="0"/>
        </a:xfrm>
      </p:grpSpPr>
      <p:sp>
        <p:nvSpPr>
          <p:cNvPr id="693" name="Google Shape;693;p31"/>
          <p:cNvSpPr/>
          <p:nvPr/>
        </p:nvSpPr>
        <p:spPr>
          <a:xfrm>
            <a:off x="0" y="0"/>
            <a:ext cx="9141714" cy="51434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4" name="Google Shape;694;p31"/>
          <p:cNvSpPr/>
          <p:nvPr/>
        </p:nvSpPr>
        <p:spPr>
          <a:xfrm>
            <a:off x="0" y="0"/>
            <a:ext cx="9141714" cy="5143500"/>
          </a:xfrm>
          <a:prstGeom prst="rect">
            <a:avLst/>
          </a:prstGeom>
          <a:solidFill>
            <a:schemeClr val="lt2">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695" name="Google Shape;695;p31"/>
          <p:cNvPicPr preferRelativeResize="0"/>
          <p:nvPr/>
        </p:nvPicPr>
        <p:blipFill rotWithShape="1">
          <a:blip r:embed="rId3">
            <a:alphaModFix/>
          </a:blip>
          <a:srcRect b="0" l="0" r="0" t="0"/>
          <a:stretch/>
        </p:blipFill>
        <p:spPr>
          <a:xfrm>
            <a:off x="0" y="0"/>
            <a:ext cx="9141714" cy="5146785"/>
          </a:xfrm>
          <a:prstGeom prst="rect">
            <a:avLst/>
          </a:prstGeom>
          <a:noFill/>
          <a:ln>
            <a:noFill/>
          </a:ln>
        </p:spPr>
      </p:pic>
      <p:sp>
        <p:nvSpPr>
          <p:cNvPr id="696" name="Google Shape;696;p31"/>
          <p:cNvSpPr/>
          <p:nvPr/>
        </p:nvSpPr>
        <p:spPr>
          <a:xfrm>
            <a:off x="0" y="0"/>
            <a:ext cx="9141714" cy="5143500"/>
          </a:xfrm>
          <a:prstGeom prst="rect">
            <a:avLst/>
          </a:pr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7" name="Google Shape;697;p31"/>
          <p:cNvSpPr/>
          <p:nvPr/>
        </p:nvSpPr>
        <p:spPr>
          <a:xfrm>
            <a:off x="403906" y="546881"/>
            <a:ext cx="5592722" cy="404973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rgbClr val="F7CAAC"/>
              </a:solidFill>
              <a:latin typeface="Arial"/>
              <a:ea typeface="Arial"/>
              <a:cs typeface="Arial"/>
              <a:sym typeface="Arial"/>
            </a:endParaRPr>
          </a:p>
        </p:txBody>
      </p:sp>
      <p:sp>
        <p:nvSpPr>
          <p:cNvPr id="698" name="Google Shape;698;p31"/>
          <p:cNvSpPr txBox="1"/>
          <p:nvPr/>
        </p:nvSpPr>
        <p:spPr>
          <a:xfrm>
            <a:off x="893974" y="675466"/>
            <a:ext cx="4958259" cy="142014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3600"/>
              <a:buFont typeface="Archivo Narrow"/>
              <a:buNone/>
            </a:pPr>
            <a:r>
              <a:rPr b="1" lang="en-US" sz="3600">
                <a:solidFill>
                  <a:schemeClr val="dk1"/>
                </a:solidFill>
                <a:latin typeface="Archivo Narrow"/>
                <a:ea typeface="Archivo Narrow"/>
                <a:cs typeface="Archivo Narrow"/>
                <a:sym typeface="Archivo Narrow"/>
              </a:rPr>
              <a:t>The power of a Marketing Dominating Position</a:t>
            </a:r>
            <a:endParaRPr b="1" sz="3600">
              <a:solidFill>
                <a:schemeClr val="dk1"/>
              </a:solidFill>
              <a:latin typeface="Archivo Narrow"/>
              <a:ea typeface="Archivo Narrow"/>
              <a:cs typeface="Archivo Narrow"/>
              <a:sym typeface="Archivo Narrow"/>
            </a:endParaRPr>
          </a:p>
        </p:txBody>
      </p:sp>
      <p:sp>
        <p:nvSpPr>
          <p:cNvPr id="699" name="Google Shape;699;p31"/>
          <p:cNvSpPr txBox="1"/>
          <p:nvPr>
            <p:ph idx="4294967295" type="body"/>
          </p:nvPr>
        </p:nvSpPr>
        <p:spPr>
          <a:xfrm>
            <a:off x="893974" y="2337820"/>
            <a:ext cx="4958259" cy="160553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600"/>
              <a:buChar char="•"/>
            </a:pPr>
            <a:r>
              <a:rPr b="1" lang="en-US" sz="1600">
                <a:latin typeface="Monda"/>
                <a:ea typeface="Monda"/>
                <a:cs typeface="Monda"/>
                <a:sym typeface="Monda"/>
              </a:rPr>
              <a:t>Case Study: Cosmetic Surgeon</a:t>
            </a:r>
            <a:endParaRPr sz="1600">
              <a:latin typeface="Monda"/>
              <a:ea typeface="Monda"/>
              <a:cs typeface="Monda"/>
              <a:sym typeface="Monda"/>
            </a:endParaRPr>
          </a:p>
          <a:p>
            <a:pPr indent="0" lvl="0" marL="0" rtl="0" algn="l">
              <a:lnSpc>
                <a:spcPct val="90000"/>
              </a:lnSpc>
              <a:spcBef>
                <a:spcPts val="750"/>
              </a:spcBef>
              <a:spcAft>
                <a:spcPts val="0"/>
              </a:spcAft>
              <a:buClr>
                <a:schemeClr val="dk1"/>
              </a:buClr>
              <a:buSzPts val="1600"/>
              <a:buChar char="•"/>
            </a:pPr>
            <a:r>
              <a:rPr lang="en-US" sz="1600">
                <a:latin typeface="Monda"/>
                <a:ea typeface="Monda"/>
                <a:cs typeface="Monda"/>
                <a:sym typeface="Monda"/>
              </a:rPr>
              <a:t>Specialized in </a:t>
            </a:r>
            <a:r>
              <a:rPr b="1" lang="en-US" sz="1600">
                <a:latin typeface="Monda"/>
                <a:ea typeface="Monda"/>
                <a:cs typeface="Monda"/>
                <a:sym typeface="Monda"/>
              </a:rPr>
              <a:t>“Mommy Makeovers”</a:t>
            </a:r>
            <a:endParaRPr sz="1600">
              <a:latin typeface="Monda"/>
              <a:ea typeface="Monda"/>
              <a:cs typeface="Monda"/>
              <a:sym typeface="Monda"/>
            </a:endParaRPr>
          </a:p>
          <a:p>
            <a:pPr indent="0" lvl="0" marL="0" rtl="0" algn="l">
              <a:lnSpc>
                <a:spcPct val="90000"/>
              </a:lnSpc>
              <a:spcBef>
                <a:spcPts val="750"/>
              </a:spcBef>
              <a:spcAft>
                <a:spcPts val="0"/>
              </a:spcAft>
              <a:buClr>
                <a:schemeClr val="dk1"/>
              </a:buClr>
              <a:buSzPts val="1600"/>
              <a:buChar char="•"/>
            </a:pPr>
            <a:r>
              <a:rPr b="1" lang="en-US" sz="1600">
                <a:latin typeface="Monda"/>
                <a:ea typeface="Monda"/>
                <a:cs typeface="Monda"/>
                <a:sym typeface="Monda"/>
              </a:rPr>
              <a:t>35 leads / month </a:t>
            </a:r>
            <a:r>
              <a:rPr lang="en-US" sz="1600">
                <a:latin typeface="Monda"/>
                <a:ea typeface="Monda"/>
                <a:cs typeface="Monda"/>
                <a:sym typeface="Monda"/>
              </a:rPr>
              <a:t>running Facebook PPC ($6k)</a:t>
            </a:r>
            <a:endParaRPr/>
          </a:p>
          <a:p>
            <a:pPr indent="0" lvl="0" marL="0" rtl="0" algn="l">
              <a:lnSpc>
                <a:spcPct val="90000"/>
              </a:lnSpc>
              <a:spcBef>
                <a:spcPts val="750"/>
              </a:spcBef>
              <a:spcAft>
                <a:spcPts val="0"/>
              </a:spcAft>
              <a:buClr>
                <a:schemeClr val="dk1"/>
              </a:buClr>
              <a:buSzPts val="1600"/>
              <a:buChar char="•"/>
            </a:pPr>
            <a:r>
              <a:rPr lang="en-US" sz="1600">
                <a:latin typeface="Monda"/>
                <a:ea typeface="Monda"/>
                <a:cs typeface="Monda"/>
                <a:sym typeface="Monda"/>
              </a:rPr>
              <a:t>The doctor had NO market-dominating position that addressed the primary problem his ideal client faced</a:t>
            </a:r>
            <a:endParaRPr/>
          </a:p>
          <a:p>
            <a:pPr indent="101600" lvl="0" marL="0" rtl="0" algn="l">
              <a:lnSpc>
                <a:spcPct val="90000"/>
              </a:lnSpc>
              <a:spcBef>
                <a:spcPts val="750"/>
              </a:spcBef>
              <a:spcAft>
                <a:spcPts val="0"/>
              </a:spcAft>
              <a:buClr>
                <a:schemeClr val="dk1"/>
              </a:buClr>
              <a:buSzPts val="1600"/>
              <a:buNone/>
            </a:pPr>
            <a:r>
              <a:t/>
            </a:r>
            <a:endParaRPr sz="1600">
              <a:latin typeface="Monda"/>
              <a:ea typeface="Monda"/>
              <a:cs typeface="Monda"/>
              <a:sym typeface="Monda"/>
            </a:endParaRPr>
          </a:p>
          <a:p>
            <a:pPr indent="101600" lvl="0" marL="0" rtl="0" algn="l">
              <a:lnSpc>
                <a:spcPct val="90000"/>
              </a:lnSpc>
              <a:spcBef>
                <a:spcPts val="750"/>
              </a:spcBef>
              <a:spcAft>
                <a:spcPts val="0"/>
              </a:spcAft>
              <a:buClr>
                <a:schemeClr val="dk1"/>
              </a:buClr>
              <a:buSzPts val="1600"/>
              <a:buNone/>
            </a:pPr>
            <a:r>
              <a:t/>
            </a:r>
            <a:endParaRPr sz="1600">
              <a:latin typeface="Monda"/>
              <a:ea typeface="Monda"/>
              <a:cs typeface="Monda"/>
              <a:sym typeface="Monda"/>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99">
                                            <p:txEl>
                                              <p:pRg end="0" st="0"/>
                                            </p:txEl>
                                          </p:spTgt>
                                        </p:tgtEl>
                                        <p:attrNameLst>
                                          <p:attrName>style.visibility</p:attrName>
                                        </p:attrNameLst>
                                      </p:cBhvr>
                                      <p:to>
                                        <p:strVal val="visible"/>
                                      </p:to>
                                    </p:set>
                                    <p:animEffect filter="fade" transition="in">
                                      <p:cBhvr>
                                        <p:cTn dur="1000"/>
                                        <p:tgtEl>
                                          <p:spTgt spid="699">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699">
                                            <p:txEl>
                                              <p:pRg end="1" st="1"/>
                                            </p:txEl>
                                          </p:spTgt>
                                        </p:tgtEl>
                                        <p:attrNameLst>
                                          <p:attrName>style.visibility</p:attrName>
                                        </p:attrNameLst>
                                      </p:cBhvr>
                                      <p:to>
                                        <p:strVal val="visible"/>
                                      </p:to>
                                    </p:set>
                                    <p:animEffect filter="fade" transition="in">
                                      <p:cBhvr>
                                        <p:cTn dur="1000"/>
                                        <p:tgtEl>
                                          <p:spTgt spid="699">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699">
                                            <p:txEl>
                                              <p:pRg end="2" st="2"/>
                                            </p:txEl>
                                          </p:spTgt>
                                        </p:tgtEl>
                                        <p:attrNameLst>
                                          <p:attrName>style.visibility</p:attrName>
                                        </p:attrNameLst>
                                      </p:cBhvr>
                                      <p:to>
                                        <p:strVal val="visible"/>
                                      </p:to>
                                    </p:set>
                                    <p:animEffect filter="fade" transition="in">
                                      <p:cBhvr>
                                        <p:cTn dur="1000"/>
                                        <p:tgtEl>
                                          <p:spTgt spid="699">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699">
                                            <p:txEl>
                                              <p:pRg end="3" st="3"/>
                                            </p:txEl>
                                          </p:spTgt>
                                        </p:tgtEl>
                                        <p:attrNameLst>
                                          <p:attrName>style.visibility</p:attrName>
                                        </p:attrNameLst>
                                      </p:cBhvr>
                                      <p:to>
                                        <p:strVal val="visible"/>
                                      </p:to>
                                    </p:set>
                                    <p:animEffect filter="fade" transition="in">
                                      <p:cBhvr>
                                        <p:cTn dur="1000"/>
                                        <p:tgtEl>
                                          <p:spTgt spid="699">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699">
                                            <p:txEl>
                                              <p:pRg end="4" st="4"/>
                                            </p:txEl>
                                          </p:spTgt>
                                        </p:tgtEl>
                                        <p:attrNameLst>
                                          <p:attrName>style.visibility</p:attrName>
                                        </p:attrNameLst>
                                      </p:cBhvr>
                                      <p:to>
                                        <p:strVal val="visible"/>
                                      </p:to>
                                    </p:set>
                                    <p:animEffect filter="fade" transition="in">
                                      <p:cBhvr>
                                        <p:cTn dur="1000"/>
                                        <p:tgtEl>
                                          <p:spTgt spid="699">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699">
                                            <p:txEl>
                                              <p:pRg end="5" st="5"/>
                                            </p:txEl>
                                          </p:spTgt>
                                        </p:tgtEl>
                                        <p:attrNameLst>
                                          <p:attrName>style.visibility</p:attrName>
                                        </p:attrNameLst>
                                      </p:cBhvr>
                                      <p:to>
                                        <p:strVal val="visible"/>
                                      </p:to>
                                    </p:set>
                                    <p:animEffect filter="fade" transition="in">
                                      <p:cBhvr>
                                        <p:cTn dur="1000"/>
                                        <p:tgtEl>
                                          <p:spTgt spid="699">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pic>
        <p:nvPicPr>
          <p:cNvPr id="704" name="Google Shape;704;p32"/>
          <p:cNvPicPr preferRelativeResize="0"/>
          <p:nvPr/>
        </p:nvPicPr>
        <p:blipFill rotWithShape="1">
          <a:blip r:embed="rId3">
            <a:alphaModFix/>
          </a:blip>
          <a:srcRect b="0" l="0" r="0" t="0"/>
          <a:stretch/>
        </p:blipFill>
        <p:spPr>
          <a:xfrm>
            <a:off x="276086" y="1034946"/>
            <a:ext cx="5848627" cy="3851535"/>
          </a:xfrm>
          <a:prstGeom prst="rect">
            <a:avLst/>
          </a:prstGeom>
          <a:noFill/>
          <a:ln>
            <a:noFill/>
          </a:ln>
          <a:effectLst>
            <a:outerShdw blurRad="50800" rotWithShape="0" algn="tl" dir="2700000" dist="38100">
              <a:srgbClr val="000000">
                <a:alpha val="40000"/>
              </a:srgbClr>
            </a:outerShdw>
          </a:effectLst>
        </p:spPr>
      </p:pic>
      <p:sp>
        <p:nvSpPr>
          <p:cNvPr id="705" name="Google Shape;705;p32"/>
          <p:cNvSpPr/>
          <p:nvPr/>
        </p:nvSpPr>
        <p:spPr>
          <a:xfrm flipH="1">
            <a:off x="3047999" y="1123950"/>
            <a:ext cx="2895601" cy="701727"/>
          </a:xfrm>
          <a:custGeom>
            <a:rect b="b" l="l" r="r" t="t"/>
            <a:pathLst>
              <a:path extrusionOk="0" fill="none" h="43200" w="43200">
                <a:moveTo>
                  <a:pt x="40018" y="10317"/>
                </a:moveTo>
                <a:cubicBezTo>
                  <a:pt x="42099" y="13712"/>
                  <a:pt x="43200" y="17617"/>
                  <a:pt x="43200" y="21600"/>
                </a:cubicBezTo>
                <a:cubicBezTo>
                  <a:pt x="43200" y="33529"/>
                  <a:pt x="33529" y="43200"/>
                  <a:pt x="21600" y="43200"/>
                </a:cubicBezTo>
                <a:cubicBezTo>
                  <a:pt x="9670" y="43200"/>
                  <a:pt x="0" y="33529"/>
                  <a:pt x="0" y="21600"/>
                </a:cubicBezTo>
                <a:cubicBezTo>
                  <a:pt x="0" y="9670"/>
                  <a:pt x="9670" y="0"/>
                  <a:pt x="21600" y="0"/>
                </a:cubicBezTo>
                <a:cubicBezTo>
                  <a:pt x="25466" y="-1"/>
                  <a:pt x="29261" y="1037"/>
                  <a:pt x="32590" y="3004"/>
                </a:cubicBezTo>
              </a:path>
              <a:path extrusionOk="0" h="43200" w="43200">
                <a:moveTo>
                  <a:pt x="40018" y="10317"/>
                </a:moveTo>
                <a:cubicBezTo>
                  <a:pt x="42099" y="13712"/>
                  <a:pt x="43200" y="17617"/>
                  <a:pt x="43200" y="21600"/>
                </a:cubicBezTo>
                <a:cubicBezTo>
                  <a:pt x="43200" y="33529"/>
                  <a:pt x="33529" y="43200"/>
                  <a:pt x="21600" y="43200"/>
                </a:cubicBezTo>
                <a:cubicBezTo>
                  <a:pt x="9670" y="43200"/>
                  <a:pt x="0" y="33529"/>
                  <a:pt x="0" y="21600"/>
                </a:cubicBezTo>
                <a:cubicBezTo>
                  <a:pt x="0" y="9670"/>
                  <a:pt x="9670" y="0"/>
                  <a:pt x="21600" y="0"/>
                </a:cubicBezTo>
                <a:cubicBezTo>
                  <a:pt x="25466" y="-1"/>
                  <a:pt x="29261" y="1037"/>
                  <a:pt x="32590" y="3004"/>
                </a:cubicBezTo>
                <a:lnTo>
                  <a:pt x="21600" y="21600"/>
                </a:lnTo>
                <a:lnTo>
                  <a:pt x="40018" y="10317"/>
                </a:lnTo>
                <a:close/>
              </a:path>
            </a:pathLst>
          </a:custGeom>
          <a:noFill/>
          <a:ln cap="flat" cmpd="sng" w="38100">
            <a:solidFill>
              <a:srgbClr val="8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1800"/>
              <a:buFont typeface="Arial"/>
              <a:buNone/>
            </a:pPr>
            <a:r>
              <a:rPr lang="en-US" sz="1800">
                <a:solidFill>
                  <a:srgbClr val="800000"/>
                </a:solidFill>
                <a:latin typeface="Arial"/>
                <a:ea typeface="Arial"/>
                <a:cs typeface="Arial"/>
                <a:sym typeface="Arial"/>
              </a:rPr>
              <a:t> </a:t>
            </a:r>
            <a:endParaRPr/>
          </a:p>
        </p:txBody>
      </p:sp>
      <p:sp>
        <p:nvSpPr>
          <p:cNvPr id="706" name="Google Shape;706;p32"/>
          <p:cNvSpPr txBox="1"/>
          <p:nvPr/>
        </p:nvSpPr>
        <p:spPr>
          <a:xfrm>
            <a:off x="685799" y="266700"/>
            <a:ext cx="5029200" cy="790731"/>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000"/>
              <a:buFont typeface="Archivo Narrow"/>
              <a:buNone/>
            </a:pPr>
            <a:r>
              <a:rPr b="1" lang="en-US" sz="4000">
                <a:solidFill>
                  <a:schemeClr val="dk1"/>
                </a:solidFill>
                <a:latin typeface="Archivo Narrow"/>
                <a:ea typeface="Archivo Narrow"/>
                <a:cs typeface="Archivo Narrow"/>
                <a:sym typeface="Archivo Narrow"/>
              </a:rPr>
              <a:t>What is the Offer?</a:t>
            </a:r>
            <a:endParaRPr/>
          </a:p>
        </p:txBody>
      </p:sp>
      <p:sp>
        <p:nvSpPr>
          <p:cNvPr id="707" name="Google Shape;707;p32"/>
          <p:cNvSpPr txBox="1"/>
          <p:nvPr/>
        </p:nvSpPr>
        <p:spPr>
          <a:xfrm>
            <a:off x="6324600" y="1809125"/>
            <a:ext cx="2895600" cy="19050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600"/>
              <a:buFont typeface="Arial"/>
              <a:buNone/>
            </a:pPr>
            <a:r>
              <a:t/>
            </a:r>
            <a:endParaRPr sz="1600">
              <a:solidFill>
                <a:schemeClr val="dk1"/>
              </a:solidFill>
              <a:latin typeface="Calibri"/>
              <a:ea typeface="Calibri"/>
              <a:cs typeface="Calibri"/>
              <a:sym typeface="Calibri"/>
            </a:endParaRPr>
          </a:p>
          <a:p>
            <a:pPr indent="0" lvl="0" marL="0" marR="0" rtl="0" algn="l">
              <a:lnSpc>
                <a:spcPct val="90000"/>
              </a:lnSpc>
              <a:spcBef>
                <a:spcPts val="750"/>
              </a:spcBef>
              <a:spcAft>
                <a:spcPts val="0"/>
              </a:spcAft>
              <a:buClr>
                <a:schemeClr val="dk1"/>
              </a:buClr>
              <a:buSzPts val="1600"/>
              <a:buFont typeface="Arial"/>
              <a:buNone/>
            </a:pPr>
            <a:r>
              <a:rPr lang="en-US" sz="1600">
                <a:solidFill>
                  <a:schemeClr val="dk1"/>
                </a:solidFill>
                <a:latin typeface="Monda"/>
                <a:ea typeface="Monda"/>
                <a:cs typeface="Monda"/>
                <a:sym typeface="Monda"/>
              </a:rPr>
              <a:t>35 leads / month running Facebook PPC</a:t>
            </a:r>
            <a:endParaRPr b="1" sz="1600">
              <a:solidFill>
                <a:schemeClr val="dk1"/>
              </a:solidFill>
              <a:latin typeface="Monda"/>
              <a:ea typeface="Monda"/>
              <a:cs typeface="Monda"/>
              <a:sym typeface="Monda"/>
            </a:endParaRPr>
          </a:p>
          <a:p>
            <a:pPr indent="0" lvl="0" marL="0" marR="0" rtl="0" algn="l">
              <a:lnSpc>
                <a:spcPct val="90000"/>
              </a:lnSpc>
              <a:spcBef>
                <a:spcPts val="750"/>
              </a:spcBef>
              <a:spcAft>
                <a:spcPts val="0"/>
              </a:spcAft>
              <a:buClr>
                <a:srgbClr val="800000"/>
              </a:buClr>
              <a:buSzPts val="1600"/>
              <a:buFont typeface="Arial"/>
              <a:buNone/>
            </a:pPr>
            <a:r>
              <a:rPr b="1" lang="en-US" sz="1600">
                <a:solidFill>
                  <a:srgbClr val="800000"/>
                </a:solidFill>
                <a:latin typeface="Monda"/>
                <a:ea typeface="Monda"/>
                <a:cs typeface="Monda"/>
                <a:sym typeface="Monda"/>
              </a:rPr>
              <a:t>His conversion rate was ZERO</a:t>
            </a:r>
            <a:endParaRPr sz="1600">
              <a:solidFill>
                <a:schemeClr val="dk1"/>
              </a:solidFill>
              <a:latin typeface="Monda"/>
              <a:ea typeface="Monda"/>
              <a:cs typeface="Monda"/>
              <a:sym typeface="Monda"/>
            </a:endParaRPr>
          </a:p>
          <a:p>
            <a:pPr indent="0" lvl="0" marL="0" marR="0" rtl="0" algn="l">
              <a:lnSpc>
                <a:spcPct val="90000"/>
              </a:lnSpc>
              <a:spcBef>
                <a:spcPts val="750"/>
              </a:spcBef>
              <a:spcAft>
                <a:spcPts val="0"/>
              </a:spcAft>
              <a:buClr>
                <a:schemeClr val="dk1"/>
              </a:buClr>
              <a:buSzPts val="1600"/>
              <a:buFont typeface="Arial"/>
              <a:buNone/>
            </a:pPr>
            <a:r>
              <a:rPr lang="en-US" sz="1600">
                <a:solidFill>
                  <a:schemeClr val="dk1"/>
                </a:solidFill>
                <a:latin typeface="Monda"/>
                <a:ea typeface="Monda"/>
                <a:cs typeface="Monda"/>
                <a:sym typeface="Monda"/>
              </a:rPr>
              <a:t>He had NO compelling offer</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5"/>
                                        </p:tgtEl>
                                        <p:attrNameLst>
                                          <p:attrName>style.visibility</p:attrName>
                                        </p:attrNameLst>
                                      </p:cBhvr>
                                      <p:to>
                                        <p:strVal val="visible"/>
                                      </p:to>
                                    </p:set>
                                    <p:animEffect filter="fade" transition="in">
                                      <p:cBhvr>
                                        <p:cTn dur="2000"/>
                                        <p:tgtEl>
                                          <p:spTgt spid="7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33"/>
          <p:cNvSpPr txBox="1"/>
          <p:nvPr>
            <p:ph idx="4294967295" type="body"/>
          </p:nvPr>
        </p:nvSpPr>
        <p:spPr>
          <a:xfrm>
            <a:off x="5765032" y="2331088"/>
            <a:ext cx="2819400" cy="191706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100"/>
              <a:buFont typeface="Archivo Narrow"/>
              <a:buNone/>
            </a:pPr>
            <a:r>
              <a:rPr b="1" lang="en-US">
                <a:solidFill>
                  <a:schemeClr val="dk1"/>
                </a:solidFill>
                <a:latin typeface="Archivo Narrow"/>
                <a:ea typeface="Archivo Narrow"/>
                <a:cs typeface="Archivo Narrow"/>
                <a:sym typeface="Archivo Narrow"/>
              </a:rPr>
              <a:t>Result: Generated </a:t>
            </a:r>
            <a:r>
              <a:rPr b="1" lang="en-US" sz="3200">
                <a:solidFill>
                  <a:srgbClr val="CF0405"/>
                </a:solidFill>
                <a:latin typeface="Archivo Narrow"/>
                <a:ea typeface="Archivo Narrow"/>
                <a:cs typeface="Archivo Narrow"/>
                <a:sym typeface="Archivo Narrow"/>
              </a:rPr>
              <a:t>400 leads per month</a:t>
            </a:r>
            <a:endParaRPr/>
          </a:p>
          <a:p>
            <a:pPr indent="0" lvl="0" marL="0" rtl="0" algn="l">
              <a:lnSpc>
                <a:spcPct val="90000"/>
              </a:lnSpc>
              <a:spcBef>
                <a:spcPts val="750"/>
              </a:spcBef>
              <a:spcAft>
                <a:spcPts val="0"/>
              </a:spcAft>
              <a:buClr>
                <a:schemeClr val="dk1"/>
              </a:buClr>
              <a:buSzPts val="1000"/>
              <a:buFont typeface="Calibri"/>
              <a:buNone/>
            </a:pPr>
            <a:r>
              <a:t/>
            </a:r>
            <a:endParaRPr b="1" sz="1000">
              <a:solidFill>
                <a:schemeClr val="dk1"/>
              </a:solidFill>
              <a:latin typeface="Archivo Narrow"/>
              <a:ea typeface="Archivo Narrow"/>
              <a:cs typeface="Archivo Narrow"/>
              <a:sym typeface="Archivo Narrow"/>
            </a:endParaRPr>
          </a:p>
          <a:p>
            <a:pPr indent="0" lvl="0" marL="0" rtl="0" algn="l">
              <a:lnSpc>
                <a:spcPct val="90000"/>
              </a:lnSpc>
              <a:spcBef>
                <a:spcPts val="750"/>
              </a:spcBef>
              <a:spcAft>
                <a:spcPts val="0"/>
              </a:spcAft>
              <a:buClr>
                <a:srgbClr val="CF0405"/>
              </a:buClr>
              <a:buSzPts val="2100"/>
              <a:buFont typeface="Archivo Narrow"/>
              <a:buNone/>
            </a:pPr>
            <a:r>
              <a:rPr b="1" lang="en-US">
                <a:solidFill>
                  <a:srgbClr val="CF0405"/>
                </a:solidFill>
                <a:latin typeface="Archivo Narrow"/>
                <a:ea typeface="Archivo Narrow"/>
                <a:cs typeface="Archivo Narrow"/>
                <a:sym typeface="Archivo Narrow"/>
              </a:rPr>
              <a:t>1,143% LEAD INCREASE</a:t>
            </a:r>
            <a:endParaRPr/>
          </a:p>
          <a:p>
            <a:pPr indent="0" lvl="0" marL="0" rtl="0" algn="l">
              <a:lnSpc>
                <a:spcPct val="90000"/>
              </a:lnSpc>
              <a:spcBef>
                <a:spcPts val="750"/>
              </a:spcBef>
              <a:spcAft>
                <a:spcPts val="0"/>
              </a:spcAft>
              <a:buClr>
                <a:schemeClr val="dk1"/>
              </a:buClr>
              <a:buSzPts val="2100"/>
              <a:buFont typeface="Calibri"/>
              <a:buNone/>
            </a:pPr>
            <a:r>
              <a:t/>
            </a:r>
            <a:endParaRPr b="1">
              <a:solidFill>
                <a:srgbClr val="800000"/>
              </a:solidFill>
              <a:latin typeface="Archivo Narrow"/>
              <a:ea typeface="Archivo Narrow"/>
              <a:cs typeface="Archivo Narrow"/>
              <a:sym typeface="Archivo Narrow"/>
            </a:endParaRPr>
          </a:p>
        </p:txBody>
      </p:sp>
      <p:pic>
        <p:nvPicPr>
          <p:cNvPr descr="Graphical user interface, website&#10;&#10;Description automatically generated" id="713" name="Google Shape;713;p33"/>
          <p:cNvPicPr preferRelativeResize="0"/>
          <p:nvPr/>
        </p:nvPicPr>
        <p:blipFill rotWithShape="1">
          <a:blip r:embed="rId3">
            <a:alphaModFix/>
          </a:blip>
          <a:srcRect b="0" l="0" r="0" t="0"/>
          <a:stretch/>
        </p:blipFill>
        <p:spPr>
          <a:xfrm>
            <a:off x="56543" y="104775"/>
            <a:ext cx="5309870" cy="4933950"/>
          </a:xfrm>
          <a:prstGeom prst="rect">
            <a:avLst/>
          </a:prstGeom>
          <a:noFill/>
          <a:ln>
            <a:noFill/>
          </a:ln>
          <a:effectLst>
            <a:outerShdw blurRad="50800" sx="101000" rotWithShape="0" algn="tl" dir="2700000" dist="38100" sy="101000">
              <a:srgbClr val="000000">
                <a:alpha val="40000"/>
              </a:srgbClr>
            </a:outerShdw>
          </a:effectLst>
        </p:spPr>
      </p:pic>
      <p:sp>
        <p:nvSpPr>
          <p:cNvPr id="714" name="Google Shape;714;p33"/>
          <p:cNvSpPr txBox="1"/>
          <p:nvPr/>
        </p:nvSpPr>
        <p:spPr>
          <a:xfrm>
            <a:off x="5562600" y="895350"/>
            <a:ext cx="3621504"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rgbClr val="800000"/>
                </a:solidFill>
                <a:latin typeface="Archivo Narrow"/>
                <a:ea typeface="Archivo Narrow"/>
                <a:cs typeface="Archivo Narrow"/>
                <a:sym typeface="Archivo Narrow"/>
              </a:rPr>
              <a:t>Case Study Cosmetic Surgeon:</a:t>
            </a:r>
            <a:endParaRPr b="1" sz="2200">
              <a:solidFill>
                <a:srgbClr val="800000"/>
              </a:solidFill>
              <a:latin typeface="Archivo Narrow"/>
              <a:ea typeface="Archivo Narrow"/>
              <a:cs typeface="Archivo Narrow"/>
              <a:sym typeface="Archivo Narrow"/>
            </a:endParaRPr>
          </a:p>
        </p:txBody>
      </p:sp>
      <p:sp>
        <p:nvSpPr>
          <p:cNvPr id="715" name="Google Shape;715;p33"/>
          <p:cNvSpPr txBox="1"/>
          <p:nvPr/>
        </p:nvSpPr>
        <p:spPr>
          <a:xfrm>
            <a:off x="5758786" y="1326237"/>
            <a:ext cx="3229131" cy="95410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400"/>
              <a:buFont typeface="Archivo Narrow"/>
              <a:buChar char="•"/>
            </a:pPr>
            <a:r>
              <a:rPr lang="en-US" sz="1400">
                <a:solidFill>
                  <a:schemeClr val="dk1"/>
                </a:solidFill>
                <a:latin typeface="Archivo Narrow"/>
                <a:ea typeface="Archivo Narrow"/>
                <a:cs typeface="Archivo Narrow"/>
                <a:sym typeface="Archivo Narrow"/>
              </a:rPr>
              <a:t>Sent them to a </a:t>
            </a:r>
            <a:r>
              <a:rPr lang="en-US" sz="1400">
                <a:solidFill>
                  <a:srgbClr val="800000"/>
                </a:solidFill>
                <a:latin typeface="Archivo Narrow"/>
                <a:ea typeface="Archivo Narrow"/>
                <a:cs typeface="Archivo Narrow"/>
                <a:sym typeface="Archivo Narrow"/>
              </a:rPr>
              <a:t>“squeeze” page</a:t>
            </a:r>
            <a:endParaRPr sz="1400">
              <a:solidFill>
                <a:schemeClr val="dk1"/>
              </a:solidFill>
              <a:latin typeface="Archivo Narrow"/>
              <a:ea typeface="Archivo Narrow"/>
              <a:cs typeface="Archivo Narrow"/>
              <a:sym typeface="Archivo Narrow"/>
            </a:endParaRPr>
          </a:p>
          <a:p>
            <a:pPr indent="-285750" lvl="0" marL="285750" marR="0" rtl="0" algn="l">
              <a:lnSpc>
                <a:spcPct val="100000"/>
              </a:lnSpc>
              <a:spcBef>
                <a:spcPts val="0"/>
              </a:spcBef>
              <a:spcAft>
                <a:spcPts val="0"/>
              </a:spcAft>
              <a:buClr>
                <a:schemeClr val="dk1"/>
              </a:buClr>
              <a:buSzPts val="1400"/>
              <a:buFont typeface="Archivo Narrow"/>
              <a:buChar char="•"/>
            </a:pPr>
            <a:r>
              <a:rPr lang="en-US" sz="1400">
                <a:solidFill>
                  <a:schemeClr val="dk1"/>
                </a:solidFill>
                <a:latin typeface="Archivo Narrow"/>
                <a:ea typeface="Archivo Narrow"/>
                <a:cs typeface="Archivo Narrow"/>
                <a:sym typeface="Archivo Narrow"/>
              </a:rPr>
              <a:t>NOT his website</a:t>
            </a:r>
            <a:endParaRPr/>
          </a:p>
          <a:p>
            <a:pPr indent="-285750" lvl="0" marL="285750" marR="0" rtl="0" algn="l">
              <a:lnSpc>
                <a:spcPct val="100000"/>
              </a:lnSpc>
              <a:spcBef>
                <a:spcPts val="0"/>
              </a:spcBef>
              <a:spcAft>
                <a:spcPts val="0"/>
              </a:spcAft>
              <a:buClr>
                <a:schemeClr val="dk1"/>
              </a:buClr>
              <a:buSzPts val="1400"/>
              <a:buFont typeface="Archivo Narrow"/>
              <a:buChar char="•"/>
            </a:pPr>
            <a:r>
              <a:rPr lang="en-US" sz="1400">
                <a:solidFill>
                  <a:schemeClr val="dk1"/>
                </a:solidFill>
                <a:latin typeface="Archivo Narrow"/>
                <a:ea typeface="Archivo Narrow"/>
                <a:cs typeface="Archivo Narrow"/>
                <a:sym typeface="Archivo Narrow"/>
              </a:rPr>
              <a:t>At this early stage, prospects want “information”</a:t>
            </a:r>
            <a:endParaRPr/>
          </a:p>
        </p:txBody>
      </p:sp>
      <p:sp>
        <p:nvSpPr>
          <p:cNvPr id="716" name="Google Shape;716;p33"/>
          <p:cNvSpPr/>
          <p:nvPr/>
        </p:nvSpPr>
        <p:spPr>
          <a:xfrm>
            <a:off x="3581400" y="285750"/>
            <a:ext cx="1708813" cy="2235720"/>
          </a:xfrm>
          <a:prstGeom prst="ellipse">
            <a:avLst/>
          </a:prstGeom>
          <a:noFill/>
          <a:ln cap="flat" cmpd="sng" w="158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17" name="Google Shape;717;p33"/>
          <p:cNvSpPr/>
          <p:nvPr/>
        </p:nvSpPr>
        <p:spPr>
          <a:xfrm>
            <a:off x="-228041" y="3486150"/>
            <a:ext cx="3877916" cy="1295400"/>
          </a:xfrm>
          <a:prstGeom prst="ellipse">
            <a:avLst/>
          </a:prstGeom>
          <a:noFill/>
          <a:ln cap="flat" cmpd="sng" w="285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5">
                                            <p:txEl>
                                              <p:pRg end="0" st="0"/>
                                            </p:txEl>
                                          </p:spTgt>
                                        </p:tgtEl>
                                        <p:attrNameLst>
                                          <p:attrName>style.visibility</p:attrName>
                                        </p:attrNameLst>
                                      </p:cBhvr>
                                      <p:to>
                                        <p:strVal val="visible"/>
                                      </p:to>
                                    </p:set>
                                    <p:animEffect filter="fade" transition="in">
                                      <p:cBhvr>
                                        <p:cTn dur="1000"/>
                                        <p:tgtEl>
                                          <p:spTgt spid="71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5">
                                            <p:txEl>
                                              <p:pRg end="1" st="1"/>
                                            </p:txEl>
                                          </p:spTgt>
                                        </p:tgtEl>
                                        <p:attrNameLst>
                                          <p:attrName>style.visibility</p:attrName>
                                        </p:attrNameLst>
                                      </p:cBhvr>
                                      <p:to>
                                        <p:strVal val="visible"/>
                                      </p:to>
                                    </p:set>
                                    <p:animEffect filter="fade" transition="in">
                                      <p:cBhvr>
                                        <p:cTn dur="1000"/>
                                        <p:tgtEl>
                                          <p:spTgt spid="71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5">
                                            <p:txEl>
                                              <p:pRg end="2" st="2"/>
                                            </p:txEl>
                                          </p:spTgt>
                                        </p:tgtEl>
                                        <p:attrNameLst>
                                          <p:attrName>style.visibility</p:attrName>
                                        </p:attrNameLst>
                                      </p:cBhvr>
                                      <p:to>
                                        <p:strVal val="visible"/>
                                      </p:to>
                                    </p:set>
                                    <p:animEffect filter="fade" transition="in">
                                      <p:cBhvr>
                                        <p:cTn dur="1000"/>
                                        <p:tgtEl>
                                          <p:spTgt spid="71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2">
                                            <p:txEl>
                                              <p:pRg end="0" st="0"/>
                                            </p:txEl>
                                          </p:spTgt>
                                        </p:tgtEl>
                                        <p:attrNameLst>
                                          <p:attrName>style.visibility</p:attrName>
                                        </p:attrNameLst>
                                      </p:cBhvr>
                                      <p:to>
                                        <p:strVal val="visible"/>
                                      </p:to>
                                    </p:set>
                                    <p:animEffect filter="fade" transition="in">
                                      <p:cBhvr>
                                        <p:cTn dur="1000"/>
                                        <p:tgtEl>
                                          <p:spTgt spid="71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2">
                                            <p:txEl>
                                              <p:pRg end="1" st="1"/>
                                            </p:txEl>
                                          </p:spTgt>
                                        </p:tgtEl>
                                        <p:attrNameLst>
                                          <p:attrName>style.visibility</p:attrName>
                                        </p:attrNameLst>
                                      </p:cBhvr>
                                      <p:to>
                                        <p:strVal val="visible"/>
                                      </p:to>
                                    </p:set>
                                    <p:animEffect filter="fade" transition="in">
                                      <p:cBhvr>
                                        <p:cTn dur="1000"/>
                                        <p:tgtEl>
                                          <p:spTgt spid="71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2">
                                            <p:txEl>
                                              <p:pRg end="2" st="2"/>
                                            </p:txEl>
                                          </p:spTgt>
                                        </p:tgtEl>
                                        <p:attrNameLst>
                                          <p:attrName>style.visibility</p:attrName>
                                        </p:attrNameLst>
                                      </p:cBhvr>
                                      <p:to>
                                        <p:strVal val="visible"/>
                                      </p:to>
                                    </p:set>
                                    <p:animEffect filter="fade" transition="in">
                                      <p:cBhvr>
                                        <p:cTn dur="1000"/>
                                        <p:tgtEl>
                                          <p:spTgt spid="71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2">
                                            <p:txEl>
                                              <p:pRg end="3" st="3"/>
                                            </p:txEl>
                                          </p:spTgt>
                                        </p:tgtEl>
                                        <p:attrNameLst>
                                          <p:attrName>style.visibility</p:attrName>
                                        </p:attrNameLst>
                                      </p:cBhvr>
                                      <p:to>
                                        <p:strVal val="visible"/>
                                      </p:to>
                                    </p:set>
                                    <p:animEffect filter="fade" transition="in">
                                      <p:cBhvr>
                                        <p:cTn dur="1000"/>
                                        <p:tgtEl>
                                          <p:spTgt spid="71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6"/>
                                        </p:tgtEl>
                                        <p:attrNameLst>
                                          <p:attrName>style.visibility</p:attrName>
                                        </p:attrNameLst>
                                      </p:cBhvr>
                                      <p:to>
                                        <p:strVal val="visible"/>
                                      </p:to>
                                    </p:set>
                                    <p:animEffect filter="fade" transition="in">
                                      <p:cBhvr>
                                        <p:cTn dur="2000"/>
                                        <p:tgtEl>
                                          <p:spTgt spid="7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7"/>
                                        </p:tgtEl>
                                        <p:attrNameLst>
                                          <p:attrName>style.visibility</p:attrName>
                                        </p:attrNameLst>
                                      </p:cBhvr>
                                      <p:to>
                                        <p:strVal val="visible"/>
                                      </p:to>
                                    </p:set>
                                    <p:animEffect filter="fade" transition="in">
                                      <p:cBhvr>
                                        <p:cTn dur="1000"/>
                                        <p:tgtEl>
                                          <p:spTgt spid="7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34"/>
          <p:cNvSpPr txBox="1"/>
          <p:nvPr>
            <p:ph type="title"/>
          </p:nvPr>
        </p:nvSpPr>
        <p:spPr>
          <a:xfrm>
            <a:off x="2514600" y="342900"/>
            <a:ext cx="4038600" cy="4572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Monda"/>
              <a:buNone/>
            </a:pPr>
            <a:r>
              <a:rPr lang="en-US" sz="3200">
                <a:latin typeface="Monda"/>
                <a:ea typeface="Monda"/>
                <a:cs typeface="Monda"/>
                <a:sym typeface="Monda"/>
              </a:rPr>
              <a:t>$100k In 50 Minutes</a:t>
            </a:r>
            <a:endParaRPr sz="3000"/>
          </a:p>
        </p:txBody>
      </p:sp>
      <p:pic>
        <p:nvPicPr>
          <p:cNvPr descr="A screenshot of text &#10; &#10;Description generated with very high confidence" id="724" name="Google Shape;724;p34"/>
          <p:cNvPicPr preferRelativeResize="0"/>
          <p:nvPr>
            <p:ph idx="1" type="body"/>
          </p:nvPr>
        </p:nvPicPr>
        <p:blipFill rotWithShape="1">
          <a:blip r:embed="rId3">
            <a:alphaModFix/>
          </a:blip>
          <a:srcRect b="0" l="0" r="0" t="0"/>
          <a:stretch/>
        </p:blipFill>
        <p:spPr>
          <a:xfrm>
            <a:off x="2012121" y="0"/>
            <a:ext cx="4769679" cy="518733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pic>
        <p:nvPicPr>
          <p:cNvPr descr="Child stacking rocks on a beach" id="729" name="Google Shape;729;p35"/>
          <p:cNvPicPr preferRelativeResize="0"/>
          <p:nvPr/>
        </p:nvPicPr>
        <p:blipFill rotWithShape="1">
          <a:blip r:embed="rId3">
            <a:alphaModFix amt="26000"/>
          </a:blip>
          <a:srcRect b="0" l="0" r="0" t="0"/>
          <a:stretch/>
        </p:blipFill>
        <p:spPr>
          <a:xfrm>
            <a:off x="0" y="0"/>
            <a:ext cx="9144000" cy="5143500"/>
          </a:xfrm>
          <a:prstGeom prst="rect">
            <a:avLst/>
          </a:prstGeom>
          <a:noFill/>
          <a:ln>
            <a:noFill/>
          </a:ln>
          <a:effectLst>
            <a:outerShdw blurRad="50800" rotWithShape="0" algn="ctr" dir="5400000" dist="50800">
              <a:srgbClr val="000000">
                <a:alpha val="71764"/>
              </a:srgbClr>
            </a:outerShdw>
            <a:reflection blurRad="0" dir="5400000" dist="50800" endA="0" endPos="0" fadeDir="5400000" kx="0" rotWithShape="0" algn="bl" stPos="0" sy="-100000" ky="0"/>
          </a:effectLst>
        </p:spPr>
      </p:pic>
      <p:sp>
        <p:nvSpPr>
          <p:cNvPr id="730" name="Google Shape;730;p35"/>
          <p:cNvSpPr txBox="1"/>
          <p:nvPr/>
        </p:nvSpPr>
        <p:spPr>
          <a:xfrm>
            <a:off x="628650" y="590549"/>
            <a:ext cx="7886700" cy="2113721"/>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595959"/>
              </a:buClr>
              <a:buSzPts val="3600"/>
              <a:buFont typeface="Monda"/>
              <a:buNone/>
            </a:pPr>
            <a:r>
              <a:rPr b="1" lang="en-US" sz="3600">
                <a:solidFill>
                  <a:srgbClr val="595959"/>
                </a:solidFill>
                <a:latin typeface="Monda"/>
                <a:ea typeface="Monda"/>
                <a:cs typeface="Monda"/>
                <a:sym typeface="Monda"/>
              </a:rPr>
              <a:t>Marketing is Strategic</a:t>
            </a:r>
            <a:endParaRPr/>
          </a:p>
          <a:p>
            <a:pPr indent="0" lvl="0" marL="0" marR="0" rtl="0" algn="ctr">
              <a:lnSpc>
                <a:spcPct val="100000"/>
              </a:lnSpc>
              <a:spcBef>
                <a:spcPts val="600"/>
              </a:spcBef>
              <a:spcAft>
                <a:spcPts val="0"/>
              </a:spcAft>
              <a:buClr>
                <a:srgbClr val="595959"/>
              </a:buClr>
              <a:buSzPts val="2400"/>
              <a:buFont typeface="Monda"/>
              <a:buNone/>
            </a:pPr>
            <a:r>
              <a:rPr b="1" lang="en-US" sz="2400">
                <a:solidFill>
                  <a:srgbClr val="595959"/>
                </a:solidFill>
                <a:latin typeface="Monda"/>
                <a:ea typeface="Monda"/>
                <a:cs typeface="Monda"/>
                <a:sym typeface="Monda"/>
              </a:rPr>
              <a:t>It’s been unduly simplified by</a:t>
            </a:r>
            <a:endParaRPr/>
          </a:p>
          <a:p>
            <a:pPr indent="0" lvl="0" marL="0" marR="0" rtl="0" algn="ctr">
              <a:lnSpc>
                <a:spcPct val="90000"/>
              </a:lnSpc>
              <a:spcBef>
                <a:spcPts val="600"/>
              </a:spcBef>
              <a:spcAft>
                <a:spcPts val="0"/>
              </a:spcAft>
              <a:buClr>
                <a:srgbClr val="595959"/>
              </a:buClr>
              <a:buSzPts val="2400"/>
              <a:buFont typeface="Monda"/>
              <a:buNone/>
            </a:pPr>
            <a:r>
              <a:rPr b="1" lang="en-US" sz="2400">
                <a:solidFill>
                  <a:srgbClr val="595959"/>
                </a:solidFill>
                <a:latin typeface="Monda"/>
                <a:ea typeface="Monda"/>
                <a:cs typeface="Monda"/>
                <a:sym typeface="Monda"/>
              </a:rPr>
              <a:t>Business owners failure to implement</a:t>
            </a:r>
            <a:endParaRPr/>
          </a:p>
          <a:p>
            <a:pPr indent="0" lvl="0" marL="0" marR="0" rtl="0" algn="ctr">
              <a:lnSpc>
                <a:spcPct val="90000"/>
              </a:lnSpc>
              <a:spcBef>
                <a:spcPts val="0"/>
              </a:spcBef>
              <a:spcAft>
                <a:spcPts val="0"/>
              </a:spcAft>
              <a:buClr>
                <a:srgbClr val="CF0405"/>
              </a:buClr>
              <a:buSzPts val="3200"/>
              <a:buFont typeface="Monda"/>
              <a:buNone/>
            </a:pPr>
            <a:r>
              <a:rPr b="1" lang="en-US" sz="3200">
                <a:solidFill>
                  <a:srgbClr val="CF0405"/>
                </a:solidFill>
                <a:latin typeface="Monda"/>
                <a:ea typeface="Monda"/>
                <a:cs typeface="Monda"/>
                <a:sym typeface="Monda"/>
              </a:rPr>
              <a:t>The Buyer’s Journey</a:t>
            </a:r>
            <a:endParaRPr/>
          </a:p>
        </p:txBody>
      </p:sp>
      <p:sp>
        <p:nvSpPr>
          <p:cNvPr id="731" name="Google Shape;731;p35"/>
          <p:cNvSpPr txBox="1"/>
          <p:nvPr/>
        </p:nvSpPr>
        <p:spPr>
          <a:xfrm>
            <a:off x="628650" y="2714440"/>
            <a:ext cx="7886700" cy="994172"/>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595959"/>
              </a:buClr>
              <a:buSzPts val="2000"/>
              <a:buFont typeface="Monda"/>
              <a:buNone/>
            </a:pPr>
            <a:r>
              <a:rPr b="1" lang="en-US" sz="2000">
                <a:solidFill>
                  <a:srgbClr val="595959"/>
                </a:solidFill>
                <a:latin typeface="Monda"/>
                <a:ea typeface="Monda"/>
                <a:cs typeface="Monda"/>
                <a:sym typeface="Monda"/>
              </a:rPr>
              <a:t>This failure (the result of outdated business models and technology) requires more repetition (and more $$) to be minimally effective…</a:t>
            </a:r>
            <a:endParaRPr/>
          </a:p>
        </p:txBody>
      </p:sp>
      <p:sp>
        <p:nvSpPr>
          <p:cNvPr id="732" name="Google Shape;732;p35"/>
          <p:cNvSpPr txBox="1"/>
          <p:nvPr/>
        </p:nvSpPr>
        <p:spPr>
          <a:xfrm>
            <a:off x="628650" y="3484154"/>
            <a:ext cx="7886700" cy="852685"/>
          </a:xfrm>
          <a:prstGeom prst="rect">
            <a:avLst/>
          </a:prstGeom>
          <a:noFill/>
          <a:ln>
            <a:noFill/>
          </a:ln>
        </p:spPr>
        <p:txBody>
          <a:bodyPr anchorCtr="0" anchor="ctr" bIns="45700" lIns="91425" spcFirstLastPara="1" rIns="91425" wrap="square" tIns="45700">
            <a:normAutofit fontScale="97500"/>
          </a:bodyPr>
          <a:lstStyle/>
          <a:p>
            <a:pPr indent="0" lvl="0" marL="0" marR="0" rtl="0" algn="ctr">
              <a:lnSpc>
                <a:spcPct val="90000"/>
              </a:lnSpc>
              <a:spcBef>
                <a:spcPts val="0"/>
              </a:spcBef>
              <a:spcAft>
                <a:spcPts val="0"/>
              </a:spcAft>
              <a:buClr>
                <a:srgbClr val="000000"/>
              </a:buClr>
              <a:buSzPct val="100000"/>
              <a:buFont typeface="Monda"/>
              <a:buNone/>
            </a:pPr>
            <a:r>
              <a:rPr b="1" lang="en-US" sz="3600">
                <a:solidFill>
                  <a:srgbClr val="000000"/>
                </a:solidFill>
                <a:latin typeface="Monda"/>
                <a:ea typeface="Monda"/>
                <a:cs typeface="Monda"/>
                <a:sym typeface="Monda"/>
              </a:rPr>
              <a:t>Here’s why…</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31"/>
                                        </p:tgtEl>
                                        <p:attrNameLst>
                                          <p:attrName>style.visibility</p:attrName>
                                        </p:attrNameLst>
                                      </p:cBhvr>
                                      <p:to>
                                        <p:strVal val="visible"/>
                                      </p:to>
                                    </p:set>
                                    <p:anim calcmode="lin" valueType="num">
                                      <p:cBhvr additive="base">
                                        <p:cTn dur="1000"/>
                                        <p:tgtEl>
                                          <p:spTgt spid="73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32"/>
                                        </p:tgtEl>
                                        <p:attrNameLst>
                                          <p:attrName>style.visibility</p:attrName>
                                        </p:attrNameLst>
                                      </p:cBhvr>
                                      <p:to>
                                        <p:strVal val="visible"/>
                                      </p:to>
                                    </p:set>
                                    <p:anim calcmode="lin" valueType="num">
                                      <p:cBhvr additive="base">
                                        <p:cTn dur="1000"/>
                                        <p:tgtEl>
                                          <p:spTgt spid="73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grpSp>
        <p:nvGrpSpPr>
          <p:cNvPr id="738" name="Google Shape;738;p36"/>
          <p:cNvGrpSpPr/>
          <p:nvPr/>
        </p:nvGrpSpPr>
        <p:grpSpPr>
          <a:xfrm rot="5400000">
            <a:off x="7000942" y="524826"/>
            <a:ext cx="681304" cy="2888355"/>
            <a:chOff x="9732611" y="887370"/>
            <a:chExt cx="908406" cy="3851141"/>
          </a:xfrm>
        </p:grpSpPr>
        <p:sp>
          <p:nvSpPr>
            <p:cNvPr id="739" name="Google Shape;739;p36"/>
            <p:cNvSpPr txBox="1"/>
            <p:nvPr/>
          </p:nvSpPr>
          <p:spPr>
            <a:xfrm flipH="1" rot="-5400000">
              <a:off x="8032743" y="2587238"/>
              <a:ext cx="3851141" cy="4514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595959"/>
                  </a:solidFill>
                  <a:latin typeface="Libre Franklin"/>
                  <a:ea typeface="Libre Franklin"/>
                  <a:cs typeface="Libre Franklin"/>
                  <a:sym typeface="Libre Franklin"/>
                </a:rPr>
                <a:t>Awareness of Product / Service</a:t>
              </a:r>
              <a:endParaRPr/>
            </a:p>
          </p:txBody>
        </p:sp>
        <p:sp>
          <p:nvSpPr>
            <p:cNvPr id="740" name="Google Shape;740;p36"/>
            <p:cNvSpPr txBox="1"/>
            <p:nvPr/>
          </p:nvSpPr>
          <p:spPr>
            <a:xfrm flipH="1" rot="-5400000">
              <a:off x="9180198" y="2215978"/>
              <a:ext cx="2347121" cy="5745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100">
                  <a:solidFill>
                    <a:srgbClr val="595959"/>
                  </a:solidFill>
                  <a:latin typeface="Libre Franklin Thin"/>
                  <a:ea typeface="Libre Franklin Thin"/>
                  <a:cs typeface="Libre Franklin Thin"/>
                  <a:sym typeface="Libre Franklin Thin"/>
                </a:rPr>
                <a:t>The buyer becomes aware of the product or service </a:t>
              </a:r>
              <a:endParaRPr/>
            </a:p>
          </p:txBody>
        </p:sp>
      </p:grpSp>
      <p:grpSp>
        <p:nvGrpSpPr>
          <p:cNvPr id="741" name="Google Shape;741;p36"/>
          <p:cNvGrpSpPr/>
          <p:nvPr/>
        </p:nvGrpSpPr>
        <p:grpSpPr>
          <a:xfrm>
            <a:off x="7264010" y="3146204"/>
            <a:ext cx="1654080" cy="1669487"/>
            <a:chOff x="9685345" y="4194938"/>
            <a:chExt cx="2205440" cy="2225983"/>
          </a:xfrm>
        </p:grpSpPr>
        <p:grpSp>
          <p:nvGrpSpPr>
            <p:cNvPr id="742" name="Google Shape;742;p36"/>
            <p:cNvGrpSpPr/>
            <p:nvPr/>
          </p:nvGrpSpPr>
          <p:grpSpPr>
            <a:xfrm rot="2700000">
              <a:off x="9912226" y="5386003"/>
              <a:ext cx="688975" cy="927100"/>
              <a:chOff x="9456118" y="3917738"/>
              <a:chExt cx="688975" cy="927100"/>
            </a:xfrm>
          </p:grpSpPr>
          <p:sp>
            <p:nvSpPr>
              <p:cNvPr id="743" name="Google Shape;743;p36"/>
              <p:cNvSpPr/>
              <p:nvPr/>
            </p:nvSpPr>
            <p:spPr>
              <a:xfrm>
                <a:off x="9456118" y="3917738"/>
                <a:ext cx="688975" cy="927100"/>
              </a:xfrm>
              <a:custGeom>
                <a:rect b="b" l="l" r="r" t="t"/>
                <a:pathLst>
                  <a:path extrusionOk="0" h="246" w="182">
                    <a:moveTo>
                      <a:pt x="48" y="188"/>
                    </a:moveTo>
                    <a:cubicBezTo>
                      <a:pt x="41" y="182"/>
                      <a:pt x="36" y="161"/>
                      <a:pt x="44" y="159"/>
                    </a:cubicBezTo>
                    <a:cubicBezTo>
                      <a:pt x="47" y="158"/>
                      <a:pt x="52" y="158"/>
                      <a:pt x="55" y="159"/>
                    </a:cubicBezTo>
                    <a:cubicBezTo>
                      <a:pt x="74" y="163"/>
                      <a:pt x="86" y="183"/>
                      <a:pt x="82" y="204"/>
                    </a:cubicBezTo>
                    <a:cubicBezTo>
                      <a:pt x="78" y="224"/>
                      <a:pt x="62" y="237"/>
                      <a:pt x="44" y="237"/>
                    </a:cubicBezTo>
                    <a:cubicBezTo>
                      <a:pt x="48" y="238"/>
                      <a:pt x="51" y="239"/>
                      <a:pt x="54" y="240"/>
                    </a:cubicBezTo>
                    <a:cubicBezTo>
                      <a:pt x="85" y="246"/>
                      <a:pt x="115" y="223"/>
                      <a:pt x="122" y="189"/>
                    </a:cubicBezTo>
                    <a:cubicBezTo>
                      <a:pt x="125" y="174"/>
                      <a:pt x="123" y="160"/>
                      <a:pt x="118" y="149"/>
                    </a:cubicBezTo>
                    <a:cubicBezTo>
                      <a:pt x="118" y="149"/>
                      <a:pt x="116" y="140"/>
                      <a:pt x="117" y="136"/>
                    </a:cubicBezTo>
                    <a:cubicBezTo>
                      <a:pt x="119" y="126"/>
                      <a:pt x="128" y="119"/>
                      <a:pt x="138" y="121"/>
                    </a:cubicBezTo>
                    <a:cubicBezTo>
                      <a:pt x="149" y="124"/>
                      <a:pt x="147" y="141"/>
                      <a:pt x="146" y="149"/>
                    </a:cubicBezTo>
                    <a:cubicBezTo>
                      <a:pt x="145" y="151"/>
                      <a:pt x="145" y="153"/>
                      <a:pt x="144" y="155"/>
                    </a:cubicBezTo>
                    <a:cubicBezTo>
                      <a:pt x="158" y="143"/>
                      <a:pt x="169" y="127"/>
                      <a:pt x="173" y="108"/>
                    </a:cubicBezTo>
                    <a:cubicBezTo>
                      <a:pt x="182" y="62"/>
                      <a:pt x="153" y="19"/>
                      <a:pt x="108" y="10"/>
                    </a:cubicBezTo>
                    <a:cubicBezTo>
                      <a:pt x="63" y="0"/>
                      <a:pt x="19" y="30"/>
                      <a:pt x="10" y="75"/>
                    </a:cubicBezTo>
                    <a:cubicBezTo>
                      <a:pt x="9" y="76"/>
                      <a:pt x="9" y="76"/>
                      <a:pt x="9" y="77"/>
                    </a:cubicBezTo>
                    <a:cubicBezTo>
                      <a:pt x="9" y="78"/>
                      <a:pt x="9" y="79"/>
                      <a:pt x="8" y="80"/>
                    </a:cubicBezTo>
                    <a:cubicBezTo>
                      <a:pt x="0" y="122"/>
                      <a:pt x="17" y="164"/>
                      <a:pt x="48" y="188"/>
                    </a:cubicBezTo>
                    <a:close/>
                  </a:path>
                </a:pathLst>
              </a:custGeom>
              <a:solidFill>
                <a:srgbClr val="EF8C2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44" name="Google Shape;744;p36"/>
              <p:cNvSpPr/>
              <p:nvPr/>
            </p:nvSpPr>
            <p:spPr>
              <a:xfrm>
                <a:off x="9622805" y="3986001"/>
                <a:ext cx="349250" cy="422275"/>
              </a:xfrm>
              <a:custGeom>
                <a:rect b="b" l="l" r="r" t="t"/>
                <a:pathLst>
                  <a:path extrusionOk="0" h="112" w="92">
                    <a:moveTo>
                      <a:pt x="46" y="0"/>
                    </a:moveTo>
                    <a:cubicBezTo>
                      <a:pt x="72" y="0"/>
                      <a:pt x="92" y="20"/>
                      <a:pt x="92" y="46"/>
                    </a:cubicBezTo>
                    <a:cubicBezTo>
                      <a:pt x="92" y="68"/>
                      <a:pt x="81" y="88"/>
                      <a:pt x="64" y="99"/>
                    </a:cubicBezTo>
                    <a:cubicBezTo>
                      <a:pt x="64" y="98"/>
                      <a:pt x="64" y="96"/>
                      <a:pt x="64" y="94"/>
                    </a:cubicBezTo>
                    <a:cubicBezTo>
                      <a:pt x="64" y="92"/>
                      <a:pt x="64" y="90"/>
                      <a:pt x="64" y="89"/>
                    </a:cubicBezTo>
                    <a:cubicBezTo>
                      <a:pt x="64" y="89"/>
                      <a:pt x="63" y="89"/>
                      <a:pt x="63" y="89"/>
                    </a:cubicBezTo>
                    <a:cubicBezTo>
                      <a:pt x="61" y="98"/>
                      <a:pt x="56" y="106"/>
                      <a:pt x="50" y="112"/>
                    </a:cubicBezTo>
                    <a:cubicBezTo>
                      <a:pt x="46" y="102"/>
                      <a:pt x="39" y="94"/>
                      <a:pt x="30" y="89"/>
                    </a:cubicBezTo>
                    <a:cubicBezTo>
                      <a:pt x="29" y="89"/>
                      <a:pt x="28" y="88"/>
                      <a:pt x="27" y="88"/>
                    </a:cubicBezTo>
                    <a:cubicBezTo>
                      <a:pt x="27" y="92"/>
                      <a:pt x="29" y="97"/>
                      <a:pt x="31" y="101"/>
                    </a:cubicBezTo>
                    <a:cubicBezTo>
                      <a:pt x="12" y="89"/>
                      <a:pt x="0" y="69"/>
                      <a:pt x="0" y="46"/>
                    </a:cubicBezTo>
                    <a:cubicBezTo>
                      <a:pt x="0" y="20"/>
                      <a:pt x="21" y="0"/>
                      <a:pt x="46" y="0"/>
                    </a:cubicBezTo>
                    <a:close/>
                  </a:path>
                </a:pathLst>
              </a:custGeom>
              <a:solidFill>
                <a:srgbClr val="FFEFD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745" name="Google Shape;745;p36"/>
            <p:cNvGrpSpPr/>
            <p:nvPr/>
          </p:nvGrpSpPr>
          <p:grpSpPr>
            <a:xfrm rot="2700000">
              <a:off x="10202105" y="4435024"/>
              <a:ext cx="1328738" cy="1568451"/>
              <a:chOff x="9138618" y="2708062"/>
              <a:chExt cx="1328738" cy="1568451"/>
            </a:xfrm>
          </p:grpSpPr>
          <p:grpSp>
            <p:nvGrpSpPr>
              <p:cNvPr id="746" name="Google Shape;746;p36"/>
              <p:cNvGrpSpPr/>
              <p:nvPr/>
            </p:nvGrpSpPr>
            <p:grpSpPr>
              <a:xfrm>
                <a:off x="9138618" y="3481176"/>
                <a:ext cx="1328738" cy="730250"/>
                <a:chOff x="9138618" y="3481176"/>
                <a:chExt cx="1328738" cy="730250"/>
              </a:xfrm>
            </p:grpSpPr>
            <p:sp>
              <p:nvSpPr>
                <p:cNvPr id="747" name="Google Shape;747;p36"/>
                <p:cNvSpPr/>
                <p:nvPr/>
              </p:nvSpPr>
              <p:spPr>
                <a:xfrm>
                  <a:off x="9138618" y="3481176"/>
                  <a:ext cx="715963" cy="730250"/>
                </a:xfrm>
                <a:custGeom>
                  <a:rect b="b" l="l" r="r" t="t"/>
                  <a:pathLst>
                    <a:path extrusionOk="0" h="194" w="189">
                      <a:moveTo>
                        <a:pt x="176" y="0"/>
                      </a:moveTo>
                      <a:cubicBezTo>
                        <a:pt x="64" y="0"/>
                        <a:pt x="0" y="92"/>
                        <a:pt x="30" y="172"/>
                      </a:cubicBezTo>
                      <a:cubicBezTo>
                        <a:pt x="33" y="179"/>
                        <a:pt x="36" y="187"/>
                        <a:pt x="39" y="194"/>
                      </a:cubicBezTo>
                      <a:cubicBezTo>
                        <a:pt x="48" y="163"/>
                        <a:pt x="70" y="137"/>
                        <a:pt x="102" y="123"/>
                      </a:cubicBezTo>
                      <a:cubicBezTo>
                        <a:pt x="123" y="101"/>
                        <a:pt x="153" y="87"/>
                        <a:pt x="187" y="84"/>
                      </a:cubicBezTo>
                      <a:cubicBezTo>
                        <a:pt x="188" y="56"/>
                        <a:pt x="189" y="28"/>
                        <a:pt x="189" y="0"/>
                      </a:cubicBezTo>
                      <a:cubicBezTo>
                        <a:pt x="185" y="0"/>
                        <a:pt x="181" y="0"/>
                        <a:pt x="176" y="0"/>
                      </a:cubicBezTo>
                      <a:close/>
                    </a:path>
                  </a:pathLst>
                </a:custGeom>
                <a:solidFill>
                  <a:srgbClr val="262626"/>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48" name="Google Shape;748;p36"/>
                <p:cNvSpPr/>
                <p:nvPr/>
              </p:nvSpPr>
              <p:spPr>
                <a:xfrm>
                  <a:off x="9751393" y="3481176"/>
                  <a:ext cx="715963" cy="730250"/>
                </a:xfrm>
                <a:custGeom>
                  <a:rect b="b" l="l" r="r" t="t"/>
                  <a:pathLst>
                    <a:path extrusionOk="0" h="194" w="189">
                      <a:moveTo>
                        <a:pt x="13" y="0"/>
                      </a:moveTo>
                      <a:cubicBezTo>
                        <a:pt x="125" y="0"/>
                        <a:pt x="189" y="92"/>
                        <a:pt x="159" y="172"/>
                      </a:cubicBezTo>
                      <a:cubicBezTo>
                        <a:pt x="157" y="179"/>
                        <a:pt x="154" y="187"/>
                        <a:pt x="150" y="194"/>
                      </a:cubicBezTo>
                      <a:cubicBezTo>
                        <a:pt x="142" y="163"/>
                        <a:pt x="119" y="137"/>
                        <a:pt x="87" y="123"/>
                      </a:cubicBezTo>
                      <a:cubicBezTo>
                        <a:pt x="67" y="101"/>
                        <a:pt x="36" y="87"/>
                        <a:pt x="2" y="84"/>
                      </a:cubicBezTo>
                      <a:cubicBezTo>
                        <a:pt x="2" y="56"/>
                        <a:pt x="1" y="28"/>
                        <a:pt x="0" y="0"/>
                      </a:cubicBezTo>
                      <a:cubicBezTo>
                        <a:pt x="5" y="0"/>
                        <a:pt x="9" y="0"/>
                        <a:pt x="13" y="0"/>
                      </a:cubicBezTo>
                      <a:close/>
                    </a:path>
                  </a:pathLst>
                </a:custGeom>
                <a:solidFill>
                  <a:srgbClr val="262626"/>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749" name="Google Shape;749;p36"/>
              <p:cNvGrpSpPr/>
              <p:nvPr/>
            </p:nvGrpSpPr>
            <p:grpSpPr>
              <a:xfrm>
                <a:off x="9213230" y="3492288"/>
                <a:ext cx="1182688" cy="587375"/>
                <a:chOff x="9213230" y="3492288"/>
                <a:chExt cx="1182688" cy="587375"/>
              </a:xfrm>
            </p:grpSpPr>
            <p:sp>
              <p:nvSpPr>
                <p:cNvPr id="750" name="Google Shape;750;p36"/>
                <p:cNvSpPr/>
                <p:nvPr/>
              </p:nvSpPr>
              <p:spPr>
                <a:xfrm>
                  <a:off x="9213230" y="3492288"/>
                  <a:ext cx="690563" cy="587375"/>
                </a:xfrm>
                <a:custGeom>
                  <a:rect b="b" l="l" r="r" t="t"/>
                  <a:pathLst>
                    <a:path extrusionOk="0" h="156" w="182">
                      <a:moveTo>
                        <a:pt x="169" y="1"/>
                      </a:moveTo>
                      <a:cubicBezTo>
                        <a:pt x="66" y="0"/>
                        <a:pt x="0" y="80"/>
                        <a:pt x="18" y="156"/>
                      </a:cubicBezTo>
                      <a:cubicBezTo>
                        <a:pt x="13" y="88"/>
                        <a:pt x="75" y="23"/>
                        <a:pt x="164" y="24"/>
                      </a:cubicBezTo>
                      <a:cubicBezTo>
                        <a:pt x="168" y="24"/>
                        <a:pt x="172" y="24"/>
                        <a:pt x="176" y="24"/>
                      </a:cubicBezTo>
                      <a:cubicBezTo>
                        <a:pt x="175" y="45"/>
                        <a:pt x="175" y="66"/>
                        <a:pt x="174" y="86"/>
                      </a:cubicBezTo>
                      <a:cubicBezTo>
                        <a:pt x="176" y="86"/>
                        <a:pt x="177" y="86"/>
                        <a:pt x="178" y="86"/>
                      </a:cubicBezTo>
                      <a:cubicBezTo>
                        <a:pt x="180" y="58"/>
                        <a:pt x="181" y="30"/>
                        <a:pt x="182" y="2"/>
                      </a:cubicBezTo>
                      <a:cubicBezTo>
                        <a:pt x="178" y="2"/>
                        <a:pt x="173" y="1"/>
                        <a:pt x="169" y="1"/>
                      </a:cubicBez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51" name="Google Shape;751;p36"/>
                <p:cNvSpPr/>
                <p:nvPr/>
              </p:nvSpPr>
              <p:spPr>
                <a:xfrm>
                  <a:off x="9706943" y="3492288"/>
                  <a:ext cx="688975" cy="587375"/>
                </a:xfrm>
                <a:custGeom>
                  <a:rect b="b" l="l" r="r" t="t"/>
                  <a:pathLst>
                    <a:path extrusionOk="0" h="156" w="182">
                      <a:moveTo>
                        <a:pt x="12" y="1"/>
                      </a:moveTo>
                      <a:cubicBezTo>
                        <a:pt x="116" y="0"/>
                        <a:pt x="182" y="80"/>
                        <a:pt x="164" y="156"/>
                      </a:cubicBezTo>
                      <a:cubicBezTo>
                        <a:pt x="169" y="88"/>
                        <a:pt x="107" y="23"/>
                        <a:pt x="18" y="24"/>
                      </a:cubicBezTo>
                      <a:cubicBezTo>
                        <a:pt x="14" y="24"/>
                        <a:pt x="9" y="24"/>
                        <a:pt x="5" y="24"/>
                      </a:cubicBezTo>
                      <a:cubicBezTo>
                        <a:pt x="6" y="45"/>
                        <a:pt x="7" y="66"/>
                        <a:pt x="7" y="86"/>
                      </a:cubicBezTo>
                      <a:cubicBezTo>
                        <a:pt x="6" y="86"/>
                        <a:pt x="5" y="86"/>
                        <a:pt x="3" y="86"/>
                      </a:cubicBezTo>
                      <a:cubicBezTo>
                        <a:pt x="2" y="58"/>
                        <a:pt x="1" y="30"/>
                        <a:pt x="0" y="2"/>
                      </a:cubicBezTo>
                      <a:cubicBezTo>
                        <a:pt x="4" y="2"/>
                        <a:pt x="8" y="1"/>
                        <a:pt x="12" y="1"/>
                      </a:cubicBez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752" name="Google Shape;752;p36"/>
              <p:cNvSpPr/>
              <p:nvPr/>
            </p:nvSpPr>
            <p:spPr>
              <a:xfrm>
                <a:off x="9379917" y="2708062"/>
                <a:ext cx="830263" cy="1365250"/>
              </a:xfrm>
              <a:custGeom>
                <a:rect b="b" l="l" r="r" t="t"/>
                <a:pathLst>
                  <a:path extrusionOk="0" h="362" w="219">
                    <a:moveTo>
                      <a:pt x="109" y="0"/>
                    </a:moveTo>
                    <a:cubicBezTo>
                      <a:pt x="106" y="0"/>
                      <a:pt x="103" y="1"/>
                      <a:pt x="102" y="2"/>
                    </a:cubicBezTo>
                    <a:cubicBezTo>
                      <a:pt x="87" y="14"/>
                      <a:pt x="73" y="25"/>
                      <a:pt x="59" y="37"/>
                    </a:cubicBezTo>
                    <a:cubicBezTo>
                      <a:pt x="59" y="37"/>
                      <a:pt x="59" y="37"/>
                      <a:pt x="59" y="37"/>
                    </a:cubicBezTo>
                    <a:cubicBezTo>
                      <a:pt x="39" y="55"/>
                      <a:pt x="19" y="73"/>
                      <a:pt x="1" y="92"/>
                    </a:cubicBezTo>
                    <a:cubicBezTo>
                      <a:pt x="1" y="92"/>
                      <a:pt x="1" y="92"/>
                      <a:pt x="1" y="93"/>
                    </a:cubicBezTo>
                    <a:cubicBezTo>
                      <a:pt x="1" y="93"/>
                      <a:pt x="0" y="93"/>
                      <a:pt x="0" y="94"/>
                    </a:cubicBezTo>
                    <a:cubicBezTo>
                      <a:pt x="0" y="94"/>
                      <a:pt x="0" y="95"/>
                      <a:pt x="0" y="95"/>
                    </a:cubicBezTo>
                    <a:cubicBezTo>
                      <a:pt x="0" y="95"/>
                      <a:pt x="0" y="95"/>
                      <a:pt x="0" y="96"/>
                    </a:cubicBezTo>
                    <a:cubicBezTo>
                      <a:pt x="11" y="173"/>
                      <a:pt x="23" y="250"/>
                      <a:pt x="34" y="327"/>
                    </a:cubicBezTo>
                    <a:cubicBezTo>
                      <a:pt x="35" y="330"/>
                      <a:pt x="35" y="333"/>
                      <a:pt x="36" y="336"/>
                    </a:cubicBezTo>
                    <a:cubicBezTo>
                      <a:pt x="37" y="345"/>
                      <a:pt x="45" y="353"/>
                      <a:pt x="54" y="355"/>
                    </a:cubicBezTo>
                    <a:cubicBezTo>
                      <a:pt x="92" y="362"/>
                      <a:pt x="128" y="361"/>
                      <a:pt x="166" y="355"/>
                    </a:cubicBezTo>
                    <a:cubicBezTo>
                      <a:pt x="175" y="353"/>
                      <a:pt x="183" y="345"/>
                      <a:pt x="184" y="336"/>
                    </a:cubicBezTo>
                    <a:cubicBezTo>
                      <a:pt x="185" y="333"/>
                      <a:pt x="185" y="329"/>
                      <a:pt x="186" y="326"/>
                    </a:cubicBezTo>
                    <a:cubicBezTo>
                      <a:pt x="186" y="326"/>
                      <a:pt x="186" y="326"/>
                      <a:pt x="186" y="326"/>
                    </a:cubicBezTo>
                    <a:cubicBezTo>
                      <a:pt x="187" y="316"/>
                      <a:pt x="189" y="305"/>
                      <a:pt x="190" y="295"/>
                    </a:cubicBezTo>
                    <a:cubicBezTo>
                      <a:pt x="191" y="292"/>
                      <a:pt x="191" y="288"/>
                      <a:pt x="192" y="285"/>
                    </a:cubicBezTo>
                    <a:cubicBezTo>
                      <a:pt x="201" y="222"/>
                      <a:pt x="210" y="158"/>
                      <a:pt x="219" y="95"/>
                    </a:cubicBezTo>
                    <a:cubicBezTo>
                      <a:pt x="219" y="95"/>
                      <a:pt x="219" y="95"/>
                      <a:pt x="219" y="94"/>
                    </a:cubicBezTo>
                    <a:cubicBezTo>
                      <a:pt x="219" y="94"/>
                      <a:pt x="219" y="94"/>
                      <a:pt x="218" y="93"/>
                    </a:cubicBezTo>
                    <a:cubicBezTo>
                      <a:pt x="218" y="93"/>
                      <a:pt x="218" y="92"/>
                      <a:pt x="218" y="92"/>
                    </a:cubicBezTo>
                    <a:cubicBezTo>
                      <a:pt x="218" y="92"/>
                      <a:pt x="218" y="92"/>
                      <a:pt x="217" y="91"/>
                    </a:cubicBezTo>
                    <a:cubicBezTo>
                      <a:pt x="188" y="60"/>
                      <a:pt x="154" y="30"/>
                      <a:pt x="116" y="2"/>
                    </a:cubicBezTo>
                    <a:cubicBezTo>
                      <a:pt x="115" y="1"/>
                      <a:pt x="112" y="0"/>
                      <a:pt x="109" y="0"/>
                    </a:cubicBezTo>
                    <a:close/>
                  </a:path>
                </a:pathLst>
              </a:custGeom>
              <a:solidFill>
                <a:srgbClr val="262626"/>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753" name="Google Shape;753;p36"/>
              <p:cNvGrpSpPr/>
              <p:nvPr/>
            </p:nvGrpSpPr>
            <p:grpSpPr>
              <a:xfrm>
                <a:off x="9543430" y="3835188"/>
                <a:ext cx="508001" cy="79376"/>
                <a:chOff x="9543430" y="3835188"/>
                <a:chExt cx="508001" cy="79376"/>
              </a:xfrm>
            </p:grpSpPr>
            <p:sp>
              <p:nvSpPr>
                <p:cNvPr id="754" name="Google Shape;754;p36"/>
                <p:cNvSpPr/>
                <p:nvPr/>
              </p:nvSpPr>
              <p:spPr>
                <a:xfrm>
                  <a:off x="9633918" y="3835188"/>
                  <a:ext cx="141288" cy="71438"/>
                </a:xfrm>
                <a:custGeom>
                  <a:rect b="b" l="l" r="r" t="t"/>
                  <a:pathLst>
                    <a:path extrusionOk="0" h="19" w="37">
                      <a:moveTo>
                        <a:pt x="37" y="0"/>
                      </a:moveTo>
                      <a:cubicBezTo>
                        <a:pt x="37" y="6"/>
                        <a:pt x="37" y="12"/>
                        <a:pt x="37" y="17"/>
                      </a:cubicBezTo>
                      <a:cubicBezTo>
                        <a:pt x="25" y="18"/>
                        <a:pt x="14" y="18"/>
                        <a:pt x="2" y="19"/>
                      </a:cubicBezTo>
                      <a:cubicBezTo>
                        <a:pt x="1" y="13"/>
                        <a:pt x="1" y="7"/>
                        <a:pt x="0" y="1"/>
                      </a:cubicBezTo>
                      <a:cubicBezTo>
                        <a:pt x="13" y="1"/>
                        <a:pt x="25" y="0"/>
                        <a:pt x="37" y="0"/>
                      </a:cubicBez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55" name="Google Shape;755;p36"/>
                <p:cNvSpPr/>
                <p:nvPr/>
              </p:nvSpPr>
              <p:spPr>
                <a:xfrm>
                  <a:off x="9819655" y="3835188"/>
                  <a:ext cx="144463" cy="71438"/>
                </a:xfrm>
                <a:custGeom>
                  <a:rect b="b" l="l" r="r" t="t"/>
                  <a:pathLst>
                    <a:path extrusionOk="0" h="19" w="38">
                      <a:moveTo>
                        <a:pt x="0" y="0"/>
                      </a:moveTo>
                      <a:cubicBezTo>
                        <a:pt x="13" y="0"/>
                        <a:pt x="25" y="1"/>
                        <a:pt x="38" y="1"/>
                      </a:cubicBezTo>
                      <a:cubicBezTo>
                        <a:pt x="37" y="7"/>
                        <a:pt x="37" y="13"/>
                        <a:pt x="36" y="19"/>
                      </a:cubicBezTo>
                      <a:cubicBezTo>
                        <a:pt x="24" y="18"/>
                        <a:pt x="12" y="17"/>
                        <a:pt x="0" y="17"/>
                      </a:cubicBezTo>
                      <a:cubicBezTo>
                        <a:pt x="0" y="12"/>
                        <a:pt x="0" y="6"/>
                        <a:pt x="0" y="0"/>
                      </a:cubicBez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56" name="Google Shape;756;p36"/>
                <p:cNvSpPr/>
                <p:nvPr/>
              </p:nvSpPr>
              <p:spPr>
                <a:xfrm>
                  <a:off x="9543430" y="3843126"/>
                  <a:ext cx="52388" cy="71438"/>
                </a:xfrm>
                <a:custGeom>
                  <a:rect b="b" l="l" r="r" t="t"/>
                  <a:pathLst>
                    <a:path extrusionOk="0" h="19" w="14">
                      <a:moveTo>
                        <a:pt x="0" y="2"/>
                      </a:moveTo>
                      <a:cubicBezTo>
                        <a:pt x="4" y="1"/>
                        <a:pt x="8" y="1"/>
                        <a:pt x="12" y="0"/>
                      </a:cubicBezTo>
                      <a:cubicBezTo>
                        <a:pt x="13" y="6"/>
                        <a:pt x="13" y="12"/>
                        <a:pt x="14" y="18"/>
                      </a:cubicBezTo>
                      <a:cubicBezTo>
                        <a:pt x="10" y="18"/>
                        <a:pt x="6" y="18"/>
                        <a:pt x="2" y="19"/>
                      </a:cubicBezTo>
                      <a:cubicBezTo>
                        <a:pt x="2" y="13"/>
                        <a:pt x="1" y="7"/>
                        <a:pt x="0" y="2"/>
                      </a:cubicBez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57" name="Google Shape;757;p36"/>
                <p:cNvSpPr/>
                <p:nvPr/>
              </p:nvSpPr>
              <p:spPr>
                <a:xfrm>
                  <a:off x="10002218" y="3843126"/>
                  <a:ext cx="49213" cy="71438"/>
                </a:xfrm>
                <a:custGeom>
                  <a:rect b="b" l="l" r="r" t="t"/>
                  <a:pathLst>
                    <a:path extrusionOk="0" h="19" w="13">
                      <a:moveTo>
                        <a:pt x="11" y="19"/>
                      </a:moveTo>
                      <a:cubicBezTo>
                        <a:pt x="7" y="18"/>
                        <a:pt x="4" y="18"/>
                        <a:pt x="0" y="18"/>
                      </a:cubicBezTo>
                      <a:cubicBezTo>
                        <a:pt x="1" y="12"/>
                        <a:pt x="1" y="6"/>
                        <a:pt x="2" y="0"/>
                      </a:cubicBezTo>
                      <a:cubicBezTo>
                        <a:pt x="6" y="1"/>
                        <a:pt x="9" y="1"/>
                        <a:pt x="13" y="1"/>
                      </a:cubicBezTo>
                      <a:cubicBezTo>
                        <a:pt x="12" y="7"/>
                        <a:pt x="12" y="13"/>
                        <a:pt x="11" y="19"/>
                      </a:cubicBez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758" name="Google Shape;758;p36"/>
              <p:cNvSpPr/>
              <p:nvPr/>
            </p:nvSpPr>
            <p:spPr>
              <a:xfrm>
                <a:off x="9456118" y="2877926"/>
                <a:ext cx="677863" cy="219075"/>
              </a:xfrm>
              <a:custGeom>
                <a:rect b="b" l="l" r="r" t="t"/>
                <a:pathLst>
                  <a:path extrusionOk="0" h="58" w="179">
                    <a:moveTo>
                      <a:pt x="179" y="47"/>
                    </a:moveTo>
                    <a:cubicBezTo>
                      <a:pt x="171" y="51"/>
                      <a:pt x="163" y="54"/>
                      <a:pt x="156" y="58"/>
                    </a:cubicBezTo>
                    <a:cubicBezTo>
                      <a:pt x="147" y="52"/>
                      <a:pt x="138" y="46"/>
                      <a:pt x="129" y="40"/>
                    </a:cubicBezTo>
                    <a:cubicBezTo>
                      <a:pt x="126" y="38"/>
                      <a:pt x="121" y="38"/>
                      <a:pt x="118" y="40"/>
                    </a:cubicBezTo>
                    <a:cubicBezTo>
                      <a:pt x="108" y="45"/>
                      <a:pt x="99" y="50"/>
                      <a:pt x="89" y="55"/>
                    </a:cubicBezTo>
                    <a:cubicBezTo>
                      <a:pt x="80" y="50"/>
                      <a:pt x="71" y="45"/>
                      <a:pt x="61" y="40"/>
                    </a:cubicBezTo>
                    <a:cubicBezTo>
                      <a:pt x="58" y="38"/>
                      <a:pt x="53" y="39"/>
                      <a:pt x="50" y="41"/>
                    </a:cubicBezTo>
                    <a:cubicBezTo>
                      <a:pt x="41" y="46"/>
                      <a:pt x="32" y="52"/>
                      <a:pt x="23" y="58"/>
                    </a:cubicBezTo>
                    <a:cubicBezTo>
                      <a:pt x="15" y="54"/>
                      <a:pt x="8" y="51"/>
                      <a:pt x="0" y="48"/>
                    </a:cubicBezTo>
                    <a:cubicBezTo>
                      <a:pt x="16" y="32"/>
                      <a:pt x="32" y="16"/>
                      <a:pt x="50" y="1"/>
                    </a:cubicBezTo>
                    <a:cubicBezTo>
                      <a:pt x="76" y="3"/>
                      <a:pt x="102" y="3"/>
                      <a:pt x="128" y="0"/>
                    </a:cubicBezTo>
                    <a:cubicBezTo>
                      <a:pt x="146" y="16"/>
                      <a:pt x="163" y="31"/>
                      <a:pt x="179" y="47"/>
                    </a:cubicBezTo>
                    <a:close/>
                  </a:path>
                </a:pathLst>
              </a:custGeom>
              <a:solidFill>
                <a:srgbClr val="FFEFD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759" name="Google Shape;759;p36"/>
              <p:cNvGrpSpPr/>
              <p:nvPr/>
            </p:nvGrpSpPr>
            <p:grpSpPr>
              <a:xfrm>
                <a:off x="9448180" y="2765213"/>
                <a:ext cx="690563" cy="993775"/>
                <a:chOff x="9448180" y="2765213"/>
                <a:chExt cx="690563" cy="993775"/>
              </a:xfrm>
            </p:grpSpPr>
            <p:grpSp>
              <p:nvGrpSpPr>
                <p:cNvPr id="760" name="Google Shape;760;p36"/>
                <p:cNvGrpSpPr/>
                <p:nvPr/>
              </p:nvGrpSpPr>
              <p:grpSpPr>
                <a:xfrm>
                  <a:off x="9448180" y="3070013"/>
                  <a:ext cx="690563" cy="688975"/>
                  <a:chOff x="9448180" y="3070013"/>
                  <a:chExt cx="690563" cy="688975"/>
                </a:xfrm>
              </p:grpSpPr>
              <p:sp>
                <p:nvSpPr>
                  <p:cNvPr id="761" name="Google Shape;761;p36"/>
                  <p:cNvSpPr/>
                  <p:nvPr/>
                </p:nvSpPr>
                <p:spPr>
                  <a:xfrm>
                    <a:off x="9576768" y="3073188"/>
                    <a:ext cx="198438" cy="674688"/>
                  </a:xfrm>
                  <a:custGeom>
                    <a:rect b="b" l="l" r="r" t="t"/>
                    <a:pathLst>
                      <a:path extrusionOk="0" h="179" w="52">
                        <a:moveTo>
                          <a:pt x="0" y="15"/>
                        </a:moveTo>
                        <a:cubicBezTo>
                          <a:pt x="8" y="10"/>
                          <a:pt x="16" y="5"/>
                          <a:pt x="24" y="0"/>
                        </a:cubicBezTo>
                        <a:cubicBezTo>
                          <a:pt x="33" y="4"/>
                          <a:pt x="41" y="8"/>
                          <a:pt x="49" y="13"/>
                        </a:cubicBezTo>
                        <a:cubicBezTo>
                          <a:pt x="50" y="68"/>
                          <a:pt x="51" y="123"/>
                          <a:pt x="52" y="178"/>
                        </a:cubicBezTo>
                        <a:cubicBezTo>
                          <a:pt x="39" y="178"/>
                          <a:pt x="26" y="179"/>
                          <a:pt x="14" y="179"/>
                        </a:cubicBezTo>
                        <a:cubicBezTo>
                          <a:pt x="9" y="125"/>
                          <a:pt x="5" y="70"/>
                          <a:pt x="0" y="15"/>
                        </a:cubicBez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62" name="Google Shape;762;p36"/>
                  <p:cNvSpPr/>
                  <p:nvPr/>
                </p:nvSpPr>
                <p:spPr>
                  <a:xfrm>
                    <a:off x="9819655" y="3070013"/>
                    <a:ext cx="196850" cy="677863"/>
                  </a:xfrm>
                  <a:custGeom>
                    <a:rect b="b" l="l" r="r" t="t"/>
                    <a:pathLst>
                      <a:path extrusionOk="0" h="180" w="52">
                        <a:moveTo>
                          <a:pt x="0" y="179"/>
                        </a:moveTo>
                        <a:cubicBezTo>
                          <a:pt x="1" y="124"/>
                          <a:pt x="1" y="69"/>
                          <a:pt x="2" y="14"/>
                        </a:cubicBezTo>
                        <a:cubicBezTo>
                          <a:pt x="10" y="9"/>
                          <a:pt x="18" y="5"/>
                          <a:pt x="27" y="0"/>
                        </a:cubicBezTo>
                        <a:cubicBezTo>
                          <a:pt x="35" y="6"/>
                          <a:pt x="44" y="11"/>
                          <a:pt x="52" y="17"/>
                        </a:cubicBezTo>
                        <a:cubicBezTo>
                          <a:pt x="48" y="71"/>
                          <a:pt x="44" y="126"/>
                          <a:pt x="40" y="180"/>
                        </a:cubicBezTo>
                        <a:cubicBezTo>
                          <a:pt x="26" y="179"/>
                          <a:pt x="13" y="179"/>
                          <a:pt x="0" y="179"/>
                        </a:cubicBez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63" name="Google Shape;763;p36"/>
                  <p:cNvSpPr/>
                  <p:nvPr/>
                </p:nvSpPr>
                <p:spPr>
                  <a:xfrm>
                    <a:off x="9448180" y="3108113"/>
                    <a:ext cx="133350" cy="650875"/>
                  </a:xfrm>
                  <a:custGeom>
                    <a:rect b="b" l="l" r="r" t="t"/>
                    <a:pathLst>
                      <a:path extrusionOk="0" h="173" w="35">
                        <a:moveTo>
                          <a:pt x="0" y="0"/>
                        </a:moveTo>
                        <a:cubicBezTo>
                          <a:pt x="6" y="2"/>
                          <a:pt x="12" y="5"/>
                          <a:pt x="18" y="7"/>
                        </a:cubicBezTo>
                        <a:cubicBezTo>
                          <a:pt x="23" y="62"/>
                          <a:pt x="29" y="117"/>
                          <a:pt x="35" y="171"/>
                        </a:cubicBezTo>
                        <a:cubicBezTo>
                          <a:pt x="31" y="172"/>
                          <a:pt x="26" y="172"/>
                          <a:pt x="22" y="173"/>
                        </a:cubicBezTo>
                        <a:cubicBezTo>
                          <a:pt x="15" y="115"/>
                          <a:pt x="8" y="57"/>
                          <a:pt x="0" y="0"/>
                        </a:cubicBez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64" name="Google Shape;764;p36"/>
                  <p:cNvSpPr/>
                  <p:nvPr/>
                </p:nvSpPr>
                <p:spPr>
                  <a:xfrm>
                    <a:off x="10016505" y="3103351"/>
                    <a:ext cx="122238" cy="652463"/>
                  </a:xfrm>
                  <a:custGeom>
                    <a:rect b="b" l="l" r="r" t="t"/>
                    <a:pathLst>
                      <a:path extrusionOk="0" h="173" w="32">
                        <a:moveTo>
                          <a:pt x="12" y="173"/>
                        </a:moveTo>
                        <a:cubicBezTo>
                          <a:pt x="8" y="173"/>
                          <a:pt x="4" y="173"/>
                          <a:pt x="0" y="172"/>
                        </a:cubicBezTo>
                        <a:cubicBezTo>
                          <a:pt x="6" y="117"/>
                          <a:pt x="11" y="62"/>
                          <a:pt x="17" y="7"/>
                        </a:cubicBezTo>
                        <a:cubicBezTo>
                          <a:pt x="22" y="5"/>
                          <a:pt x="27" y="2"/>
                          <a:pt x="32" y="0"/>
                        </a:cubicBezTo>
                        <a:cubicBezTo>
                          <a:pt x="26" y="58"/>
                          <a:pt x="19" y="116"/>
                          <a:pt x="12" y="173"/>
                        </a:cubicBez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765" name="Google Shape;765;p36"/>
                <p:cNvSpPr/>
                <p:nvPr/>
              </p:nvSpPr>
              <p:spPr>
                <a:xfrm>
                  <a:off x="9691068" y="2765213"/>
                  <a:ext cx="204788" cy="82550"/>
                </a:xfrm>
                <a:custGeom>
                  <a:rect b="b" l="l" r="r" t="t"/>
                  <a:pathLst>
                    <a:path extrusionOk="0" h="22" w="54">
                      <a:moveTo>
                        <a:pt x="54" y="21"/>
                      </a:moveTo>
                      <a:cubicBezTo>
                        <a:pt x="36" y="22"/>
                        <a:pt x="18" y="22"/>
                        <a:pt x="0" y="21"/>
                      </a:cubicBezTo>
                      <a:cubicBezTo>
                        <a:pt x="9" y="14"/>
                        <a:pt x="18" y="7"/>
                        <a:pt x="27" y="0"/>
                      </a:cubicBezTo>
                      <a:cubicBezTo>
                        <a:pt x="36" y="7"/>
                        <a:pt x="45" y="14"/>
                        <a:pt x="54" y="21"/>
                      </a:cubicBezTo>
                      <a:close/>
                    </a:path>
                  </a:pathLst>
                </a:cu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766" name="Google Shape;766;p36"/>
              <p:cNvSpPr/>
              <p:nvPr/>
            </p:nvSpPr>
            <p:spPr>
              <a:xfrm>
                <a:off x="9732343" y="3536738"/>
                <a:ext cx="136525" cy="739775"/>
              </a:xfrm>
              <a:prstGeom prst="ellipse">
                <a:avLst/>
              </a:prstGeom>
              <a:solidFill>
                <a:srgbClr val="262626"/>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67" name="Google Shape;767;p36"/>
              <p:cNvSpPr/>
              <p:nvPr/>
            </p:nvSpPr>
            <p:spPr>
              <a:xfrm>
                <a:off x="9756155" y="3612938"/>
                <a:ext cx="55563" cy="482600"/>
              </a:xfrm>
              <a:prstGeom prst="ellipse">
                <a:avLst/>
              </a:pr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cxnSp>
        <p:nvCxnSpPr>
          <p:cNvPr id="768" name="Google Shape;768;p36"/>
          <p:cNvCxnSpPr/>
          <p:nvPr/>
        </p:nvCxnSpPr>
        <p:spPr>
          <a:xfrm rot="10800000">
            <a:off x="1754407" y="267282"/>
            <a:ext cx="5509601" cy="3151859"/>
          </a:xfrm>
          <a:prstGeom prst="straightConnector1">
            <a:avLst/>
          </a:prstGeom>
          <a:noFill/>
          <a:ln cap="flat" cmpd="sng" w="19050">
            <a:solidFill>
              <a:srgbClr val="BFBFBF"/>
            </a:solidFill>
            <a:prstDash val="dot"/>
            <a:miter lim="800000"/>
            <a:headEnd len="med" w="med" type="oval"/>
            <a:tailEnd len="med" w="med" type="oval"/>
          </a:ln>
        </p:spPr>
      </p:cxnSp>
      <p:sp>
        <p:nvSpPr>
          <p:cNvPr id="769" name="Google Shape;769;p36"/>
          <p:cNvSpPr/>
          <p:nvPr/>
        </p:nvSpPr>
        <p:spPr>
          <a:xfrm flipH="1">
            <a:off x="5786323" y="2432120"/>
            <a:ext cx="579806" cy="579806"/>
          </a:xfrm>
          <a:prstGeom prst="ellipse">
            <a:avLst/>
          </a:prstGeom>
          <a:solidFill>
            <a:schemeClr val="accent5"/>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70" name="Google Shape;770;p36"/>
          <p:cNvSpPr/>
          <p:nvPr/>
        </p:nvSpPr>
        <p:spPr>
          <a:xfrm flipH="1">
            <a:off x="4309222" y="1603378"/>
            <a:ext cx="579806" cy="579806"/>
          </a:xfrm>
          <a:prstGeom prst="ellipse">
            <a:avLst/>
          </a:prstGeom>
          <a:solidFill>
            <a:schemeClr val="accent4"/>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71" name="Google Shape;771;p36"/>
          <p:cNvSpPr/>
          <p:nvPr/>
        </p:nvSpPr>
        <p:spPr>
          <a:xfrm flipH="1">
            <a:off x="2960842" y="830960"/>
            <a:ext cx="579806" cy="579806"/>
          </a:xfrm>
          <a:prstGeom prst="ellipse">
            <a:avLst/>
          </a:prstGeom>
          <a:solidFill>
            <a:schemeClr val="accent3"/>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72" name="Google Shape;772;p36"/>
          <p:cNvSpPr/>
          <p:nvPr/>
        </p:nvSpPr>
        <p:spPr>
          <a:xfrm flipH="1">
            <a:off x="1625974" y="99640"/>
            <a:ext cx="579806" cy="579806"/>
          </a:xfrm>
          <a:prstGeom prst="ellipse">
            <a:avLst/>
          </a:prstGeom>
          <a:solidFill>
            <a:schemeClr val="accent2"/>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73" name="Google Shape;773;p36"/>
          <p:cNvSpPr/>
          <p:nvPr/>
        </p:nvSpPr>
        <p:spPr>
          <a:xfrm>
            <a:off x="7509650" y="4275504"/>
            <a:ext cx="2049066" cy="926306"/>
          </a:xfrm>
          <a:custGeom>
            <a:rect b="b" l="l" r="r" t="t"/>
            <a:pathLst>
              <a:path extrusionOk="0" h="327" w="726">
                <a:moveTo>
                  <a:pt x="343" y="291"/>
                </a:moveTo>
                <a:cubicBezTo>
                  <a:pt x="347" y="278"/>
                  <a:pt x="349" y="265"/>
                  <a:pt x="349" y="252"/>
                </a:cubicBezTo>
                <a:cubicBezTo>
                  <a:pt x="349" y="252"/>
                  <a:pt x="349" y="251"/>
                  <a:pt x="349" y="251"/>
                </a:cubicBezTo>
                <a:cubicBezTo>
                  <a:pt x="360" y="254"/>
                  <a:pt x="372" y="256"/>
                  <a:pt x="385" y="256"/>
                </a:cubicBezTo>
                <a:cubicBezTo>
                  <a:pt x="390" y="256"/>
                  <a:pt x="394" y="256"/>
                  <a:pt x="399" y="255"/>
                </a:cubicBezTo>
                <a:cubicBezTo>
                  <a:pt x="404" y="268"/>
                  <a:pt x="411" y="280"/>
                  <a:pt x="420" y="291"/>
                </a:cubicBezTo>
                <a:cubicBezTo>
                  <a:pt x="528" y="292"/>
                  <a:pt x="627" y="301"/>
                  <a:pt x="703" y="315"/>
                </a:cubicBezTo>
                <a:cubicBezTo>
                  <a:pt x="717" y="302"/>
                  <a:pt x="726" y="283"/>
                  <a:pt x="726" y="262"/>
                </a:cubicBezTo>
                <a:cubicBezTo>
                  <a:pt x="726" y="222"/>
                  <a:pt x="693" y="190"/>
                  <a:pt x="653" y="190"/>
                </a:cubicBezTo>
                <a:cubicBezTo>
                  <a:pt x="650" y="190"/>
                  <a:pt x="647" y="190"/>
                  <a:pt x="644" y="190"/>
                </a:cubicBezTo>
                <a:cubicBezTo>
                  <a:pt x="636" y="127"/>
                  <a:pt x="582" y="79"/>
                  <a:pt x="517" y="79"/>
                </a:cubicBezTo>
                <a:cubicBezTo>
                  <a:pt x="513" y="79"/>
                  <a:pt x="508" y="79"/>
                  <a:pt x="504" y="79"/>
                </a:cubicBezTo>
                <a:cubicBezTo>
                  <a:pt x="485" y="33"/>
                  <a:pt x="439" y="0"/>
                  <a:pt x="385" y="0"/>
                </a:cubicBezTo>
                <a:cubicBezTo>
                  <a:pt x="314" y="0"/>
                  <a:pt x="257" y="57"/>
                  <a:pt x="257" y="128"/>
                </a:cubicBezTo>
                <a:cubicBezTo>
                  <a:pt x="257" y="128"/>
                  <a:pt x="257" y="129"/>
                  <a:pt x="257" y="129"/>
                </a:cubicBezTo>
                <a:cubicBezTo>
                  <a:pt x="245" y="126"/>
                  <a:pt x="233" y="124"/>
                  <a:pt x="221" y="124"/>
                </a:cubicBezTo>
                <a:cubicBezTo>
                  <a:pt x="159" y="124"/>
                  <a:pt x="107" y="167"/>
                  <a:pt x="95" y="226"/>
                </a:cubicBezTo>
                <a:cubicBezTo>
                  <a:pt x="88" y="223"/>
                  <a:pt x="81" y="222"/>
                  <a:pt x="73" y="222"/>
                </a:cubicBezTo>
                <a:cubicBezTo>
                  <a:pt x="33" y="222"/>
                  <a:pt x="0" y="255"/>
                  <a:pt x="0" y="295"/>
                </a:cubicBezTo>
                <a:cubicBezTo>
                  <a:pt x="0" y="306"/>
                  <a:pt x="3" y="317"/>
                  <a:pt x="8" y="327"/>
                </a:cubicBezTo>
                <a:cubicBezTo>
                  <a:pt x="88" y="307"/>
                  <a:pt x="208" y="293"/>
                  <a:pt x="343" y="291"/>
                </a:cubicBezTo>
                <a:close/>
              </a:path>
            </a:pathLst>
          </a:custGeom>
          <a:solidFill>
            <a:srgbClr val="E3CE9D"/>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774" name="Google Shape;774;p36"/>
          <p:cNvGrpSpPr/>
          <p:nvPr/>
        </p:nvGrpSpPr>
        <p:grpSpPr>
          <a:xfrm>
            <a:off x="7425624" y="4174524"/>
            <a:ext cx="2318147" cy="1121569"/>
            <a:chOff x="3902075" y="1190625"/>
            <a:chExt cx="3090863" cy="1495425"/>
          </a:xfrm>
        </p:grpSpPr>
        <p:sp>
          <p:nvSpPr>
            <p:cNvPr id="775" name="Google Shape;775;p36"/>
            <p:cNvSpPr/>
            <p:nvPr/>
          </p:nvSpPr>
          <p:spPr>
            <a:xfrm>
              <a:off x="3902075" y="1206500"/>
              <a:ext cx="3090863" cy="1479550"/>
            </a:xfrm>
            <a:custGeom>
              <a:rect b="b" l="l" r="r" t="t"/>
              <a:pathLst>
                <a:path extrusionOk="0" h="392" w="821">
                  <a:moveTo>
                    <a:pt x="688" y="309"/>
                  </a:moveTo>
                  <a:cubicBezTo>
                    <a:pt x="645" y="309"/>
                    <a:pt x="607" y="322"/>
                    <a:pt x="583" y="343"/>
                  </a:cubicBezTo>
                  <a:cubicBezTo>
                    <a:pt x="594" y="326"/>
                    <a:pt x="612" y="312"/>
                    <a:pt x="635" y="303"/>
                  </a:cubicBezTo>
                  <a:cubicBezTo>
                    <a:pt x="625" y="279"/>
                    <a:pt x="592" y="261"/>
                    <a:pt x="553" y="261"/>
                  </a:cubicBezTo>
                  <a:cubicBezTo>
                    <a:pt x="546" y="261"/>
                    <a:pt x="540" y="262"/>
                    <a:pt x="533" y="263"/>
                  </a:cubicBezTo>
                  <a:cubicBezTo>
                    <a:pt x="533" y="228"/>
                    <a:pt x="504" y="199"/>
                    <a:pt x="469" y="199"/>
                  </a:cubicBezTo>
                  <a:cubicBezTo>
                    <a:pt x="453" y="199"/>
                    <a:pt x="439" y="205"/>
                    <a:pt x="428" y="214"/>
                  </a:cubicBezTo>
                  <a:cubicBezTo>
                    <a:pt x="417" y="198"/>
                    <a:pt x="398" y="188"/>
                    <a:pt x="377" y="188"/>
                  </a:cubicBezTo>
                  <a:cubicBezTo>
                    <a:pt x="368" y="188"/>
                    <a:pt x="359" y="190"/>
                    <a:pt x="351" y="193"/>
                  </a:cubicBezTo>
                  <a:cubicBezTo>
                    <a:pt x="315" y="123"/>
                    <a:pt x="308" y="49"/>
                    <a:pt x="328" y="0"/>
                  </a:cubicBezTo>
                  <a:cubicBezTo>
                    <a:pt x="294" y="44"/>
                    <a:pt x="295" y="126"/>
                    <a:pt x="333" y="205"/>
                  </a:cubicBezTo>
                  <a:cubicBezTo>
                    <a:pt x="320" y="217"/>
                    <a:pt x="312" y="234"/>
                    <a:pt x="312" y="252"/>
                  </a:cubicBezTo>
                  <a:cubicBezTo>
                    <a:pt x="312" y="254"/>
                    <a:pt x="313" y="255"/>
                    <a:pt x="313" y="257"/>
                  </a:cubicBezTo>
                  <a:cubicBezTo>
                    <a:pt x="331" y="266"/>
                    <a:pt x="346" y="280"/>
                    <a:pt x="355" y="298"/>
                  </a:cubicBezTo>
                  <a:cubicBezTo>
                    <a:pt x="338" y="276"/>
                    <a:pt x="311" y="261"/>
                    <a:pt x="280" y="261"/>
                  </a:cubicBezTo>
                  <a:cubicBezTo>
                    <a:pt x="256" y="261"/>
                    <a:pt x="234" y="271"/>
                    <a:pt x="218" y="285"/>
                  </a:cubicBezTo>
                  <a:cubicBezTo>
                    <a:pt x="243" y="296"/>
                    <a:pt x="265" y="311"/>
                    <a:pt x="280" y="330"/>
                  </a:cubicBezTo>
                  <a:cubicBezTo>
                    <a:pt x="250" y="306"/>
                    <a:pt x="208" y="291"/>
                    <a:pt x="161" y="291"/>
                  </a:cubicBezTo>
                  <a:cubicBezTo>
                    <a:pt x="80" y="291"/>
                    <a:pt x="13" y="335"/>
                    <a:pt x="0" y="392"/>
                  </a:cubicBezTo>
                  <a:cubicBezTo>
                    <a:pt x="109" y="363"/>
                    <a:pt x="253" y="346"/>
                    <a:pt x="412" y="346"/>
                  </a:cubicBezTo>
                  <a:cubicBezTo>
                    <a:pt x="569" y="346"/>
                    <a:pt x="712" y="363"/>
                    <a:pt x="821" y="391"/>
                  </a:cubicBezTo>
                  <a:cubicBezTo>
                    <a:pt x="815" y="345"/>
                    <a:pt x="758" y="309"/>
                    <a:pt x="688" y="309"/>
                  </a:cubicBezTo>
                  <a:close/>
                </a:path>
              </a:pathLst>
            </a:custGeom>
            <a:solidFill>
              <a:srgbClr val="FFEFD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76" name="Google Shape;776;p36"/>
            <p:cNvSpPr/>
            <p:nvPr/>
          </p:nvSpPr>
          <p:spPr>
            <a:xfrm>
              <a:off x="5678488" y="1190625"/>
              <a:ext cx="200025" cy="766763"/>
            </a:xfrm>
            <a:custGeom>
              <a:rect b="b" l="l" r="r" t="t"/>
              <a:pathLst>
                <a:path extrusionOk="0" h="203" w="53">
                  <a:moveTo>
                    <a:pt x="23" y="203"/>
                  </a:moveTo>
                  <a:cubicBezTo>
                    <a:pt x="53" y="123"/>
                    <a:pt x="49" y="44"/>
                    <a:pt x="15" y="0"/>
                  </a:cubicBezTo>
                  <a:cubicBezTo>
                    <a:pt x="36" y="50"/>
                    <a:pt x="32" y="124"/>
                    <a:pt x="0" y="197"/>
                  </a:cubicBezTo>
                  <a:cubicBezTo>
                    <a:pt x="8" y="200"/>
                    <a:pt x="15" y="202"/>
                    <a:pt x="23" y="203"/>
                  </a:cubicBezTo>
                  <a:close/>
                </a:path>
              </a:pathLst>
            </a:custGeom>
            <a:solidFill>
              <a:srgbClr val="FFEFD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cxnSp>
        <p:nvCxnSpPr>
          <p:cNvPr id="777" name="Google Shape;777;p36"/>
          <p:cNvCxnSpPr/>
          <p:nvPr/>
        </p:nvCxnSpPr>
        <p:spPr>
          <a:xfrm>
            <a:off x="1898456" y="1863132"/>
            <a:ext cx="0" cy="331325"/>
          </a:xfrm>
          <a:prstGeom prst="straightConnector1">
            <a:avLst/>
          </a:prstGeom>
          <a:noFill/>
          <a:ln cap="flat" cmpd="sng" w="12700">
            <a:solidFill>
              <a:srgbClr val="BFBFBF"/>
            </a:solidFill>
            <a:prstDash val="solid"/>
            <a:miter lim="800000"/>
            <a:headEnd len="sm" w="sm" type="none"/>
            <a:tailEnd len="med" w="med" type="oval"/>
          </a:ln>
        </p:spPr>
      </p:cxnSp>
      <p:cxnSp>
        <p:nvCxnSpPr>
          <p:cNvPr id="778" name="Google Shape;778;p36"/>
          <p:cNvCxnSpPr/>
          <p:nvPr/>
        </p:nvCxnSpPr>
        <p:spPr>
          <a:xfrm flipH="1">
            <a:off x="1898456" y="754987"/>
            <a:ext cx="1" cy="303993"/>
          </a:xfrm>
          <a:prstGeom prst="straightConnector1">
            <a:avLst/>
          </a:prstGeom>
          <a:noFill/>
          <a:ln cap="flat" cmpd="sng" w="12700">
            <a:solidFill>
              <a:srgbClr val="BFBFBF"/>
            </a:solidFill>
            <a:prstDash val="solid"/>
            <a:miter lim="800000"/>
            <a:headEnd len="sm" w="sm" type="none"/>
            <a:tailEnd len="sm" w="sm" type="none"/>
          </a:ln>
        </p:spPr>
      </p:cxnSp>
      <p:grpSp>
        <p:nvGrpSpPr>
          <p:cNvPr id="779" name="Google Shape;779;p36"/>
          <p:cNvGrpSpPr/>
          <p:nvPr/>
        </p:nvGrpSpPr>
        <p:grpSpPr>
          <a:xfrm>
            <a:off x="630168" y="1229123"/>
            <a:ext cx="2216761" cy="687112"/>
            <a:chOff x="1042330" y="1378811"/>
            <a:chExt cx="2955680" cy="916148"/>
          </a:xfrm>
        </p:grpSpPr>
        <p:sp>
          <p:nvSpPr>
            <p:cNvPr id="780" name="Google Shape;780;p36"/>
            <p:cNvSpPr txBox="1"/>
            <p:nvPr/>
          </p:nvSpPr>
          <p:spPr>
            <a:xfrm flipH="1">
              <a:off x="1042330" y="1378811"/>
              <a:ext cx="2955680" cy="4514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595959"/>
                  </a:solidFill>
                  <a:latin typeface="Libre Franklin"/>
                  <a:ea typeface="Libre Franklin"/>
                  <a:cs typeface="Libre Franklin"/>
                  <a:sym typeface="Libre Franklin"/>
                </a:rPr>
                <a:t>Who should I buy from?</a:t>
              </a:r>
              <a:endParaRPr/>
            </a:p>
          </p:txBody>
        </p:sp>
        <p:sp>
          <p:nvSpPr>
            <p:cNvPr id="781" name="Google Shape;781;p36"/>
            <p:cNvSpPr txBox="1"/>
            <p:nvPr/>
          </p:nvSpPr>
          <p:spPr>
            <a:xfrm flipH="1">
              <a:off x="1455070" y="1720444"/>
              <a:ext cx="2105348" cy="57451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100">
                  <a:solidFill>
                    <a:srgbClr val="595959"/>
                  </a:solidFill>
                  <a:latin typeface="Libre Franklin"/>
                  <a:ea typeface="Libre Franklin"/>
                  <a:cs typeface="Libre Franklin"/>
                  <a:sym typeface="Libre Franklin"/>
                </a:rPr>
                <a:t>Vendor Selection</a:t>
              </a:r>
              <a:endParaRPr/>
            </a:p>
            <a:p>
              <a:pPr indent="0" lvl="0" marL="0" marR="0" rtl="0" algn="ctr">
                <a:spcBef>
                  <a:spcPts val="0"/>
                </a:spcBef>
                <a:spcAft>
                  <a:spcPts val="0"/>
                </a:spcAft>
                <a:buNone/>
              </a:pPr>
              <a:r>
                <a:rPr b="1" lang="en-US" sz="1100">
                  <a:solidFill>
                    <a:srgbClr val="595959"/>
                  </a:solidFill>
                  <a:latin typeface="Libre Franklin"/>
                  <a:ea typeface="Libre Franklin"/>
                  <a:cs typeface="Libre Franklin"/>
                  <a:sym typeface="Libre Franklin"/>
                </a:rPr>
                <a:t>Who should I buy from?</a:t>
              </a:r>
              <a:endParaRPr/>
            </a:p>
          </p:txBody>
        </p:sp>
      </p:grpSp>
      <p:cxnSp>
        <p:nvCxnSpPr>
          <p:cNvPr id="782" name="Google Shape;782;p36"/>
          <p:cNvCxnSpPr/>
          <p:nvPr/>
        </p:nvCxnSpPr>
        <p:spPr>
          <a:xfrm>
            <a:off x="3235377" y="2651175"/>
            <a:ext cx="0" cy="331325"/>
          </a:xfrm>
          <a:prstGeom prst="straightConnector1">
            <a:avLst/>
          </a:prstGeom>
          <a:noFill/>
          <a:ln cap="flat" cmpd="sng" w="12700">
            <a:solidFill>
              <a:srgbClr val="BFBFBF"/>
            </a:solidFill>
            <a:prstDash val="solid"/>
            <a:miter lim="800000"/>
            <a:headEnd len="sm" w="sm" type="none"/>
            <a:tailEnd len="med" w="med" type="oval"/>
          </a:ln>
        </p:spPr>
      </p:cxnSp>
      <p:cxnSp>
        <p:nvCxnSpPr>
          <p:cNvPr id="783" name="Google Shape;783;p36"/>
          <p:cNvCxnSpPr/>
          <p:nvPr/>
        </p:nvCxnSpPr>
        <p:spPr>
          <a:xfrm flipH="1">
            <a:off x="3235377" y="1543030"/>
            <a:ext cx="1" cy="303993"/>
          </a:xfrm>
          <a:prstGeom prst="straightConnector1">
            <a:avLst/>
          </a:prstGeom>
          <a:noFill/>
          <a:ln cap="flat" cmpd="sng" w="12700">
            <a:solidFill>
              <a:srgbClr val="BFBFBF"/>
            </a:solidFill>
            <a:prstDash val="solid"/>
            <a:miter lim="800000"/>
            <a:headEnd len="sm" w="sm" type="none"/>
            <a:tailEnd len="sm" w="sm" type="none"/>
          </a:ln>
        </p:spPr>
      </p:cxnSp>
      <p:grpSp>
        <p:nvGrpSpPr>
          <p:cNvPr id="784" name="Google Shape;784;p36"/>
          <p:cNvGrpSpPr/>
          <p:nvPr/>
        </p:nvGrpSpPr>
        <p:grpSpPr>
          <a:xfrm>
            <a:off x="2042404" y="1965719"/>
            <a:ext cx="1964897" cy="679550"/>
            <a:chOff x="2992812" y="2429535"/>
            <a:chExt cx="2619862" cy="906065"/>
          </a:xfrm>
        </p:grpSpPr>
        <p:sp>
          <p:nvSpPr>
            <p:cNvPr id="785" name="Google Shape;785;p36"/>
            <p:cNvSpPr txBox="1"/>
            <p:nvPr/>
          </p:nvSpPr>
          <p:spPr>
            <a:xfrm flipH="1">
              <a:off x="2992812" y="2429535"/>
              <a:ext cx="2619862" cy="4514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595959"/>
                  </a:solidFill>
                  <a:latin typeface="Libre Franklin"/>
                  <a:ea typeface="Libre Franklin"/>
                  <a:cs typeface="Libre Franklin"/>
                  <a:sym typeface="Libre Franklin"/>
                </a:rPr>
                <a:t>Why shouldn’t I buy?</a:t>
              </a:r>
              <a:endParaRPr/>
            </a:p>
          </p:txBody>
        </p:sp>
        <p:sp>
          <p:nvSpPr>
            <p:cNvPr id="786" name="Google Shape;786;p36"/>
            <p:cNvSpPr txBox="1"/>
            <p:nvPr/>
          </p:nvSpPr>
          <p:spPr>
            <a:xfrm flipH="1">
              <a:off x="3170017" y="2761085"/>
              <a:ext cx="2442653" cy="57451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100">
                  <a:solidFill>
                    <a:srgbClr val="595959"/>
                  </a:solidFill>
                  <a:latin typeface="Libre Franklin"/>
                  <a:ea typeface="Libre Franklin"/>
                  <a:cs typeface="Libre Franklin"/>
                  <a:sym typeface="Libre Franklin"/>
                </a:rPr>
                <a:t>Objections to ownership</a:t>
              </a:r>
              <a:endParaRPr/>
            </a:p>
            <a:p>
              <a:pPr indent="0" lvl="0" marL="0" marR="0" rtl="0" algn="ctr">
                <a:spcBef>
                  <a:spcPts val="0"/>
                </a:spcBef>
                <a:spcAft>
                  <a:spcPts val="0"/>
                </a:spcAft>
                <a:buNone/>
              </a:pPr>
              <a:r>
                <a:rPr b="1" lang="en-US" sz="1100">
                  <a:solidFill>
                    <a:srgbClr val="595959"/>
                  </a:solidFill>
                  <a:latin typeface="Libre Franklin"/>
                  <a:ea typeface="Libre Franklin"/>
                  <a:cs typeface="Libre Franklin"/>
                  <a:sym typeface="Libre Franklin"/>
                </a:rPr>
                <a:t>Why shouldn’t I buy?</a:t>
              </a:r>
              <a:endParaRPr/>
            </a:p>
          </p:txBody>
        </p:sp>
      </p:grpSp>
      <p:cxnSp>
        <p:nvCxnSpPr>
          <p:cNvPr id="787" name="Google Shape;787;p36"/>
          <p:cNvCxnSpPr/>
          <p:nvPr/>
        </p:nvCxnSpPr>
        <p:spPr>
          <a:xfrm>
            <a:off x="4575920" y="3404725"/>
            <a:ext cx="0" cy="331325"/>
          </a:xfrm>
          <a:prstGeom prst="straightConnector1">
            <a:avLst/>
          </a:prstGeom>
          <a:noFill/>
          <a:ln cap="flat" cmpd="sng" w="12700">
            <a:solidFill>
              <a:srgbClr val="BFBFBF"/>
            </a:solidFill>
            <a:prstDash val="solid"/>
            <a:miter lim="800000"/>
            <a:headEnd len="sm" w="sm" type="none"/>
            <a:tailEnd len="med" w="med" type="oval"/>
          </a:ln>
        </p:spPr>
      </p:cxnSp>
      <p:cxnSp>
        <p:nvCxnSpPr>
          <p:cNvPr id="788" name="Google Shape;788;p36"/>
          <p:cNvCxnSpPr/>
          <p:nvPr/>
        </p:nvCxnSpPr>
        <p:spPr>
          <a:xfrm flipH="1">
            <a:off x="4575921" y="2296580"/>
            <a:ext cx="1" cy="303993"/>
          </a:xfrm>
          <a:prstGeom prst="straightConnector1">
            <a:avLst/>
          </a:prstGeom>
          <a:noFill/>
          <a:ln cap="flat" cmpd="sng" w="12700">
            <a:solidFill>
              <a:srgbClr val="BFBFBF"/>
            </a:solidFill>
            <a:prstDash val="solid"/>
            <a:miter lim="800000"/>
            <a:headEnd len="sm" w="sm" type="none"/>
            <a:tailEnd len="sm" w="sm" type="none"/>
          </a:ln>
        </p:spPr>
      </p:cxnSp>
      <p:grpSp>
        <p:nvGrpSpPr>
          <p:cNvPr id="789" name="Google Shape;789;p36"/>
          <p:cNvGrpSpPr/>
          <p:nvPr/>
        </p:nvGrpSpPr>
        <p:grpSpPr>
          <a:xfrm>
            <a:off x="3700960" y="2870562"/>
            <a:ext cx="1742080" cy="513236"/>
            <a:chOff x="4928745" y="3434268"/>
            <a:chExt cx="2322772" cy="684315"/>
          </a:xfrm>
        </p:grpSpPr>
        <p:sp>
          <p:nvSpPr>
            <p:cNvPr id="790" name="Google Shape;790;p36"/>
            <p:cNvSpPr txBox="1"/>
            <p:nvPr/>
          </p:nvSpPr>
          <p:spPr>
            <a:xfrm flipH="1">
              <a:off x="4928745" y="3434268"/>
              <a:ext cx="2322772" cy="4514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595959"/>
                  </a:solidFill>
                  <a:latin typeface="Libre Franklin"/>
                  <a:ea typeface="Libre Franklin"/>
                  <a:cs typeface="Libre Franklin"/>
                  <a:sym typeface="Libre Franklin"/>
                </a:rPr>
                <a:t>Why should I buy?</a:t>
              </a:r>
              <a:endParaRPr/>
            </a:p>
          </p:txBody>
        </p:sp>
        <p:sp>
          <p:nvSpPr>
            <p:cNvPr id="791" name="Google Shape;791;p36"/>
            <p:cNvSpPr txBox="1"/>
            <p:nvPr/>
          </p:nvSpPr>
          <p:spPr>
            <a:xfrm flipH="1">
              <a:off x="5094960" y="3769771"/>
              <a:ext cx="2025223" cy="34881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100">
                  <a:solidFill>
                    <a:srgbClr val="595959"/>
                  </a:solidFill>
                  <a:latin typeface="Libre Franklin"/>
                  <a:ea typeface="Libre Franklin"/>
                  <a:cs typeface="Libre Franklin"/>
                  <a:sym typeface="Libre Franklin"/>
                </a:rPr>
                <a:t>Benefits of ownership</a:t>
              </a:r>
              <a:endParaRPr/>
            </a:p>
          </p:txBody>
        </p:sp>
      </p:grpSp>
      <p:cxnSp>
        <p:nvCxnSpPr>
          <p:cNvPr id="792" name="Google Shape;792;p36"/>
          <p:cNvCxnSpPr/>
          <p:nvPr/>
        </p:nvCxnSpPr>
        <p:spPr>
          <a:xfrm rot="10800000">
            <a:off x="8294145" y="1935723"/>
            <a:ext cx="0" cy="331325"/>
          </a:xfrm>
          <a:prstGeom prst="straightConnector1">
            <a:avLst/>
          </a:prstGeom>
          <a:noFill/>
          <a:ln cap="flat" cmpd="sng" w="12700">
            <a:solidFill>
              <a:srgbClr val="BFBFBF"/>
            </a:solidFill>
            <a:prstDash val="solid"/>
            <a:miter lim="800000"/>
            <a:headEnd len="sm" w="sm" type="none"/>
            <a:tailEnd len="med" w="med" type="oval"/>
          </a:ln>
        </p:spPr>
      </p:cxnSp>
      <p:cxnSp>
        <p:nvCxnSpPr>
          <p:cNvPr id="793" name="Google Shape;793;p36"/>
          <p:cNvCxnSpPr/>
          <p:nvPr/>
        </p:nvCxnSpPr>
        <p:spPr>
          <a:xfrm flipH="1" rot="-5400000">
            <a:off x="6816159" y="1949390"/>
            <a:ext cx="1" cy="303993"/>
          </a:xfrm>
          <a:prstGeom prst="straightConnector1">
            <a:avLst/>
          </a:prstGeom>
          <a:noFill/>
          <a:ln cap="flat" cmpd="sng" w="12700">
            <a:solidFill>
              <a:srgbClr val="BFBFBF"/>
            </a:solidFill>
            <a:prstDash val="solid"/>
            <a:miter lim="800000"/>
            <a:headEnd len="sm" w="sm" type="none"/>
            <a:tailEnd len="sm" w="sm" type="none"/>
          </a:ln>
        </p:spPr>
      </p:cxnSp>
      <p:grpSp>
        <p:nvGrpSpPr>
          <p:cNvPr id="794" name="Google Shape;794;p36"/>
          <p:cNvGrpSpPr/>
          <p:nvPr/>
        </p:nvGrpSpPr>
        <p:grpSpPr>
          <a:xfrm>
            <a:off x="5952101" y="2600572"/>
            <a:ext cx="233018" cy="262982"/>
            <a:chOff x="3175" y="3175"/>
            <a:chExt cx="2320925" cy="2619375"/>
          </a:xfrm>
        </p:grpSpPr>
        <p:sp>
          <p:nvSpPr>
            <p:cNvPr id="795" name="Google Shape;795;p36"/>
            <p:cNvSpPr/>
            <p:nvPr/>
          </p:nvSpPr>
          <p:spPr>
            <a:xfrm>
              <a:off x="168275" y="3175"/>
              <a:ext cx="1990725" cy="1990725"/>
            </a:xfrm>
            <a:custGeom>
              <a:rect b="b" l="l" r="r" t="t"/>
              <a:pathLst>
                <a:path extrusionOk="0" h="528" w="528">
                  <a:moveTo>
                    <a:pt x="264" y="528"/>
                  </a:moveTo>
                  <a:cubicBezTo>
                    <a:pt x="410" y="528"/>
                    <a:pt x="528" y="410"/>
                    <a:pt x="528" y="264"/>
                  </a:cubicBezTo>
                  <a:cubicBezTo>
                    <a:pt x="528" y="118"/>
                    <a:pt x="410" y="0"/>
                    <a:pt x="264" y="0"/>
                  </a:cubicBezTo>
                  <a:cubicBezTo>
                    <a:pt x="118" y="0"/>
                    <a:pt x="0" y="118"/>
                    <a:pt x="0" y="264"/>
                  </a:cubicBezTo>
                  <a:cubicBezTo>
                    <a:pt x="0" y="410"/>
                    <a:pt x="118" y="528"/>
                    <a:pt x="264" y="528"/>
                  </a:cubicBezTo>
                  <a:close/>
                  <a:moveTo>
                    <a:pt x="264" y="484"/>
                  </a:moveTo>
                  <a:cubicBezTo>
                    <a:pt x="181" y="484"/>
                    <a:pt x="108" y="438"/>
                    <a:pt x="71" y="370"/>
                  </a:cubicBezTo>
                  <a:cubicBezTo>
                    <a:pt x="72" y="369"/>
                    <a:pt x="72" y="369"/>
                    <a:pt x="73" y="369"/>
                  </a:cubicBezTo>
                  <a:cubicBezTo>
                    <a:pt x="79" y="367"/>
                    <a:pt x="87" y="363"/>
                    <a:pt x="92" y="352"/>
                  </a:cubicBezTo>
                  <a:cubicBezTo>
                    <a:pt x="97" y="340"/>
                    <a:pt x="101" y="324"/>
                    <a:pt x="104" y="312"/>
                  </a:cubicBezTo>
                  <a:cubicBezTo>
                    <a:pt x="130" y="335"/>
                    <a:pt x="191" y="377"/>
                    <a:pt x="304" y="385"/>
                  </a:cubicBezTo>
                  <a:cubicBezTo>
                    <a:pt x="309" y="385"/>
                    <a:pt x="315" y="385"/>
                    <a:pt x="321" y="385"/>
                  </a:cubicBezTo>
                  <a:cubicBezTo>
                    <a:pt x="371" y="385"/>
                    <a:pt x="426" y="372"/>
                    <a:pt x="461" y="361"/>
                  </a:cubicBezTo>
                  <a:cubicBezTo>
                    <a:pt x="425" y="434"/>
                    <a:pt x="350" y="484"/>
                    <a:pt x="264" y="484"/>
                  </a:cubicBezTo>
                  <a:close/>
                  <a:moveTo>
                    <a:pt x="264" y="44"/>
                  </a:moveTo>
                  <a:cubicBezTo>
                    <a:pt x="385" y="44"/>
                    <a:pt x="484" y="143"/>
                    <a:pt x="484" y="264"/>
                  </a:cubicBezTo>
                  <a:cubicBezTo>
                    <a:pt x="484" y="289"/>
                    <a:pt x="480" y="312"/>
                    <a:pt x="472" y="334"/>
                  </a:cubicBezTo>
                  <a:cubicBezTo>
                    <a:pt x="438" y="345"/>
                    <a:pt x="364" y="367"/>
                    <a:pt x="305" y="363"/>
                  </a:cubicBezTo>
                  <a:cubicBezTo>
                    <a:pt x="161" y="352"/>
                    <a:pt x="107" y="283"/>
                    <a:pt x="107" y="283"/>
                  </a:cubicBezTo>
                  <a:cubicBezTo>
                    <a:pt x="104" y="279"/>
                    <a:pt x="99" y="278"/>
                    <a:pt x="95" y="279"/>
                  </a:cubicBezTo>
                  <a:cubicBezTo>
                    <a:pt x="91" y="280"/>
                    <a:pt x="88" y="283"/>
                    <a:pt x="87" y="287"/>
                  </a:cubicBezTo>
                  <a:cubicBezTo>
                    <a:pt x="87" y="288"/>
                    <a:pt x="81" y="323"/>
                    <a:pt x="72" y="343"/>
                  </a:cubicBezTo>
                  <a:cubicBezTo>
                    <a:pt x="70" y="347"/>
                    <a:pt x="68" y="348"/>
                    <a:pt x="67" y="348"/>
                  </a:cubicBezTo>
                  <a:cubicBezTo>
                    <a:pt x="65" y="348"/>
                    <a:pt x="63" y="348"/>
                    <a:pt x="60" y="347"/>
                  </a:cubicBezTo>
                  <a:cubicBezTo>
                    <a:pt x="50" y="322"/>
                    <a:pt x="44" y="294"/>
                    <a:pt x="44" y="264"/>
                  </a:cubicBezTo>
                  <a:cubicBezTo>
                    <a:pt x="44" y="143"/>
                    <a:pt x="142" y="44"/>
                    <a:pt x="264" y="44"/>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96" name="Google Shape;796;p36"/>
            <p:cNvSpPr/>
            <p:nvPr/>
          </p:nvSpPr>
          <p:spPr>
            <a:xfrm>
              <a:off x="3175" y="1698625"/>
              <a:ext cx="2320925" cy="923925"/>
            </a:xfrm>
            <a:custGeom>
              <a:rect b="b" l="l" r="r" t="t"/>
              <a:pathLst>
                <a:path extrusionOk="0" h="245" w="616">
                  <a:moveTo>
                    <a:pt x="541" y="7"/>
                  </a:moveTo>
                  <a:cubicBezTo>
                    <a:pt x="531" y="0"/>
                    <a:pt x="517" y="2"/>
                    <a:pt x="510" y="12"/>
                  </a:cubicBezTo>
                  <a:cubicBezTo>
                    <a:pt x="503" y="22"/>
                    <a:pt x="505" y="36"/>
                    <a:pt x="515" y="43"/>
                  </a:cubicBezTo>
                  <a:cubicBezTo>
                    <a:pt x="555" y="72"/>
                    <a:pt x="572" y="88"/>
                    <a:pt x="572" y="113"/>
                  </a:cubicBezTo>
                  <a:cubicBezTo>
                    <a:pt x="572" y="177"/>
                    <a:pt x="498" y="201"/>
                    <a:pt x="308" y="201"/>
                  </a:cubicBezTo>
                  <a:cubicBezTo>
                    <a:pt x="118" y="201"/>
                    <a:pt x="44" y="177"/>
                    <a:pt x="44" y="113"/>
                  </a:cubicBezTo>
                  <a:cubicBezTo>
                    <a:pt x="44" y="88"/>
                    <a:pt x="60" y="72"/>
                    <a:pt x="101" y="43"/>
                  </a:cubicBezTo>
                  <a:cubicBezTo>
                    <a:pt x="110" y="36"/>
                    <a:pt x="113" y="22"/>
                    <a:pt x="105" y="12"/>
                  </a:cubicBezTo>
                  <a:cubicBezTo>
                    <a:pt x="98" y="2"/>
                    <a:pt x="85" y="0"/>
                    <a:pt x="75" y="7"/>
                  </a:cubicBezTo>
                  <a:cubicBezTo>
                    <a:pt x="40" y="33"/>
                    <a:pt x="0" y="62"/>
                    <a:pt x="0" y="113"/>
                  </a:cubicBezTo>
                  <a:cubicBezTo>
                    <a:pt x="0" y="235"/>
                    <a:pt x="159" y="245"/>
                    <a:pt x="308" y="245"/>
                  </a:cubicBezTo>
                  <a:cubicBezTo>
                    <a:pt x="457" y="245"/>
                    <a:pt x="616" y="235"/>
                    <a:pt x="616" y="113"/>
                  </a:cubicBezTo>
                  <a:cubicBezTo>
                    <a:pt x="616" y="62"/>
                    <a:pt x="576" y="33"/>
                    <a:pt x="541" y="7"/>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797" name="Google Shape;797;p36"/>
          <p:cNvSpPr/>
          <p:nvPr/>
        </p:nvSpPr>
        <p:spPr>
          <a:xfrm>
            <a:off x="4438684" y="1760345"/>
            <a:ext cx="320882" cy="245846"/>
          </a:xfrm>
          <a:custGeom>
            <a:rect b="b" l="l" r="r" t="t"/>
            <a:pathLst>
              <a:path extrusionOk="0" h="549" w="718">
                <a:moveTo>
                  <a:pt x="633" y="0"/>
                </a:moveTo>
                <a:cubicBezTo>
                  <a:pt x="587" y="0"/>
                  <a:pt x="549" y="38"/>
                  <a:pt x="549" y="84"/>
                </a:cubicBezTo>
                <a:cubicBezTo>
                  <a:pt x="549" y="110"/>
                  <a:pt x="561" y="132"/>
                  <a:pt x="578" y="148"/>
                </a:cubicBezTo>
                <a:cubicBezTo>
                  <a:pt x="475" y="302"/>
                  <a:pt x="475" y="302"/>
                  <a:pt x="475" y="302"/>
                </a:cubicBezTo>
                <a:cubicBezTo>
                  <a:pt x="466" y="298"/>
                  <a:pt x="455" y="296"/>
                  <a:pt x="443" y="296"/>
                </a:cubicBezTo>
                <a:cubicBezTo>
                  <a:pt x="411" y="296"/>
                  <a:pt x="383" y="314"/>
                  <a:pt x="369" y="340"/>
                </a:cubicBezTo>
                <a:cubicBezTo>
                  <a:pt x="310" y="305"/>
                  <a:pt x="310" y="305"/>
                  <a:pt x="310" y="305"/>
                </a:cubicBezTo>
                <a:cubicBezTo>
                  <a:pt x="314" y="296"/>
                  <a:pt x="316" y="285"/>
                  <a:pt x="316" y="275"/>
                </a:cubicBezTo>
                <a:cubicBezTo>
                  <a:pt x="316" y="228"/>
                  <a:pt x="278" y="190"/>
                  <a:pt x="232" y="190"/>
                </a:cubicBezTo>
                <a:cubicBezTo>
                  <a:pt x="185" y="190"/>
                  <a:pt x="147" y="228"/>
                  <a:pt x="147" y="275"/>
                </a:cubicBezTo>
                <a:cubicBezTo>
                  <a:pt x="147" y="300"/>
                  <a:pt x="159" y="322"/>
                  <a:pt x="176" y="338"/>
                </a:cubicBezTo>
                <a:cubicBezTo>
                  <a:pt x="133" y="396"/>
                  <a:pt x="133" y="396"/>
                  <a:pt x="133" y="396"/>
                </a:cubicBezTo>
                <a:cubicBezTo>
                  <a:pt x="119" y="386"/>
                  <a:pt x="102" y="380"/>
                  <a:pt x="84" y="380"/>
                </a:cubicBezTo>
                <a:cubicBezTo>
                  <a:pt x="38" y="380"/>
                  <a:pt x="0" y="418"/>
                  <a:pt x="0" y="465"/>
                </a:cubicBezTo>
                <a:cubicBezTo>
                  <a:pt x="0" y="511"/>
                  <a:pt x="38" y="549"/>
                  <a:pt x="84" y="549"/>
                </a:cubicBezTo>
                <a:cubicBezTo>
                  <a:pt x="130" y="549"/>
                  <a:pt x="168" y="511"/>
                  <a:pt x="168" y="465"/>
                </a:cubicBezTo>
                <a:cubicBezTo>
                  <a:pt x="168" y="444"/>
                  <a:pt x="160" y="425"/>
                  <a:pt x="148" y="411"/>
                </a:cubicBezTo>
                <a:cubicBezTo>
                  <a:pt x="194" y="350"/>
                  <a:pt x="194" y="350"/>
                  <a:pt x="194" y="350"/>
                </a:cubicBezTo>
                <a:cubicBezTo>
                  <a:pt x="205" y="355"/>
                  <a:pt x="218" y="359"/>
                  <a:pt x="232" y="359"/>
                </a:cubicBezTo>
                <a:cubicBezTo>
                  <a:pt x="260" y="359"/>
                  <a:pt x="285" y="345"/>
                  <a:pt x="300" y="324"/>
                </a:cubicBezTo>
                <a:cubicBezTo>
                  <a:pt x="361" y="360"/>
                  <a:pt x="361" y="360"/>
                  <a:pt x="361" y="360"/>
                </a:cubicBezTo>
                <a:cubicBezTo>
                  <a:pt x="360" y="367"/>
                  <a:pt x="359" y="373"/>
                  <a:pt x="359" y="380"/>
                </a:cubicBezTo>
                <a:cubicBezTo>
                  <a:pt x="359" y="427"/>
                  <a:pt x="397" y="465"/>
                  <a:pt x="443" y="465"/>
                </a:cubicBezTo>
                <a:cubicBezTo>
                  <a:pt x="490" y="465"/>
                  <a:pt x="528" y="427"/>
                  <a:pt x="528" y="380"/>
                </a:cubicBezTo>
                <a:cubicBezTo>
                  <a:pt x="528" y="352"/>
                  <a:pt x="514" y="328"/>
                  <a:pt x="494" y="313"/>
                </a:cubicBezTo>
                <a:cubicBezTo>
                  <a:pt x="596" y="160"/>
                  <a:pt x="596" y="160"/>
                  <a:pt x="596" y="160"/>
                </a:cubicBezTo>
                <a:cubicBezTo>
                  <a:pt x="607" y="165"/>
                  <a:pt x="620" y="169"/>
                  <a:pt x="633" y="169"/>
                </a:cubicBezTo>
                <a:cubicBezTo>
                  <a:pt x="680" y="169"/>
                  <a:pt x="718" y="131"/>
                  <a:pt x="718" y="84"/>
                </a:cubicBezTo>
                <a:cubicBezTo>
                  <a:pt x="718" y="38"/>
                  <a:pt x="680" y="0"/>
                  <a:pt x="633" y="0"/>
                </a:cubicBezTo>
                <a:close/>
                <a:moveTo>
                  <a:pt x="84" y="507"/>
                </a:moveTo>
                <a:cubicBezTo>
                  <a:pt x="61" y="507"/>
                  <a:pt x="42" y="488"/>
                  <a:pt x="42" y="465"/>
                </a:cubicBezTo>
                <a:cubicBezTo>
                  <a:pt x="42" y="441"/>
                  <a:pt x="61" y="422"/>
                  <a:pt x="84" y="422"/>
                </a:cubicBezTo>
                <a:cubicBezTo>
                  <a:pt x="107" y="422"/>
                  <a:pt x="126" y="441"/>
                  <a:pt x="126" y="465"/>
                </a:cubicBezTo>
                <a:cubicBezTo>
                  <a:pt x="126" y="488"/>
                  <a:pt x="107" y="507"/>
                  <a:pt x="84" y="507"/>
                </a:cubicBezTo>
                <a:close/>
                <a:moveTo>
                  <a:pt x="232" y="317"/>
                </a:moveTo>
                <a:cubicBezTo>
                  <a:pt x="209" y="317"/>
                  <a:pt x="190" y="298"/>
                  <a:pt x="190" y="275"/>
                </a:cubicBezTo>
                <a:cubicBezTo>
                  <a:pt x="190" y="251"/>
                  <a:pt x="209" y="233"/>
                  <a:pt x="232" y="233"/>
                </a:cubicBezTo>
                <a:cubicBezTo>
                  <a:pt x="255" y="233"/>
                  <a:pt x="274" y="251"/>
                  <a:pt x="274" y="275"/>
                </a:cubicBezTo>
                <a:cubicBezTo>
                  <a:pt x="274" y="298"/>
                  <a:pt x="255" y="317"/>
                  <a:pt x="232" y="317"/>
                </a:cubicBezTo>
                <a:close/>
                <a:moveTo>
                  <a:pt x="443" y="422"/>
                </a:moveTo>
                <a:cubicBezTo>
                  <a:pt x="420" y="422"/>
                  <a:pt x="401" y="403"/>
                  <a:pt x="401" y="380"/>
                </a:cubicBezTo>
                <a:cubicBezTo>
                  <a:pt x="401" y="357"/>
                  <a:pt x="420" y="338"/>
                  <a:pt x="443" y="338"/>
                </a:cubicBezTo>
                <a:cubicBezTo>
                  <a:pt x="467" y="338"/>
                  <a:pt x="486" y="357"/>
                  <a:pt x="486" y="380"/>
                </a:cubicBezTo>
                <a:cubicBezTo>
                  <a:pt x="486" y="403"/>
                  <a:pt x="467" y="422"/>
                  <a:pt x="443" y="422"/>
                </a:cubicBezTo>
                <a:close/>
                <a:moveTo>
                  <a:pt x="633" y="127"/>
                </a:moveTo>
                <a:cubicBezTo>
                  <a:pt x="610" y="127"/>
                  <a:pt x="591" y="108"/>
                  <a:pt x="591" y="84"/>
                </a:cubicBezTo>
                <a:cubicBezTo>
                  <a:pt x="591" y="61"/>
                  <a:pt x="610" y="42"/>
                  <a:pt x="633" y="42"/>
                </a:cubicBezTo>
                <a:cubicBezTo>
                  <a:pt x="657" y="42"/>
                  <a:pt x="675" y="61"/>
                  <a:pt x="675" y="84"/>
                </a:cubicBezTo>
                <a:cubicBezTo>
                  <a:pt x="675" y="108"/>
                  <a:pt x="657" y="127"/>
                  <a:pt x="633" y="127"/>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798" name="Google Shape;798;p36"/>
          <p:cNvGrpSpPr/>
          <p:nvPr/>
        </p:nvGrpSpPr>
        <p:grpSpPr>
          <a:xfrm>
            <a:off x="3090971" y="993010"/>
            <a:ext cx="319547" cy="255706"/>
            <a:chOff x="6069013" y="-1522413"/>
            <a:chExt cx="4465637" cy="3573463"/>
          </a:xfrm>
        </p:grpSpPr>
        <p:sp>
          <p:nvSpPr>
            <p:cNvPr id="799" name="Google Shape;799;p36"/>
            <p:cNvSpPr/>
            <p:nvPr/>
          </p:nvSpPr>
          <p:spPr>
            <a:xfrm>
              <a:off x="6069013" y="-1522413"/>
              <a:ext cx="4465637" cy="2979738"/>
            </a:xfrm>
            <a:custGeom>
              <a:rect b="b" l="l" r="r" t="t"/>
              <a:pathLst>
                <a:path extrusionOk="0" h="792" w="1188">
                  <a:moveTo>
                    <a:pt x="869" y="792"/>
                  </a:moveTo>
                  <a:cubicBezTo>
                    <a:pt x="847" y="792"/>
                    <a:pt x="830" y="775"/>
                    <a:pt x="830" y="753"/>
                  </a:cubicBezTo>
                  <a:cubicBezTo>
                    <a:pt x="830" y="731"/>
                    <a:pt x="847" y="713"/>
                    <a:pt x="869" y="713"/>
                  </a:cubicBezTo>
                  <a:cubicBezTo>
                    <a:pt x="949" y="713"/>
                    <a:pt x="949" y="713"/>
                    <a:pt x="949" y="713"/>
                  </a:cubicBezTo>
                  <a:cubicBezTo>
                    <a:pt x="950" y="713"/>
                    <a:pt x="952" y="713"/>
                    <a:pt x="953" y="713"/>
                  </a:cubicBezTo>
                  <a:cubicBezTo>
                    <a:pt x="954" y="713"/>
                    <a:pt x="955" y="713"/>
                    <a:pt x="955" y="713"/>
                  </a:cubicBezTo>
                  <a:cubicBezTo>
                    <a:pt x="1041" y="710"/>
                    <a:pt x="1109" y="640"/>
                    <a:pt x="1109" y="555"/>
                  </a:cubicBezTo>
                  <a:cubicBezTo>
                    <a:pt x="1109" y="467"/>
                    <a:pt x="1038" y="396"/>
                    <a:pt x="951" y="396"/>
                  </a:cubicBezTo>
                  <a:cubicBezTo>
                    <a:pt x="940" y="396"/>
                    <a:pt x="928" y="398"/>
                    <a:pt x="915" y="401"/>
                  </a:cubicBezTo>
                  <a:cubicBezTo>
                    <a:pt x="902" y="404"/>
                    <a:pt x="889" y="400"/>
                    <a:pt x="879" y="391"/>
                  </a:cubicBezTo>
                  <a:cubicBezTo>
                    <a:pt x="870" y="382"/>
                    <a:pt x="865" y="369"/>
                    <a:pt x="867" y="356"/>
                  </a:cubicBezTo>
                  <a:cubicBezTo>
                    <a:pt x="869" y="343"/>
                    <a:pt x="871" y="330"/>
                    <a:pt x="871" y="317"/>
                  </a:cubicBezTo>
                  <a:cubicBezTo>
                    <a:pt x="871" y="186"/>
                    <a:pt x="765" y="79"/>
                    <a:pt x="634" y="79"/>
                  </a:cubicBezTo>
                  <a:cubicBezTo>
                    <a:pt x="510" y="79"/>
                    <a:pt x="409" y="172"/>
                    <a:pt x="398" y="296"/>
                  </a:cubicBezTo>
                  <a:cubicBezTo>
                    <a:pt x="397" y="308"/>
                    <a:pt x="390" y="319"/>
                    <a:pt x="380" y="326"/>
                  </a:cubicBezTo>
                  <a:cubicBezTo>
                    <a:pt x="370" y="332"/>
                    <a:pt x="357" y="334"/>
                    <a:pt x="345" y="330"/>
                  </a:cubicBezTo>
                  <a:cubicBezTo>
                    <a:pt x="322" y="321"/>
                    <a:pt x="300" y="317"/>
                    <a:pt x="277" y="317"/>
                  </a:cubicBezTo>
                  <a:cubicBezTo>
                    <a:pt x="168" y="317"/>
                    <a:pt x="79" y="406"/>
                    <a:pt x="79" y="515"/>
                  </a:cubicBezTo>
                  <a:cubicBezTo>
                    <a:pt x="79" y="623"/>
                    <a:pt x="165" y="710"/>
                    <a:pt x="272" y="713"/>
                  </a:cubicBezTo>
                  <a:cubicBezTo>
                    <a:pt x="273" y="713"/>
                    <a:pt x="274" y="713"/>
                    <a:pt x="275" y="713"/>
                  </a:cubicBezTo>
                  <a:cubicBezTo>
                    <a:pt x="295" y="713"/>
                    <a:pt x="295" y="713"/>
                    <a:pt x="295" y="713"/>
                  </a:cubicBezTo>
                  <a:cubicBezTo>
                    <a:pt x="358" y="713"/>
                    <a:pt x="358" y="713"/>
                    <a:pt x="358" y="713"/>
                  </a:cubicBezTo>
                  <a:cubicBezTo>
                    <a:pt x="380" y="713"/>
                    <a:pt x="398" y="731"/>
                    <a:pt x="398" y="753"/>
                  </a:cubicBezTo>
                  <a:cubicBezTo>
                    <a:pt x="398" y="775"/>
                    <a:pt x="380" y="792"/>
                    <a:pt x="358" y="792"/>
                  </a:cubicBezTo>
                  <a:cubicBezTo>
                    <a:pt x="282" y="792"/>
                    <a:pt x="282" y="792"/>
                    <a:pt x="282" y="792"/>
                  </a:cubicBezTo>
                  <a:cubicBezTo>
                    <a:pt x="281" y="792"/>
                    <a:pt x="279" y="792"/>
                    <a:pt x="277" y="792"/>
                  </a:cubicBezTo>
                  <a:cubicBezTo>
                    <a:pt x="124" y="792"/>
                    <a:pt x="0" y="668"/>
                    <a:pt x="0" y="515"/>
                  </a:cubicBezTo>
                  <a:cubicBezTo>
                    <a:pt x="0" y="362"/>
                    <a:pt x="124" y="238"/>
                    <a:pt x="277" y="238"/>
                  </a:cubicBezTo>
                  <a:cubicBezTo>
                    <a:pt x="294" y="238"/>
                    <a:pt x="310" y="239"/>
                    <a:pt x="327" y="242"/>
                  </a:cubicBezTo>
                  <a:cubicBezTo>
                    <a:pt x="360" y="101"/>
                    <a:pt x="485" y="0"/>
                    <a:pt x="634" y="0"/>
                  </a:cubicBezTo>
                  <a:cubicBezTo>
                    <a:pt x="808" y="0"/>
                    <a:pt x="950" y="142"/>
                    <a:pt x="950" y="317"/>
                  </a:cubicBezTo>
                  <a:cubicBezTo>
                    <a:pt x="950" y="317"/>
                    <a:pt x="950" y="317"/>
                    <a:pt x="950" y="317"/>
                  </a:cubicBezTo>
                  <a:cubicBezTo>
                    <a:pt x="951" y="317"/>
                    <a:pt x="951" y="317"/>
                    <a:pt x="951" y="317"/>
                  </a:cubicBezTo>
                  <a:cubicBezTo>
                    <a:pt x="1082" y="317"/>
                    <a:pt x="1188" y="424"/>
                    <a:pt x="1188" y="555"/>
                  </a:cubicBezTo>
                  <a:cubicBezTo>
                    <a:pt x="1188" y="686"/>
                    <a:pt x="1082" y="792"/>
                    <a:pt x="951" y="792"/>
                  </a:cubicBezTo>
                  <a:cubicBezTo>
                    <a:pt x="949" y="792"/>
                    <a:pt x="947" y="792"/>
                    <a:pt x="946" y="792"/>
                  </a:cubicBezTo>
                  <a:lnTo>
                    <a:pt x="869" y="792"/>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00" name="Google Shape;800;p36"/>
            <p:cNvSpPr/>
            <p:nvPr/>
          </p:nvSpPr>
          <p:spPr>
            <a:xfrm>
              <a:off x="7707313" y="-479425"/>
              <a:ext cx="1484312" cy="2530475"/>
            </a:xfrm>
            <a:custGeom>
              <a:rect b="b" l="l" r="r" t="t"/>
              <a:pathLst>
                <a:path extrusionOk="0" h="1594" w="935">
                  <a:moveTo>
                    <a:pt x="935" y="656"/>
                  </a:moveTo>
                  <a:lnTo>
                    <a:pt x="561" y="656"/>
                  </a:lnTo>
                  <a:lnTo>
                    <a:pt x="561" y="0"/>
                  </a:lnTo>
                  <a:lnTo>
                    <a:pt x="0" y="940"/>
                  </a:lnTo>
                  <a:lnTo>
                    <a:pt x="374" y="940"/>
                  </a:lnTo>
                  <a:lnTo>
                    <a:pt x="374" y="1594"/>
                  </a:lnTo>
                  <a:lnTo>
                    <a:pt x="935" y="656"/>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801" name="Google Shape;801;p36"/>
          <p:cNvGrpSpPr/>
          <p:nvPr/>
        </p:nvGrpSpPr>
        <p:grpSpPr>
          <a:xfrm>
            <a:off x="1794655" y="273042"/>
            <a:ext cx="236176" cy="236176"/>
            <a:chOff x="1928427" y="-1529876"/>
            <a:chExt cx="1960563" cy="1960563"/>
          </a:xfrm>
        </p:grpSpPr>
        <p:sp>
          <p:nvSpPr>
            <p:cNvPr id="802" name="Google Shape;802;p36"/>
            <p:cNvSpPr/>
            <p:nvPr/>
          </p:nvSpPr>
          <p:spPr>
            <a:xfrm>
              <a:off x="3200014" y="-256700"/>
              <a:ext cx="265113" cy="260350"/>
            </a:xfrm>
            <a:custGeom>
              <a:rect b="b" l="l" r="r" t="t"/>
              <a:pathLst>
                <a:path extrusionOk="0" h="154" w="156">
                  <a:moveTo>
                    <a:pt x="78" y="0"/>
                  </a:moveTo>
                  <a:cubicBezTo>
                    <a:pt x="35" y="0"/>
                    <a:pt x="0" y="35"/>
                    <a:pt x="0" y="77"/>
                  </a:cubicBezTo>
                  <a:cubicBezTo>
                    <a:pt x="0" y="120"/>
                    <a:pt x="35" y="154"/>
                    <a:pt x="78" y="154"/>
                  </a:cubicBezTo>
                  <a:cubicBezTo>
                    <a:pt x="121" y="154"/>
                    <a:pt x="156" y="120"/>
                    <a:pt x="156" y="77"/>
                  </a:cubicBezTo>
                  <a:cubicBezTo>
                    <a:pt x="156" y="35"/>
                    <a:pt x="121" y="0"/>
                    <a:pt x="78" y="0"/>
                  </a:cubicBezTo>
                  <a:close/>
                  <a:moveTo>
                    <a:pt x="78" y="116"/>
                  </a:moveTo>
                  <a:cubicBezTo>
                    <a:pt x="56" y="116"/>
                    <a:pt x="39" y="98"/>
                    <a:pt x="39" y="77"/>
                  </a:cubicBezTo>
                  <a:cubicBezTo>
                    <a:pt x="39" y="56"/>
                    <a:pt x="56" y="39"/>
                    <a:pt x="78" y="39"/>
                  </a:cubicBezTo>
                  <a:cubicBezTo>
                    <a:pt x="99" y="39"/>
                    <a:pt x="117" y="56"/>
                    <a:pt x="117" y="77"/>
                  </a:cubicBezTo>
                  <a:cubicBezTo>
                    <a:pt x="117" y="98"/>
                    <a:pt x="99" y="116"/>
                    <a:pt x="78" y="116"/>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03" name="Google Shape;803;p36"/>
            <p:cNvSpPr/>
            <p:nvPr/>
          </p:nvSpPr>
          <p:spPr>
            <a:xfrm>
              <a:off x="2350702" y="-256700"/>
              <a:ext cx="263525" cy="260350"/>
            </a:xfrm>
            <a:custGeom>
              <a:rect b="b" l="l" r="r" t="t"/>
              <a:pathLst>
                <a:path extrusionOk="0" h="154" w="155">
                  <a:moveTo>
                    <a:pt x="78" y="0"/>
                  </a:moveTo>
                  <a:cubicBezTo>
                    <a:pt x="35" y="0"/>
                    <a:pt x="0" y="35"/>
                    <a:pt x="0" y="77"/>
                  </a:cubicBezTo>
                  <a:cubicBezTo>
                    <a:pt x="0" y="120"/>
                    <a:pt x="35" y="154"/>
                    <a:pt x="78" y="154"/>
                  </a:cubicBezTo>
                  <a:cubicBezTo>
                    <a:pt x="121" y="154"/>
                    <a:pt x="155" y="120"/>
                    <a:pt x="155" y="77"/>
                  </a:cubicBezTo>
                  <a:cubicBezTo>
                    <a:pt x="155" y="35"/>
                    <a:pt x="121" y="0"/>
                    <a:pt x="78" y="0"/>
                  </a:cubicBezTo>
                  <a:close/>
                  <a:moveTo>
                    <a:pt x="78" y="116"/>
                  </a:moveTo>
                  <a:cubicBezTo>
                    <a:pt x="56" y="116"/>
                    <a:pt x="39" y="98"/>
                    <a:pt x="39" y="77"/>
                  </a:cubicBezTo>
                  <a:cubicBezTo>
                    <a:pt x="39" y="56"/>
                    <a:pt x="56" y="39"/>
                    <a:pt x="78" y="39"/>
                  </a:cubicBezTo>
                  <a:cubicBezTo>
                    <a:pt x="99" y="39"/>
                    <a:pt x="117" y="56"/>
                    <a:pt x="117" y="77"/>
                  </a:cubicBezTo>
                  <a:cubicBezTo>
                    <a:pt x="117" y="98"/>
                    <a:pt x="99" y="116"/>
                    <a:pt x="78" y="116"/>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04" name="Google Shape;804;p36"/>
            <p:cNvSpPr/>
            <p:nvPr/>
          </p:nvSpPr>
          <p:spPr>
            <a:xfrm>
              <a:off x="2711064" y="-288450"/>
              <a:ext cx="393700" cy="65088"/>
            </a:xfrm>
            <a:custGeom>
              <a:rect b="b" l="l" r="r" t="t"/>
              <a:pathLst>
                <a:path extrusionOk="0" h="38" w="232">
                  <a:moveTo>
                    <a:pt x="213" y="0"/>
                  </a:moveTo>
                  <a:cubicBezTo>
                    <a:pt x="20" y="0"/>
                    <a:pt x="20" y="0"/>
                    <a:pt x="20" y="0"/>
                  </a:cubicBezTo>
                  <a:cubicBezTo>
                    <a:pt x="9" y="0"/>
                    <a:pt x="0" y="8"/>
                    <a:pt x="0" y="19"/>
                  </a:cubicBezTo>
                  <a:cubicBezTo>
                    <a:pt x="0" y="30"/>
                    <a:pt x="9" y="38"/>
                    <a:pt x="20" y="38"/>
                  </a:cubicBezTo>
                  <a:cubicBezTo>
                    <a:pt x="213" y="38"/>
                    <a:pt x="213" y="38"/>
                    <a:pt x="213" y="38"/>
                  </a:cubicBezTo>
                  <a:cubicBezTo>
                    <a:pt x="223" y="38"/>
                    <a:pt x="232" y="30"/>
                    <a:pt x="232" y="19"/>
                  </a:cubicBezTo>
                  <a:cubicBezTo>
                    <a:pt x="232" y="8"/>
                    <a:pt x="223" y="0"/>
                    <a:pt x="213" y="0"/>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05" name="Google Shape;805;p36"/>
            <p:cNvSpPr/>
            <p:nvPr/>
          </p:nvSpPr>
          <p:spPr>
            <a:xfrm>
              <a:off x="2711064" y="-158275"/>
              <a:ext cx="393700" cy="66675"/>
            </a:xfrm>
            <a:custGeom>
              <a:rect b="b" l="l" r="r" t="t"/>
              <a:pathLst>
                <a:path extrusionOk="0" h="39" w="232">
                  <a:moveTo>
                    <a:pt x="213" y="0"/>
                  </a:moveTo>
                  <a:cubicBezTo>
                    <a:pt x="20" y="0"/>
                    <a:pt x="20" y="0"/>
                    <a:pt x="20" y="0"/>
                  </a:cubicBezTo>
                  <a:cubicBezTo>
                    <a:pt x="9" y="0"/>
                    <a:pt x="0" y="9"/>
                    <a:pt x="0" y="19"/>
                  </a:cubicBezTo>
                  <a:cubicBezTo>
                    <a:pt x="0" y="30"/>
                    <a:pt x="9" y="39"/>
                    <a:pt x="20" y="39"/>
                  </a:cubicBezTo>
                  <a:cubicBezTo>
                    <a:pt x="213" y="39"/>
                    <a:pt x="213" y="39"/>
                    <a:pt x="213" y="39"/>
                  </a:cubicBezTo>
                  <a:cubicBezTo>
                    <a:pt x="223" y="39"/>
                    <a:pt x="232" y="30"/>
                    <a:pt x="232" y="19"/>
                  </a:cubicBezTo>
                  <a:cubicBezTo>
                    <a:pt x="232" y="9"/>
                    <a:pt x="223" y="0"/>
                    <a:pt x="213" y="0"/>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06" name="Google Shape;806;p36"/>
            <p:cNvSpPr/>
            <p:nvPr/>
          </p:nvSpPr>
          <p:spPr>
            <a:xfrm>
              <a:off x="2418964" y="-842488"/>
              <a:ext cx="260350" cy="260350"/>
            </a:xfrm>
            <a:custGeom>
              <a:rect b="b" l="l" r="r" t="t"/>
              <a:pathLst>
                <a:path extrusionOk="0" h="154" w="154">
                  <a:moveTo>
                    <a:pt x="135" y="0"/>
                  </a:moveTo>
                  <a:cubicBezTo>
                    <a:pt x="60" y="0"/>
                    <a:pt x="0" y="60"/>
                    <a:pt x="0" y="135"/>
                  </a:cubicBezTo>
                  <a:cubicBezTo>
                    <a:pt x="0" y="145"/>
                    <a:pt x="8" y="154"/>
                    <a:pt x="19" y="154"/>
                  </a:cubicBezTo>
                  <a:cubicBezTo>
                    <a:pt x="30" y="154"/>
                    <a:pt x="38" y="145"/>
                    <a:pt x="38" y="135"/>
                  </a:cubicBezTo>
                  <a:cubicBezTo>
                    <a:pt x="38" y="81"/>
                    <a:pt x="82" y="38"/>
                    <a:pt x="135" y="38"/>
                  </a:cubicBezTo>
                  <a:cubicBezTo>
                    <a:pt x="145" y="38"/>
                    <a:pt x="154" y="30"/>
                    <a:pt x="154" y="19"/>
                  </a:cubicBezTo>
                  <a:cubicBezTo>
                    <a:pt x="154" y="8"/>
                    <a:pt x="145" y="0"/>
                    <a:pt x="135" y="0"/>
                  </a:cubicBez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07" name="Google Shape;807;p36"/>
            <p:cNvSpPr/>
            <p:nvPr/>
          </p:nvSpPr>
          <p:spPr>
            <a:xfrm>
              <a:off x="1928427" y="-1529876"/>
              <a:ext cx="1960563" cy="1960563"/>
            </a:xfrm>
            <a:custGeom>
              <a:rect b="b" l="l" r="r" t="t"/>
              <a:pathLst>
                <a:path extrusionOk="0" h="1159" w="1159">
                  <a:moveTo>
                    <a:pt x="1081" y="316"/>
                  </a:moveTo>
                  <a:cubicBezTo>
                    <a:pt x="1081" y="154"/>
                    <a:pt x="1081" y="154"/>
                    <a:pt x="1081" y="154"/>
                  </a:cubicBezTo>
                  <a:cubicBezTo>
                    <a:pt x="1081" y="69"/>
                    <a:pt x="1012" y="0"/>
                    <a:pt x="927" y="0"/>
                  </a:cubicBezTo>
                  <a:cubicBezTo>
                    <a:pt x="232" y="0"/>
                    <a:pt x="232" y="0"/>
                    <a:pt x="232" y="0"/>
                  </a:cubicBezTo>
                  <a:cubicBezTo>
                    <a:pt x="147" y="0"/>
                    <a:pt x="77" y="69"/>
                    <a:pt x="77" y="154"/>
                  </a:cubicBezTo>
                  <a:cubicBezTo>
                    <a:pt x="77" y="316"/>
                    <a:pt x="77" y="316"/>
                    <a:pt x="77" y="316"/>
                  </a:cubicBezTo>
                  <a:cubicBezTo>
                    <a:pt x="32" y="332"/>
                    <a:pt x="0" y="374"/>
                    <a:pt x="0" y="425"/>
                  </a:cubicBezTo>
                  <a:cubicBezTo>
                    <a:pt x="0" y="618"/>
                    <a:pt x="0" y="618"/>
                    <a:pt x="0" y="618"/>
                  </a:cubicBezTo>
                  <a:cubicBezTo>
                    <a:pt x="0" y="668"/>
                    <a:pt x="32" y="711"/>
                    <a:pt x="77" y="727"/>
                  </a:cubicBezTo>
                  <a:cubicBezTo>
                    <a:pt x="77" y="978"/>
                    <a:pt x="77" y="978"/>
                    <a:pt x="77" y="978"/>
                  </a:cubicBezTo>
                  <a:cubicBezTo>
                    <a:pt x="77" y="1078"/>
                    <a:pt x="155" y="1159"/>
                    <a:pt x="251" y="1159"/>
                  </a:cubicBezTo>
                  <a:cubicBezTo>
                    <a:pt x="325" y="1159"/>
                    <a:pt x="388" y="1110"/>
                    <a:pt x="413" y="1042"/>
                  </a:cubicBezTo>
                  <a:cubicBezTo>
                    <a:pt x="746" y="1042"/>
                    <a:pt x="746" y="1042"/>
                    <a:pt x="746" y="1042"/>
                  </a:cubicBezTo>
                  <a:cubicBezTo>
                    <a:pt x="771" y="1110"/>
                    <a:pt x="834" y="1159"/>
                    <a:pt x="908" y="1159"/>
                  </a:cubicBezTo>
                  <a:cubicBezTo>
                    <a:pt x="1003" y="1159"/>
                    <a:pt x="1081" y="1078"/>
                    <a:pt x="1081" y="978"/>
                  </a:cubicBezTo>
                  <a:cubicBezTo>
                    <a:pt x="1081" y="727"/>
                    <a:pt x="1081" y="727"/>
                    <a:pt x="1081" y="727"/>
                  </a:cubicBezTo>
                  <a:cubicBezTo>
                    <a:pt x="1126" y="711"/>
                    <a:pt x="1159" y="668"/>
                    <a:pt x="1159" y="618"/>
                  </a:cubicBezTo>
                  <a:cubicBezTo>
                    <a:pt x="1159" y="425"/>
                    <a:pt x="1159" y="425"/>
                    <a:pt x="1159" y="425"/>
                  </a:cubicBezTo>
                  <a:cubicBezTo>
                    <a:pt x="1159" y="374"/>
                    <a:pt x="1126" y="332"/>
                    <a:pt x="1081" y="316"/>
                  </a:cubicBezTo>
                  <a:close/>
                  <a:moveTo>
                    <a:pt x="1081" y="618"/>
                  </a:moveTo>
                  <a:cubicBezTo>
                    <a:pt x="1081" y="639"/>
                    <a:pt x="1064" y="657"/>
                    <a:pt x="1043" y="657"/>
                  </a:cubicBezTo>
                  <a:cubicBezTo>
                    <a:pt x="1004" y="657"/>
                    <a:pt x="1004" y="657"/>
                    <a:pt x="1004" y="657"/>
                  </a:cubicBezTo>
                  <a:cubicBezTo>
                    <a:pt x="1004" y="978"/>
                    <a:pt x="1004" y="978"/>
                    <a:pt x="1004" y="978"/>
                  </a:cubicBezTo>
                  <a:cubicBezTo>
                    <a:pt x="1004" y="1035"/>
                    <a:pt x="961" y="1081"/>
                    <a:pt x="908" y="1081"/>
                  </a:cubicBezTo>
                  <a:cubicBezTo>
                    <a:pt x="855" y="1081"/>
                    <a:pt x="811" y="1035"/>
                    <a:pt x="811" y="978"/>
                  </a:cubicBezTo>
                  <a:cubicBezTo>
                    <a:pt x="811" y="965"/>
                    <a:pt x="811" y="965"/>
                    <a:pt x="811" y="965"/>
                  </a:cubicBezTo>
                  <a:cubicBezTo>
                    <a:pt x="347" y="965"/>
                    <a:pt x="347" y="965"/>
                    <a:pt x="347" y="965"/>
                  </a:cubicBezTo>
                  <a:cubicBezTo>
                    <a:pt x="347" y="978"/>
                    <a:pt x="347" y="978"/>
                    <a:pt x="347" y="978"/>
                  </a:cubicBezTo>
                  <a:cubicBezTo>
                    <a:pt x="347" y="1035"/>
                    <a:pt x="304" y="1081"/>
                    <a:pt x="251" y="1081"/>
                  </a:cubicBezTo>
                  <a:cubicBezTo>
                    <a:pt x="198" y="1081"/>
                    <a:pt x="155" y="1035"/>
                    <a:pt x="155" y="978"/>
                  </a:cubicBezTo>
                  <a:cubicBezTo>
                    <a:pt x="155" y="657"/>
                    <a:pt x="155" y="657"/>
                    <a:pt x="155" y="657"/>
                  </a:cubicBezTo>
                  <a:cubicBezTo>
                    <a:pt x="116" y="657"/>
                    <a:pt x="116" y="657"/>
                    <a:pt x="116" y="657"/>
                  </a:cubicBezTo>
                  <a:cubicBezTo>
                    <a:pt x="94" y="657"/>
                    <a:pt x="77" y="639"/>
                    <a:pt x="77" y="618"/>
                  </a:cubicBezTo>
                  <a:cubicBezTo>
                    <a:pt x="77" y="425"/>
                    <a:pt x="77" y="425"/>
                    <a:pt x="77" y="425"/>
                  </a:cubicBezTo>
                  <a:cubicBezTo>
                    <a:pt x="77" y="403"/>
                    <a:pt x="94" y="386"/>
                    <a:pt x="116" y="386"/>
                  </a:cubicBezTo>
                  <a:cubicBezTo>
                    <a:pt x="154" y="386"/>
                    <a:pt x="154" y="386"/>
                    <a:pt x="154" y="386"/>
                  </a:cubicBezTo>
                  <a:cubicBezTo>
                    <a:pt x="154" y="270"/>
                    <a:pt x="154" y="270"/>
                    <a:pt x="154" y="270"/>
                  </a:cubicBezTo>
                  <a:cubicBezTo>
                    <a:pt x="154" y="193"/>
                    <a:pt x="193" y="155"/>
                    <a:pt x="270" y="155"/>
                  </a:cubicBezTo>
                  <a:cubicBezTo>
                    <a:pt x="348" y="155"/>
                    <a:pt x="811" y="155"/>
                    <a:pt x="888" y="155"/>
                  </a:cubicBezTo>
                  <a:cubicBezTo>
                    <a:pt x="965" y="155"/>
                    <a:pt x="1004" y="193"/>
                    <a:pt x="1004" y="270"/>
                  </a:cubicBezTo>
                  <a:cubicBezTo>
                    <a:pt x="1004" y="386"/>
                    <a:pt x="1004" y="386"/>
                    <a:pt x="1004" y="386"/>
                  </a:cubicBezTo>
                  <a:cubicBezTo>
                    <a:pt x="1043" y="386"/>
                    <a:pt x="1043" y="386"/>
                    <a:pt x="1043" y="386"/>
                  </a:cubicBezTo>
                  <a:cubicBezTo>
                    <a:pt x="1064" y="386"/>
                    <a:pt x="1081" y="403"/>
                    <a:pt x="1081" y="425"/>
                  </a:cubicBezTo>
                  <a:lnTo>
                    <a:pt x="1081" y="618"/>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08" name="Google Shape;808;p36"/>
            <p:cNvSpPr/>
            <p:nvPr/>
          </p:nvSpPr>
          <p:spPr>
            <a:xfrm>
              <a:off x="2287202" y="-975838"/>
              <a:ext cx="1241425" cy="588963"/>
            </a:xfrm>
            <a:custGeom>
              <a:rect b="b" l="l" r="r" t="t"/>
              <a:pathLst>
                <a:path extrusionOk="0" h="348" w="734">
                  <a:moveTo>
                    <a:pt x="638" y="0"/>
                  </a:moveTo>
                  <a:cubicBezTo>
                    <a:pt x="97" y="0"/>
                    <a:pt x="97" y="0"/>
                    <a:pt x="97" y="0"/>
                  </a:cubicBezTo>
                  <a:cubicBezTo>
                    <a:pt x="44" y="0"/>
                    <a:pt x="0" y="44"/>
                    <a:pt x="0" y="97"/>
                  </a:cubicBezTo>
                  <a:cubicBezTo>
                    <a:pt x="0" y="251"/>
                    <a:pt x="0" y="251"/>
                    <a:pt x="0" y="251"/>
                  </a:cubicBezTo>
                  <a:cubicBezTo>
                    <a:pt x="0" y="305"/>
                    <a:pt x="44" y="348"/>
                    <a:pt x="97" y="348"/>
                  </a:cubicBezTo>
                  <a:cubicBezTo>
                    <a:pt x="638" y="348"/>
                    <a:pt x="638" y="348"/>
                    <a:pt x="638" y="348"/>
                  </a:cubicBezTo>
                  <a:cubicBezTo>
                    <a:pt x="691" y="348"/>
                    <a:pt x="734" y="305"/>
                    <a:pt x="734" y="251"/>
                  </a:cubicBezTo>
                  <a:cubicBezTo>
                    <a:pt x="734" y="97"/>
                    <a:pt x="734" y="97"/>
                    <a:pt x="734" y="97"/>
                  </a:cubicBezTo>
                  <a:cubicBezTo>
                    <a:pt x="734" y="44"/>
                    <a:pt x="691" y="0"/>
                    <a:pt x="638" y="0"/>
                  </a:cubicBezTo>
                  <a:close/>
                  <a:moveTo>
                    <a:pt x="696" y="251"/>
                  </a:moveTo>
                  <a:cubicBezTo>
                    <a:pt x="696" y="283"/>
                    <a:pt x="670" y="309"/>
                    <a:pt x="638" y="309"/>
                  </a:cubicBezTo>
                  <a:cubicBezTo>
                    <a:pt x="97" y="309"/>
                    <a:pt x="97" y="309"/>
                    <a:pt x="97" y="309"/>
                  </a:cubicBezTo>
                  <a:cubicBezTo>
                    <a:pt x="65" y="309"/>
                    <a:pt x="39" y="283"/>
                    <a:pt x="39" y="251"/>
                  </a:cubicBezTo>
                  <a:cubicBezTo>
                    <a:pt x="39" y="97"/>
                    <a:pt x="39" y="97"/>
                    <a:pt x="39" y="97"/>
                  </a:cubicBezTo>
                  <a:cubicBezTo>
                    <a:pt x="39" y="65"/>
                    <a:pt x="65" y="39"/>
                    <a:pt x="97" y="39"/>
                  </a:cubicBezTo>
                  <a:cubicBezTo>
                    <a:pt x="638" y="39"/>
                    <a:pt x="638" y="39"/>
                    <a:pt x="638" y="39"/>
                  </a:cubicBezTo>
                  <a:cubicBezTo>
                    <a:pt x="670" y="39"/>
                    <a:pt x="696" y="65"/>
                    <a:pt x="696" y="97"/>
                  </a:cubicBezTo>
                  <a:lnTo>
                    <a:pt x="696" y="251"/>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809" name="Google Shape;809;p36"/>
          <p:cNvSpPr txBox="1"/>
          <p:nvPr/>
        </p:nvSpPr>
        <p:spPr>
          <a:xfrm>
            <a:off x="4953005" y="650606"/>
            <a:ext cx="3477289" cy="64633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200">
                <a:solidFill>
                  <a:srgbClr val="595959"/>
                </a:solidFill>
                <a:latin typeface="Libre Franklin"/>
                <a:ea typeface="Libre Franklin"/>
                <a:cs typeface="Libre Franklin"/>
                <a:sym typeface="Libre Franklin"/>
              </a:rPr>
              <a:t>The buyer travels through perdictable internal &amp; information gathering stages on the path to purchase.</a:t>
            </a:r>
            <a:endParaRPr sz="1200">
              <a:solidFill>
                <a:srgbClr val="595959"/>
              </a:solidFill>
              <a:latin typeface="Libre Franklin"/>
              <a:ea typeface="Libre Franklin"/>
              <a:cs typeface="Libre Franklin"/>
              <a:sym typeface="Libre Franklin"/>
            </a:endParaRPr>
          </a:p>
        </p:txBody>
      </p:sp>
      <p:sp>
        <p:nvSpPr>
          <p:cNvPr id="810" name="Google Shape;810;p36"/>
          <p:cNvSpPr txBox="1"/>
          <p:nvPr/>
        </p:nvSpPr>
        <p:spPr>
          <a:xfrm>
            <a:off x="4769547" y="98060"/>
            <a:ext cx="3660747" cy="64633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3600">
                <a:solidFill>
                  <a:srgbClr val="595959"/>
                </a:solidFill>
                <a:latin typeface="Archivo Narrow"/>
                <a:ea typeface="Archivo Narrow"/>
                <a:cs typeface="Archivo Narrow"/>
                <a:sym typeface="Archivo Narrow"/>
              </a:rPr>
              <a:t>The Buyer’s Journey</a:t>
            </a:r>
            <a:endParaRPr sz="3600">
              <a:solidFill>
                <a:srgbClr val="595959"/>
              </a:solidFill>
              <a:latin typeface="Archivo Narrow"/>
              <a:ea typeface="Archivo Narrow"/>
              <a:cs typeface="Archivo Narrow"/>
              <a:sym typeface="Archivo Narrow"/>
            </a:endParaRPr>
          </a:p>
        </p:txBody>
      </p:sp>
      <p:cxnSp>
        <p:nvCxnSpPr>
          <p:cNvPr id="811" name="Google Shape;811;p36"/>
          <p:cNvCxnSpPr>
            <a:endCxn id="769" idx="1"/>
          </p:cNvCxnSpPr>
          <p:nvPr/>
        </p:nvCxnSpPr>
        <p:spPr>
          <a:xfrm flipH="1">
            <a:off x="6281218" y="2099131"/>
            <a:ext cx="382800" cy="417900"/>
          </a:xfrm>
          <a:prstGeom prst="straightConnector1">
            <a:avLst/>
          </a:prstGeom>
          <a:noFill/>
          <a:ln cap="flat" cmpd="sng" w="9525">
            <a:solidFill>
              <a:srgbClr val="BFBFBF"/>
            </a:solidFill>
            <a:prstDash val="solid"/>
            <a:miter lim="800000"/>
            <a:headEnd len="sm" w="sm" type="none"/>
            <a:tailEnd len="sm" w="sm" type="none"/>
          </a:ln>
        </p:spPr>
      </p:cxnSp>
      <p:cxnSp>
        <p:nvCxnSpPr>
          <p:cNvPr id="812" name="Google Shape;812;p36"/>
          <p:cNvCxnSpPr/>
          <p:nvPr/>
        </p:nvCxnSpPr>
        <p:spPr>
          <a:xfrm rot="10800000">
            <a:off x="863062" y="4006624"/>
            <a:ext cx="5801101" cy="0"/>
          </a:xfrm>
          <a:prstGeom prst="straightConnector1">
            <a:avLst/>
          </a:prstGeom>
          <a:noFill/>
          <a:ln cap="flat" cmpd="sng" w="19050">
            <a:solidFill>
              <a:schemeClr val="dk1"/>
            </a:solidFill>
            <a:prstDash val="solid"/>
            <a:miter lim="800000"/>
            <a:headEnd len="sm" w="sm" type="none"/>
            <a:tailEnd len="med" w="med" type="triangle"/>
          </a:ln>
        </p:spPr>
      </p:cxnSp>
      <p:sp>
        <p:nvSpPr>
          <p:cNvPr id="813" name="Google Shape;813;p36"/>
          <p:cNvSpPr txBox="1"/>
          <p:nvPr/>
        </p:nvSpPr>
        <p:spPr>
          <a:xfrm>
            <a:off x="906854" y="3614672"/>
            <a:ext cx="565731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C00000"/>
                </a:solidFill>
                <a:latin typeface="Archivo Narrow"/>
                <a:ea typeface="Archivo Narrow"/>
                <a:cs typeface="Archivo Narrow"/>
                <a:sym typeface="Archivo Narrow"/>
              </a:rPr>
              <a:t>Buyer the right information at the right time on their journey</a:t>
            </a:r>
            <a:endParaRPr/>
          </a:p>
        </p:txBody>
      </p:sp>
      <p:cxnSp>
        <p:nvCxnSpPr>
          <p:cNvPr id="814" name="Google Shape;814;p36"/>
          <p:cNvCxnSpPr/>
          <p:nvPr/>
        </p:nvCxnSpPr>
        <p:spPr>
          <a:xfrm>
            <a:off x="786615" y="3848301"/>
            <a:ext cx="0" cy="353644"/>
          </a:xfrm>
          <a:prstGeom prst="straightConnector1">
            <a:avLst/>
          </a:prstGeom>
          <a:noFill/>
          <a:ln cap="flat" cmpd="sng" w="19050">
            <a:solidFill>
              <a:schemeClr val="dk1"/>
            </a:solidFill>
            <a:prstDash val="solid"/>
            <a:miter lim="800000"/>
            <a:headEnd len="sm" w="sm" type="none"/>
            <a:tailEnd len="sm" w="sm" type="none"/>
          </a:ln>
        </p:spPr>
      </p:cxnSp>
      <p:cxnSp>
        <p:nvCxnSpPr>
          <p:cNvPr id="815" name="Google Shape;815;p36"/>
          <p:cNvCxnSpPr/>
          <p:nvPr/>
        </p:nvCxnSpPr>
        <p:spPr>
          <a:xfrm>
            <a:off x="6808873" y="3839052"/>
            <a:ext cx="0" cy="353644"/>
          </a:xfrm>
          <a:prstGeom prst="straightConnector1">
            <a:avLst/>
          </a:prstGeom>
          <a:noFill/>
          <a:ln cap="flat" cmpd="sng" w="19050">
            <a:solidFill>
              <a:schemeClr val="dk1"/>
            </a:solidFill>
            <a:prstDash val="solid"/>
            <a:miter lim="800000"/>
            <a:headEnd len="sm" w="sm" type="none"/>
            <a:tailEnd len="sm" w="sm" type="none"/>
          </a:ln>
        </p:spPr>
      </p:cxnSp>
      <p:sp>
        <p:nvSpPr>
          <p:cNvPr id="816" name="Google Shape;816;p36"/>
          <p:cNvSpPr txBox="1"/>
          <p:nvPr/>
        </p:nvSpPr>
        <p:spPr>
          <a:xfrm>
            <a:off x="1136257" y="4088448"/>
            <a:ext cx="5553514"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CF0405"/>
                </a:solidFill>
                <a:latin typeface="Archivo Narrow"/>
                <a:ea typeface="Archivo Narrow"/>
                <a:cs typeface="Archivo Narrow"/>
                <a:sym typeface="Archivo Narrow"/>
              </a:rPr>
              <a:t>Exhaustive studies, in hundreds of industries confirm that only 3% - 9% of buyers are in market to buy at any moment in time. </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10"/>
                                        </p:tgtEl>
                                        <p:attrNameLst>
                                          <p:attrName>style.visibility</p:attrName>
                                        </p:attrNameLst>
                                      </p:cBhvr>
                                      <p:to>
                                        <p:strVal val="visible"/>
                                      </p:to>
                                    </p:set>
                                    <p:animEffect filter="fade" transition="in">
                                      <p:cBhvr>
                                        <p:cTn dur="500"/>
                                        <p:tgtEl>
                                          <p:spTgt spid="810"/>
                                        </p:tgtEl>
                                      </p:cBhvr>
                                    </p:animEffect>
                                  </p:childTnLst>
                                </p:cTn>
                              </p:par>
                              <p:par>
                                <p:cTn fill="hold" nodeType="withEffect" presetClass="entr" presetID="10" presetSubtype="0">
                                  <p:stCondLst>
                                    <p:cond delay="0"/>
                                  </p:stCondLst>
                                  <p:childTnLst>
                                    <p:set>
                                      <p:cBhvr>
                                        <p:cTn dur="1" fill="hold">
                                          <p:stCondLst>
                                            <p:cond delay="0"/>
                                          </p:stCondLst>
                                        </p:cTn>
                                        <p:tgtEl>
                                          <p:spTgt spid="809"/>
                                        </p:tgtEl>
                                        <p:attrNameLst>
                                          <p:attrName>style.visibility</p:attrName>
                                        </p:attrNameLst>
                                      </p:cBhvr>
                                      <p:to>
                                        <p:strVal val="visible"/>
                                      </p:to>
                                    </p:set>
                                    <p:animEffect filter="fade" transition="in">
                                      <p:cBhvr>
                                        <p:cTn dur="500"/>
                                        <p:tgtEl>
                                          <p:spTgt spid="809"/>
                                        </p:tgtEl>
                                      </p:cBhvr>
                                    </p:animEffect>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741"/>
                                        </p:tgtEl>
                                        <p:attrNameLst>
                                          <p:attrName>style.visibility</p:attrName>
                                        </p:attrNameLst>
                                      </p:cBhvr>
                                      <p:to>
                                        <p:strVal val="visible"/>
                                      </p:to>
                                    </p:set>
                                    <p:anim calcmode="lin" valueType="num">
                                      <p:cBhvr additive="base">
                                        <p:cTn dur="500"/>
                                        <p:tgtEl>
                                          <p:spTgt spid="741"/>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mph" presetID="8" presetSubtype="0">
                                  <p:stCondLst>
                                    <p:cond delay="0"/>
                                  </p:stCondLst>
                                  <p:childTnLst>
                                    <p:animRot by="-21600000">
                                      <p:cBhvr>
                                        <p:cTn dur="500" fill="hold"/>
                                        <p:tgtEl>
                                          <p:spTgt spid="741"/>
                                        </p:tgtEl>
                                        <p:attrNameLst>
                                          <p:attrName>r</p:attrName>
                                        </p:attrNameLst>
                                      </p:cBhvr>
                                    </p:animRo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773"/>
                                        </p:tgtEl>
                                        <p:attrNameLst>
                                          <p:attrName>style.visibility</p:attrName>
                                        </p:attrNameLst>
                                      </p:cBhvr>
                                      <p:to>
                                        <p:strVal val="visible"/>
                                      </p:to>
                                    </p:set>
                                    <p:animEffect filter="fade" transition="in">
                                      <p:cBhvr>
                                        <p:cTn dur="500"/>
                                        <p:tgtEl>
                                          <p:spTgt spid="773"/>
                                        </p:tgtEl>
                                      </p:cBhvr>
                                    </p:animEffect>
                                  </p:childTnLst>
                                </p:cTn>
                              </p:par>
                              <p:par>
                                <p:cTn fill="hold" nodeType="withEffect" presetClass="entr" presetID="10" presetSubtype="0">
                                  <p:stCondLst>
                                    <p:cond delay="0"/>
                                  </p:stCondLst>
                                  <p:childTnLst>
                                    <p:set>
                                      <p:cBhvr>
                                        <p:cTn dur="1" fill="hold">
                                          <p:stCondLst>
                                            <p:cond delay="0"/>
                                          </p:stCondLst>
                                        </p:cTn>
                                        <p:tgtEl>
                                          <p:spTgt spid="774"/>
                                        </p:tgtEl>
                                        <p:attrNameLst>
                                          <p:attrName>style.visibility</p:attrName>
                                        </p:attrNameLst>
                                      </p:cBhvr>
                                      <p:to>
                                        <p:strVal val="visible"/>
                                      </p:to>
                                    </p:set>
                                    <p:animEffect filter="fade" transition="in">
                                      <p:cBhvr>
                                        <p:cTn dur="500"/>
                                        <p:tgtEl>
                                          <p:spTgt spid="77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768"/>
                                        </p:tgtEl>
                                        <p:attrNameLst>
                                          <p:attrName>style.visibility</p:attrName>
                                        </p:attrNameLst>
                                      </p:cBhvr>
                                      <p:to>
                                        <p:strVal val="visible"/>
                                      </p:to>
                                    </p:set>
                                    <p:animEffect filter="fade" transition="in">
                                      <p:cBhvr>
                                        <p:cTn dur="500"/>
                                        <p:tgtEl>
                                          <p:spTgt spid="768"/>
                                        </p:tgtEl>
                                      </p:cBhvr>
                                    </p:animEffect>
                                  </p:childTnLst>
                                </p:cTn>
                              </p:par>
                              <p:par>
                                <p:cTn fill="hold" nodeType="withEffect" presetClass="exit" presetID="10" presetSubtype="0">
                                  <p:stCondLst>
                                    <p:cond delay="2000"/>
                                  </p:stCondLst>
                                  <p:childTnLst>
                                    <p:animEffect filter="fade" transition="out">
                                      <p:cBhvr>
                                        <p:cTn dur="500"/>
                                        <p:tgtEl>
                                          <p:spTgt spid="773"/>
                                        </p:tgtEl>
                                      </p:cBhvr>
                                    </p:animEffect>
                                    <p:set>
                                      <p:cBhvr>
                                        <p:cTn dur="1" fill="hold">
                                          <p:stCondLst>
                                            <p:cond delay="500"/>
                                          </p:stCondLst>
                                        </p:cTn>
                                        <p:tgtEl>
                                          <p:spTgt spid="773"/>
                                        </p:tgtEl>
                                        <p:attrNameLst>
                                          <p:attrName>style.visibility</p:attrName>
                                        </p:attrNameLst>
                                      </p:cBhvr>
                                      <p:to>
                                        <p:strVal val="hidden"/>
                                      </p:to>
                                    </p:set>
                                  </p:childTnLst>
                                </p:cTn>
                              </p:par>
                              <p:par>
                                <p:cTn fill="hold" nodeType="withEffect" presetClass="exit" presetID="10" presetSubtype="0">
                                  <p:stCondLst>
                                    <p:cond delay="2000"/>
                                  </p:stCondLst>
                                  <p:childTnLst>
                                    <p:animEffect filter="fade" transition="out">
                                      <p:cBhvr>
                                        <p:cTn dur="1000"/>
                                        <p:tgtEl>
                                          <p:spTgt spid="774"/>
                                        </p:tgtEl>
                                      </p:cBhvr>
                                    </p:animEffect>
                                    <p:set>
                                      <p:cBhvr>
                                        <p:cTn dur="1" fill="hold">
                                          <p:stCondLst>
                                            <p:cond delay="1000"/>
                                          </p:stCondLst>
                                        </p:cTn>
                                        <p:tgtEl>
                                          <p:spTgt spid="774"/>
                                        </p:tgtEl>
                                        <p:attrNameLst>
                                          <p:attrName>style.visibility</p:attrName>
                                        </p:attrNameLst>
                                      </p:cBhvr>
                                      <p:to>
                                        <p:strVal val="hidden"/>
                                      </p:to>
                                    </p:set>
                                  </p:childTnLst>
                                </p:cTn>
                              </p:par>
                            </p:childTnLst>
                          </p:cTn>
                        </p:par>
                        <p:par>
                          <p:cTn fill="hold">
                            <p:stCondLst>
                              <p:cond delay="3000"/>
                            </p:stCondLst>
                            <p:childTnLst>
                              <p:par>
                                <p:cTn fill="hold" nodeType="afterEffect" presetClass="entr" presetID="23" presetSubtype="16">
                                  <p:stCondLst>
                                    <p:cond delay="0"/>
                                  </p:stCondLst>
                                  <p:childTnLst>
                                    <p:set>
                                      <p:cBhvr>
                                        <p:cTn dur="1" fill="hold">
                                          <p:stCondLst>
                                            <p:cond delay="0"/>
                                          </p:stCondLst>
                                        </p:cTn>
                                        <p:tgtEl>
                                          <p:spTgt spid="769"/>
                                        </p:tgtEl>
                                        <p:attrNameLst>
                                          <p:attrName>style.visibility</p:attrName>
                                        </p:attrNameLst>
                                      </p:cBhvr>
                                      <p:to>
                                        <p:strVal val="visible"/>
                                      </p:to>
                                    </p:set>
                                    <p:anim calcmode="lin" valueType="num">
                                      <p:cBhvr additive="base">
                                        <p:cTn dur="500"/>
                                        <p:tgtEl>
                                          <p:spTgt spid="769"/>
                                        </p:tgtEl>
                                        <p:attrNameLst>
                                          <p:attrName>ppt_w</p:attrName>
                                        </p:attrNameLst>
                                      </p:cBhvr>
                                      <p:tavLst>
                                        <p:tav fmla="" tm="0">
                                          <p:val>
                                            <p:strVal val="0"/>
                                          </p:val>
                                        </p:tav>
                                        <p:tav fmla="" tm="100000">
                                          <p:val>
                                            <p:strVal val="#ppt_w"/>
                                          </p:val>
                                        </p:tav>
                                      </p:tavLst>
                                    </p:anim>
                                    <p:anim calcmode="lin" valueType="num">
                                      <p:cBhvr additive="base">
                                        <p:cTn dur="500"/>
                                        <p:tgtEl>
                                          <p:spTgt spid="769"/>
                                        </p:tgtEl>
                                        <p:attrNameLst>
                                          <p:attrName>ppt_h</p:attrName>
                                        </p:attrNameLst>
                                      </p:cBhvr>
                                      <p:tavLst>
                                        <p:tav fmla="" tm="0">
                                          <p:val>
                                            <p:strVal val="0"/>
                                          </p:val>
                                        </p:tav>
                                        <p:tav fmla="" tm="100000">
                                          <p:val>
                                            <p:strVal val="#ppt_h"/>
                                          </p:val>
                                        </p:tav>
                                      </p:tavLst>
                                    </p:anim>
                                  </p:childTnLst>
                                </p:cTn>
                              </p:par>
                            </p:childTnLst>
                          </p:cTn>
                        </p:par>
                        <p:par>
                          <p:cTn fill="hold">
                            <p:stCondLst>
                              <p:cond delay="3500"/>
                            </p:stCondLst>
                            <p:childTnLst>
                              <p:par>
                                <p:cTn fill="hold" nodeType="afterEffect" presetClass="entr" presetID="23" presetSubtype="16">
                                  <p:stCondLst>
                                    <p:cond delay="0"/>
                                  </p:stCondLst>
                                  <p:childTnLst>
                                    <p:set>
                                      <p:cBhvr>
                                        <p:cTn dur="1" fill="hold">
                                          <p:stCondLst>
                                            <p:cond delay="0"/>
                                          </p:stCondLst>
                                        </p:cTn>
                                        <p:tgtEl>
                                          <p:spTgt spid="794"/>
                                        </p:tgtEl>
                                        <p:attrNameLst>
                                          <p:attrName>style.visibility</p:attrName>
                                        </p:attrNameLst>
                                      </p:cBhvr>
                                      <p:to>
                                        <p:strVal val="visible"/>
                                      </p:to>
                                    </p:set>
                                    <p:anim calcmode="lin" valueType="num">
                                      <p:cBhvr additive="base">
                                        <p:cTn dur="500"/>
                                        <p:tgtEl>
                                          <p:spTgt spid="794"/>
                                        </p:tgtEl>
                                        <p:attrNameLst>
                                          <p:attrName>ppt_w</p:attrName>
                                        </p:attrNameLst>
                                      </p:cBhvr>
                                      <p:tavLst>
                                        <p:tav fmla="" tm="0">
                                          <p:val>
                                            <p:strVal val="0"/>
                                          </p:val>
                                        </p:tav>
                                        <p:tav fmla="" tm="100000">
                                          <p:val>
                                            <p:strVal val="#ppt_w"/>
                                          </p:val>
                                        </p:tav>
                                      </p:tavLst>
                                    </p:anim>
                                    <p:anim calcmode="lin" valueType="num">
                                      <p:cBhvr additive="base">
                                        <p:cTn dur="500"/>
                                        <p:tgtEl>
                                          <p:spTgt spid="794"/>
                                        </p:tgtEl>
                                        <p:attrNameLst>
                                          <p:attrName>ppt_h</p:attrName>
                                        </p:attrNameLst>
                                      </p:cBhvr>
                                      <p:tavLst>
                                        <p:tav fmla="" tm="0">
                                          <p:val>
                                            <p:strVal val="0"/>
                                          </p:val>
                                        </p:tav>
                                        <p:tav fmla="" tm="100000">
                                          <p:val>
                                            <p:strVal val="#ppt_h"/>
                                          </p:val>
                                        </p:tav>
                                      </p:tavLst>
                                    </p:anim>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811"/>
                                        </p:tgtEl>
                                        <p:attrNameLst>
                                          <p:attrName>style.visibility</p:attrName>
                                        </p:attrNameLst>
                                      </p:cBhvr>
                                      <p:to>
                                        <p:strVal val="visible"/>
                                      </p:to>
                                    </p:set>
                                    <p:animEffect filter="fade" transition="in">
                                      <p:cBhvr>
                                        <p:cTn dur="500"/>
                                        <p:tgtEl>
                                          <p:spTgt spid="811"/>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793"/>
                                        </p:tgtEl>
                                        <p:attrNameLst>
                                          <p:attrName>style.visibility</p:attrName>
                                        </p:attrNameLst>
                                      </p:cBhvr>
                                      <p:to>
                                        <p:strVal val="visible"/>
                                      </p:to>
                                    </p:set>
                                    <p:animEffect filter="fade" transition="in">
                                      <p:cBhvr>
                                        <p:cTn dur="500"/>
                                        <p:tgtEl>
                                          <p:spTgt spid="793"/>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738"/>
                                        </p:tgtEl>
                                        <p:attrNameLst>
                                          <p:attrName>style.visibility</p:attrName>
                                        </p:attrNameLst>
                                      </p:cBhvr>
                                      <p:to>
                                        <p:strVal val="visible"/>
                                      </p:to>
                                    </p:set>
                                    <p:animEffect filter="fade" transition="in">
                                      <p:cBhvr>
                                        <p:cTn dur="500"/>
                                        <p:tgtEl>
                                          <p:spTgt spid="738"/>
                                        </p:tgtEl>
                                      </p:cBhvr>
                                    </p:animEffect>
                                  </p:childTnLst>
                                </p:cTn>
                              </p:par>
                              <p:par>
                                <p:cTn fill="hold" nodeType="withEffect" presetClass="entr" presetID="10" presetSubtype="0">
                                  <p:stCondLst>
                                    <p:cond delay="0"/>
                                  </p:stCondLst>
                                  <p:childTnLst>
                                    <p:set>
                                      <p:cBhvr>
                                        <p:cTn dur="1" fill="hold">
                                          <p:stCondLst>
                                            <p:cond delay="0"/>
                                          </p:stCondLst>
                                        </p:cTn>
                                        <p:tgtEl>
                                          <p:spTgt spid="792"/>
                                        </p:tgtEl>
                                        <p:attrNameLst>
                                          <p:attrName>style.visibility</p:attrName>
                                        </p:attrNameLst>
                                      </p:cBhvr>
                                      <p:to>
                                        <p:strVal val="visible"/>
                                      </p:to>
                                    </p:set>
                                    <p:animEffect filter="fade" transition="in">
                                      <p:cBhvr>
                                        <p:cTn dur="500"/>
                                        <p:tgtEl>
                                          <p:spTgt spid="792"/>
                                        </p:tgtEl>
                                      </p:cBhvr>
                                    </p:animEffect>
                                  </p:childTnLst>
                                </p:cTn>
                              </p:par>
                            </p:childTnLst>
                          </p:cTn>
                        </p:par>
                        <p:par>
                          <p:cTn fill="hold">
                            <p:stCondLst>
                              <p:cond delay="5500"/>
                            </p:stCondLst>
                            <p:childTnLst>
                              <p:par>
                                <p:cTn fill="hold" nodeType="afterEffect" presetClass="entr" presetID="23" presetSubtype="16">
                                  <p:stCondLst>
                                    <p:cond delay="0"/>
                                  </p:stCondLst>
                                  <p:childTnLst>
                                    <p:set>
                                      <p:cBhvr>
                                        <p:cTn dur="1" fill="hold">
                                          <p:stCondLst>
                                            <p:cond delay="0"/>
                                          </p:stCondLst>
                                        </p:cTn>
                                        <p:tgtEl>
                                          <p:spTgt spid="770"/>
                                        </p:tgtEl>
                                        <p:attrNameLst>
                                          <p:attrName>style.visibility</p:attrName>
                                        </p:attrNameLst>
                                      </p:cBhvr>
                                      <p:to>
                                        <p:strVal val="visible"/>
                                      </p:to>
                                    </p:set>
                                    <p:anim calcmode="lin" valueType="num">
                                      <p:cBhvr additive="base">
                                        <p:cTn dur="500"/>
                                        <p:tgtEl>
                                          <p:spTgt spid="770"/>
                                        </p:tgtEl>
                                        <p:attrNameLst>
                                          <p:attrName>ppt_w</p:attrName>
                                        </p:attrNameLst>
                                      </p:cBhvr>
                                      <p:tavLst>
                                        <p:tav fmla="" tm="0">
                                          <p:val>
                                            <p:strVal val="0"/>
                                          </p:val>
                                        </p:tav>
                                        <p:tav fmla="" tm="100000">
                                          <p:val>
                                            <p:strVal val="#ppt_w"/>
                                          </p:val>
                                        </p:tav>
                                      </p:tavLst>
                                    </p:anim>
                                    <p:anim calcmode="lin" valueType="num">
                                      <p:cBhvr additive="base">
                                        <p:cTn dur="500"/>
                                        <p:tgtEl>
                                          <p:spTgt spid="770"/>
                                        </p:tgtEl>
                                        <p:attrNameLst>
                                          <p:attrName>ppt_h</p:attrName>
                                        </p:attrNameLst>
                                      </p:cBhvr>
                                      <p:tavLst>
                                        <p:tav fmla="" tm="0">
                                          <p:val>
                                            <p:strVal val="0"/>
                                          </p:val>
                                        </p:tav>
                                        <p:tav fmla="" tm="100000">
                                          <p:val>
                                            <p:strVal val="#ppt_h"/>
                                          </p:val>
                                        </p:tav>
                                      </p:tavLst>
                                    </p:anim>
                                  </p:childTnLst>
                                </p:cTn>
                              </p:par>
                            </p:childTnLst>
                          </p:cTn>
                        </p:par>
                        <p:par>
                          <p:cTn fill="hold">
                            <p:stCondLst>
                              <p:cond delay="6000"/>
                            </p:stCondLst>
                            <p:childTnLst>
                              <p:par>
                                <p:cTn fill="hold" nodeType="afterEffect" presetClass="entr" presetID="23" presetSubtype="16">
                                  <p:stCondLst>
                                    <p:cond delay="0"/>
                                  </p:stCondLst>
                                  <p:childTnLst>
                                    <p:set>
                                      <p:cBhvr>
                                        <p:cTn dur="1" fill="hold">
                                          <p:stCondLst>
                                            <p:cond delay="0"/>
                                          </p:stCondLst>
                                        </p:cTn>
                                        <p:tgtEl>
                                          <p:spTgt spid="797"/>
                                        </p:tgtEl>
                                        <p:attrNameLst>
                                          <p:attrName>style.visibility</p:attrName>
                                        </p:attrNameLst>
                                      </p:cBhvr>
                                      <p:to>
                                        <p:strVal val="visible"/>
                                      </p:to>
                                    </p:set>
                                    <p:anim calcmode="lin" valueType="num">
                                      <p:cBhvr additive="base">
                                        <p:cTn dur="500"/>
                                        <p:tgtEl>
                                          <p:spTgt spid="797"/>
                                        </p:tgtEl>
                                        <p:attrNameLst>
                                          <p:attrName>ppt_w</p:attrName>
                                        </p:attrNameLst>
                                      </p:cBhvr>
                                      <p:tavLst>
                                        <p:tav fmla="" tm="0">
                                          <p:val>
                                            <p:strVal val="0"/>
                                          </p:val>
                                        </p:tav>
                                        <p:tav fmla="" tm="100000">
                                          <p:val>
                                            <p:strVal val="#ppt_w"/>
                                          </p:val>
                                        </p:tav>
                                      </p:tavLst>
                                    </p:anim>
                                    <p:anim calcmode="lin" valueType="num">
                                      <p:cBhvr additive="base">
                                        <p:cTn dur="500"/>
                                        <p:tgtEl>
                                          <p:spTgt spid="797"/>
                                        </p:tgtEl>
                                        <p:attrNameLst>
                                          <p:attrName>ppt_h</p:attrName>
                                        </p:attrNameLst>
                                      </p:cBhvr>
                                      <p:tavLst>
                                        <p:tav fmla="" tm="0">
                                          <p:val>
                                            <p:strVal val="0"/>
                                          </p:val>
                                        </p:tav>
                                        <p:tav fmla="" tm="100000">
                                          <p:val>
                                            <p:strVal val="#ppt_h"/>
                                          </p:val>
                                        </p:tav>
                                      </p:tavLst>
                                    </p:anim>
                                  </p:childTnLst>
                                </p:cTn>
                              </p:par>
                            </p:childTnLst>
                          </p:cTn>
                        </p:par>
                        <p:par>
                          <p:cTn fill="hold">
                            <p:stCondLst>
                              <p:cond delay="6500"/>
                            </p:stCondLst>
                            <p:childTnLst>
                              <p:par>
                                <p:cTn fill="hold" nodeType="afterEffect" presetClass="entr" presetID="10" presetSubtype="0">
                                  <p:stCondLst>
                                    <p:cond delay="0"/>
                                  </p:stCondLst>
                                  <p:childTnLst>
                                    <p:set>
                                      <p:cBhvr>
                                        <p:cTn dur="1" fill="hold">
                                          <p:stCondLst>
                                            <p:cond delay="0"/>
                                          </p:stCondLst>
                                        </p:cTn>
                                        <p:tgtEl>
                                          <p:spTgt spid="788"/>
                                        </p:tgtEl>
                                        <p:attrNameLst>
                                          <p:attrName>style.visibility</p:attrName>
                                        </p:attrNameLst>
                                      </p:cBhvr>
                                      <p:to>
                                        <p:strVal val="visible"/>
                                      </p:to>
                                    </p:set>
                                    <p:animEffect filter="fade" transition="in">
                                      <p:cBhvr>
                                        <p:cTn dur="500"/>
                                        <p:tgtEl>
                                          <p:spTgt spid="788"/>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789"/>
                                        </p:tgtEl>
                                        <p:attrNameLst>
                                          <p:attrName>style.visibility</p:attrName>
                                        </p:attrNameLst>
                                      </p:cBhvr>
                                      <p:to>
                                        <p:strVal val="visible"/>
                                      </p:to>
                                    </p:set>
                                    <p:animEffect filter="fade" transition="in">
                                      <p:cBhvr>
                                        <p:cTn dur="500"/>
                                        <p:tgtEl>
                                          <p:spTgt spid="789"/>
                                        </p:tgtEl>
                                      </p:cBhvr>
                                    </p:animEffect>
                                  </p:childTnLst>
                                </p:cTn>
                              </p:par>
                              <p:par>
                                <p:cTn fill="hold" nodeType="withEffect" presetClass="entr" presetID="10" presetSubtype="0">
                                  <p:stCondLst>
                                    <p:cond delay="0"/>
                                  </p:stCondLst>
                                  <p:childTnLst>
                                    <p:set>
                                      <p:cBhvr>
                                        <p:cTn dur="1" fill="hold">
                                          <p:stCondLst>
                                            <p:cond delay="0"/>
                                          </p:stCondLst>
                                        </p:cTn>
                                        <p:tgtEl>
                                          <p:spTgt spid="787"/>
                                        </p:tgtEl>
                                        <p:attrNameLst>
                                          <p:attrName>style.visibility</p:attrName>
                                        </p:attrNameLst>
                                      </p:cBhvr>
                                      <p:to>
                                        <p:strVal val="visible"/>
                                      </p:to>
                                    </p:set>
                                    <p:animEffect filter="fade" transition="in">
                                      <p:cBhvr>
                                        <p:cTn dur="500"/>
                                        <p:tgtEl>
                                          <p:spTgt spid="787"/>
                                        </p:tgtEl>
                                      </p:cBhvr>
                                    </p:animEffect>
                                  </p:childTnLst>
                                </p:cTn>
                              </p:par>
                            </p:childTnLst>
                          </p:cTn>
                        </p:par>
                        <p:par>
                          <p:cTn fill="hold">
                            <p:stCondLst>
                              <p:cond delay="7500"/>
                            </p:stCondLst>
                            <p:childTnLst>
                              <p:par>
                                <p:cTn fill="hold" nodeType="afterEffect" presetClass="entr" presetID="23" presetSubtype="16">
                                  <p:stCondLst>
                                    <p:cond delay="0"/>
                                  </p:stCondLst>
                                  <p:childTnLst>
                                    <p:set>
                                      <p:cBhvr>
                                        <p:cTn dur="1" fill="hold">
                                          <p:stCondLst>
                                            <p:cond delay="0"/>
                                          </p:stCondLst>
                                        </p:cTn>
                                        <p:tgtEl>
                                          <p:spTgt spid="771"/>
                                        </p:tgtEl>
                                        <p:attrNameLst>
                                          <p:attrName>style.visibility</p:attrName>
                                        </p:attrNameLst>
                                      </p:cBhvr>
                                      <p:to>
                                        <p:strVal val="visible"/>
                                      </p:to>
                                    </p:set>
                                    <p:anim calcmode="lin" valueType="num">
                                      <p:cBhvr additive="base">
                                        <p:cTn dur="500"/>
                                        <p:tgtEl>
                                          <p:spTgt spid="771"/>
                                        </p:tgtEl>
                                        <p:attrNameLst>
                                          <p:attrName>ppt_w</p:attrName>
                                        </p:attrNameLst>
                                      </p:cBhvr>
                                      <p:tavLst>
                                        <p:tav fmla="" tm="0">
                                          <p:val>
                                            <p:strVal val="0"/>
                                          </p:val>
                                        </p:tav>
                                        <p:tav fmla="" tm="100000">
                                          <p:val>
                                            <p:strVal val="#ppt_w"/>
                                          </p:val>
                                        </p:tav>
                                      </p:tavLst>
                                    </p:anim>
                                    <p:anim calcmode="lin" valueType="num">
                                      <p:cBhvr additive="base">
                                        <p:cTn dur="500"/>
                                        <p:tgtEl>
                                          <p:spTgt spid="771"/>
                                        </p:tgtEl>
                                        <p:attrNameLst>
                                          <p:attrName>ppt_h</p:attrName>
                                        </p:attrNameLst>
                                      </p:cBhvr>
                                      <p:tavLst>
                                        <p:tav fmla="" tm="0">
                                          <p:val>
                                            <p:strVal val="0"/>
                                          </p:val>
                                        </p:tav>
                                        <p:tav fmla="" tm="100000">
                                          <p:val>
                                            <p:strVal val="#ppt_h"/>
                                          </p:val>
                                        </p:tav>
                                      </p:tavLst>
                                    </p:anim>
                                  </p:childTnLst>
                                </p:cTn>
                              </p:par>
                            </p:childTnLst>
                          </p:cTn>
                        </p:par>
                        <p:par>
                          <p:cTn fill="hold">
                            <p:stCondLst>
                              <p:cond delay="8000"/>
                            </p:stCondLst>
                            <p:childTnLst>
                              <p:par>
                                <p:cTn fill="hold" nodeType="afterEffect" presetClass="entr" presetID="23" presetSubtype="16">
                                  <p:stCondLst>
                                    <p:cond delay="0"/>
                                  </p:stCondLst>
                                  <p:childTnLst>
                                    <p:set>
                                      <p:cBhvr>
                                        <p:cTn dur="1" fill="hold">
                                          <p:stCondLst>
                                            <p:cond delay="0"/>
                                          </p:stCondLst>
                                        </p:cTn>
                                        <p:tgtEl>
                                          <p:spTgt spid="798"/>
                                        </p:tgtEl>
                                        <p:attrNameLst>
                                          <p:attrName>style.visibility</p:attrName>
                                        </p:attrNameLst>
                                      </p:cBhvr>
                                      <p:to>
                                        <p:strVal val="visible"/>
                                      </p:to>
                                    </p:set>
                                    <p:anim calcmode="lin" valueType="num">
                                      <p:cBhvr additive="base">
                                        <p:cTn dur="500"/>
                                        <p:tgtEl>
                                          <p:spTgt spid="798"/>
                                        </p:tgtEl>
                                        <p:attrNameLst>
                                          <p:attrName>ppt_w</p:attrName>
                                        </p:attrNameLst>
                                      </p:cBhvr>
                                      <p:tavLst>
                                        <p:tav fmla="" tm="0">
                                          <p:val>
                                            <p:strVal val="0"/>
                                          </p:val>
                                        </p:tav>
                                        <p:tav fmla="" tm="100000">
                                          <p:val>
                                            <p:strVal val="#ppt_w"/>
                                          </p:val>
                                        </p:tav>
                                      </p:tavLst>
                                    </p:anim>
                                    <p:anim calcmode="lin" valueType="num">
                                      <p:cBhvr additive="base">
                                        <p:cTn dur="500"/>
                                        <p:tgtEl>
                                          <p:spTgt spid="798"/>
                                        </p:tgtEl>
                                        <p:attrNameLst>
                                          <p:attrName>ppt_h</p:attrName>
                                        </p:attrNameLst>
                                      </p:cBhvr>
                                      <p:tavLst>
                                        <p:tav fmla="" tm="0">
                                          <p:val>
                                            <p:strVal val="0"/>
                                          </p:val>
                                        </p:tav>
                                        <p:tav fmla="" tm="100000">
                                          <p:val>
                                            <p:strVal val="#ppt_h"/>
                                          </p:val>
                                        </p:tav>
                                      </p:tavLst>
                                    </p:anim>
                                  </p:childTnLst>
                                </p:cTn>
                              </p:par>
                            </p:childTnLst>
                          </p:cTn>
                        </p:par>
                        <p:par>
                          <p:cTn fill="hold">
                            <p:stCondLst>
                              <p:cond delay="8500"/>
                            </p:stCondLst>
                            <p:childTnLst>
                              <p:par>
                                <p:cTn fill="hold" nodeType="afterEffect" presetClass="entr" presetID="10" presetSubtype="0">
                                  <p:stCondLst>
                                    <p:cond delay="0"/>
                                  </p:stCondLst>
                                  <p:childTnLst>
                                    <p:set>
                                      <p:cBhvr>
                                        <p:cTn dur="1" fill="hold">
                                          <p:stCondLst>
                                            <p:cond delay="0"/>
                                          </p:stCondLst>
                                        </p:cTn>
                                        <p:tgtEl>
                                          <p:spTgt spid="783"/>
                                        </p:tgtEl>
                                        <p:attrNameLst>
                                          <p:attrName>style.visibility</p:attrName>
                                        </p:attrNameLst>
                                      </p:cBhvr>
                                      <p:to>
                                        <p:strVal val="visible"/>
                                      </p:to>
                                    </p:set>
                                    <p:animEffect filter="fade" transition="in">
                                      <p:cBhvr>
                                        <p:cTn dur="500"/>
                                        <p:tgtEl>
                                          <p:spTgt spid="783"/>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784"/>
                                        </p:tgtEl>
                                        <p:attrNameLst>
                                          <p:attrName>style.visibility</p:attrName>
                                        </p:attrNameLst>
                                      </p:cBhvr>
                                      <p:to>
                                        <p:strVal val="visible"/>
                                      </p:to>
                                    </p:set>
                                    <p:animEffect filter="fade" transition="in">
                                      <p:cBhvr>
                                        <p:cTn dur="500"/>
                                        <p:tgtEl>
                                          <p:spTgt spid="784"/>
                                        </p:tgtEl>
                                      </p:cBhvr>
                                    </p:animEffect>
                                  </p:childTnLst>
                                </p:cTn>
                              </p:par>
                              <p:par>
                                <p:cTn fill="hold" nodeType="withEffect" presetClass="entr" presetID="10" presetSubtype="0">
                                  <p:stCondLst>
                                    <p:cond delay="0"/>
                                  </p:stCondLst>
                                  <p:childTnLst>
                                    <p:set>
                                      <p:cBhvr>
                                        <p:cTn dur="1" fill="hold">
                                          <p:stCondLst>
                                            <p:cond delay="0"/>
                                          </p:stCondLst>
                                        </p:cTn>
                                        <p:tgtEl>
                                          <p:spTgt spid="782"/>
                                        </p:tgtEl>
                                        <p:attrNameLst>
                                          <p:attrName>style.visibility</p:attrName>
                                        </p:attrNameLst>
                                      </p:cBhvr>
                                      <p:to>
                                        <p:strVal val="visible"/>
                                      </p:to>
                                    </p:set>
                                    <p:animEffect filter="fade" transition="in">
                                      <p:cBhvr>
                                        <p:cTn dur="1000"/>
                                        <p:tgtEl>
                                          <p:spTgt spid="782"/>
                                        </p:tgtEl>
                                      </p:cBhvr>
                                    </p:animEffect>
                                  </p:childTnLst>
                                </p:cTn>
                              </p:par>
                            </p:childTnLst>
                          </p:cTn>
                        </p:par>
                        <p:par>
                          <p:cTn fill="hold">
                            <p:stCondLst>
                              <p:cond delay="10000"/>
                            </p:stCondLst>
                            <p:childTnLst>
                              <p:par>
                                <p:cTn fill="hold" nodeType="afterEffect" presetClass="entr" presetID="23" presetSubtype="16">
                                  <p:stCondLst>
                                    <p:cond delay="0"/>
                                  </p:stCondLst>
                                  <p:childTnLst>
                                    <p:set>
                                      <p:cBhvr>
                                        <p:cTn dur="1" fill="hold">
                                          <p:stCondLst>
                                            <p:cond delay="0"/>
                                          </p:stCondLst>
                                        </p:cTn>
                                        <p:tgtEl>
                                          <p:spTgt spid="772"/>
                                        </p:tgtEl>
                                        <p:attrNameLst>
                                          <p:attrName>style.visibility</p:attrName>
                                        </p:attrNameLst>
                                      </p:cBhvr>
                                      <p:to>
                                        <p:strVal val="visible"/>
                                      </p:to>
                                    </p:set>
                                    <p:anim calcmode="lin" valueType="num">
                                      <p:cBhvr additive="base">
                                        <p:cTn dur="500"/>
                                        <p:tgtEl>
                                          <p:spTgt spid="772"/>
                                        </p:tgtEl>
                                        <p:attrNameLst>
                                          <p:attrName>ppt_w</p:attrName>
                                        </p:attrNameLst>
                                      </p:cBhvr>
                                      <p:tavLst>
                                        <p:tav fmla="" tm="0">
                                          <p:val>
                                            <p:strVal val="0"/>
                                          </p:val>
                                        </p:tav>
                                        <p:tav fmla="" tm="100000">
                                          <p:val>
                                            <p:strVal val="#ppt_w"/>
                                          </p:val>
                                        </p:tav>
                                      </p:tavLst>
                                    </p:anim>
                                    <p:anim calcmode="lin" valueType="num">
                                      <p:cBhvr additive="base">
                                        <p:cTn dur="500"/>
                                        <p:tgtEl>
                                          <p:spTgt spid="772"/>
                                        </p:tgtEl>
                                        <p:attrNameLst>
                                          <p:attrName>ppt_h</p:attrName>
                                        </p:attrNameLst>
                                      </p:cBhvr>
                                      <p:tavLst>
                                        <p:tav fmla="" tm="0">
                                          <p:val>
                                            <p:strVal val="0"/>
                                          </p:val>
                                        </p:tav>
                                        <p:tav fmla="" tm="100000">
                                          <p:val>
                                            <p:strVal val="#ppt_h"/>
                                          </p:val>
                                        </p:tav>
                                      </p:tavLst>
                                    </p:anim>
                                  </p:childTnLst>
                                </p:cTn>
                              </p:par>
                            </p:childTnLst>
                          </p:cTn>
                        </p:par>
                        <p:par>
                          <p:cTn fill="hold">
                            <p:stCondLst>
                              <p:cond delay="10500"/>
                            </p:stCondLst>
                            <p:childTnLst>
                              <p:par>
                                <p:cTn fill="hold" nodeType="afterEffect" presetClass="entr" presetID="23" presetSubtype="16">
                                  <p:stCondLst>
                                    <p:cond delay="0"/>
                                  </p:stCondLst>
                                  <p:childTnLst>
                                    <p:set>
                                      <p:cBhvr>
                                        <p:cTn dur="1" fill="hold">
                                          <p:stCondLst>
                                            <p:cond delay="0"/>
                                          </p:stCondLst>
                                        </p:cTn>
                                        <p:tgtEl>
                                          <p:spTgt spid="801"/>
                                        </p:tgtEl>
                                        <p:attrNameLst>
                                          <p:attrName>style.visibility</p:attrName>
                                        </p:attrNameLst>
                                      </p:cBhvr>
                                      <p:to>
                                        <p:strVal val="visible"/>
                                      </p:to>
                                    </p:set>
                                    <p:anim calcmode="lin" valueType="num">
                                      <p:cBhvr additive="base">
                                        <p:cTn dur="500"/>
                                        <p:tgtEl>
                                          <p:spTgt spid="801"/>
                                        </p:tgtEl>
                                        <p:attrNameLst>
                                          <p:attrName>ppt_w</p:attrName>
                                        </p:attrNameLst>
                                      </p:cBhvr>
                                      <p:tavLst>
                                        <p:tav fmla="" tm="0">
                                          <p:val>
                                            <p:strVal val="0"/>
                                          </p:val>
                                        </p:tav>
                                        <p:tav fmla="" tm="100000">
                                          <p:val>
                                            <p:strVal val="#ppt_w"/>
                                          </p:val>
                                        </p:tav>
                                      </p:tavLst>
                                    </p:anim>
                                    <p:anim calcmode="lin" valueType="num">
                                      <p:cBhvr additive="base">
                                        <p:cTn dur="500"/>
                                        <p:tgtEl>
                                          <p:spTgt spid="801"/>
                                        </p:tgtEl>
                                        <p:attrNameLst>
                                          <p:attrName>ppt_h</p:attrName>
                                        </p:attrNameLst>
                                      </p:cBhvr>
                                      <p:tavLst>
                                        <p:tav fmla="" tm="0">
                                          <p:val>
                                            <p:strVal val="0"/>
                                          </p:val>
                                        </p:tav>
                                        <p:tav fmla="" tm="100000">
                                          <p:val>
                                            <p:strVal val="#ppt_h"/>
                                          </p:val>
                                        </p:tav>
                                      </p:tavLst>
                                    </p:anim>
                                  </p:childTnLst>
                                </p:cTn>
                              </p:par>
                            </p:childTnLst>
                          </p:cTn>
                        </p:par>
                        <p:par>
                          <p:cTn fill="hold">
                            <p:stCondLst>
                              <p:cond delay="11000"/>
                            </p:stCondLst>
                            <p:childTnLst>
                              <p:par>
                                <p:cTn fill="hold" nodeType="afterEffect" presetClass="entr" presetID="10" presetSubtype="0">
                                  <p:stCondLst>
                                    <p:cond delay="0"/>
                                  </p:stCondLst>
                                  <p:childTnLst>
                                    <p:set>
                                      <p:cBhvr>
                                        <p:cTn dur="1" fill="hold">
                                          <p:stCondLst>
                                            <p:cond delay="0"/>
                                          </p:stCondLst>
                                        </p:cTn>
                                        <p:tgtEl>
                                          <p:spTgt spid="778"/>
                                        </p:tgtEl>
                                        <p:attrNameLst>
                                          <p:attrName>style.visibility</p:attrName>
                                        </p:attrNameLst>
                                      </p:cBhvr>
                                      <p:to>
                                        <p:strVal val="visible"/>
                                      </p:to>
                                    </p:set>
                                    <p:animEffect filter="fade" transition="in">
                                      <p:cBhvr>
                                        <p:cTn dur="500"/>
                                        <p:tgtEl>
                                          <p:spTgt spid="778"/>
                                        </p:tgtEl>
                                      </p:cBhvr>
                                    </p:animEffect>
                                  </p:childTnLst>
                                </p:cTn>
                              </p:par>
                            </p:childTnLst>
                          </p:cTn>
                        </p:par>
                        <p:par>
                          <p:cTn fill="hold">
                            <p:stCondLst>
                              <p:cond delay="11500"/>
                            </p:stCondLst>
                            <p:childTnLst>
                              <p:par>
                                <p:cTn fill="hold" nodeType="afterEffect" presetClass="entr" presetID="10" presetSubtype="0">
                                  <p:stCondLst>
                                    <p:cond delay="0"/>
                                  </p:stCondLst>
                                  <p:childTnLst>
                                    <p:set>
                                      <p:cBhvr>
                                        <p:cTn dur="1" fill="hold">
                                          <p:stCondLst>
                                            <p:cond delay="0"/>
                                          </p:stCondLst>
                                        </p:cTn>
                                        <p:tgtEl>
                                          <p:spTgt spid="779"/>
                                        </p:tgtEl>
                                        <p:attrNameLst>
                                          <p:attrName>style.visibility</p:attrName>
                                        </p:attrNameLst>
                                      </p:cBhvr>
                                      <p:to>
                                        <p:strVal val="visible"/>
                                      </p:to>
                                    </p:set>
                                    <p:animEffect filter="fade" transition="in">
                                      <p:cBhvr>
                                        <p:cTn dur="500"/>
                                        <p:tgtEl>
                                          <p:spTgt spid="779"/>
                                        </p:tgtEl>
                                      </p:cBhvr>
                                    </p:animEffect>
                                  </p:childTnLst>
                                </p:cTn>
                              </p:par>
                              <p:par>
                                <p:cTn fill="hold" nodeType="withEffect" presetClass="entr" presetID="10" presetSubtype="0">
                                  <p:stCondLst>
                                    <p:cond delay="0"/>
                                  </p:stCondLst>
                                  <p:childTnLst>
                                    <p:set>
                                      <p:cBhvr>
                                        <p:cTn dur="1" fill="hold">
                                          <p:stCondLst>
                                            <p:cond delay="0"/>
                                          </p:stCondLst>
                                        </p:cTn>
                                        <p:tgtEl>
                                          <p:spTgt spid="777"/>
                                        </p:tgtEl>
                                        <p:attrNameLst>
                                          <p:attrName>style.visibility</p:attrName>
                                        </p:attrNameLst>
                                      </p:cBhvr>
                                      <p:to>
                                        <p:strVal val="visible"/>
                                      </p:to>
                                    </p:set>
                                    <p:animEffect filter="fade" transition="in">
                                      <p:cBhvr>
                                        <p:cTn dur="500"/>
                                        <p:tgtEl>
                                          <p:spTgt spid="777"/>
                                        </p:tgtEl>
                                      </p:cBhvr>
                                    </p:animEffect>
                                  </p:childTnLst>
                                </p:cTn>
                              </p:par>
                            </p:childTnLst>
                          </p:cTn>
                        </p:par>
                        <p:par>
                          <p:cTn fill="hold">
                            <p:stCondLst>
                              <p:cond delay="12000"/>
                            </p:stCondLst>
                            <p:childTnLst>
                              <p:par>
                                <p:cTn fill="hold" nodeType="afterEffect" presetClass="entr" presetID="10" presetSubtype="0">
                                  <p:stCondLst>
                                    <p:cond delay="0"/>
                                  </p:stCondLst>
                                  <p:childTnLst>
                                    <p:set>
                                      <p:cBhvr>
                                        <p:cTn dur="1" fill="hold">
                                          <p:stCondLst>
                                            <p:cond delay="0"/>
                                          </p:stCondLst>
                                        </p:cTn>
                                        <p:tgtEl>
                                          <p:spTgt spid="812"/>
                                        </p:tgtEl>
                                        <p:attrNameLst>
                                          <p:attrName>style.visibility</p:attrName>
                                        </p:attrNameLst>
                                      </p:cBhvr>
                                      <p:to>
                                        <p:strVal val="visible"/>
                                      </p:to>
                                    </p:set>
                                    <p:animEffect filter="fade" transition="in">
                                      <p:cBhvr>
                                        <p:cTn dur="2000"/>
                                        <p:tgtEl>
                                          <p:spTgt spid="812"/>
                                        </p:tgtEl>
                                      </p:cBhvr>
                                    </p:animEffect>
                                  </p:childTnLst>
                                </p:cTn>
                              </p:par>
                            </p:childTnLst>
                          </p:cTn>
                        </p:par>
                        <p:par>
                          <p:cTn fill="hold">
                            <p:stCondLst>
                              <p:cond delay="14000"/>
                            </p:stCondLst>
                            <p:childTnLst>
                              <p:par>
                                <p:cTn fill="hold" nodeType="afterEffect" presetClass="entr" presetID="10" presetSubtype="0">
                                  <p:stCondLst>
                                    <p:cond delay="0"/>
                                  </p:stCondLst>
                                  <p:childTnLst>
                                    <p:set>
                                      <p:cBhvr>
                                        <p:cTn dur="1" fill="hold">
                                          <p:stCondLst>
                                            <p:cond delay="0"/>
                                          </p:stCondLst>
                                        </p:cTn>
                                        <p:tgtEl>
                                          <p:spTgt spid="813"/>
                                        </p:tgtEl>
                                        <p:attrNameLst>
                                          <p:attrName>style.visibility</p:attrName>
                                        </p:attrNameLst>
                                      </p:cBhvr>
                                      <p:to>
                                        <p:strVal val="visible"/>
                                      </p:to>
                                    </p:set>
                                    <p:animEffect filter="fade" transition="in">
                                      <p:cBhvr>
                                        <p:cTn dur="2000"/>
                                        <p:tgtEl>
                                          <p:spTgt spid="813"/>
                                        </p:tgtEl>
                                      </p:cBhvr>
                                    </p:animEffect>
                                  </p:childTnLst>
                                </p:cTn>
                              </p:par>
                              <p:par>
                                <p:cTn fill="hold" nodeType="withEffect" presetClass="entr" presetID="10" presetSubtype="0">
                                  <p:stCondLst>
                                    <p:cond delay="0"/>
                                  </p:stCondLst>
                                  <p:childTnLst>
                                    <p:set>
                                      <p:cBhvr>
                                        <p:cTn dur="1" fill="hold">
                                          <p:stCondLst>
                                            <p:cond delay="0"/>
                                          </p:stCondLst>
                                        </p:cTn>
                                        <p:tgtEl>
                                          <p:spTgt spid="814"/>
                                        </p:tgtEl>
                                        <p:attrNameLst>
                                          <p:attrName>style.visibility</p:attrName>
                                        </p:attrNameLst>
                                      </p:cBhvr>
                                      <p:to>
                                        <p:strVal val="visible"/>
                                      </p:to>
                                    </p:set>
                                    <p:animEffect filter="fade" transition="in">
                                      <p:cBhvr>
                                        <p:cTn dur="2000"/>
                                        <p:tgtEl>
                                          <p:spTgt spid="814"/>
                                        </p:tgtEl>
                                      </p:cBhvr>
                                    </p:animEffect>
                                  </p:childTnLst>
                                </p:cTn>
                              </p:par>
                              <p:par>
                                <p:cTn fill="hold" nodeType="withEffect" presetClass="entr" presetID="10" presetSubtype="0">
                                  <p:stCondLst>
                                    <p:cond delay="0"/>
                                  </p:stCondLst>
                                  <p:childTnLst>
                                    <p:set>
                                      <p:cBhvr>
                                        <p:cTn dur="1" fill="hold">
                                          <p:stCondLst>
                                            <p:cond delay="0"/>
                                          </p:stCondLst>
                                        </p:cTn>
                                        <p:tgtEl>
                                          <p:spTgt spid="815"/>
                                        </p:tgtEl>
                                        <p:attrNameLst>
                                          <p:attrName>style.visibility</p:attrName>
                                        </p:attrNameLst>
                                      </p:cBhvr>
                                      <p:to>
                                        <p:strVal val="visible"/>
                                      </p:to>
                                    </p:set>
                                    <p:animEffect filter="fade" transition="in">
                                      <p:cBhvr>
                                        <p:cTn dur="2000"/>
                                        <p:tgtEl>
                                          <p:spTgt spid="8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16"/>
                                        </p:tgtEl>
                                        <p:attrNameLst>
                                          <p:attrName>style.visibility</p:attrName>
                                        </p:attrNameLst>
                                      </p:cBhvr>
                                      <p:to>
                                        <p:strVal val="visible"/>
                                      </p:to>
                                    </p:set>
                                    <p:anim calcmode="lin" valueType="num">
                                      <p:cBhvr additive="base">
                                        <p:cTn dur="1000"/>
                                        <p:tgtEl>
                                          <p:spTgt spid="81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0" name="Shape 820"/>
        <p:cNvGrpSpPr/>
        <p:nvPr/>
      </p:nvGrpSpPr>
      <p:grpSpPr>
        <a:xfrm>
          <a:off x="0" y="0"/>
          <a:ext cx="0" cy="0"/>
          <a:chOff x="0" y="0"/>
          <a:chExt cx="0" cy="0"/>
        </a:xfrm>
      </p:grpSpPr>
      <p:sp>
        <p:nvSpPr>
          <p:cNvPr id="821" name="Google Shape;821;p37"/>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One big red thumbtack in front of many smaller black thumbtacks" id="822" name="Google Shape;822;p37"/>
          <p:cNvPicPr preferRelativeResize="0"/>
          <p:nvPr/>
        </p:nvPicPr>
        <p:blipFill rotWithShape="1">
          <a:blip r:embed="rId3">
            <a:alphaModFix/>
          </a:blip>
          <a:srcRect b="1" l="0" r="9091" t="9246"/>
          <a:stretch/>
        </p:blipFill>
        <p:spPr>
          <a:xfrm>
            <a:off x="2642616" y="10"/>
            <a:ext cx="6501384" cy="5143490"/>
          </a:xfrm>
          <a:prstGeom prst="rect">
            <a:avLst/>
          </a:prstGeom>
          <a:noFill/>
          <a:ln>
            <a:noFill/>
          </a:ln>
        </p:spPr>
      </p:pic>
      <p:sp>
        <p:nvSpPr>
          <p:cNvPr id="823" name="Google Shape;823;p37"/>
          <p:cNvSpPr/>
          <p:nvPr/>
        </p:nvSpPr>
        <p:spPr>
          <a:xfrm>
            <a:off x="1" y="0"/>
            <a:ext cx="7317451" cy="5143500"/>
          </a:xfrm>
          <a:prstGeom prst="rect">
            <a:avLst/>
          </a:prstGeom>
          <a:gradFill>
            <a:gsLst>
              <a:gs pos="0">
                <a:srgbClr val="FFFFFF">
                  <a:alpha val="0"/>
                </a:srgbClr>
              </a:gs>
              <a:gs pos="19000">
                <a:srgbClr val="FFFFFF">
                  <a:alpha val="37647"/>
                </a:srgbClr>
              </a:gs>
              <a:gs pos="35000">
                <a:srgbClr val="FFFFFF">
                  <a:alpha val="77647"/>
                </a:srgbClr>
              </a:gs>
              <a:gs pos="5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4" name="Google Shape;824;p37"/>
          <p:cNvSpPr txBox="1"/>
          <p:nvPr>
            <p:ph type="title"/>
          </p:nvPr>
        </p:nvSpPr>
        <p:spPr>
          <a:xfrm>
            <a:off x="278320" y="870966"/>
            <a:ext cx="3074480" cy="84353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1800"/>
              <a:buFont typeface="Archivo Narrow"/>
              <a:buNone/>
            </a:pPr>
            <a:r>
              <a:rPr b="1" lang="en-US" sz="1800">
                <a:latin typeface="Archivo Narrow"/>
                <a:ea typeface="Archivo Narrow"/>
                <a:cs typeface="Archivo Narrow"/>
                <a:sym typeface="Archivo Narrow"/>
              </a:rPr>
              <a:t>ADVERTISING SATURATION</a:t>
            </a:r>
            <a:br>
              <a:rPr b="1" lang="en-US" sz="1800">
                <a:latin typeface="Archivo Narrow"/>
                <a:ea typeface="Archivo Narrow"/>
                <a:cs typeface="Archivo Narrow"/>
                <a:sym typeface="Archivo Narrow"/>
              </a:rPr>
            </a:br>
            <a:r>
              <a:rPr b="1" lang="en-US" sz="1800">
                <a:latin typeface="Archivo Narrow"/>
                <a:ea typeface="Archivo Narrow"/>
                <a:cs typeface="Archivo Narrow"/>
                <a:sym typeface="Archivo Narrow"/>
              </a:rPr>
              <a:t>The conversion equation reduces touch points</a:t>
            </a:r>
            <a:endParaRPr/>
          </a:p>
        </p:txBody>
      </p:sp>
      <p:sp>
        <p:nvSpPr>
          <p:cNvPr id="825" name="Google Shape;825;p37"/>
          <p:cNvSpPr/>
          <p:nvPr/>
        </p:nvSpPr>
        <p:spPr>
          <a:xfrm rot="5400000">
            <a:off x="496919" y="454343"/>
            <a:ext cx="54864" cy="41148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26" name="Google Shape;826;p37"/>
          <p:cNvSpPr/>
          <p:nvPr/>
        </p:nvSpPr>
        <p:spPr>
          <a:xfrm>
            <a:off x="321183" y="1832610"/>
            <a:ext cx="2475738" cy="6858"/>
          </a:xfrm>
          <a:prstGeom prst="rect">
            <a:avLst/>
          </a:prstGeom>
          <a:solidFill>
            <a:srgbClr val="D5D5D5"/>
          </a:solidFill>
          <a:ln cap="flat" cmpd="sng" w="9525">
            <a:solidFill>
              <a:srgbClr val="D5D5D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27" name="Google Shape;827;p37"/>
          <p:cNvSpPr txBox="1"/>
          <p:nvPr>
            <p:ph idx="1" type="body"/>
          </p:nvPr>
        </p:nvSpPr>
        <p:spPr>
          <a:xfrm>
            <a:off x="293709" y="2567242"/>
            <a:ext cx="5006424" cy="1427226"/>
          </a:xfrm>
          <a:prstGeom prst="rect">
            <a:avLst/>
          </a:prstGeom>
          <a:noFill/>
          <a:ln>
            <a:noFill/>
          </a:ln>
        </p:spPr>
        <p:txBody>
          <a:bodyPr anchorCtr="0" anchor="t" bIns="45700" lIns="91425" spcFirstLastPara="1" rIns="91425" wrap="square" tIns="45700">
            <a:noAutofit/>
          </a:bodyPr>
          <a:lstStyle/>
          <a:p>
            <a:pPr indent="-171450" lvl="0" marL="171450" rtl="0" algn="l">
              <a:lnSpc>
                <a:spcPct val="90000"/>
              </a:lnSpc>
              <a:spcBef>
                <a:spcPts val="0"/>
              </a:spcBef>
              <a:spcAft>
                <a:spcPts val="0"/>
              </a:spcAft>
              <a:buClr>
                <a:schemeClr val="dk1"/>
              </a:buClr>
              <a:buSzPts val="1500"/>
              <a:buChar char="•"/>
            </a:pPr>
            <a:r>
              <a:rPr lang="en-US" sz="1500">
                <a:latin typeface="Monda"/>
                <a:ea typeface="Monda"/>
                <a:cs typeface="Monda"/>
                <a:sym typeface="Monda"/>
              </a:rPr>
              <a:t>Today, it takes anywhere from 20 to more than 100 touch points before a prospect makes their buying decision.</a:t>
            </a:r>
            <a:endParaRPr/>
          </a:p>
          <a:p>
            <a:pPr indent="-171450" lvl="0" marL="171450" rtl="0" algn="l">
              <a:lnSpc>
                <a:spcPct val="90000"/>
              </a:lnSpc>
              <a:spcBef>
                <a:spcPts val="750"/>
              </a:spcBef>
              <a:spcAft>
                <a:spcPts val="0"/>
              </a:spcAft>
              <a:buClr>
                <a:schemeClr val="dk1"/>
              </a:buClr>
              <a:buSzPts val="1500"/>
              <a:buChar char="•"/>
            </a:pPr>
            <a:r>
              <a:rPr lang="en-US" sz="1500">
                <a:latin typeface="Monda"/>
                <a:ea typeface="Monda"/>
                <a:cs typeface="Monda"/>
                <a:sym typeface="Monda"/>
              </a:rPr>
              <a:t>Following the Conversion Equation reduces the touch points to somewhere between 5 to 12 points of direct contact to engage a client or customer along the buyer's journey to a sale.</a:t>
            </a:r>
            <a:endParaRPr/>
          </a:p>
          <a:p>
            <a:pPr indent="0" lvl="0" marL="0" rtl="0" algn="l">
              <a:lnSpc>
                <a:spcPct val="90000"/>
              </a:lnSpc>
              <a:spcBef>
                <a:spcPts val="750"/>
              </a:spcBef>
              <a:spcAft>
                <a:spcPts val="0"/>
              </a:spcAft>
              <a:buClr>
                <a:schemeClr val="dk1"/>
              </a:buClr>
              <a:buSzPts val="1500"/>
              <a:buNone/>
            </a:pPr>
            <a:r>
              <a:t/>
            </a:r>
            <a:endParaRPr sz="1500">
              <a:latin typeface="Monda"/>
              <a:ea typeface="Monda"/>
              <a:cs typeface="Monda"/>
              <a:sym typeface="Monda"/>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824"/>
                                        </p:tgtEl>
                                        <p:attrNameLst>
                                          <p:attrName>style.visibility</p:attrName>
                                        </p:attrNameLst>
                                      </p:cBhvr>
                                      <p:to>
                                        <p:strVal val="visible"/>
                                      </p:to>
                                    </p:set>
                                    <p:anim calcmode="lin" valueType="num">
                                      <p:cBhvr additive="base">
                                        <p:cTn dur="1000"/>
                                        <p:tgtEl>
                                          <p:spTgt spid="82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27">
                                            <p:txEl>
                                              <p:pRg end="0" st="0"/>
                                            </p:txEl>
                                          </p:spTgt>
                                        </p:tgtEl>
                                        <p:attrNameLst>
                                          <p:attrName>style.visibility</p:attrName>
                                        </p:attrNameLst>
                                      </p:cBhvr>
                                      <p:to>
                                        <p:strVal val="visible"/>
                                      </p:to>
                                    </p:set>
                                    <p:anim calcmode="lin" valueType="num">
                                      <p:cBhvr additive="base">
                                        <p:cTn dur="1000"/>
                                        <p:tgtEl>
                                          <p:spTgt spid="827">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27">
                                            <p:txEl>
                                              <p:pRg end="1" st="1"/>
                                            </p:txEl>
                                          </p:spTgt>
                                        </p:tgtEl>
                                        <p:attrNameLst>
                                          <p:attrName>style.visibility</p:attrName>
                                        </p:attrNameLst>
                                      </p:cBhvr>
                                      <p:to>
                                        <p:strVal val="visible"/>
                                      </p:to>
                                    </p:set>
                                    <p:anim calcmode="lin" valueType="num">
                                      <p:cBhvr additive="base">
                                        <p:cTn dur="1000"/>
                                        <p:tgtEl>
                                          <p:spTgt spid="827">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27">
                                            <p:txEl>
                                              <p:pRg end="2" st="2"/>
                                            </p:txEl>
                                          </p:spTgt>
                                        </p:tgtEl>
                                        <p:attrNameLst>
                                          <p:attrName>style.visibility</p:attrName>
                                        </p:attrNameLst>
                                      </p:cBhvr>
                                      <p:to>
                                        <p:strVal val="visible"/>
                                      </p:to>
                                    </p:set>
                                    <p:anim calcmode="lin" valueType="num">
                                      <p:cBhvr additive="base">
                                        <p:cTn dur="1000"/>
                                        <p:tgtEl>
                                          <p:spTgt spid="827">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1" name="Shape 831"/>
        <p:cNvGrpSpPr/>
        <p:nvPr/>
      </p:nvGrpSpPr>
      <p:grpSpPr>
        <a:xfrm>
          <a:off x="0" y="0"/>
          <a:ext cx="0" cy="0"/>
          <a:chOff x="0" y="0"/>
          <a:chExt cx="0" cy="0"/>
        </a:xfrm>
      </p:grpSpPr>
      <p:pic>
        <p:nvPicPr>
          <p:cNvPr descr="Graph on document with pen" id="832" name="Google Shape;832;p38"/>
          <p:cNvPicPr preferRelativeResize="0"/>
          <p:nvPr/>
        </p:nvPicPr>
        <p:blipFill rotWithShape="1">
          <a:blip r:embed="rId3">
            <a:alphaModFix/>
          </a:blip>
          <a:srcRect b="0" l="0" r="0" t="0"/>
          <a:stretch/>
        </p:blipFill>
        <p:spPr>
          <a:xfrm>
            <a:off x="20" y="961"/>
            <a:ext cx="9143980" cy="5142539"/>
          </a:xfrm>
          <a:prstGeom prst="rect">
            <a:avLst/>
          </a:prstGeom>
          <a:noFill/>
          <a:ln>
            <a:noFill/>
          </a:ln>
        </p:spPr>
      </p:pic>
      <p:sp>
        <p:nvSpPr>
          <p:cNvPr id="833" name="Google Shape;833;p38"/>
          <p:cNvSpPr/>
          <p:nvPr/>
        </p:nvSpPr>
        <p:spPr>
          <a:xfrm flipH="1">
            <a:off x="0" y="748631"/>
            <a:ext cx="4512879" cy="4394869"/>
          </a:xfrm>
          <a:custGeom>
            <a:rect b="b" l="l" r="r" t="t"/>
            <a:pathLst>
              <a:path extrusionOk="0" h="1298" w="1333">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74901"/>
            </a:schemeClr>
          </a:solidFill>
          <a:ln>
            <a:noFill/>
          </a:ln>
        </p:spPr>
        <p:txBody>
          <a:bodyPr anchorCtr="0" anchor="t" bIns="45700" lIns="91425" spcFirstLastPara="1" rIns="91425" wrap="square" tIns="45700">
            <a:normAutofit/>
          </a:bodyPr>
          <a:lstStyle/>
          <a:p>
            <a:pPr indent="0" lvl="0" marL="0" marR="0" rtl="0" algn="ctr">
              <a:spcBef>
                <a:spcPts val="0"/>
              </a:spcBef>
              <a:spcAft>
                <a:spcPts val="0"/>
              </a:spcAft>
              <a:buClr>
                <a:schemeClr val="dk1"/>
              </a:buClr>
              <a:buSzPts val="1600"/>
              <a:buFont typeface="Arial"/>
              <a:buNone/>
            </a:pPr>
            <a:r>
              <a:t/>
            </a:r>
            <a:endParaRPr sz="1600" cap="none">
              <a:solidFill>
                <a:schemeClr val="dk1"/>
              </a:solidFill>
              <a:latin typeface="Arial"/>
              <a:ea typeface="Arial"/>
              <a:cs typeface="Arial"/>
              <a:sym typeface="Arial"/>
            </a:endParaRPr>
          </a:p>
        </p:txBody>
      </p:sp>
      <p:sp>
        <p:nvSpPr>
          <p:cNvPr id="834" name="Google Shape;834;p38"/>
          <p:cNvSpPr txBox="1"/>
          <p:nvPr>
            <p:ph idx="4294967295" type="title"/>
          </p:nvPr>
        </p:nvSpPr>
        <p:spPr>
          <a:xfrm>
            <a:off x="541282" y="1617028"/>
            <a:ext cx="3430314" cy="1007066"/>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000"/>
              <a:buFont typeface="Archivo Narrow"/>
              <a:buNone/>
            </a:pPr>
            <a:r>
              <a:rPr b="1" lang="en-US" sz="4000">
                <a:latin typeface="Archivo Narrow"/>
                <a:ea typeface="Archivo Narrow"/>
                <a:cs typeface="Archivo Narrow"/>
                <a:sym typeface="Archivo Narrow"/>
              </a:rPr>
              <a:t>Lead Nurturing</a:t>
            </a:r>
            <a:endParaRPr/>
          </a:p>
        </p:txBody>
      </p:sp>
      <p:cxnSp>
        <p:nvCxnSpPr>
          <p:cNvPr id="835" name="Google Shape;835;p38"/>
          <p:cNvCxnSpPr/>
          <p:nvPr/>
        </p:nvCxnSpPr>
        <p:spPr>
          <a:xfrm>
            <a:off x="1715288" y="2502854"/>
            <a:ext cx="701565" cy="0"/>
          </a:xfrm>
          <a:prstGeom prst="straightConnector1">
            <a:avLst/>
          </a:prstGeom>
          <a:noFill/>
          <a:ln cap="sq" cmpd="sng" w="25400">
            <a:solidFill>
              <a:srgbClr val="262626"/>
            </a:solidFill>
            <a:prstDash val="solid"/>
            <a:bevel/>
            <a:headEnd len="sm" w="sm" type="none"/>
            <a:tailEnd len="sm" w="sm" type="none"/>
          </a:ln>
        </p:spPr>
      </p:cxnSp>
      <p:sp>
        <p:nvSpPr>
          <p:cNvPr id="836" name="Google Shape;836;p38"/>
          <p:cNvSpPr txBox="1"/>
          <p:nvPr>
            <p:ph idx="4294967295" type="body"/>
          </p:nvPr>
        </p:nvSpPr>
        <p:spPr>
          <a:xfrm>
            <a:off x="480321" y="2363074"/>
            <a:ext cx="3873063" cy="1532569"/>
          </a:xfrm>
          <a:prstGeom prst="rect">
            <a:avLst/>
          </a:prstGeom>
          <a:noFill/>
          <a:ln>
            <a:noFill/>
          </a:ln>
        </p:spPr>
        <p:txBody>
          <a:bodyPr anchorCtr="0" anchor="ctr" bIns="45700" lIns="91425" spcFirstLastPara="1" rIns="91425" wrap="square" tIns="45700">
            <a:normAutofit/>
          </a:bodyPr>
          <a:lstStyle/>
          <a:p>
            <a:pPr indent="0" lvl="1" marL="285750" rtl="0" algn="l">
              <a:lnSpc>
                <a:spcPct val="90000"/>
              </a:lnSpc>
              <a:spcBef>
                <a:spcPts val="0"/>
              </a:spcBef>
              <a:spcAft>
                <a:spcPts val="0"/>
              </a:spcAft>
              <a:buClr>
                <a:schemeClr val="dk1"/>
              </a:buClr>
              <a:buSzPts val="1800"/>
              <a:buNone/>
            </a:pPr>
            <a:r>
              <a:rPr lang="en-US">
                <a:latin typeface="Monda"/>
                <a:ea typeface="Monda"/>
                <a:cs typeface="Monda"/>
                <a:sym typeface="Monda"/>
              </a:rPr>
              <a:t>80% + of ALL sales occur between  the 5</a:t>
            </a:r>
            <a:r>
              <a:rPr baseline="30000" lang="en-US">
                <a:latin typeface="Monda"/>
                <a:ea typeface="Monda"/>
                <a:cs typeface="Monda"/>
                <a:sym typeface="Monda"/>
              </a:rPr>
              <a:t>th</a:t>
            </a:r>
            <a:r>
              <a:rPr lang="en-US">
                <a:latin typeface="Monda"/>
                <a:ea typeface="Monda"/>
                <a:cs typeface="Monda"/>
                <a:sym typeface="Monda"/>
              </a:rPr>
              <a:t> and the 12</a:t>
            </a:r>
            <a:r>
              <a:rPr baseline="30000" lang="en-US">
                <a:latin typeface="Monda"/>
                <a:ea typeface="Monda"/>
                <a:cs typeface="Monda"/>
                <a:sym typeface="Monda"/>
              </a:rPr>
              <a:t>th</a:t>
            </a:r>
            <a:r>
              <a:rPr lang="en-US">
                <a:latin typeface="Monda"/>
                <a:ea typeface="Monda"/>
                <a:cs typeface="Monda"/>
                <a:sym typeface="Monda"/>
              </a:rPr>
              <a:t> direct point of contact between the business and the prospect.</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36">
                                            <p:txEl>
                                              <p:pRg end="0" st="0"/>
                                            </p:txEl>
                                          </p:spTgt>
                                        </p:tgtEl>
                                        <p:attrNameLst>
                                          <p:attrName>style.visibility</p:attrName>
                                        </p:attrNameLst>
                                      </p:cBhvr>
                                      <p:to>
                                        <p:strVal val="visible"/>
                                      </p:to>
                                    </p:set>
                                    <p:animEffect filter="fade" transition="in">
                                      <p:cBhvr>
                                        <p:cTn dur="1000"/>
                                        <p:tgtEl>
                                          <p:spTgt spid="836">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40" name="Shape 840"/>
        <p:cNvGrpSpPr/>
        <p:nvPr/>
      </p:nvGrpSpPr>
      <p:grpSpPr>
        <a:xfrm>
          <a:off x="0" y="0"/>
          <a:ext cx="0" cy="0"/>
          <a:chOff x="0" y="0"/>
          <a:chExt cx="0" cy="0"/>
        </a:xfrm>
      </p:grpSpPr>
      <p:sp>
        <p:nvSpPr>
          <p:cNvPr id="841" name="Google Shape;841;p39"/>
          <p:cNvSpPr/>
          <p:nvPr/>
        </p:nvSpPr>
        <p:spPr>
          <a:xfrm>
            <a:off x="0" y="0"/>
            <a:ext cx="9144000" cy="51435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water droplet falling from a faucet&#10;&#10;Description automatically generated with low confidence" id="842" name="Google Shape;842;p39"/>
          <p:cNvPicPr preferRelativeResize="0"/>
          <p:nvPr/>
        </p:nvPicPr>
        <p:blipFill rotWithShape="1">
          <a:blip r:embed="rId3">
            <a:alphaModFix/>
          </a:blip>
          <a:srcRect b="2" l="13148" r="21995" t="4550"/>
          <a:stretch/>
        </p:blipFill>
        <p:spPr>
          <a:xfrm>
            <a:off x="2642616" y="10"/>
            <a:ext cx="6501384" cy="5143490"/>
          </a:xfrm>
          <a:prstGeom prst="rect">
            <a:avLst/>
          </a:prstGeom>
          <a:noFill/>
          <a:ln>
            <a:noFill/>
          </a:ln>
        </p:spPr>
      </p:pic>
      <p:sp>
        <p:nvSpPr>
          <p:cNvPr id="843" name="Google Shape;843;p39"/>
          <p:cNvSpPr/>
          <p:nvPr/>
        </p:nvSpPr>
        <p:spPr>
          <a:xfrm>
            <a:off x="1" y="0"/>
            <a:ext cx="7317451" cy="5143500"/>
          </a:xfrm>
          <a:prstGeom prst="rect">
            <a:avLst/>
          </a:prstGeom>
          <a:gradFill>
            <a:gsLst>
              <a:gs pos="0">
                <a:srgbClr val="000000">
                  <a:alpha val="0"/>
                </a:srgbClr>
              </a:gs>
              <a:gs pos="19000">
                <a:srgbClr val="000000">
                  <a:alpha val="37647"/>
                </a:srgbClr>
              </a:gs>
              <a:gs pos="35000">
                <a:srgbClr val="000000">
                  <a:alpha val="77647"/>
                </a:srgbClr>
              </a:gs>
              <a:gs pos="58000">
                <a:schemeClr val="dk1"/>
              </a:gs>
              <a:gs pos="100000">
                <a:schemeClr val="dk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44" name="Google Shape;844;p39"/>
          <p:cNvSpPr txBox="1"/>
          <p:nvPr/>
        </p:nvSpPr>
        <p:spPr>
          <a:xfrm>
            <a:off x="228600" y="879729"/>
            <a:ext cx="3379280" cy="843534"/>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lt1"/>
              </a:buClr>
              <a:buSzPts val="4000"/>
              <a:buFont typeface="Archivo Narrow"/>
              <a:buNone/>
            </a:pPr>
            <a:r>
              <a:rPr b="1" lang="en-US" sz="4000">
                <a:solidFill>
                  <a:schemeClr val="lt1"/>
                </a:solidFill>
                <a:latin typeface="Archivo Narrow"/>
                <a:ea typeface="Archivo Narrow"/>
                <a:cs typeface="Archivo Narrow"/>
                <a:sym typeface="Archivo Narrow"/>
              </a:rPr>
              <a:t>Drip Campaigns</a:t>
            </a:r>
            <a:endParaRPr/>
          </a:p>
        </p:txBody>
      </p:sp>
      <p:sp>
        <p:nvSpPr>
          <p:cNvPr id="845" name="Google Shape;845;p39"/>
          <p:cNvSpPr/>
          <p:nvPr/>
        </p:nvSpPr>
        <p:spPr>
          <a:xfrm rot="5400000">
            <a:off x="496919" y="454343"/>
            <a:ext cx="54864" cy="41148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46" name="Google Shape;846;p39"/>
          <p:cNvSpPr/>
          <p:nvPr/>
        </p:nvSpPr>
        <p:spPr>
          <a:xfrm>
            <a:off x="321183" y="1832610"/>
            <a:ext cx="2475738" cy="137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47" name="Google Shape;847;p39"/>
          <p:cNvSpPr txBox="1"/>
          <p:nvPr/>
        </p:nvSpPr>
        <p:spPr>
          <a:xfrm>
            <a:off x="1143000" y="2217516"/>
            <a:ext cx="3836480" cy="240544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1400"/>
              <a:buFont typeface="Arial"/>
              <a:buNone/>
            </a:pPr>
            <a:r>
              <a:rPr lang="en-US" sz="1400">
                <a:solidFill>
                  <a:schemeClr val="lt1"/>
                </a:solidFill>
                <a:latin typeface="Monda"/>
                <a:ea typeface="Monda"/>
                <a:cs typeface="Monda"/>
                <a:sym typeface="Monda"/>
              </a:rPr>
              <a:t>A drip campaign is an automated sequence of “Value Add” communications, sent directly to the prospect client/customer/patient.</a:t>
            </a:r>
            <a:endParaRPr/>
          </a:p>
          <a:p>
            <a:pPr indent="88900" lvl="0" marL="0" marR="0" rtl="0" algn="l">
              <a:lnSpc>
                <a:spcPct val="90000"/>
              </a:lnSpc>
              <a:spcBef>
                <a:spcPts val="750"/>
              </a:spcBef>
              <a:spcAft>
                <a:spcPts val="0"/>
              </a:spcAft>
              <a:buClr>
                <a:schemeClr val="lt1"/>
              </a:buClr>
              <a:buSzPts val="1400"/>
              <a:buFont typeface="Arial"/>
              <a:buNone/>
            </a:pPr>
            <a:r>
              <a:t/>
            </a:r>
            <a:endParaRPr sz="1400">
              <a:solidFill>
                <a:schemeClr val="lt1"/>
              </a:solidFill>
              <a:latin typeface="Monda"/>
              <a:ea typeface="Monda"/>
              <a:cs typeface="Monda"/>
              <a:sym typeface="Monda"/>
            </a:endParaRPr>
          </a:p>
          <a:p>
            <a:pPr indent="-228600" lvl="1" marL="514350" marR="0" rtl="0" algn="l">
              <a:lnSpc>
                <a:spcPct val="90000"/>
              </a:lnSpc>
              <a:spcBef>
                <a:spcPts val="375"/>
              </a:spcBef>
              <a:spcAft>
                <a:spcPts val="0"/>
              </a:spcAft>
              <a:buClr>
                <a:schemeClr val="lt1"/>
              </a:buClr>
              <a:buSzPts val="1400"/>
              <a:buFont typeface="Arial"/>
              <a:buChar char="•"/>
            </a:pPr>
            <a:r>
              <a:rPr b="0" i="0" lang="en-US" sz="1400" u="none" cap="none" strike="noStrike">
                <a:solidFill>
                  <a:schemeClr val="lt1"/>
                </a:solidFill>
                <a:latin typeface="Monda"/>
                <a:ea typeface="Monda"/>
                <a:cs typeface="Monda"/>
                <a:sym typeface="Monda"/>
              </a:rPr>
              <a:t>A drip campaign follows the buyer's journey and communicates with customers or prospects on a  predetermined and scheduled basis that nurtures the relationship through the stages of education to purchase.</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47">
                                            <p:txEl>
                                              <p:pRg end="0" st="0"/>
                                            </p:txEl>
                                          </p:spTgt>
                                        </p:tgtEl>
                                        <p:attrNameLst>
                                          <p:attrName>style.visibility</p:attrName>
                                        </p:attrNameLst>
                                      </p:cBhvr>
                                      <p:to>
                                        <p:strVal val="visible"/>
                                      </p:to>
                                    </p:set>
                                    <p:anim calcmode="lin" valueType="num">
                                      <p:cBhvr additive="base">
                                        <p:cTn dur="1000"/>
                                        <p:tgtEl>
                                          <p:spTgt spid="847">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47">
                                            <p:txEl>
                                              <p:pRg end="1" st="1"/>
                                            </p:txEl>
                                          </p:spTgt>
                                        </p:tgtEl>
                                        <p:attrNameLst>
                                          <p:attrName>style.visibility</p:attrName>
                                        </p:attrNameLst>
                                      </p:cBhvr>
                                      <p:to>
                                        <p:strVal val="visible"/>
                                      </p:to>
                                    </p:set>
                                    <p:anim calcmode="lin" valueType="num">
                                      <p:cBhvr additive="base">
                                        <p:cTn dur="1000"/>
                                        <p:tgtEl>
                                          <p:spTgt spid="847">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47">
                                            <p:txEl>
                                              <p:pRg end="2" st="2"/>
                                            </p:txEl>
                                          </p:spTgt>
                                        </p:tgtEl>
                                        <p:attrNameLst>
                                          <p:attrName>style.visibility</p:attrName>
                                        </p:attrNameLst>
                                      </p:cBhvr>
                                      <p:to>
                                        <p:strVal val="visible"/>
                                      </p:to>
                                    </p:set>
                                    <p:anim calcmode="lin" valueType="num">
                                      <p:cBhvr additive="base">
                                        <p:cTn dur="1000"/>
                                        <p:tgtEl>
                                          <p:spTgt spid="847">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1" name="Shape 171"/>
        <p:cNvGrpSpPr/>
        <p:nvPr/>
      </p:nvGrpSpPr>
      <p:grpSpPr>
        <a:xfrm>
          <a:off x="0" y="0"/>
          <a:ext cx="0" cy="0"/>
          <a:chOff x="0" y="0"/>
          <a:chExt cx="0" cy="0"/>
        </a:xfrm>
      </p:grpSpPr>
      <p:sp>
        <p:nvSpPr>
          <p:cNvPr id="172" name="Google Shape;172;p4"/>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3" name="Google Shape;173;p4"/>
          <p:cNvSpPr/>
          <p:nvPr/>
        </p:nvSpPr>
        <p:spPr>
          <a:xfrm flipH="1" rot="5400000">
            <a:off x="-1063154" y="1063154"/>
            <a:ext cx="5156864" cy="3030558"/>
          </a:xfrm>
          <a:prstGeom prst="rect">
            <a:avLst/>
          </a:prstGeom>
          <a:gradFill>
            <a:gsLst>
              <a:gs pos="0">
                <a:srgbClr val="000000"/>
              </a:gs>
              <a:gs pos="11000">
                <a:srgbClr val="000000"/>
              </a:gs>
              <a:gs pos="100000">
                <a:srgbClr val="2F5496"/>
              </a:gs>
            </a:gsLst>
            <a:lin ang="18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4" name="Google Shape;174;p4"/>
          <p:cNvSpPr/>
          <p:nvPr/>
        </p:nvSpPr>
        <p:spPr>
          <a:xfrm flipH="1">
            <a:off x="342900" y="6361"/>
            <a:ext cx="2676207" cy="5143500"/>
          </a:xfrm>
          <a:prstGeom prst="rect">
            <a:avLst/>
          </a:prstGeom>
          <a:gradFill>
            <a:gsLst>
              <a:gs pos="0">
                <a:srgbClr val="4472C4">
                  <a:alpha val="31764"/>
                </a:srgbClr>
              </a:gs>
              <a:gs pos="70000">
                <a:srgbClr val="000000">
                  <a:alpha val="0"/>
                </a:srgbClr>
              </a:gs>
              <a:gs pos="100000">
                <a:srgbClr val="000000">
                  <a:alpha val="0"/>
                </a:srgbClr>
              </a:gs>
            </a:gsLst>
            <a:lin ang="6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5" name="Google Shape;175;p4"/>
          <p:cNvSpPr/>
          <p:nvPr/>
        </p:nvSpPr>
        <p:spPr>
          <a:xfrm rot="6097846">
            <a:off x="-560516" y="900984"/>
            <a:ext cx="3606227" cy="3066500"/>
          </a:xfrm>
          <a:custGeom>
            <a:rect b="b" l="l" r="r" t="t"/>
            <a:pathLst>
              <a:path extrusionOk="0" h="4088666" w="4808302">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882"/>
                </a:srgbClr>
              </a:gs>
            </a:gsLst>
            <a:lin ang="16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6" name="Google Shape;176;p4"/>
          <p:cNvSpPr/>
          <p:nvPr/>
        </p:nvSpPr>
        <p:spPr>
          <a:xfrm rot="-5400000">
            <a:off x="-119674" y="1994553"/>
            <a:ext cx="3266696" cy="3030557"/>
          </a:xfrm>
          <a:prstGeom prst="rect">
            <a:avLst/>
          </a:prstGeom>
          <a:gradFill>
            <a:gsLst>
              <a:gs pos="0">
                <a:srgbClr val="4472C4">
                  <a:alpha val="23921"/>
                </a:srgbClr>
              </a:gs>
              <a:gs pos="100000">
                <a:srgbClr val="1F3864">
                  <a:alpha val="0"/>
                </a:srgbClr>
              </a:gs>
            </a:gsLst>
            <a:lin ang="11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7" name="Google Shape;177;p4"/>
          <p:cNvSpPr txBox="1"/>
          <p:nvPr/>
        </p:nvSpPr>
        <p:spPr>
          <a:xfrm>
            <a:off x="127746" y="2328583"/>
            <a:ext cx="3438949" cy="2180851"/>
          </a:xfrm>
          <a:prstGeom prst="rect">
            <a:avLst/>
          </a:prstGeom>
          <a:noFill/>
          <a:ln>
            <a:noFill/>
          </a:ln>
        </p:spPr>
        <p:txBody>
          <a:bodyPr anchorCtr="0" anchor="t" bIns="45700" lIns="91425" spcFirstLastPara="1" rIns="91425" wrap="square" tIns="45700">
            <a:normAutofit/>
          </a:bodyPr>
          <a:lstStyle/>
          <a:p>
            <a:pPr indent="-342900" lvl="0" marL="342900" marR="0" rtl="0" algn="l">
              <a:lnSpc>
                <a:spcPct val="90000"/>
              </a:lnSpc>
              <a:spcBef>
                <a:spcPts val="0"/>
              </a:spcBef>
              <a:spcAft>
                <a:spcPts val="0"/>
              </a:spcAft>
              <a:buClr>
                <a:srgbClr val="D8E2F3"/>
              </a:buClr>
              <a:buSzPts val="2100"/>
              <a:buFont typeface="Arial"/>
              <a:buChar char="•"/>
            </a:pPr>
            <a:r>
              <a:rPr lang="en-US" sz="2100">
                <a:solidFill>
                  <a:srgbClr val="D8E2F3"/>
                </a:solidFill>
                <a:latin typeface="Archivo Narrow"/>
                <a:ea typeface="Archivo Narrow"/>
                <a:cs typeface="Archivo Narrow"/>
                <a:sym typeface="Archivo Narrow"/>
              </a:rPr>
              <a:t>Published Author</a:t>
            </a:r>
            <a:endParaRPr/>
          </a:p>
          <a:p>
            <a:pPr indent="-342900" lvl="0" marL="342900" marR="0" rtl="0" algn="l">
              <a:lnSpc>
                <a:spcPct val="90000"/>
              </a:lnSpc>
              <a:spcBef>
                <a:spcPts val="600"/>
              </a:spcBef>
              <a:spcAft>
                <a:spcPts val="0"/>
              </a:spcAft>
              <a:buClr>
                <a:srgbClr val="D8E2F3"/>
              </a:buClr>
              <a:buSzPts val="2100"/>
              <a:buFont typeface="Arial"/>
              <a:buChar char="•"/>
            </a:pPr>
            <a:r>
              <a:rPr lang="en-US" sz="2100">
                <a:solidFill>
                  <a:srgbClr val="D8E2F3"/>
                </a:solidFill>
                <a:latin typeface="Archivo Narrow"/>
                <a:ea typeface="Archivo Narrow"/>
                <a:cs typeface="Archivo Narrow"/>
                <a:sym typeface="Archivo Narrow"/>
              </a:rPr>
              <a:t>Magazine Contributor</a:t>
            </a:r>
            <a:endParaRPr/>
          </a:p>
          <a:p>
            <a:pPr indent="-342900" lvl="0" marL="342900" marR="0" rtl="0" algn="l">
              <a:lnSpc>
                <a:spcPct val="90000"/>
              </a:lnSpc>
              <a:spcBef>
                <a:spcPts val="600"/>
              </a:spcBef>
              <a:spcAft>
                <a:spcPts val="0"/>
              </a:spcAft>
              <a:buClr>
                <a:srgbClr val="D8E2F3"/>
              </a:buClr>
              <a:buSzPts val="2100"/>
              <a:buFont typeface="Arial"/>
              <a:buChar char="•"/>
            </a:pPr>
            <a:r>
              <a:rPr lang="en-US" sz="2100">
                <a:solidFill>
                  <a:srgbClr val="D8E2F3"/>
                </a:solidFill>
                <a:latin typeface="Archivo Narrow"/>
                <a:ea typeface="Archivo Narrow"/>
                <a:cs typeface="Archivo Narrow"/>
                <a:sym typeface="Archivo Narrow"/>
              </a:rPr>
              <a:t>Nationally Recognized Business Strategist</a:t>
            </a:r>
            <a:endParaRPr/>
          </a:p>
          <a:p>
            <a:pPr indent="-209550" lvl="0" marL="342900" marR="0" rtl="0" algn="l">
              <a:lnSpc>
                <a:spcPct val="90000"/>
              </a:lnSpc>
              <a:spcBef>
                <a:spcPts val="600"/>
              </a:spcBef>
              <a:spcAft>
                <a:spcPts val="0"/>
              </a:spcAft>
              <a:buClr>
                <a:schemeClr val="dk1"/>
              </a:buClr>
              <a:buSzPts val="2100"/>
              <a:buFont typeface="Arial"/>
              <a:buNone/>
            </a:pPr>
            <a:r>
              <a:t/>
            </a:r>
            <a:endParaRPr sz="2100">
              <a:solidFill>
                <a:srgbClr val="D8E2F3"/>
              </a:solidFill>
              <a:latin typeface="Archivo Narrow"/>
              <a:ea typeface="Archivo Narrow"/>
              <a:cs typeface="Archivo Narrow"/>
              <a:sym typeface="Archivo Narrow"/>
            </a:endParaRPr>
          </a:p>
        </p:txBody>
      </p:sp>
      <p:pic>
        <p:nvPicPr>
          <p:cNvPr descr="A collage of a person&#10;&#10;Description automatically generated with low confidence" id="178" name="Google Shape;178;p4"/>
          <p:cNvPicPr preferRelativeResize="0"/>
          <p:nvPr/>
        </p:nvPicPr>
        <p:blipFill rotWithShape="1">
          <a:blip r:embed="rId3">
            <a:alphaModFix/>
          </a:blip>
          <a:srcRect b="0" l="0" r="0" t="0"/>
          <a:stretch/>
        </p:blipFill>
        <p:spPr>
          <a:xfrm>
            <a:off x="3244108" y="2554964"/>
            <a:ext cx="5587654" cy="1019746"/>
          </a:xfrm>
          <a:prstGeom prst="rect">
            <a:avLst/>
          </a:prstGeom>
          <a:noFill/>
          <a:ln>
            <a:noFill/>
          </a:ln>
        </p:spPr>
      </p:pic>
      <p:pic>
        <p:nvPicPr>
          <p:cNvPr descr="Logo, company name&#10;&#10;Description automatically generated" id="179" name="Google Shape;179;p4"/>
          <p:cNvPicPr preferRelativeResize="0"/>
          <p:nvPr/>
        </p:nvPicPr>
        <p:blipFill rotWithShape="1">
          <a:blip r:embed="rId4">
            <a:alphaModFix/>
          </a:blip>
          <a:srcRect b="0" l="0" r="0" t="0"/>
          <a:stretch/>
        </p:blipFill>
        <p:spPr>
          <a:xfrm>
            <a:off x="3371853" y="3735793"/>
            <a:ext cx="5334317" cy="857300"/>
          </a:xfrm>
          <a:prstGeom prst="rect">
            <a:avLst/>
          </a:prstGeom>
          <a:noFill/>
          <a:ln>
            <a:noFill/>
          </a:ln>
        </p:spPr>
      </p:pic>
      <p:sp>
        <p:nvSpPr>
          <p:cNvPr id="180" name="Google Shape;180;p4"/>
          <p:cNvSpPr txBox="1"/>
          <p:nvPr/>
        </p:nvSpPr>
        <p:spPr>
          <a:xfrm>
            <a:off x="127746" y="781769"/>
            <a:ext cx="3020379" cy="1200329"/>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Monda"/>
                <a:ea typeface="Monda"/>
                <a:cs typeface="Monda"/>
                <a:sym typeface="Monda"/>
              </a:rPr>
              <a:t>How I find $100K</a:t>
            </a:r>
            <a:endParaRPr/>
          </a:p>
          <a:p>
            <a:pPr indent="0" lvl="0" marL="0" marR="0" rtl="0" algn="l">
              <a:spcBef>
                <a:spcPts val="0"/>
              </a:spcBef>
              <a:spcAft>
                <a:spcPts val="0"/>
              </a:spcAft>
              <a:buNone/>
            </a:pPr>
            <a:r>
              <a:rPr lang="en-US" sz="1800">
                <a:solidFill>
                  <a:schemeClr val="lt1"/>
                </a:solidFill>
                <a:latin typeface="Monda"/>
                <a:ea typeface="Monda"/>
                <a:cs typeface="Monda"/>
                <a:sym typeface="Monda"/>
              </a:rPr>
              <a:t> In 45-minutes</a:t>
            </a:r>
            <a:endParaRPr/>
          </a:p>
          <a:p>
            <a:pPr indent="0" lvl="0" marL="0" marR="0" rtl="0" algn="l">
              <a:spcBef>
                <a:spcPts val="0"/>
              </a:spcBef>
              <a:spcAft>
                <a:spcPts val="0"/>
              </a:spcAft>
              <a:buNone/>
            </a:pPr>
            <a:r>
              <a:rPr lang="en-US" sz="1800">
                <a:solidFill>
                  <a:schemeClr val="lt1"/>
                </a:solidFill>
                <a:latin typeface="Monda"/>
                <a:ea typeface="Monda"/>
                <a:cs typeface="Monda"/>
                <a:sym typeface="Monda"/>
              </a:rPr>
              <a:t>Without additional Marketing </a:t>
            </a:r>
            <a:endParaRPr/>
          </a:p>
          <a:p>
            <a:pPr indent="0" lvl="0" marL="0" marR="0" rtl="0" algn="l">
              <a:spcBef>
                <a:spcPts val="0"/>
              </a:spcBef>
              <a:spcAft>
                <a:spcPts val="0"/>
              </a:spcAft>
              <a:buNone/>
            </a:pPr>
            <a:r>
              <a:rPr lang="en-US" sz="1800">
                <a:solidFill>
                  <a:schemeClr val="lt1"/>
                </a:solidFill>
                <a:latin typeface="Monda"/>
                <a:ea typeface="Monda"/>
                <a:cs typeface="Monda"/>
                <a:sym typeface="Monda"/>
              </a:rPr>
              <a:t>Or Advertising Dollars</a:t>
            </a:r>
            <a:endParaRPr/>
          </a:p>
        </p:txBody>
      </p:sp>
      <p:pic>
        <p:nvPicPr>
          <p:cNvPr id="181" name="Google Shape;181;p4"/>
          <p:cNvPicPr preferRelativeResize="0"/>
          <p:nvPr/>
        </p:nvPicPr>
        <p:blipFill>
          <a:blip r:embed="rId5">
            <a:alphaModFix/>
          </a:blip>
          <a:stretch>
            <a:fillRect/>
          </a:stretch>
        </p:blipFill>
        <p:spPr>
          <a:xfrm>
            <a:off x="4706700" y="57150"/>
            <a:ext cx="2704077" cy="2384279"/>
          </a:xfrm>
          <a:prstGeom prst="rect">
            <a:avLst/>
          </a:prstGeom>
          <a:noFill/>
          <a:ln>
            <a:noFill/>
          </a:ln>
        </p:spPr>
      </p:pic>
      <p:pic>
        <p:nvPicPr>
          <p:cNvPr descr="Text&#10;&#10;Description automatically generated with medium confidence" id="182" name="Google Shape;182;p4"/>
          <p:cNvPicPr preferRelativeResize="0"/>
          <p:nvPr/>
        </p:nvPicPr>
        <p:blipFill rotWithShape="1">
          <a:blip r:embed="rId6">
            <a:alphaModFix/>
          </a:blip>
          <a:srcRect b="0" l="0" r="0" t="0"/>
          <a:stretch/>
        </p:blipFill>
        <p:spPr>
          <a:xfrm>
            <a:off x="4953000" y="57150"/>
            <a:ext cx="2064671" cy="277137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7">
                                            <p:txEl>
                                              <p:pRg end="0" st="0"/>
                                            </p:txEl>
                                          </p:spTgt>
                                        </p:tgtEl>
                                        <p:attrNameLst>
                                          <p:attrName>style.visibility</p:attrName>
                                        </p:attrNameLst>
                                      </p:cBhvr>
                                      <p:to>
                                        <p:strVal val="visible"/>
                                      </p:to>
                                    </p:set>
                                    <p:anim calcmode="lin" valueType="num">
                                      <p:cBhvr additive="base">
                                        <p:cTn dur="500"/>
                                        <p:tgtEl>
                                          <p:spTgt spid="177">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7">
                                            <p:txEl>
                                              <p:pRg end="1" st="1"/>
                                            </p:txEl>
                                          </p:spTgt>
                                        </p:tgtEl>
                                        <p:attrNameLst>
                                          <p:attrName>style.visibility</p:attrName>
                                        </p:attrNameLst>
                                      </p:cBhvr>
                                      <p:to>
                                        <p:strVal val="visible"/>
                                      </p:to>
                                    </p:set>
                                    <p:anim calcmode="lin" valueType="num">
                                      <p:cBhvr additive="base">
                                        <p:cTn dur="500"/>
                                        <p:tgtEl>
                                          <p:spTgt spid="177">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7">
                                            <p:txEl>
                                              <p:pRg end="2" st="2"/>
                                            </p:txEl>
                                          </p:spTgt>
                                        </p:tgtEl>
                                        <p:attrNameLst>
                                          <p:attrName>style.visibility</p:attrName>
                                        </p:attrNameLst>
                                      </p:cBhvr>
                                      <p:to>
                                        <p:strVal val="visible"/>
                                      </p:to>
                                    </p:set>
                                    <p:anim calcmode="lin" valueType="num">
                                      <p:cBhvr additive="base">
                                        <p:cTn dur="500"/>
                                        <p:tgtEl>
                                          <p:spTgt spid="177">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7">
                                            <p:txEl>
                                              <p:pRg end="3" st="3"/>
                                            </p:txEl>
                                          </p:spTgt>
                                        </p:tgtEl>
                                        <p:attrNameLst>
                                          <p:attrName>style.visibility</p:attrName>
                                        </p:attrNameLst>
                                      </p:cBhvr>
                                      <p:to>
                                        <p:strVal val="visible"/>
                                      </p:to>
                                    </p:set>
                                    <p:anim calcmode="lin" valueType="num">
                                      <p:cBhvr additive="base">
                                        <p:cTn dur="500"/>
                                        <p:tgtEl>
                                          <p:spTgt spid="177">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1000"/>
                                        <p:tgtEl>
                                          <p:spTgt spid="1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1000"/>
                                        <p:tgtEl>
                                          <p:spTgt spid="1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2" name="Shape 852"/>
        <p:cNvGrpSpPr/>
        <p:nvPr/>
      </p:nvGrpSpPr>
      <p:grpSpPr>
        <a:xfrm>
          <a:off x="0" y="0"/>
          <a:ext cx="0" cy="0"/>
          <a:chOff x="0" y="0"/>
          <a:chExt cx="0" cy="0"/>
        </a:xfrm>
      </p:grpSpPr>
      <p:sp>
        <p:nvSpPr>
          <p:cNvPr id="853" name="Google Shape;853;p40"/>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54" name="Google Shape;854;p40"/>
          <p:cNvSpPr/>
          <p:nvPr/>
        </p:nvSpPr>
        <p:spPr>
          <a:xfrm>
            <a:off x="307181" y="475214"/>
            <a:ext cx="3209537" cy="4121944"/>
          </a:xfrm>
          <a:prstGeom prst="rect">
            <a:avLst/>
          </a:prstGeom>
          <a:solidFill>
            <a:schemeClr val="lt1"/>
          </a:solidFill>
          <a:ln cap="flat" cmpd="sng" w="9525">
            <a:solidFill>
              <a:srgbClr val="DEDEDE"/>
            </a:solidFill>
            <a:prstDash val="solid"/>
            <a:miter lim="800000"/>
            <a:headEnd len="sm" w="sm" type="none"/>
            <a:tailEnd len="sm" w="sm" type="none"/>
          </a:ln>
          <a:effectLst>
            <a:outerShdw blurRad="50800" rotWithShape="0" algn="tl" dir="2700000" dist="38100">
              <a:srgbClr val="D8D8D8">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55" name="Google Shape;855;p40"/>
          <p:cNvSpPr txBox="1"/>
          <p:nvPr>
            <p:ph type="title"/>
          </p:nvPr>
        </p:nvSpPr>
        <p:spPr>
          <a:xfrm>
            <a:off x="630935" y="733964"/>
            <a:ext cx="2558034" cy="82981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Font typeface="Archivo Narrow"/>
              <a:buNone/>
            </a:pPr>
            <a:r>
              <a:rPr lang="en-US" sz="2400">
                <a:latin typeface="Archivo Narrow"/>
                <a:ea typeface="Archivo Narrow"/>
                <a:cs typeface="Archivo Narrow"/>
                <a:sym typeface="Archivo Narrow"/>
              </a:rPr>
              <a:t>Conversion Equation</a:t>
            </a:r>
            <a:endParaRPr sz="2400">
              <a:solidFill>
                <a:schemeClr val="dk1"/>
              </a:solidFill>
              <a:latin typeface="Calibri"/>
              <a:ea typeface="Calibri"/>
              <a:cs typeface="Calibri"/>
              <a:sym typeface="Calibri"/>
            </a:endParaRPr>
          </a:p>
        </p:txBody>
      </p:sp>
      <p:sp>
        <p:nvSpPr>
          <p:cNvPr id="856" name="Google Shape;856;p40"/>
          <p:cNvSpPr/>
          <p:nvPr/>
        </p:nvSpPr>
        <p:spPr>
          <a:xfrm>
            <a:off x="259175" y="878475"/>
            <a:ext cx="96012" cy="52806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57" name="Google Shape;857;p40"/>
          <p:cNvSpPr/>
          <p:nvPr/>
        </p:nvSpPr>
        <p:spPr>
          <a:xfrm>
            <a:off x="658094" y="1570482"/>
            <a:ext cx="2496312" cy="685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58" name="Google Shape;858;p40"/>
          <p:cNvSpPr txBox="1"/>
          <p:nvPr/>
        </p:nvSpPr>
        <p:spPr>
          <a:xfrm>
            <a:off x="307182" y="1835022"/>
            <a:ext cx="3209536" cy="2670188"/>
          </a:xfrm>
          <a:prstGeom prst="rect">
            <a:avLst/>
          </a:prstGeom>
          <a:noFill/>
          <a:ln>
            <a:noFill/>
          </a:ln>
        </p:spPr>
        <p:txBody>
          <a:bodyPr anchorCtr="0" anchor="t" bIns="45700" lIns="91425" spcFirstLastPara="1" rIns="91425" wrap="square" tIns="45700">
            <a:noAutofit/>
          </a:bodyPr>
          <a:lstStyle/>
          <a:p>
            <a:pPr indent="-285750" lvl="0" marL="285750" marR="0" rtl="0" algn="l">
              <a:lnSpc>
                <a:spcPct val="90000"/>
              </a:lnSpc>
              <a:spcBef>
                <a:spcPts val="0"/>
              </a:spcBef>
              <a:spcAft>
                <a:spcPts val="0"/>
              </a:spcAft>
              <a:buClr>
                <a:schemeClr val="dk1"/>
              </a:buClr>
              <a:buSzPts val="1400"/>
              <a:buFont typeface="Monda"/>
              <a:buChar char="•"/>
            </a:pPr>
            <a:r>
              <a:rPr lang="en-US" sz="1400">
                <a:solidFill>
                  <a:schemeClr val="dk1"/>
                </a:solidFill>
                <a:latin typeface="Monda"/>
                <a:ea typeface="Monda"/>
                <a:cs typeface="Monda"/>
                <a:sym typeface="Monda"/>
              </a:rPr>
              <a:t>Avg. 300 leads per month</a:t>
            </a:r>
            <a:endParaRPr/>
          </a:p>
          <a:p>
            <a:pPr indent="-285750" lvl="0" marL="285750" marR="0" rtl="0" algn="l">
              <a:lnSpc>
                <a:spcPct val="90000"/>
              </a:lnSpc>
              <a:spcBef>
                <a:spcPts val="600"/>
              </a:spcBef>
              <a:spcAft>
                <a:spcPts val="0"/>
              </a:spcAft>
              <a:buClr>
                <a:schemeClr val="dk1"/>
              </a:buClr>
              <a:buSzPts val="1400"/>
              <a:buFont typeface="Monda"/>
              <a:buChar char="•"/>
            </a:pPr>
            <a:r>
              <a:rPr lang="en-US" sz="1400">
                <a:solidFill>
                  <a:schemeClr val="dk1"/>
                </a:solidFill>
                <a:latin typeface="Monda"/>
                <a:ea typeface="Monda"/>
                <a:cs typeface="Monda"/>
                <a:sym typeface="Monda"/>
              </a:rPr>
              <a:t>60 (20%) request offer</a:t>
            </a:r>
            <a:endParaRPr/>
          </a:p>
          <a:p>
            <a:pPr indent="-285750" lvl="0" marL="285750" marR="0" rtl="0" algn="l">
              <a:lnSpc>
                <a:spcPct val="90000"/>
              </a:lnSpc>
              <a:spcBef>
                <a:spcPts val="600"/>
              </a:spcBef>
              <a:spcAft>
                <a:spcPts val="0"/>
              </a:spcAft>
              <a:buClr>
                <a:schemeClr val="dk1"/>
              </a:buClr>
              <a:buSzPts val="1400"/>
              <a:buFont typeface="Monda"/>
              <a:buChar char="•"/>
            </a:pPr>
            <a:r>
              <a:rPr lang="en-US" sz="1400">
                <a:solidFill>
                  <a:schemeClr val="dk1"/>
                </a:solidFill>
                <a:latin typeface="Monda"/>
                <a:ea typeface="Monda"/>
                <a:cs typeface="Monda"/>
                <a:sym typeface="Monda"/>
              </a:rPr>
              <a:t>Avg. 6 (10%) </a:t>
            </a:r>
            <a:r>
              <a:rPr lang="en-US" sz="1400" u="sng">
                <a:solidFill>
                  <a:schemeClr val="dk1"/>
                </a:solidFill>
                <a:latin typeface="Monda"/>
                <a:ea typeface="Monda"/>
                <a:cs typeface="Monda"/>
                <a:sym typeface="Monda"/>
              </a:rPr>
              <a:t>consent</a:t>
            </a:r>
            <a:r>
              <a:rPr lang="en-US" sz="1400">
                <a:solidFill>
                  <a:schemeClr val="dk1"/>
                </a:solidFill>
                <a:latin typeface="Monda"/>
                <a:ea typeface="Monda"/>
                <a:cs typeface="Monda"/>
                <a:sym typeface="Monda"/>
              </a:rPr>
              <a:t> to   the consultation, and 6 become new patients </a:t>
            </a:r>
            <a:endParaRPr/>
          </a:p>
          <a:p>
            <a:pPr indent="-285750" lvl="0" marL="285750" marR="0" rtl="0" algn="l">
              <a:lnSpc>
                <a:spcPct val="90000"/>
              </a:lnSpc>
              <a:spcBef>
                <a:spcPts val="600"/>
              </a:spcBef>
              <a:spcAft>
                <a:spcPts val="0"/>
              </a:spcAft>
              <a:buClr>
                <a:schemeClr val="dk1"/>
              </a:buClr>
              <a:buSzPts val="1400"/>
              <a:buFont typeface="Monda"/>
              <a:buChar char="•"/>
            </a:pPr>
            <a:r>
              <a:rPr lang="en-US" sz="1400">
                <a:solidFill>
                  <a:schemeClr val="dk1"/>
                </a:solidFill>
                <a:latin typeface="Monda"/>
                <a:ea typeface="Monda"/>
                <a:cs typeface="Monda"/>
                <a:sym typeface="Monda"/>
              </a:rPr>
              <a:t>Avg. sale value = $800</a:t>
            </a:r>
            <a:endParaRPr/>
          </a:p>
          <a:p>
            <a:pPr indent="-285750" lvl="0" marL="285750" marR="0" rtl="0" algn="l">
              <a:lnSpc>
                <a:spcPct val="90000"/>
              </a:lnSpc>
              <a:spcBef>
                <a:spcPts val="600"/>
              </a:spcBef>
              <a:spcAft>
                <a:spcPts val="0"/>
              </a:spcAft>
              <a:buClr>
                <a:schemeClr val="dk1"/>
              </a:buClr>
              <a:buSzPts val="1400"/>
              <a:buFont typeface="Monda"/>
              <a:buChar char="•"/>
            </a:pPr>
            <a:r>
              <a:rPr lang="en-US" sz="1400">
                <a:solidFill>
                  <a:schemeClr val="dk1"/>
                </a:solidFill>
                <a:latin typeface="Monda"/>
                <a:ea typeface="Monda"/>
                <a:cs typeface="Monda"/>
                <a:sym typeface="Monda"/>
              </a:rPr>
              <a:t>$2,400 per </a:t>
            </a:r>
            <a:r>
              <a:rPr lang="en-US" sz="1400" u="sng">
                <a:solidFill>
                  <a:schemeClr val="dk1"/>
                </a:solidFill>
                <a:latin typeface="Monda"/>
                <a:ea typeface="Monda"/>
                <a:cs typeface="Monda"/>
                <a:sym typeface="Monda"/>
              </a:rPr>
              <a:t>month</a:t>
            </a:r>
            <a:r>
              <a:rPr lang="en-US" sz="1400">
                <a:solidFill>
                  <a:schemeClr val="dk1"/>
                </a:solidFill>
                <a:latin typeface="Monda"/>
                <a:ea typeface="Monda"/>
                <a:cs typeface="Monda"/>
                <a:sym typeface="Monda"/>
              </a:rPr>
              <a:t> increase</a:t>
            </a:r>
            <a:endParaRPr/>
          </a:p>
          <a:p>
            <a:pPr indent="-285750" lvl="0" marL="285750" marR="0" rtl="0" algn="ctr">
              <a:lnSpc>
                <a:spcPct val="90000"/>
              </a:lnSpc>
              <a:spcBef>
                <a:spcPts val="600"/>
              </a:spcBef>
              <a:spcAft>
                <a:spcPts val="0"/>
              </a:spcAft>
              <a:buClr>
                <a:srgbClr val="CF0405"/>
              </a:buClr>
              <a:buSzPts val="1800"/>
              <a:buFont typeface="Monda"/>
              <a:buChar char="•"/>
            </a:pPr>
            <a:r>
              <a:rPr b="1" lang="en-US" sz="1800">
                <a:solidFill>
                  <a:srgbClr val="CF0405"/>
                </a:solidFill>
                <a:latin typeface="Monda"/>
                <a:ea typeface="Monda"/>
                <a:cs typeface="Monda"/>
                <a:sym typeface="Monda"/>
              </a:rPr>
              <a:t>$28,000 annual revenue increase</a:t>
            </a:r>
            <a:endParaRPr/>
          </a:p>
        </p:txBody>
      </p:sp>
      <p:pic>
        <p:nvPicPr>
          <p:cNvPr descr="A child with his mouth open&#10;&#10;Description automatically generated with medium confidence" id="859" name="Google Shape;859;p40"/>
          <p:cNvPicPr preferRelativeResize="0"/>
          <p:nvPr/>
        </p:nvPicPr>
        <p:blipFill rotWithShape="1">
          <a:blip r:embed="rId3">
            <a:alphaModFix/>
          </a:blip>
          <a:srcRect b="0" l="0" r="0" t="0"/>
          <a:stretch/>
        </p:blipFill>
        <p:spPr>
          <a:xfrm>
            <a:off x="3582677" y="319676"/>
            <a:ext cx="5561323" cy="453807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58">
                                            <p:txEl>
                                              <p:pRg end="0" st="0"/>
                                            </p:txEl>
                                          </p:spTgt>
                                        </p:tgtEl>
                                        <p:attrNameLst>
                                          <p:attrName>style.visibility</p:attrName>
                                        </p:attrNameLst>
                                      </p:cBhvr>
                                      <p:to>
                                        <p:strVal val="visible"/>
                                      </p:to>
                                    </p:set>
                                    <p:anim calcmode="lin" valueType="num">
                                      <p:cBhvr additive="base">
                                        <p:cTn dur="500"/>
                                        <p:tgtEl>
                                          <p:spTgt spid="858">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58">
                                            <p:txEl>
                                              <p:pRg end="1" st="1"/>
                                            </p:txEl>
                                          </p:spTgt>
                                        </p:tgtEl>
                                        <p:attrNameLst>
                                          <p:attrName>style.visibility</p:attrName>
                                        </p:attrNameLst>
                                      </p:cBhvr>
                                      <p:to>
                                        <p:strVal val="visible"/>
                                      </p:to>
                                    </p:set>
                                    <p:anim calcmode="lin" valueType="num">
                                      <p:cBhvr additive="base">
                                        <p:cTn dur="500"/>
                                        <p:tgtEl>
                                          <p:spTgt spid="858">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58">
                                            <p:txEl>
                                              <p:pRg end="2" st="2"/>
                                            </p:txEl>
                                          </p:spTgt>
                                        </p:tgtEl>
                                        <p:attrNameLst>
                                          <p:attrName>style.visibility</p:attrName>
                                        </p:attrNameLst>
                                      </p:cBhvr>
                                      <p:to>
                                        <p:strVal val="visible"/>
                                      </p:to>
                                    </p:set>
                                    <p:anim calcmode="lin" valueType="num">
                                      <p:cBhvr additive="base">
                                        <p:cTn dur="500"/>
                                        <p:tgtEl>
                                          <p:spTgt spid="858">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58">
                                            <p:txEl>
                                              <p:pRg end="3" st="3"/>
                                            </p:txEl>
                                          </p:spTgt>
                                        </p:tgtEl>
                                        <p:attrNameLst>
                                          <p:attrName>style.visibility</p:attrName>
                                        </p:attrNameLst>
                                      </p:cBhvr>
                                      <p:to>
                                        <p:strVal val="visible"/>
                                      </p:to>
                                    </p:set>
                                    <p:anim calcmode="lin" valueType="num">
                                      <p:cBhvr additive="base">
                                        <p:cTn dur="500"/>
                                        <p:tgtEl>
                                          <p:spTgt spid="858">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58">
                                            <p:txEl>
                                              <p:pRg end="4" st="4"/>
                                            </p:txEl>
                                          </p:spTgt>
                                        </p:tgtEl>
                                        <p:attrNameLst>
                                          <p:attrName>style.visibility</p:attrName>
                                        </p:attrNameLst>
                                      </p:cBhvr>
                                      <p:to>
                                        <p:strVal val="visible"/>
                                      </p:to>
                                    </p:set>
                                    <p:anim calcmode="lin" valueType="num">
                                      <p:cBhvr additive="base">
                                        <p:cTn dur="500"/>
                                        <p:tgtEl>
                                          <p:spTgt spid="858">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58">
                                            <p:txEl>
                                              <p:pRg end="5" st="5"/>
                                            </p:txEl>
                                          </p:spTgt>
                                        </p:tgtEl>
                                        <p:attrNameLst>
                                          <p:attrName>style.visibility</p:attrName>
                                        </p:attrNameLst>
                                      </p:cBhvr>
                                      <p:to>
                                        <p:strVal val="visible"/>
                                      </p:to>
                                    </p:set>
                                    <p:anim calcmode="lin" valueType="num">
                                      <p:cBhvr additive="base">
                                        <p:cTn dur="500"/>
                                        <p:tgtEl>
                                          <p:spTgt spid="858">
                                            <p:txEl>
                                              <p:pRg end="5" st="5"/>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pic>
        <p:nvPicPr>
          <p:cNvPr descr="Text&#10;&#10;Description automatically generated" id="865" name="Google Shape;865;p41"/>
          <p:cNvPicPr preferRelativeResize="0"/>
          <p:nvPr/>
        </p:nvPicPr>
        <p:blipFill rotWithShape="1">
          <a:blip r:embed="rId3">
            <a:alphaModFix/>
          </a:blip>
          <a:srcRect b="0" l="0" r="0" t="0"/>
          <a:stretch/>
        </p:blipFill>
        <p:spPr>
          <a:xfrm>
            <a:off x="0" y="-4"/>
            <a:ext cx="9147436" cy="1708547"/>
          </a:xfrm>
          <a:prstGeom prst="rect">
            <a:avLst/>
          </a:prstGeom>
          <a:noFill/>
          <a:ln>
            <a:noFill/>
          </a:ln>
        </p:spPr>
      </p:pic>
      <p:pic>
        <p:nvPicPr>
          <p:cNvPr descr="Text&#10;&#10;Description automatically generated" id="866" name="Google Shape;866;p41"/>
          <p:cNvPicPr preferRelativeResize="0"/>
          <p:nvPr/>
        </p:nvPicPr>
        <p:blipFill rotWithShape="1">
          <a:blip r:embed="rId4">
            <a:alphaModFix/>
          </a:blip>
          <a:srcRect b="0" l="0" r="0" t="0"/>
          <a:stretch/>
        </p:blipFill>
        <p:spPr>
          <a:xfrm>
            <a:off x="0" y="3295650"/>
            <a:ext cx="9147436" cy="1847851"/>
          </a:xfrm>
          <a:prstGeom prst="rect">
            <a:avLst/>
          </a:prstGeom>
          <a:noFill/>
          <a:ln>
            <a:noFill/>
          </a:ln>
        </p:spPr>
      </p:pic>
      <p:sp>
        <p:nvSpPr>
          <p:cNvPr id="867" name="Google Shape;867;p41"/>
          <p:cNvSpPr txBox="1"/>
          <p:nvPr/>
        </p:nvSpPr>
        <p:spPr>
          <a:xfrm>
            <a:off x="771637" y="1721942"/>
            <a:ext cx="3800363" cy="1699617"/>
          </a:xfrm>
          <a:prstGeom prst="rect">
            <a:avLst/>
          </a:prstGeom>
          <a:noFill/>
          <a:ln cap="flat" cmpd="sng" w="63500">
            <a:solidFill>
              <a:srgbClr val="DAAB00"/>
            </a:solidFill>
            <a:prstDash val="solid"/>
            <a:miter lim="800000"/>
            <a:headEnd len="sm" w="sm" type="none"/>
            <a:tailEnd len="sm" w="sm" type="none"/>
          </a:ln>
        </p:spPr>
        <p:txBody>
          <a:bodyPr anchorCtr="0" anchor="t" bIns="108000" lIns="135000" spcFirstLastPara="1" rIns="135000" wrap="square" tIns="135000">
            <a:spAutoFit/>
          </a:bodyPr>
          <a:lstStyle/>
          <a:p>
            <a:pPr indent="0" lvl="0" marL="0" marR="0" rtl="0" algn="ctr">
              <a:spcBef>
                <a:spcPts val="0"/>
              </a:spcBef>
              <a:spcAft>
                <a:spcPts val="0"/>
              </a:spcAft>
              <a:buNone/>
            </a:pPr>
            <a:r>
              <a:rPr b="1" lang="en-US" sz="2100">
                <a:solidFill>
                  <a:schemeClr val="dk1"/>
                </a:solidFill>
                <a:latin typeface="Archivo Narrow"/>
                <a:ea typeface="Archivo Narrow"/>
                <a:cs typeface="Archivo Narrow"/>
                <a:sym typeface="Archivo Narrow"/>
              </a:rPr>
              <a:t>This means that 54 qualified prospects did </a:t>
            </a:r>
            <a:r>
              <a:rPr b="1" lang="en-US" sz="2100">
                <a:solidFill>
                  <a:srgbClr val="DAAB00"/>
                </a:solidFill>
                <a:latin typeface="Archivo Narrow"/>
                <a:ea typeface="Archivo Narrow"/>
                <a:cs typeface="Archivo Narrow"/>
                <a:sym typeface="Archivo Narrow"/>
              </a:rPr>
              <a:t>NOT</a:t>
            </a:r>
            <a:r>
              <a:rPr b="1" lang="en-US" sz="2100">
                <a:solidFill>
                  <a:schemeClr val="dk1"/>
                </a:solidFill>
                <a:latin typeface="Archivo Narrow"/>
                <a:ea typeface="Archivo Narrow"/>
                <a:cs typeface="Archivo Narrow"/>
                <a:sym typeface="Archivo Narrow"/>
              </a:rPr>
              <a:t> engage his services… </a:t>
            </a:r>
            <a:endParaRPr sz="1800">
              <a:solidFill>
                <a:schemeClr val="dk1"/>
              </a:solidFill>
              <a:latin typeface="Archivo Narrow"/>
              <a:ea typeface="Archivo Narrow"/>
              <a:cs typeface="Archivo Narrow"/>
              <a:sym typeface="Archivo Narrow"/>
            </a:endParaRPr>
          </a:p>
          <a:p>
            <a:pPr indent="0" lvl="0" marL="0" marR="0" rtl="0" algn="ctr">
              <a:spcBef>
                <a:spcPts val="900"/>
              </a:spcBef>
              <a:spcAft>
                <a:spcPts val="0"/>
              </a:spcAft>
              <a:buNone/>
            </a:pPr>
            <a:r>
              <a:rPr b="1" lang="en-US" sz="2400">
                <a:solidFill>
                  <a:srgbClr val="DAAB00"/>
                </a:solidFill>
                <a:latin typeface="Archivo Narrow"/>
                <a:ea typeface="Archivo Narrow"/>
                <a:cs typeface="Archivo Narrow"/>
                <a:sym typeface="Archivo Narrow"/>
              </a:rPr>
              <a:t>YET!</a:t>
            </a:r>
            <a:endParaRPr sz="1800">
              <a:solidFill>
                <a:schemeClr val="dk1"/>
              </a:solidFill>
              <a:latin typeface="Archivo Narrow"/>
              <a:ea typeface="Archivo Narrow"/>
              <a:cs typeface="Archivo Narrow"/>
              <a:sym typeface="Archivo Narrow"/>
            </a:endParaRPr>
          </a:p>
        </p:txBody>
      </p:sp>
      <p:grpSp>
        <p:nvGrpSpPr>
          <p:cNvPr id="868" name="Google Shape;868;p41"/>
          <p:cNvGrpSpPr/>
          <p:nvPr/>
        </p:nvGrpSpPr>
        <p:grpSpPr>
          <a:xfrm>
            <a:off x="5437521" y="307291"/>
            <a:ext cx="3127100" cy="4633808"/>
            <a:chOff x="12798277" y="409720"/>
            <a:chExt cx="4169467" cy="6178411"/>
          </a:xfrm>
        </p:grpSpPr>
        <p:sp>
          <p:nvSpPr>
            <p:cNvPr id="869" name="Google Shape;869;p41"/>
            <p:cNvSpPr/>
            <p:nvPr/>
          </p:nvSpPr>
          <p:spPr>
            <a:xfrm>
              <a:off x="12798277" y="409720"/>
              <a:ext cx="4169467" cy="6178411"/>
            </a:xfrm>
            <a:custGeom>
              <a:rect b="b" l="l" r="r" t="t"/>
              <a:pathLst>
                <a:path extrusionOk="0" h="6178411" w="4169467">
                  <a:moveTo>
                    <a:pt x="2084734" y="0"/>
                  </a:moveTo>
                  <a:lnTo>
                    <a:pt x="2087025" y="77"/>
                  </a:lnTo>
                  <a:lnTo>
                    <a:pt x="2089459" y="0"/>
                  </a:lnTo>
                  <a:cubicBezTo>
                    <a:pt x="2223869" y="0"/>
                    <a:pt x="2355296" y="4254"/>
                    <a:pt x="2482594" y="12378"/>
                  </a:cubicBezTo>
                  <a:lnTo>
                    <a:pt x="2502535" y="13976"/>
                  </a:lnTo>
                  <a:lnTo>
                    <a:pt x="2504881" y="14055"/>
                  </a:lnTo>
                  <a:lnTo>
                    <a:pt x="2526011" y="15858"/>
                  </a:lnTo>
                  <a:lnTo>
                    <a:pt x="2670301" y="27421"/>
                  </a:lnTo>
                  <a:lnTo>
                    <a:pt x="2696535" y="30407"/>
                  </a:lnTo>
                  <a:lnTo>
                    <a:pt x="2704670" y="31101"/>
                  </a:lnTo>
                  <a:lnTo>
                    <a:pt x="2735087" y="34795"/>
                  </a:lnTo>
                  <a:lnTo>
                    <a:pt x="2850954" y="47984"/>
                  </a:lnTo>
                  <a:lnTo>
                    <a:pt x="2882627" y="52714"/>
                  </a:lnTo>
                  <a:lnTo>
                    <a:pt x="2896206" y="54363"/>
                  </a:lnTo>
                  <a:lnTo>
                    <a:pt x="2932244" y="60124"/>
                  </a:lnTo>
                  <a:lnTo>
                    <a:pt x="3023693" y="73781"/>
                  </a:lnTo>
                  <a:lnTo>
                    <a:pt x="3058442" y="80297"/>
                  </a:lnTo>
                  <a:lnTo>
                    <a:pt x="3078442" y="83494"/>
                  </a:lnTo>
                  <a:lnTo>
                    <a:pt x="3117714" y="91411"/>
                  </a:lnTo>
                  <a:lnTo>
                    <a:pt x="3187658" y="104526"/>
                  </a:lnTo>
                  <a:lnTo>
                    <a:pt x="3223066" y="112649"/>
                  </a:lnTo>
                  <a:lnTo>
                    <a:pt x="3250328" y="118144"/>
                  </a:lnTo>
                  <a:lnTo>
                    <a:pt x="3290835" y="128196"/>
                  </a:lnTo>
                  <a:lnTo>
                    <a:pt x="3341989" y="139931"/>
                  </a:lnTo>
                  <a:lnTo>
                    <a:pt x="3375684" y="149250"/>
                  </a:lnTo>
                  <a:lnTo>
                    <a:pt x="3410818" y="157968"/>
                  </a:lnTo>
                  <a:lnTo>
                    <a:pt x="3450729" y="170005"/>
                  </a:lnTo>
                  <a:lnTo>
                    <a:pt x="3485825" y="179711"/>
                  </a:lnTo>
                  <a:lnTo>
                    <a:pt x="3515557" y="189556"/>
                  </a:lnTo>
                  <a:lnTo>
                    <a:pt x="3558863" y="202616"/>
                  </a:lnTo>
                  <a:lnTo>
                    <a:pt x="3596504" y="216359"/>
                  </a:lnTo>
                  <a:lnTo>
                    <a:pt x="3618306" y="223578"/>
                  </a:lnTo>
                  <a:lnTo>
                    <a:pt x="3642008" y="232973"/>
                  </a:lnTo>
                  <a:lnTo>
                    <a:pt x="3693416" y="251742"/>
                  </a:lnTo>
                  <a:lnTo>
                    <a:pt x="3727324" y="266789"/>
                  </a:lnTo>
                  <a:lnTo>
                    <a:pt x="3738573" y="271247"/>
                  </a:lnTo>
                  <a:lnTo>
                    <a:pt x="3754366" y="278789"/>
                  </a:lnTo>
                  <a:lnTo>
                    <a:pt x="3813428" y="304997"/>
                  </a:lnTo>
                  <a:lnTo>
                    <a:pt x="3842438" y="320843"/>
                  </a:lnTo>
                  <a:lnTo>
                    <a:pt x="3845765" y="322431"/>
                  </a:lnTo>
                  <a:lnTo>
                    <a:pt x="3851899" y="326010"/>
                  </a:lnTo>
                  <a:lnTo>
                    <a:pt x="3917851" y="362034"/>
                  </a:lnTo>
                  <a:cubicBezTo>
                    <a:pt x="4046225" y="440450"/>
                    <a:pt x="4130235" y="528023"/>
                    <a:pt x="4158703" y="621045"/>
                  </a:cubicBezTo>
                  <a:lnTo>
                    <a:pt x="4169163" y="689772"/>
                  </a:lnTo>
                  <a:lnTo>
                    <a:pt x="4169467" y="689772"/>
                  </a:lnTo>
                  <a:lnTo>
                    <a:pt x="4169297" y="690660"/>
                  </a:lnTo>
                  <a:lnTo>
                    <a:pt x="4169467" y="691775"/>
                  </a:lnTo>
                  <a:cubicBezTo>
                    <a:pt x="4169467" y="715654"/>
                    <a:pt x="4165821" y="739250"/>
                    <a:pt x="4158703" y="762505"/>
                  </a:cubicBezTo>
                  <a:lnTo>
                    <a:pt x="4153329" y="774190"/>
                  </a:lnTo>
                  <a:lnTo>
                    <a:pt x="3221168" y="5650497"/>
                  </a:lnTo>
                  <a:lnTo>
                    <a:pt x="3221343" y="5652104"/>
                  </a:lnTo>
                  <a:cubicBezTo>
                    <a:pt x="3221343" y="5797440"/>
                    <a:pt x="3094487" y="5929016"/>
                    <a:pt x="2889389" y="6024259"/>
                  </a:cubicBezTo>
                  <a:lnTo>
                    <a:pt x="2855823" y="6037120"/>
                  </a:lnTo>
                  <a:lnTo>
                    <a:pt x="2846779" y="6041686"/>
                  </a:lnTo>
                  <a:lnTo>
                    <a:pt x="2811955" y="6053928"/>
                  </a:lnTo>
                  <a:lnTo>
                    <a:pt x="2721655" y="6088526"/>
                  </a:lnTo>
                  <a:lnTo>
                    <a:pt x="2692957" y="6095760"/>
                  </a:lnTo>
                  <a:lnTo>
                    <a:pt x="2684059" y="6098888"/>
                  </a:lnTo>
                  <a:lnTo>
                    <a:pt x="2634747" y="6110432"/>
                  </a:lnTo>
                  <a:lnTo>
                    <a:pt x="2529137" y="6137051"/>
                  </a:lnTo>
                  <a:lnTo>
                    <a:pt x="2508064" y="6140089"/>
                  </a:lnTo>
                  <a:lnTo>
                    <a:pt x="2500308" y="6141905"/>
                  </a:lnTo>
                  <a:lnTo>
                    <a:pt x="2426068" y="6151909"/>
                  </a:lnTo>
                  <a:lnTo>
                    <a:pt x="2316394" y="6167719"/>
                  </a:lnTo>
                  <a:lnTo>
                    <a:pt x="2304674" y="6168267"/>
                  </a:lnTo>
                  <a:lnTo>
                    <a:pt x="2299281" y="6168994"/>
                  </a:lnTo>
                  <a:lnTo>
                    <a:pt x="2136829" y="6176125"/>
                  </a:lnTo>
                  <a:lnTo>
                    <a:pt x="2087982" y="6178411"/>
                  </a:lnTo>
                  <a:lnTo>
                    <a:pt x="2086410" y="6178338"/>
                  </a:lnTo>
                  <a:lnTo>
                    <a:pt x="2084733" y="6178411"/>
                  </a:lnTo>
                  <a:cubicBezTo>
                    <a:pt x="2011381" y="6178411"/>
                    <a:pt x="1939656" y="6175175"/>
                    <a:pt x="1870185" y="6168994"/>
                  </a:cubicBezTo>
                  <a:lnTo>
                    <a:pt x="1861333" y="6167801"/>
                  </a:lnTo>
                  <a:lnTo>
                    <a:pt x="1859570" y="6167719"/>
                  </a:lnTo>
                  <a:lnTo>
                    <a:pt x="1843074" y="6165341"/>
                  </a:lnTo>
                  <a:lnTo>
                    <a:pt x="1669158" y="6141905"/>
                  </a:lnTo>
                  <a:lnTo>
                    <a:pt x="1650990" y="6137651"/>
                  </a:lnTo>
                  <a:lnTo>
                    <a:pt x="1646827" y="6137051"/>
                  </a:lnTo>
                  <a:lnTo>
                    <a:pt x="1625965" y="6131793"/>
                  </a:lnTo>
                  <a:lnTo>
                    <a:pt x="1485407" y="6098888"/>
                  </a:lnTo>
                  <a:lnTo>
                    <a:pt x="1460044" y="6089972"/>
                  </a:lnTo>
                  <a:lnTo>
                    <a:pt x="1454309" y="6088526"/>
                  </a:lnTo>
                  <a:lnTo>
                    <a:pt x="1436264" y="6081612"/>
                  </a:lnTo>
                  <a:lnTo>
                    <a:pt x="1322687" y="6041686"/>
                  </a:lnTo>
                  <a:lnTo>
                    <a:pt x="1293194" y="6026795"/>
                  </a:lnTo>
                  <a:lnTo>
                    <a:pt x="1286575" y="6024259"/>
                  </a:lnTo>
                  <a:cubicBezTo>
                    <a:pt x="1260938" y="6012354"/>
                    <a:pt x="1236523" y="5999881"/>
                    <a:pt x="1213426" y="5986884"/>
                  </a:cubicBezTo>
                  <a:lnTo>
                    <a:pt x="1210297" y="5984942"/>
                  </a:lnTo>
                  <a:lnTo>
                    <a:pt x="1184753" y="5972044"/>
                  </a:lnTo>
                  <a:cubicBezTo>
                    <a:pt x="1060464" y="5896764"/>
                    <a:pt x="978988" y="5805439"/>
                    <a:pt x="957223" y="5705916"/>
                  </a:cubicBezTo>
                  <a:lnTo>
                    <a:pt x="952860" y="5665789"/>
                  </a:lnTo>
                  <a:lnTo>
                    <a:pt x="951222" y="5665789"/>
                  </a:lnTo>
                  <a:lnTo>
                    <a:pt x="16137" y="774190"/>
                  </a:lnTo>
                  <a:lnTo>
                    <a:pt x="10763" y="762505"/>
                  </a:lnTo>
                  <a:cubicBezTo>
                    <a:pt x="3646" y="739250"/>
                    <a:pt x="0" y="715654"/>
                    <a:pt x="0" y="691775"/>
                  </a:cubicBezTo>
                  <a:lnTo>
                    <a:pt x="170" y="690660"/>
                  </a:lnTo>
                  <a:lnTo>
                    <a:pt x="0" y="689772"/>
                  </a:lnTo>
                  <a:lnTo>
                    <a:pt x="0" y="689771"/>
                  </a:lnTo>
                  <a:lnTo>
                    <a:pt x="612" y="687752"/>
                  </a:lnTo>
                  <a:lnTo>
                    <a:pt x="10763" y="621045"/>
                  </a:lnTo>
                  <a:cubicBezTo>
                    <a:pt x="103288" y="318724"/>
                    <a:pt x="782465" y="73952"/>
                    <a:pt x="1664587" y="14055"/>
                  </a:cubicBezTo>
                  <a:lnTo>
                    <a:pt x="1683154" y="13434"/>
                  </a:lnTo>
                  <a:lnTo>
                    <a:pt x="1696324" y="12378"/>
                  </a:lnTo>
                  <a:lnTo>
                    <a:pt x="2009068" y="2531"/>
                  </a:lnTo>
                  <a:close/>
                </a:path>
              </a:pathLst>
            </a:custGeom>
            <a:gradFill>
              <a:gsLst>
                <a:gs pos="0">
                  <a:srgbClr val="D8E2F3"/>
                </a:gs>
                <a:gs pos="42000">
                  <a:srgbClr val="F5F7FC"/>
                </a:gs>
                <a:gs pos="100000">
                  <a:srgbClr val="C5D3ED"/>
                </a:gs>
              </a:gsLst>
              <a:lin ang="0" scaled="0"/>
            </a:gradFill>
            <a:ln cap="flat" cmpd="sng" w="12700">
              <a:solidFill>
                <a:srgbClr val="000254"/>
              </a:solidFill>
              <a:prstDash val="solid"/>
              <a:miter lim="800000"/>
              <a:headEnd len="sm" w="sm" type="none"/>
              <a:tailEnd len="sm" w="sm" type="none"/>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870" name="Google Shape;870;p41"/>
            <p:cNvSpPr/>
            <p:nvPr/>
          </p:nvSpPr>
          <p:spPr>
            <a:xfrm>
              <a:off x="12798277" y="409720"/>
              <a:ext cx="4169467" cy="1383550"/>
            </a:xfrm>
            <a:prstGeom prst="ellipse">
              <a:avLst/>
            </a:prstGeom>
            <a:noFill/>
            <a:ln cap="flat" cmpd="sng" w="12700">
              <a:solidFill>
                <a:srgbClr val="000254"/>
              </a:solidFill>
              <a:prstDash val="solid"/>
              <a:miter lim="800000"/>
              <a:headEnd len="sm" w="sm" type="none"/>
              <a:tailEnd len="sm" w="sm" type="none"/>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grpSp>
      <p:sp>
        <p:nvSpPr>
          <p:cNvPr id="871" name="Google Shape;871;p41"/>
          <p:cNvSpPr/>
          <p:nvPr/>
        </p:nvSpPr>
        <p:spPr>
          <a:xfrm>
            <a:off x="6157853" y="4151638"/>
            <a:ext cx="1700041" cy="789461"/>
          </a:xfrm>
          <a:prstGeom prst="ellipse">
            <a:avLst/>
          </a:prstGeom>
          <a:gradFill>
            <a:gsLst>
              <a:gs pos="0">
                <a:srgbClr val="000254"/>
              </a:gs>
              <a:gs pos="45000">
                <a:srgbClr val="000254">
                  <a:alpha val="82352"/>
                </a:srgbClr>
              </a:gs>
              <a:gs pos="100000">
                <a:srgbClr val="000254"/>
              </a:gs>
            </a:gsLst>
            <a:lin ang="0" scaled="0"/>
          </a:gradFill>
          <a:ln>
            <a:noFill/>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872" name="Google Shape;872;p41"/>
          <p:cNvSpPr/>
          <p:nvPr/>
        </p:nvSpPr>
        <p:spPr>
          <a:xfrm>
            <a:off x="5437521" y="307290"/>
            <a:ext cx="3127100" cy="1037663"/>
          </a:xfrm>
          <a:prstGeom prst="ellipse">
            <a:avLst/>
          </a:prstGeom>
          <a:gradFill>
            <a:gsLst>
              <a:gs pos="0">
                <a:srgbClr val="000254"/>
              </a:gs>
              <a:gs pos="45000">
                <a:srgbClr val="000254">
                  <a:alpha val="82352"/>
                </a:srgbClr>
              </a:gs>
              <a:gs pos="100000">
                <a:srgbClr val="000254"/>
              </a:gs>
            </a:gsLst>
            <a:lin ang="0" scaled="0"/>
          </a:gradFill>
          <a:ln cap="flat" cmpd="sng" w="12700">
            <a:solidFill>
              <a:srgbClr val="000254"/>
            </a:solidFill>
            <a:prstDash val="solid"/>
            <a:miter lim="800000"/>
            <a:headEnd len="sm" w="sm" type="none"/>
            <a:tailEnd len="sm" w="sm" type="none"/>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350">
              <a:solidFill>
                <a:schemeClr val="lt1"/>
              </a:solidFill>
              <a:latin typeface="Archivo Narrow"/>
              <a:ea typeface="Archivo Narrow"/>
              <a:cs typeface="Archivo Narrow"/>
              <a:sym typeface="Archivo Narrow"/>
            </a:endParaRPr>
          </a:p>
        </p:txBody>
      </p:sp>
      <p:sp>
        <p:nvSpPr>
          <p:cNvPr id="873" name="Google Shape;873;p41"/>
          <p:cNvSpPr/>
          <p:nvPr/>
        </p:nvSpPr>
        <p:spPr>
          <a:xfrm>
            <a:off x="6128426" y="658061"/>
            <a:ext cx="1750159" cy="392385"/>
          </a:xfrm>
          <a:prstGeom prst="rect">
            <a:avLst/>
          </a:prstGeom>
          <a:noFill/>
          <a:ln>
            <a:noFill/>
          </a:ln>
        </p:spPr>
        <p:txBody>
          <a:bodyPr anchorCtr="0" anchor="t" bIns="34275" lIns="68550" spcFirstLastPara="1" rIns="68550" wrap="square" tIns="34275">
            <a:spAutoFit/>
          </a:bodyPr>
          <a:lstStyle/>
          <a:p>
            <a:pPr indent="0" lvl="0" marL="0" marR="0" rtl="0" algn="ctr">
              <a:spcBef>
                <a:spcPts val="0"/>
              </a:spcBef>
              <a:spcAft>
                <a:spcPts val="0"/>
              </a:spcAft>
              <a:buNone/>
            </a:pPr>
            <a:r>
              <a:rPr b="1" lang="en-US" sz="2100">
                <a:solidFill>
                  <a:schemeClr val="lt1"/>
                </a:solidFill>
                <a:latin typeface="Archivo Narrow"/>
                <a:ea typeface="Archivo Narrow"/>
                <a:cs typeface="Archivo Narrow"/>
                <a:sym typeface="Archivo Narrow"/>
              </a:rPr>
              <a:t>300 Leads</a:t>
            </a:r>
            <a:endParaRPr sz="1800">
              <a:solidFill>
                <a:schemeClr val="dk1"/>
              </a:solidFill>
              <a:latin typeface="Archivo Narrow"/>
              <a:ea typeface="Archivo Narrow"/>
              <a:cs typeface="Archivo Narrow"/>
              <a:sym typeface="Archivo Narrow"/>
            </a:endParaRPr>
          </a:p>
        </p:txBody>
      </p:sp>
      <p:sp>
        <p:nvSpPr>
          <p:cNvPr id="874" name="Google Shape;874;p41"/>
          <p:cNvSpPr/>
          <p:nvPr/>
        </p:nvSpPr>
        <p:spPr>
          <a:xfrm>
            <a:off x="6354895" y="4350246"/>
            <a:ext cx="1297222" cy="392385"/>
          </a:xfrm>
          <a:prstGeom prst="rect">
            <a:avLst/>
          </a:prstGeom>
          <a:noFill/>
          <a:ln>
            <a:noFill/>
          </a:ln>
        </p:spPr>
        <p:txBody>
          <a:bodyPr anchorCtr="0" anchor="t" bIns="34275" lIns="68550" spcFirstLastPara="1" rIns="68550" wrap="square" tIns="34275">
            <a:spAutoFit/>
          </a:bodyPr>
          <a:lstStyle/>
          <a:p>
            <a:pPr indent="0" lvl="0" marL="0" marR="0" rtl="0" algn="ctr">
              <a:spcBef>
                <a:spcPts val="0"/>
              </a:spcBef>
              <a:spcAft>
                <a:spcPts val="0"/>
              </a:spcAft>
              <a:buNone/>
            </a:pPr>
            <a:r>
              <a:rPr b="1" lang="en-US" sz="2100">
                <a:solidFill>
                  <a:schemeClr val="lt1"/>
                </a:solidFill>
                <a:latin typeface="Archivo Narrow"/>
                <a:ea typeface="Archivo Narrow"/>
                <a:cs typeface="Archivo Narrow"/>
                <a:sym typeface="Archivo Narrow"/>
              </a:rPr>
              <a:t>6 clients</a:t>
            </a:r>
            <a:endParaRPr sz="1800">
              <a:solidFill>
                <a:schemeClr val="dk1"/>
              </a:solidFill>
              <a:latin typeface="Archivo Narrow"/>
              <a:ea typeface="Archivo Narrow"/>
              <a:cs typeface="Archivo Narrow"/>
              <a:sym typeface="Archivo Narrow"/>
            </a:endParaRPr>
          </a:p>
        </p:txBody>
      </p:sp>
      <p:sp>
        <p:nvSpPr>
          <p:cNvPr id="875" name="Google Shape;875;p41"/>
          <p:cNvSpPr/>
          <p:nvPr/>
        </p:nvSpPr>
        <p:spPr>
          <a:xfrm>
            <a:off x="5922370" y="2405703"/>
            <a:ext cx="2162270" cy="715550"/>
          </a:xfrm>
          <a:prstGeom prst="rect">
            <a:avLst/>
          </a:prstGeom>
          <a:noFill/>
          <a:ln>
            <a:noFill/>
          </a:ln>
        </p:spPr>
        <p:txBody>
          <a:bodyPr anchorCtr="0" anchor="t" bIns="34275" lIns="68550" spcFirstLastPara="1" rIns="68550" wrap="square" tIns="34275">
            <a:spAutoFit/>
          </a:bodyPr>
          <a:lstStyle/>
          <a:p>
            <a:pPr indent="0" lvl="0" marL="0" marR="0" rtl="0" algn="ctr">
              <a:spcBef>
                <a:spcPts val="0"/>
              </a:spcBef>
              <a:spcAft>
                <a:spcPts val="0"/>
              </a:spcAft>
              <a:buNone/>
            </a:pPr>
            <a:r>
              <a:rPr b="1" lang="en-US" sz="2100">
                <a:solidFill>
                  <a:schemeClr val="dk1"/>
                </a:solidFill>
                <a:latin typeface="Archivo Narrow"/>
                <a:ea typeface="Archivo Narrow"/>
                <a:cs typeface="Archivo Narrow"/>
                <a:sym typeface="Archivo Narrow"/>
              </a:rPr>
              <a:t>60 opt-ins for free info offer</a:t>
            </a:r>
            <a:endParaRPr sz="1800">
              <a:solidFill>
                <a:schemeClr val="dk1"/>
              </a:solidFill>
              <a:latin typeface="Archivo Narrow"/>
              <a:ea typeface="Archivo Narrow"/>
              <a:cs typeface="Archivo Narrow"/>
              <a:sym typeface="Archivo Narrow"/>
            </a:endParaRPr>
          </a:p>
        </p:txBody>
      </p:sp>
      <p:sp>
        <p:nvSpPr>
          <p:cNvPr id="876" name="Google Shape;876;p41"/>
          <p:cNvSpPr/>
          <p:nvPr/>
        </p:nvSpPr>
        <p:spPr>
          <a:xfrm>
            <a:off x="-357310" y="3542666"/>
            <a:ext cx="163625" cy="587046"/>
          </a:xfrm>
          <a:prstGeom prst="roundRect">
            <a:avLst>
              <a:gd fmla="val 16667" name="adj"/>
            </a:avLst>
          </a:prstGeom>
          <a:solidFill>
            <a:srgbClr val="000254"/>
          </a:solidFill>
          <a:ln>
            <a:noFill/>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877" name="Google Shape;877;p41"/>
          <p:cNvSpPr/>
          <p:nvPr/>
        </p:nvSpPr>
        <p:spPr>
          <a:xfrm>
            <a:off x="-1068274" y="900668"/>
            <a:ext cx="163625" cy="292938"/>
          </a:xfrm>
          <a:prstGeom prst="roundRect">
            <a:avLst>
              <a:gd fmla="val 16667" name="adj"/>
            </a:avLst>
          </a:prstGeom>
          <a:solidFill>
            <a:srgbClr val="000254"/>
          </a:solidFill>
          <a:ln>
            <a:noFill/>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878" name="Google Shape;878;p41"/>
          <p:cNvSpPr/>
          <p:nvPr/>
        </p:nvSpPr>
        <p:spPr>
          <a:xfrm>
            <a:off x="-776472" y="1722444"/>
            <a:ext cx="163625" cy="878470"/>
          </a:xfrm>
          <a:prstGeom prst="roundRect">
            <a:avLst>
              <a:gd fmla="val 16667" name="adj"/>
            </a:avLst>
          </a:prstGeom>
          <a:solidFill>
            <a:srgbClr val="000254"/>
          </a:solidFill>
          <a:ln>
            <a:noFill/>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879" name="Google Shape;879;p41"/>
          <p:cNvSpPr/>
          <p:nvPr/>
        </p:nvSpPr>
        <p:spPr>
          <a:xfrm>
            <a:off x="-940097" y="1297146"/>
            <a:ext cx="163625" cy="292938"/>
          </a:xfrm>
          <a:prstGeom prst="roundRect">
            <a:avLst>
              <a:gd fmla="val 16667" name="adj"/>
            </a:avLst>
          </a:prstGeom>
          <a:solidFill>
            <a:srgbClr val="000254"/>
          </a:solidFill>
          <a:ln>
            <a:noFill/>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880" name="Google Shape;880;p41"/>
          <p:cNvSpPr/>
          <p:nvPr/>
        </p:nvSpPr>
        <p:spPr>
          <a:xfrm>
            <a:off x="-647283" y="2730212"/>
            <a:ext cx="163625" cy="292938"/>
          </a:xfrm>
          <a:prstGeom prst="roundRect">
            <a:avLst>
              <a:gd fmla="val 16667" name="adj"/>
            </a:avLst>
          </a:prstGeom>
          <a:solidFill>
            <a:srgbClr val="000254"/>
          </a:solidFill>
          <a:ln>
            <a:noFill/>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881" name="Google Shape;881;p41"/>
          <p:cNvSpPr/>
          <p:nvPr/>
        </p:nvSpPr>
        <p:spPr>
          <a:xfrm>
            <a:off x="-483658" y="3130643"/>
            <a:ext cx="163625" cy="292938"/>
          </a:xfrm>
          <a:prstGeom prst="roundRect">
            <a:avLst>
              <a:gd fmla="val 16667" name="adj"/>
            </a:avLst>
          </a:prstGeom>
          <a:solidFill>
            <a:srgbClr val="000254"/>
          </a:solidFill>
          <a:ln>
            <a:noFill/>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5"/>
                                        </p:tgtEl>
                                        <p:attrNameLst>
                                          <p:attrName>style.visibility</p:attrName>
                                        </p:attrNameLst>
                                      </p:cBhvr>
                                      <p:to>
                                        <p:strVal val="visible"/>
                                      </p:to>
                                    </p:set>
                                    <p:animEffect filter="fade" transition="in">
                                      <p:cBhvr>
                                        <p:cTn dur="500"/>
                                        <p:tgtEl>
                                          <p:spTgt spid="8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4"/>
                                        </p:tgtEl>
                                        <p:attrNameLst>
                                          <p:attrName>style.visibility</p:attrName>
                                        </p:attrNameLst>
                                      </p:cBhvr>
                                      <p:to>
                                        <p:strVal val="visible"/>
                                      </p:to>
                                    </p:set>
                                    <p:animEffect filter="fade" transition="in">
                                      <p:cBhvr>
                                        <p:cTn dur="500"/>
                                        <p:tgtEl>
                                          <p:spTgt spid="8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7"/>
                                        </p:tgtEl>
                                        <p:attrNameLst>
                                          <p:attrName>style.visibility</p:attrName>
                                        </p:attrNameLst>
                                      </p:cBhvr>
                                      <p:to>
                                        <p:strVal val="visible"/>
                                      </p:to>
                                    </p:set>
                                    <p:animEffect filter="fade" transition="in">
                                      <p:cBhvr>
                                        <p:cTn dur="1000"/>
                                        <p:tgtEl>
                                          <p:spTgt spid="8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pic>
        <p:nvPicPr>
          <p:cNvPr descr="Text&#10;&#10;Description automatically generated" id="887" name="Google Shape;887;p42"/>
          <p:cNvPicPr preferRelativeResize="0"/>
          <p:nvPr/>
        </p:nvPicPr>
        <p:blipFill rotWithShape="1">
          <a:blip r:embed="rId3">
            <a:alphaModFix/>
          </a:blip>
          <a:srcRect b="0" l="0" r="0" t="0"/>
          <a:stretch/>
        </p:blipFill>
        <p:spPr>
          <a:xfrm>
            <a:off x="0" y="-4"/>
            <a:ext cx="9147436" cy="1708547"/>
          </a:xfrm>
          <a:prstGeom prst="rect">
            <a:avLst/>
          </a:prstGeom>
          <a:noFill/>
          <a:ln>
            <a:noFill/>
          </a:ln>
        </p:spPr>
      </p:pic>
      <p:pic>
        <p:nvPicPr>
          <p:cNvPr descr="Text&#10;&#10;Description automatically generated" id="888" name="Google Shape;888;p42"/>
          <p:cNvPicPr preferRelativeResize="0"/>
          <p:nvPr/>
        </p:nvPicPr>
        <p:blipFill rotWithShape="1">
          <a:blip r:embed="rId4">
            <a:alphaModFix/>
          </a:blip>
          <a:srcRect b="0" l="0" r="0" t="0"/>
          <a:stretch/>
        </p:blipFill>
        <p:spPr>
          <a:xfrm>
            <a:off x="0" y="3295650"/>
            <a:ext cx="9147436" cy="1847851"/>
          </a:xfrm>
          <a:prstGeom prst="rect">
            <a:avLst/>
          </a:prstGeom>
          <a:noFill/>
          <a:ln>
            <a:noFill/>
          </a:ln>
        </p:spPr>
      </p:pic>
      <p:sp>
        <p:nvSpPr>
          <p:cNvPr id="889" name="Google Shape;889;p42"/>
          <p:cNvSpPr txBox="1"/>
          <p:nvPr/>
        </p:nvSpPr>
        <p:spPr>
          <a:xfrm>
            <a:off x="1079257" y="1328512"/>
            <a:ext cx="3794522" cy="918968"/>
          </a:xfrm>
          <a:prstGeom prst="rect">
            <a:avLst/>
          </a:prstGeom>
          <a:noFill/>
          <a:ln cap="flat" cmpd="sng" w="63500">
            <a:solidFill>
              <a:srgbClr val="DAAB00"/>
            </a:solidFill>
            <a:prstDash val="solid"/>
            <a:miter lim="800000"/>
            <a:headEnd len="sm" w="sm" type="none"/>
            <a:tailEnd len="sm" w="sm" type="none"/>
          </a:ln>
        </p:spPr>
        <p:txBody>
          <a:bodyPr anchorCtr="0" anchor="t" bIns="135000" lIns="135000" spcFirstLastPara="1" rIns="135000" wrap="square" tIns="135000">
            <a:spAutoFit/>
          </a:bodyPr>
          <a:lstStyle/>
          <a:p>
            <a:pPr indent="0" lvl="0" marL="0" marR="0" rtl="0" algn="ctr">
              <a:spcBef>
                <a:spcPts val="0"/>
              </a:spcBef>
              <a:spcAft>
                <a:spcPts val="0"/>
              </a:spcAft>
              <a:buNone/>
            </a:pPr>
            <a:r>
              <a:rPr b="1" lang="en-US" sz="2100">
                <a:solidFill>
                  <a:schemeClr val="dk1"/>
                </a:solidFill>
                <a:latin typeface="Archivo Narrow"/>
                <a:ea typeface="Archivo Narrow"/>
                <a:cs typeface="Archivo Narrow"/>
                <a:sym typeface="Archivo Narrow"/>
              </a:rPr>
              <a:t>Those 54 prospects go into our </a:t>
            </a:r>
            <a:r>
              <a:rPr b="1" lang="en-US" sz="2100">
                <a:solidFill>
                  <a:srgbClr val="DAAB00"/>
                </a:solidFill>
                <a:latin typeface="Archivo Narrow"/>
                <a:ea typeface="Archivo Narrow"/>
                <a:cs typeface="Archivo Narrow"/>
                <a:sym typeface="Archivo Narrow"/>
              </a:rPr>
              <a:t>“drip campaign.”</a:t>
            </a:r>
            <a:endParaRPr b="1" sz="2100">
              <a:solidFill>
                <a:srgbClr val="DAAB00"/>
              </a:solidFill>
              <a:latin typeface="Archivo Narrow"/>
              <a:ea typeface="Archivo Narrow"/>
              <a:cs typeface="Archivo Narrow"/>
              <a:sym typeface="Archivo Narrow"/>
            </a:endParaRPr>
          </a:p>
        </p:txBody>
      </p:sp>
      <p:sp>
        <p:nvSpPr>
          <p:cNvPr id="890" name="Google Shape;890;p42"/>
          <p:cNvSpPr txBox="1"/>
          <p:nvPr/>
        </p:nvSpPr>
        <p:spPr>
          <a:xfrm>
            <a:off x="1079257" y="2445753"/>
            <a:ext cx="3794522" cy="918968"/>
          </a:xfrm>
          <a:prstGeom prst="rect">
            <a:avLst/>
          </a:prstGeom>
          <a:noFill/>
          <a:ln cap="flat" cmpd="sng" w="63500">
            <a:solidFill>
              <a:srgbClr val="DAAB00"/>
            </a:solidFill>
            <a:prstDash val="solid"/>
            <a:miter lim="800000"/>
            <a:headEnd len="sm" w="sm" type="none"/>
            <a:tailEnd len="sm" w="sm" type="none"/>
          </a:ln>
        </p:spPr>
        <p:txBody>
          <a:bodyPr anchorCtr="0" anchor="t" bIns="135000" lIns="135000" spcFirstLastPara="1" rIns="135000" wrap="square" tIns="135000">
            <a:spAutoFit/>
          </a:bodyPr>
          <a:lstStyle/>
          <a:p>
            <a:pPr indent="0" lvl="0" marL="0" marR="0" rtl="0" algn="ctr">
              <a:spcBef>
                <a:spcPts val="0"/>
              </a:spcBef>
              <a:spcAft>
                <a:spcPts val="0"/>
              </a:spcAft>
              <a:buNone/>
            </a:pPr>
            <a:r>
              <a:rPr b="1" lang="en-US" sz="2100">
                <a:solidFill>
                  <a:schemeClr val="dk1"/>
                </a:solidFill>
                <a:latin typeface="Archivo Narrow"/>
                <a:ea typeface="Archivo Narrow"/>
                <a:cs typeface="Archivo Narrow"/>
                <a:sym typeface="Archivo Narrow"/>
              </a:rPr>
              <a:t>Let's assume that these numbers produce just </a:t>
            </a:r>
            <a:r>
              <a:rPr b="1" lang="en-US" sz="2100">
                <a:solidFill>
                  <a:srgbClr val="DAAB00"/>
                </a:solidFill>
                <a:latin typeface="Archivo Narrow"/>
                <a:ea typeface="Archivo Narrow"/>
                <a:cs typeface="Archivo Narrow"/>
                <a:sym typeface="Archivo Narrow"/>
              </a:rPr>
              <a:t>2 </a:t>
            </a:r>
            <a:r>
              <a:rPr b="1" lang="en-US" sz="2100" u="sng">
                <a:solidFill>
                  <a:srgbClr val="DAAB00"/>
                </a:solidFill>
                <a:latin typeface="Archivo Narrow"/>
                <a:ea typeface="Archivo Narrow"/>
                <a:cs typeface="Archivo Narrow"/>
                <a:sym typeface="Archivo Narrow"/>
              </a:rPr>
              <a:t>additional</a:t>
            </a:r>
            <a:r>
              <a:rPr b="1" lang="en-US" sz="2100">
                <a:solidFill>
                  <a:srgbClr val="DAAB00"/>
                </a:solidFill>
                <a:latin typeface="Archivo Narrow"/>
                <a:ea typeface="Archivo Narrow"/>
                <a:cs typeface="Archivo Narrow"/>
                <a:sym typeface="Archivo Narrow"/>
              </a:rPr>
              <a:t> clients.</a:t>
            </a:r>
            <a:endParaRPr sz="1800">
              <a:solidFill>
                <a:schemeClr val="dk1"/>
              </a:solidFill>
              <a:latin typeface="Archivo Narrow"/>
              <a:ea typeface="Archivo Narrow"/>
              <a:cs typeface="Archivo Narrow"/>
              <a:sym typeface="Archivo Narrow"/>
            </a:endParaRPr>
          </a:p>
        </p:txBody>
      </p:sp>
      <p:grpSp>
        <p:nvGrpSpPr>
          <p:cNvPr id="891" name="Google Shape;891;p42"/>
          <p:cNvGrpSpPr/>
          <p:nvPr/>
        </p:nvGrpSpPr>
        <p:grpSpPr>
          <a:xfrm>
            <a:off x="5437521" y="307291"/>
            <a:ext cx="3127100" cy="4633808"/>
            <a:chOff x="12798277" y="409720"/>
            <a:chExt cx="4169467" cy="6178411"/>
          </a:xfrm>
        </p:grpSpPr>
        <p:sp>
          <p:nvSpPr>
            <p:cNvPr id="892" name="Google Shape;892;p42"/>
            <p:cNvSpPr/>
            <p:nvPr/>
          </p:nvSpPr>
          <p:spPr>
            <a:xfrm>
              <a:off x="12798277" y="409720"/>
              <a:ext cx="4169467" cy="6178411"/>
            </a:xfrm>
            <a:custGeom>
              <a:rect b="b" l="l" r="r" t="t"/>
              <a:pathLst>
                <a:path extrusionOk="0" h="6178411" w="4169467">
                  <a:moveTo>
                    <a:pt x="2084734" y="0"/>
                  </a:moveTo>
                  <a:lnTo>
                    <a:pt x="2087025" y="77"/>
                  </a:lnTo>
                  <a:lnTo>
                    <a:pt x="2089459" y="0"/>
                  </a:lnTo>
                  <a:cubicBezTo>
                    <a:pt x="2223869" y="0"/>
                    <a:pt x="2355296" y="4254"/>
                    <a:pt x="2482594" y="12378"/>
                  </a:cubicBezTo>
                  <a:lnTo>
                    <a:pt x="2502535" y="13976"/>
                  </a:lnTo>
                  <a:lnTo>
                    <a:pt x="2504881" y="14055"/>
                  </a:lnTo>
                  <a:lnTo>
                    <a:pt x="2526011" y="15858"/>
                  </a:lnTo>
                  <a:lnTo>
                    <a:pt x="2670301" y="27421"/>
                  </a:lnTo>
                  <a:lnTo>
                    <a:pt x="2696535" y="30407"/>
                  </a:lnTo>
                  <a:lnTo>
                    <a:pt x="2704670" y="31101"/>
                  </a:lnTo>
                  <a:lnTo>
                    <a:pt x="2735087" y="34795"/>
                  </a:lnTo>
                  <a:lnTo>
                    <a:pt x="2850954" y="47984"/>
                  </a:lnTo>
                  <a:lnTo>
                    <a:pt x="2882627" y="52714"/>
                  </a:lnTo>
                  <a:lnTo>
                    <a:pt x="2896206" y="54363"/>
                  </a:lnTo>
                  <a:lnTo>
                    <a:pt x="2932244" y="60124"/>
                  </a:lnTo>
                  <a:lnTo>
                    <a:pt x="3023693" y="73781"/>
                  </a:lnTo>
                  <a:lnTo>
                    <a:pt x="3058442" y="80297"/>
                  </a:lnTo>
                  <a:lnTo>
                    <a:pt x="3078442" y="83494"/>
                  </a:lnTo>
                  <a:lnTo>
                    <a:pt x="3117714" y="91411"/>
                  </a:lnTo>
                  <a:lnTo>
                    <a:pt x="3187658" y="104526"/>
                  </a:lnTo>
                  <a:lnTo>
                    <a:pt x="3223066" y="112649"/>
                  </a:lnTo>
                  <a:lnTo>
                    <a:pt x="3250328" y="118144"/>
                  </a:lnTo>
                  <a:lnTo>
                    <a:pt x="3290835" y="128196"/>
                  </a:lnTo>
                  <a:lnTo>
                    <a:pt x="3341989" y="139931"/>
                  </a:lnTo>
                  <a:lnTo>
                    <a:pt x="3375684" y="149250"/>
                  </a:lnTo>
                  <a:lnTo>
                    <a:pt x="3410818" y="157968"/>
                  </a:lnTo>
                  <a:lnTo>
                    <a:pt x="3450729" y="170005"/>
                  </a:lnTo>
                  <a:lnTo>
                    <a:pt x="3485825" y="179711"/>
                  </a:lnTo>
                  <a:lnTo>
                    <a:pt x="3515557" y="189556"/>
                  </a:lnTo>
                  <a:lnTo>
                    <a:pt x="3558863" y="202616"/>
                  </a:lnTo>
                  <a:lnTo>
                    <a:pt x="3596504" y="216359"/>
                  </a:lnTo>
                  <a:lnTo>
                    <a:pt x="3618306" y="223578"/>
                  </a:lnTo>
                  <a:lnTo>
                    <a:pt x="3642008" y="232973"/>
                  </a:lnTo>
                  <a:lnTo>
                    <a:pt x="3693416" y="251742"/>
                  </a:lnTo>
                  <a:lnTo>
                    <a:pt x="3727324" y="266789"/>
                  </a:lnTo>
                  <a:lnTo>
                    <a:pt x="3738573" y="271247"/>
                  </a:lnTo>
                  <a:lnTo>
                    <a:pt x="3754366" y="278789"/>
                  </a:lnTo>
                  <a:lnTo>
                    <a:pt x="3813428" y="304997"/>
                  </a:lnTo>
                  <a:lnTo>
                    <a:pt x="3842438" y="320843"/>
                  </a:lnTo>
                  <a:lnTo>
                    <a:pt x="3845765" y="322431"/>
                  </a:lnTo>
                  <a:lnTo>
                    <a:pt x="3851899" y="326010"/>
                  </a:lnTo>
                  <a:lnTo>
                    <a:pt x="3917851" y="362034"/>
                  </a:lnTo>
                  <a:cubicBezTo>
                    <a:pt x="4046225" y="440450"/>
                    <a:pt x="4130235" y="528023"/>
                    <a:pt x="4158703" y="621045"/>
                  </a:cubicBezTo>
                  <a:lnTo>
                    <a:pt x="4169163" y="689772"/>
                  </a:lnTo>
                  <a:lnTo>
                    <a:pt x="4169467" y="689772"/>
                  </a:lnTo>
                  <a:lnTo>
                    <a:pt x="4169297" y="690660"/>
                  </a:lnTo>
                  <a:lnTo>
                    <a:pt x="4169467" y="691775"/>
                  </a:lnTo>
                  <a:cubicBezTo>
                    <a:pt x="4169467" y="715654"/>
                    <a:pt x="4165821" y="739250"/>
                    <a:pt x="4158703" y="762505"/>
                  </a:cubicBezTo>
                  <a:lnTo>
                    <a:pt x="4153329" y="774190"/>
                  </a:lnTo>
                  <a:lnTo>
                    <a:pt x="3221168" y="5650497"/>
                  </a:lnTo>
                  <a:lnTo>
                    <a:pt x="3221343" y="5652104"/>
                  </a:lnTo>
                  <a:cubicBezTo>
                    <a:pt x="3221343" y="5797440"/>
                    <a:pt x="3094487" y="5929016"/>
                    <a:pt x="2889389" y="6024259"/>
                  </a:cubicBezTo>
                  <a:lnTo>
                    <a:pt x="2855823" y="6037120"/>
                  </a:lnTo>
                  <a:lnTo>
                    <a:pt x="2846779" y="6041686"/>
                  </a:lnTo>
                  <a:lnTo>
                    <a:pt x="2811955" y="6053928"/>
                  </a:lnTo>
                  <a:lnTo>
                    <a:pt x="2721655" y="6088526"/>
                  </a:lnTo>
                  <a:lnTo>
                    <a:pt x="2692957" y="6095760"/>
                  </a:lnTo>
                  <a:lnTo>
                    <a:pt x="2684059" y="6098888"/>
                  </a:lnTo>
                  <a:lnTo>
                    <a:pt x="2634747" y="6110432"/>
                  </a:lnTo>
                  <a:lnTo>
                    <a:pt x="2529137" y="6137051"/>
                  </a:lnTo>
                  <a:lnTo>
                    <a:pt x="2508064" y="6140089"/>
                  </a:lnTo>
                  <a:lnTo>
                    <a:pt x="2500308" y="6141905"/>
                  </a:lnTo>
                  <a:lnTo>
                    <a:pt x="2426068" y="6151909"/>
                  </a:lnTo>
                  <a:lnTo>
                    <a:pt x="2316394" y="6167719"/>
                  </a:lnTo>
                  <a:lnTo>
                    <a:pt x="2304674" y="6168267"/>
                  </a:lnTo>
                  <a:lnTo>
                    <a:pt x="2299281" y="6168994"/>
                  </a:lnTo>
                  <a:lnTo>
                    <a:pt x="2136829" y="6176125"/>
                  </a:lnTo>
                  <a:lnTo>
                    <a:pt x="2087982" y="6178411"/>
                  </a:lnTo>
                  <a:lnTo>
                    <a:pt x="2086410" y="6178338"/>
                  </a:lnTo>
                  <a:lnTo>
                    <a:pt x="2084733" y="6178411"/>
                  </a:lnTo>
                  <a:cubicBezTo>
                    <a:pt x="2011381" y="6178411"/>
                    <a:pt x="1939656" y="6175175"/>
                    <a:pt x="1870185" y="6168994"/>
                  </a:cubicBezTo>
                  <a:lnTo>
                    <a:pt x="1861333" y="6167801"/>
                  </a:lnTo>
                  <a:lnTo>
                    <a:pt x="1859570" y="6167719"/>
                  </a:lnTo>
                  <a:lnTo>
                    <a:pt x="1843074" y="6165341"/>
                  </a:lnTo>
                  <a:lnTo>
                    <a:pt x="1669158" y="6141905"/>
                  </a:lnTo>
                  <a:lnTo>
                    <a:pt x="1650990" y="6137651"/>
                  </a:lnTo>
                  <a:lnTo>
                    <a:pt x="1646827" y="6137051"/>
                  </a:lnTo>
                  <a:lnTo>
                    <a:pt x="1625965" y="6131793"/>
                  </a:lnTo>
                  <a:lnTo>
                    <a:pt x="1485407" y="6098888"/>
                  </a:lnTo>
                  <a:lnTo>
                    <a:pt x="1460044" y="6089972"/>
                  </a:lnTo>
                  <a:lnTo>
                    <a:pt x="1454309" y="6088526"/>
                  </a:lnTo>
                  <a:lnTo>
                    <a:pt x="1436264" y="6081612"/>
                  </a:lnTo>
                  <a:lnTo>
                    <a:pt x="1322687" y="6041686"/>
                  </a:lnTo>
                  <a:lnTo>
                    <a:pt x="1293194" y="6026795"/>
                  </a:lnTo>
                  <a:lnTo>
                    <a:pt x="1286575" y="6024259"/>
                  </a:lnTo>
                  <a:cubicBezTo>
                    <a:pt x="1260938" y="6012354"/>
                    <a:pt x="1236523" y="5999881"/>
                    <a:pt x="1213426" y="5986884"/>
                  </a:cubicBezTo>
                  <a:lnTo>
                    <a:pt x="1210297" y="5984942"/>
                  </a:lnTo>
                  <a:lnTo>
                    <a:pt x="1184753" y="5972044"/>
                  </a:lnTo>
                  <a:cubicBezTo>
                    <a:pt x="1060464" y="5896764"/>
                    <a:pt x="978988" y="5805439"/>
                    <a:pt x="957223" y="5705916"/>
                  </a:cubicBezTo>
                  <a:lnTo>
                    <a:pt x="952860" y="5665789"/>
                  </a:lnTo>
                  <a:lnTo>
                    <a:pt x="951222" y="5665789"/>
                  </a:lnTo>
                  <a:lnTo>
                    <a:pt x="16137" y="774190"/>
                  </a:lnTo>
                  <a:lnTo>
                    <a:pt x="10763" y="762505"/>
                  </a:lnTo>
                  <a:cubicBezTo>
                    <a:pt x="3646" y="739250"/>
                    <a:pt x="0" y="715654"/>
                    <a:pt x="0" y="691775"/>
                  </a:cubicBezTo>
                  <a:lnTo>
                    <a:pt x="170" y="690660"/>
                  </a:lnTo>
                  <a:lnTo>
                    <a:pt x="0" y="689772"/>
                  </a:lnTo>
                  <a:lnTo>
                    <a:pt x="0" y="689771"/>
                  </a:lnTo>
                  <a:lnTo>
                    <a:pt x="612" y="687752"/>
                  </a:lnTo>
                  <a:lnTo>
                    <a:pt x="10763" y="621045"/>
                  </a:lnTo>
                  <a:cubicBezTo>
                    <a:pt x="103288" y="318724"/>
                    <a:pt x="782465" y="73952"/>
                    <a:pt x="1664587" y="14055"/>
                  </a:cubicBezTo>
                  <a:lnTo>
                    <a:pt x="1683154" y="13434"/>
                  </a:lnTo>
                  <a:lnTo>
                    <a:pt x="1696324" y="12378"/>
                  </a:lnTo>
                  <a:lnTo>
                    <a:pt x="2009068" y="2531"/>
                  </a:lnTo>
                  <a:close/>
                </a:path>
              </a:pathLst>
            </a:custGeom>
            <a:gradFill>
              <a:gsLst>
                <a:gs pos="0">
                  <a:srgbClr val="D8E2F3"/>
                </a:gs>
                <a:gs pos="42000">
                  <a:srgbClr val="F5F7FC"/>
                </a:gs>
                <a:gs pos="100000">
                  <a:srgbClr val="C5D3ED"/>
                </a:gs>
              </a:gsLst>
              <a:lin ang="0" scaled="0"/>
            </a:gradFill>
            <a:ln cap="flat" cmpd="sng" w="12700">
              <a:solidFill>
                <a:srgbClr val="000254"/>
              </a:solidFill>
              <a:prstDash val="solid"/>
              <a:miter lim="800000"/>
              <a:headEnd len="sm" w="sm" type="none"/>
              <a:tailEnd len="sm" w="sm" type="none"/>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350">
                <a:solidFill>
                  <a:schemeClr val="lt1"/>
                </a:solidFill>
                <a:latin typeface="Archivo Narrow"/>
                <a:ea typeface="Archivo Narrow"/>
                <a:cs typeface="Archivo Narrow"/>
                <a:sym typeface="Archivo Narrow"/>
              </a:endParaRPr>
            </a:p>
          </p:txBody>
        </p:sp>
        <p:sp>
          <p:nvSpPr>
            <p:cNvPr id="893" name="Google Shape;893;p42"/>
            <p:cNvSpPr/>
            <p:nvPr/>
          </p:nvSpPr>
          <p:spPr>
            <a:xfrm>
              <a:off x="12798277" y="409720"/>
              <a:ext cx="4169467" cy="1383550"/>
            </a:xfrm>
            <a:prstGeom prst="ellipse">
              <a:avLst/>
            </a:prstGeom>
            <a:noFill/>
            <a:ln cap="flat" cmpd="sng" w="12700">
              <a:solidFill>
                <a:srgbClr val="000254"/>
              </a:solidFill>
              <a:prstDash val="solid"/>
              <a:miter lim="800000"/>
              <a:headEnd len="sm" w="sm" type="none"/>
              <a:tailEnd len="sm" w="sm" type="none"/>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350">
                <a:solidFill>
                  <a:schemeClr val="lt1"/>
                </a:solidFill>
                <a:latin typeface="Archivo Narrow"/>
                <a:ea typeface="Archivo Narrow"/>
                <a:cs typeface="Archivo Narrow"/>
                <a:sym typeface="Archivo Narrow"/>
              </a:endParaRPr>
            </a:p>
          </p:txBody>
        </p:sp>
      </p:grpSp>
      <p:sp>
        <p:nvSpPr>
          <p:cNvPr id="894" name="Google Shape;894;p42"/>
          <p:cNvSpPr/>
          <p:nvPr/>
        </p:nvSpPr>
        <p:spPr>
          <a:xfrm>
            <a:off x="6157853" y="4151638"/>
            <a:ext cx="1700041" cy="789461"/>
          </a:xfrm>
          <a:prstGeom prst="ellipse">
            <a:avLst/>
          </a:prstGeom>
          <a:gradFill>
            <a:gsLst>
              <a:gs pos="0">
                <a:srgbClr val="000254"/>
              </a:gs>
              <a:gs pos="45000">
                <a:srgbClr val="000254">
                  <a:alpha val="82352"/>
                </a:srgbClr>
              </a:gs>
              <a:gs pos="100000">
                <a:srgbClr val="000254"/>
              </a:gs>
            </a:gsLst>
            <a:lin ang="0" scaled="0"/>
          </a:gradFill>
          <a:ln>
            <a:noFill/>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350">
              <a:solidFill>
                <a:schemeClr val="lt1"/>
              </a:solidFill>
              <a:latin typeface="Archivo Narrow"/>
              <a:ea typeface="Archivo Narrow"/>
              <a:cs typeface="Archivo Narrow"/>
              <a:sym typeface="Archivo Narrow"/>
            </a:endParaRPr>
          </a:p>
        </p:txBody>
      </p:sp>
      <p:sp>
        <p:nvSpPr>
          <p:cNvPr id="895" name="Google Shape;895;p42"/>
          <p:cNvSpPr/>
          <p:nvPr/>
        </p:nvSpPr>
        <p:spPr>
          <a:xfrm>
            <a:off x="5437521" y="307290"/>
            <a:ext cx="3127100" cy="1037663"/>
          </a:xfrm>
          <a:prstGeom prst="ellipse">
            <a:avLst/>
          </a:prstGeom>
          <a:gradFill>
            <a:gsLst>
              <a:gs pos="0">
                <a:srgbClr val="000254"/>
              </a:gs>
              <a:gs pos="45000">
                <a:srgbClr val="000254">
                  <a:alpha val="82352"/>
                </a:srgbClr>
              </a:gs>
              <a:gs pos="100000">
                <a:srgbClr val="000254"/>
              </a:gs>
            </a:gsLst>
            <a:lin ang="0" scaled="0"/>
          </a:gradFill>
          <a:ln cap="flat" cmpd="sng" w="12700">
            <a:solidFill>
              <a:srgbClr val="000254"/>
            </a:solidFill>
            <a:prstDash val="solid"/>
            <a:miter lim="800000"/>
            <a:headEnd len="sm" w="sm" type="none"/>
            <a:tailEnd len="sm" w="sm" type="none"/>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896" name="Google Shape;896;p42"/>
          <p:cNvSpPr/>
          <p:nvPr/>
        </p:nvSpPr>
        <p:spPr>
          <a:xfrm>
            <a:off x="6128426" y="658061"/>
            <a:ext cx="1750159" cy="392385"/>
          </a:xfrm>
          <a:prstGeom prst="rect">
            <a:avLst/>
          </a:prstGeom>
          <a:noFill/>
          <a:ln>
            <a:noFill/>
          </a:ln>
        </p:spPr>
        <p:txBody>
          <a:bodyPr anchorCtr="0" anchor="t" bIns="34275" lIns="68550" spcFirstLastPara="1" rIns="68550" wrap="square" tIns="34275">
            <a:spAutoFit/>
          </a:bodyPr>
          <a:lstStyle/>
          <a:p>
            <a:pPr indent="0" lvl="0" marL="0" marR="0" rtl="0" algn="ctr">
              <a:spcBef>
                <a:spcPts val="0"/>
              </a:spcBef>
              <a:spcAft>
                <a:spcPts val="0"/>
              </a:spcAft>
              <a:buNone/>
            </a:pPr>
            <a:r>
              <a:rPr b="1" lang="en-US" sz="2100">
                <a:solidFill>
                  <a:schemeClr val="lt1"/>
                </a:solidFill>
                <a:latin typeface="Archivo Narrow"/>
                <a:ea typeface="Archivo Narrow"/>
                <a:cs typeface="Archivo Narrow"/>
                <a:sym typeface="Archivo Narrow"/>
              </a:rPr>
              <a:t>54 prospects</a:t>
            </a:r>
            <a:endParaRPr sz="1800">
              <a:solidFill>
                <a:schemeClr val="dk1"/>
              </a:solidFill>
              <a:latin typeface="Archivo Narrow"/>
              <a:ea typeface="Archivo Narrow"/>
              <a:cs typeface="Archivo Narrow"/>
              <a:sym typeface="Archivo Narrow"/>
            </a:endParaRPr>
          </a:p>
        </p:txBody>
      </p:sp>
      <p:sp>
        <p:nvSpPr>
          <p:cNvPr id="897" name="Google Shape;897;p42"/>
          <p:cNvSpPr/>
          <p:nvPr/>
        </p:nvSpPr>
        <p:spPr>
          <a:xfrm>
            <a:off x="6354895" y="4350246"/>
            <a:ext cx="1297222" cy="392385"/>
          </a:xfrm>
          <a:prstGeom prst="rect">
            <a:avLst/>
          </a:prstGeom>
          <a:noFill/>
          <a:ln>
            <a:noFill/>
          </a:ln>
        </p:spPr>
        <p:txBody>
          <a:bodyPr anchorCtr="0" anchor="t" bIns="34275" lIns="68550" spcFirstLastPara="1" rIns="68550" wrap="square" tIns="34275">
            <a:spAutoFit/>
          </a:bodyPr>
          <a:lstStyle/>
          <a:p>
            <a:pPr indent="0" lvl="0" marL="0" marR="0" rtl="0" algn="ctr">
              <a:spcBef>
                <a:spcPts val="0"/>
              </a:spcBef>
              <a:spcAft>
                <a:spcPts val="0"/>
              </a:spcAft>
              <a:buNone/>
            </a:pPr>
            <a:r>
              <a:rPr b="1" lang="en-US" sz="2100">
                <a:solidFill>
                  <a:schemeClr val="lt1"/>
                </a:solidFill>
                <a:latin typeface="Quattrocento Sans"/>
                <a:ea typeface="Quattrocento Sans"/>
                <a:cs typeface="Quattrocento Sans"/>
                <a:sym typeface="Quattrocento Sans"/>
              </a:rPr>
              <a:t>2 clients</a:t>
            </a:r>
            <a:endParaRPr sz="1800">
              <a:solidFill>
                <a:schemeClr val="dk1"/>
              </a:solidFill>
              <a:latin typeface="Arial"/>
              <a:ea typeface="Arial"/>
              <a:cs typeface="Arial"/>
              <a:sym typeface="Arial"/>
            </a:endParaRPr>
          </a:p>
        </p:txBody>
      </p:sp>
      <p:sp>
        <p:nvSpPr>
          <p:cNvPr id="898" name="Google Shape;898;p42"/>
          <p:cNvSpPr/>
          <p:nvPr/>
        </p:nvSpPr>
        <p:spPr>
          <a:xfrm>
            <a:off x="5922370" y="2405703"/>
            <a:ext cx="2162270" cy="715550"/>
          </a:xfrm>
          <a:prstGeom prst="rect">
            <a:avLst/>
          </a:prstGeom>
          <a:noFill/>
          <a:ln>
            <a:noFill/>
          </a:ln>
        </p:spPr>
        <p:txBody>
          <a:bodyPr anchorCtr="0" anchor="t" bIns="34275" lIns="68550" spcFirstLastPara="1" rIns="68550" wrap="square" tIns="34275">
            <a:spAutoFit/>
          </a:bodyPr>
          <a:lstStyle/>
          <a:p>
            <a:pPr indent="0" lvl="0" marL="0" marR="0" rtl="0" algn="ctr">
              <a:spcBef>
                <a:spcPts val="0"/>
              </a:spcBef>
              <a:spcAft>
                <a:spcPts val="0"/>
              </a:spcAft>
              <a:buNone/>
            </a:pPr>
            <a:r>
              <a:rPr b="1" lang="en-US" sz="2100">
                <a:solidFill>
                  <a:schemeClr val="dk1"/>
                </a:solidFill>
                <a:latin typeface="Archivo Narrow"/>
                <a:ea typeface="Archivo Narrow"/>
                <a:cs typeface="Archivo Narrow"/>
                <a:sym typeface="Archivo Narrow"/>
              </a:rPr>
              <a:t>Drip campaign nurturing</a:t>
            </a:r>
            <a:endParaRPr sz="1800">
              <a:solidFill>
                <a:schemeClr val="dk1"/>
              </a:solidFill>
              <a:latin typeface="Archivo Narrow"/>
              <a:ea typeface="Archivo Narrow"/>
              <a:cs typeface="Archivo Narrow"/>
              <a:sym typeface="Archivo Narrow"/>
            </a:endParaRPr>
          </a:p>
        </p:txBody>
      </p:sp>
    </p:spTree>
  </p:cSld>
  <p:clrMapOvr>
    <a:masterClrMapping/>
  </p:clrMapOvr>
  <p:transition advTm="34716"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0"/>
                                        </p:tgtEl>
                                        <p:attrNameLst>
                                          <p:attrName>style.visibility</p:attrName>
                                        </p:attrNameLst>
                                      </p:cBhvr>
                                      <p:to>
                                        <p:strVal val="visible"/>
                                      </p:to>
                                    </p:set>
                                    <p:animEffect filter="fade" transition="in">
                                      <p:cBhvr>
                                        <p:cTn dur="500"/>
                                        <p:tgtEl>
                                          <p:spTgt spid="890"/>
                                        </p:tgtEl>
                                      </p:cBhvr>
                                    </p:animEffect>
                                  </p:childTnLst>
                                </p:cTn>
                              </p:par>
                              <p:par>
                                <p:cTn fill="hold" nodeType="withEffect" presetClass="entr" presetID="10" presetSubtype="0">
                                  <p:stCondLst>
                                    <p:cond delay="0"/>
                                  </p:stCondLst>
                                  <p:childTnLst>
                                    <p:set>
                                      <p:cBhvr>
                                        <p:cTn dur="1" fill="hold">
                                          <p:stCondLst>
                                            <p:cond delay="0"/>
                                          </p:stCondLst>
                                        </p:cTn>
                                        <p:tgtEl>
                                          <p:spTgt spid="897"/>
                                        </p:tgtEl>
                                        <p:attrNameLst>
                                          <p:attrName>style.visibility</p:attrName>
                                        </p:attrNameLst>
                                      </p:cBhvr>
                                      <p:to>
                                        <p:strVal val="visible"/>
                                      </p:to>
                                    </p:set>
                                    <p:animEffect filter="fade" transition="in">
                                      <p:cBhvr>
                                        <p:cTn dur="500"/>
                                        <p:tgtEl>
                                          <p:spTgt spid="8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pic>
        <p:nvPicPr>
          <p:cNvPr descr="Text&#10;&#10;Description automatically generated" id="904" name="Google Shape;904;p43"/>
          <p:cNvPicPr preferRelativeResize="0"/>
          <p:nvPr/>
        </p:nvPicPr>
        <p:blipFill rotWithShape="1">
          <a:blip r:embed="rId3">
            <a:alphaModFix/>
          </a:blip>
          <a:srcRect b="0" l="0" r="0" t="0"/>
          <a:stretch/>
        </p:blipFill>
        <p:spPr>
          <a:xfrm>
            <a:off x="0" y="-4"/>
            <a:ext cx="9147436" cy="1708547"/>
          </a:xfrm>
          <a:prstGeom prst="rect">
            <a:avLst/>
          </a:prstGeom>
          <a:noFill/>
          <a:ln>
            <a:noFill/>
          </a:ln>
        </p:spPr>
      </p:pic>
      <p:pic>
        <p:nvPicPr>
          <p:cNvPr descr="Text&#10;&#10;Description automatically generated" id="905" name="Google Shape;905;p43"/>
          <p:cNvPicPr preferRelativeResize="0"/>
          <p:nvPr/>
        </p:nvPicPr>
        <p:blipFill rotWithShape="1">
          <a:blip r:embed="rId4">
            <a:alphaModFix/>
          </a:blip>
          <a:srcRect b="0" l="0" r="0" t="0"/>
          <a:stretch/>
        </p:blipFill>
        <p:spPr>
          <a:xfrm>
            <a:off x="0" y="3295650"/>
            <a:ext cx="9147436" cy="1847851"/>
          </a:xfrm>
          <a:prstGeom prst="rect">
            <a:avLst/>
          </a:prstGeom>
          <a:noFill/>
          <a:ln>
            <a:noFill/>
          </a:ln>
        </p:spPr>
      </p:pic>
      <p:pic>
        <p:nvPicPr>
          <p:cNvPr id="906" name="Google Shape;906;p43"/>
          <p:cNvPicPr preferRelativeResize="0"/>
          <p:nvPr/>
        </p:nvPicPr>
        <p:blipFill rotWithShape="1">
          <a:blip r:embed="rId5">
            <a:alphaModFix/>
          </a:blip>
          <a:srcRect b="0" l="0" r="0" t="0"/>
          <a:stretch/>
        </p:blipFill>
        <p:spPr>
          <a:xfrm>
            <a:off x="4097110" y="119430"/>
            <a:ext cx="4560470" cy="4900804"/>
          </a:xfrm>
          <a:prstGeom prst="rect">
            <a:avLst/>
          </a:prstGeom>
          <a:noFill/>
          <a:ln>
            <a:noFill/>
          </a:ln>
          <a:effectLst>
            <a:outerShdw blurRad="50800" rotWithShape="0" algn="ctr" dir="2700000" dist="50800">
              <a:srgbClr val="7F7F7F"/>
            </a:outerShdw>
          </a:effectLst>
        </p:spPr>
      </p:pic>
      <p:sp>
        <p:nvSpPr>
          <p:cNvPr id="907" name="Google Shape;907;p43"/>
          <p:cNvSpPr txBox="1"/>
          <p:nvPr/>
        </p:nvSpPr>
        <p:spPr>
          <a:xfrm>
            <a:off x="351290" y="1708543"/>
            <a:ext cx="3461658" cy="918968"/>
          </a:xfrm>
          <a:prstGeom prst="rect">
            <a:avLst/>
          </a:prstGeom>
          <a:noFill/>
          <a:ln cap="flat" cmpd="sng" w="63500">
            <a:solidFill>
              <a:srgbClr val="DAAB00"/>
            </a:solidFill>
            <a:prstDash val="solid"/>
            <a:miter lim="800000"/>
            <a:headEnd len="sm" w="sm" type="none"/>
            <a:tailEnd len="sm" w="sm" type="none"/>
          </a:ln>
        </p:spPr>
        <p:txBody>
          <a:bodyPr anchorCtr="0" anchor="t" bIns="135000" lIns="135000" spcFirstLastPara="1" rIns="135000" wrap="square" tIns="135000">
            <a:spAutoFit/>
          </a:bodyPr>
          <a:lstStyle/>
          <a:p>
            <a:pPr indent="0" lvl="0" marL="0" marR="0" rtl="0" algn="ctr">
              <a:spcBef>
                <a:spcPts val="0"/>
              </a:spcBef>
              <a:spcAft>
                <a:spcPts val="0"/>
              </a:spcAft>
              <a:buNone/>
            </a:pPr>
            <a:r>
              <a:rPr b="1" lang="en-US" sz="2100">
                <a:solidFill>
                  <a:srgbClr val="333333"/>
                </a:solidFill>
                <a:latin typeface="Archivo Narrow"/>
                <a:ea typeface="Archivo Narrow"/>
                <a:cs typeface="Archivo Narrow"/>
                <a:sym typeface="Archivo Narrow"/>
              </a:rPr>
              <a:t>This is what it looks like over  the course of </a:t>
            </a:r>
            <a:r>
              <a:rPr b="1" lang="en-US" sz="2100">
                <a:solidFill>
                  <a:srgbClr val="DAAB00"/>
                </a:solidFill>
                <a:latin typeface="Archivo Narrow"/>
                <a:ea typeface="Archivo Narrow"/>
                <a:cs typeface="Archivo Narrow"/>
                <a:sym typeface="Archivo Narrow"/>
              </a:rPr>
              <a:t>one year!</a:t>
            </a:r>
            <a:endParaRPr sz="1800">
              <a:solidFill>
                <a:schemeClr val="dk1"/>
              </a:solidFill>
              <a:latin typeface="Archivo Narrow"/>
              <a:ea typeface="Archivo Narrow"/>
              <a:cs typeface="Archivo Narrow"/>
              <a:sym typeface="Archivo Narr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07"/>
                                        </p:tgtEl>
                                        <p:attrNameLst>
                                          <p:attrName>style.visibility</p:attrName>
                                        </p:attrNameLst>
                                      </p:cBhvr>
                                      <p:to>
                                        <p:strVal val="visible"/>
                                      </p:to>
                                    </p:set>
                                    <p:animEffect filter="fade" transition="in">
                                      <p:cBhvr>
                                        <p:cTn dur="500"/>
                                        <p:tgtEl>
                                          <p:spTgt spid="907"/>
                                        </p:tgtEl>
                                      </p:cBhvr>
                                    </p:animEffect>
                                  </p:childTnLst>
                                </p:cTn>
                              </p:par>
                              <p:par>
                                <p:cTn fill="hold" nodeType="withEffect" presetClass="entr" presetID="10" presetSubtype="0">
                                  <p:stCondLst>
                                    <p:cond delay="500"/>
                                  </p:stCondLst>
                                  <p:childTnLst>
                                    <p:set>
                                      <p:cBhvr>
                                        <p:cTn dur="1" fill="hold">
                                          <p:stCondLst>
                                            <p:cond delay="0"/>
                                          </p:stCondLst>
                                        </p:cTn>
                                        <p:tgtEl>
                                          <p:spTgt spid="906"/>
                                        </p:tgtEl>
                                        <p:attrNameLst>
                                          <p:attrName>style.visibility</p:attrName>
                                        </p:attrNameLst>
                                      </p:cBhvr>
                                      <p:to>
                                        <p:strVal val="visible"/>
                                      </p:to>
                                    </p:set>
                                    <p:animEffect filter="fade" transition="in">
                                      <p:cBhvr>
                                        <p:cTn dur="1000"/>
                                        <p:tgtEl>
                                          <p:spTgt spid="9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pic>
        <p:nvPicPr>
          <p:cNvPr descr="Text&#10;&#10;Description automatically generated" id="913" name="Google Shape;913;p44"/>
          <p:cNvPicPr preferRelativeResize="0"/>
          <p:nvPr/>
        </p:nvPicPr>
        <p:blipFill rotWithShape="1">
          <a:blip r:embed="rId3">
            <a:alphaModFix/>
          </a:blip>
          <a:srcRect b="0" l="0" r="0" t="0"/>
          <a:stretch/>
        </p:blipFill>
        <p:spPr>
          <a:xfrm>
            <a:off x="0" y="-4"/>
            <a:ext cx="9147436" cy="1708547"/>
          </a:xfrm>
          <a:prstGeom prst="rect">
            <a:avLst/>
          </a:prstGeom>
          <a:noFill/>
          <a:ln>
            <a:noFill/>
          </a:ln>
        </p:spPr>
      </p:pic>
      <p:pic>
        <p:nvPicPr>
          <p:cNvPr descr="Text&#10;&#10;Description automatically generated" id="914" name="Google Shape;914;p44"/>
          <p:cNvPicPr preferRelativeResize="0"/>
          <p:nvPr/>
        </p:nvPicPr>
        <p:blipFill rotWithShape="1">
          <a:blip r:embed="rId4">
            <a:alphaModFix/>
          </a:blip>
          <a:srcRect b="0" l="0" r="0" t="0"/>
          <a:stretch/>
        </p:blipFill>
        <p:spPr>
          <a:xfrm>
            <a:off x="0" y="3295650"/>
            <a:ext cx="9147436" cy="1847851"/>
          </a:xfrm>
          <a:prstGeom prst="rect">
            <a:avLst/>
          </a:prstGeom>
          <a:noFill/>
          <a:ln>
            <a:noFill/>
          </a:ln>
        </p:spPr>
      </p:pic>
      <p:sp>
        <p:nvSpPr>
          <p:cNvPr id="915" name="Google Shape;915;p44"/>
          <p:cNvSpPr txBox="1"/>
          <p:nvPr/>
        </p:nvSpPr>
        <p:spPr>
          <a:xfrm>
            <a:off x="914076" y="967361"/>
            <a:ext cx="3561160" cy="1565298"/>
          </a:xfrm>
          <a:prstGeom prst="rect">
            <a:avLst/>
          </a:prstGeom>
          <a:noFill/>
          <a:ln cap="flat" cmpd="sng" w="63500">
            <a:solidFill>
              <a:srgbClr val="DAAB00"/>
            </a:solidFill>
            <a:prstDash val="solid"/>
            <a:miter lim="800000"/>
            <a:headEnd len="sm" w="sm" type="none"/>
            <a:tailEnd len="sm" w="sm" type="none"/>
          </a:ln>
        </p:spPr>
        <p:txBody>
          <a:bodyPr anchorCtr="0" anchor="t" bIns="135000" lIns="135000" spcFirstLastPara="1" rIns="135000" wrap="square" tIns="135000">
            <a:spAutoFit/>
          </a:bodyPr>
          <a:lstStyle/>
          <a:p>
            <a:pPr indent="0" lvl="0" marL="0" marR="0" rtl="0" algn="ctr">
              <a:spcBef>
                <a:spcPts val="0"/>
              </a:spcBef>
              <a:spcAft>
                <a:spcPts val="0"/>
              </a:spcAft>
              <a:buNone/>
            </a:pPr>
            <a:r>
              <a:rPr b="1" lang="en-US" sz="2100">
                <a:solidFill>
                  <a:schemeClr val="dk1"/>
                </a:solidFill>
                <a:latin typeface="Archivo Narrow"/>
                <a:ea typeface="Archivo Narrow"/>
                <a:cs typeface="Archivo Narrow"/>
                <a:sym typeface="Archivo Narrow"/>
              </a:rPr>
              <a:t>At the end of the first year, the squeeze page generated an additional </a:t>
            </a:r>
            <a:r>
              <a:rPr b="1" lang="en-US" sz="2100">
                <a:solidFill>
                  <a:srgbClr val="DAAB00"/>
                </a:solidFill>
                <a:latin typeface="Archivo Narrow"/>
                <a:ea typeface="Archivo Narrow"/>
                <a:cs typeface="Archivo Narrow"/>
                <a:sym typeface="Archivo Narrow"/>
              </a:rPr>
              <a:t>72 clients in 12 months.</a:t>
            </a:r>
            <a:endParaRPr sz="1800">
              <a:solidFill>
                <a:schemeClr val="dk1"/>
              </a:solidFill>
              <a:latin typeface="Archivo Narrow"/>
              <a:ea typeface="Archivo Narrow"/>
              <a:cs typeface="Archivo Narrow"/>
              <a:sym typeface="Archivo Narrow"/>
            </a:endParaRPr>
          </a:p>
        </p:txBody>
      </p:sp>
      <p:sp>
        <p:nvSpPr>
          <p:cNvPr id="916" name="Google Shape;916;p44"/>
          <p:cNvSpPr txBox="1"/>
          <p:nvPr/>
        </p:nvSpPr>
        <p:spPr>
          <a:xfrm>
            <a:off x="731145" y="2643062"/>
            <a:ext cx="3927022" cy="1888464"/>
          </a:xfrm>
          <a:prstGeom prst="rect">
            <a:avLst/>
          </a:prstGeom>
          <a:noFill/>
          <a:ln cap="flat" cmpd="sng" w="63500">
            <a:solidFill>
              <a:srgbClr val="DAAB00"/>
            </a:solidFill>
            <a:prstDash val="solid"/>
            <a:miter lim="800000"/>
            <a:headEnd len="sm" w="sm" type="none"/>
            <a:tailEnd len="sm" w="sm" type="none"/>
          </a:ln>
        </p:spPr>
        <p:txBody>
          <a:bodyPr anchorCtr="0" anchor="t" bIns="135000" lIns="135000" spcFirstLastPara="1" rIns="135000" wrap="square" tIns="135000">
            <a:spAutoFit/>
          </a:bodyPr>
          <a:lstStyle/>
          <a:p>
            <a:pPr indent="0" lvl="0" marL="0" marR="0" rtl="0" algn="ctr">
              <a:spcBef>
                <a:spcPts val="0"/>
              </a:spcBef>
              <a:spcAft>
                <a:spcPts val="0"/>
              </a:spcAft>
              <a:buNone/>
            </a:pPr>
            <a:r>
              <a:rPr b="1" lang="en-US" sz="2100">
                <a:solidFill>
                  <a:schemeClr val="dk1"/>
                </a:solidFill>
                <a:latin typeface="Archivo Narrow"/>
                <a:ea typeface="Archivo Narrow"/>
                <a:cs typeface="Archivo Narrow"/>
                <a:sym typeface="Archivo Narrow"/>
              </a:rPr>
              <a:t>The drip campaign produced            </a:t>
            </a:r>
            <a:r>
              <a:rPr b="1" lang="en-US" sz="2100">
                <a:solidFill>
                  <a:srgbClr val="DAAB00"/>
                </a:solidFill>
                <a:latin typeface="Archivo Narrow"/>
                <a:ea typeface="Archivo Narrow"/>
                <a:cs typeface="Archivo Narrow"/>
                <a:sym typeface="Archivo Narrow"/>
              </a:rPr>
              <a:t>156 </a:t>
            </a:r>
            <a:r>
              <a:rPr b="1" lang="en-US" sz="2100" u="sng">
                <a:solidFill>
                  <a:srgbClr val="DAAB00"/>
                </a:solidFill>
                <a:latin typeface="Archivo Narrow"/>
                <a:ea typeface="Archivo Narrow"/>
                <a:cs typeface="Archivo Narrow"/>
                <a:sym typeface="Archivo Narrow"/>
              </a:rPr>
              <a:t>NEW</a:t>
            </a:r>
            <a:r>
              <a:rPr b="1" lang="en-US" sz="2100">
                <a:solidFill>
                  <a:srgbClr val="DAAB00"/>
                </a:solidFill>
                <a:latin typeface="Archivo Narrow"/>
                <a:ea typeface="Archivo Narrow"/>
                <a:cs typeface="Archivo Narrow"/>
                <a:sym typeface="Archivo Narrow"/>
              </a:rPr>
              <a:t> clients, generating $124,800 in additional revenue </a:t>
            </a:r>
            <a:r>
              <a:rPr b="1" lang="en-US" sz="2100">
                <a:solidFill>
                  <a:schemeClr val="dk1"/>
                </a:solidFill>
                <a:latin typeface="Archivo Narrow"/>
                <a:ea typeface="Archivo Narrow"/>
                <a:cs typeface="Archivo Narrow"/>
                <a:sym typeface="Archivo Narrow"/>
              </a:rPr>
              <a:t>that would have NEVER converted without it.</a:t>
            </a:r>
            <a:endParaRPr sz="1800">
              <a:solidFill>
                <a:schemeClr val="dk1"/>
              </a:solidFill>
              <a:latin typeface="Archivo Narrow"/>
              <a:ea typeface="Archivo Narrow"/>
              <a:cs typeface="Archivo Narrow"/>
              <a:sym typeface="Archivo Narrow"/>
            </a:endParaRPr>
          </a:p>
        </p:txBody>
      </p:sp>
      <p:grpSp>
        <p:nvGrpSpPr>
          <p:cNvPr id="917" name="Google Shape;917;p44"/>
          <p:cNvGrpSpPr/>
          <p:nvPr/>
        </p:nvGrpSpPr>
        <p:grpSpPr>
          <a:xfrm>
            <a:off x="5437521" y="307291"/>
            <a:ext cx="3127100" cy="4633808"/>
            <a:chOff x="12798277" y="409720"/>
            <a:chExt cx="4169467" cy="6178411"/>
          </a:xfrm>
        </p:grpSpPr>
        <p:sp>
          <p:nvSpPr>
            <p:cNvPr id="918" name="Google Shape;918;p44"/>
            <p:cNvSpPr/>
            <p:nvPr/>
          </p:nvSpPr>
          <p:spPr>
            <a:xfrm>
              <a:off x="12798277" y="409720"/>
              <a:ext cx="4169467" cy="6178411"/>
            </a:xfrm>
            <a:custGeom>
              <a:rect b="b" l="l" r="r" t="t"/>
              <a:pathLst>
                <a:path extrusionOk="0" h="6178411" w="4169467">
                  <a:moveTo>
                    <a:pt x="2084734" y="0"/>
                  </a:moveTo>
                  <a:lnTo>
                    <a:pt x="2087025" y="77"/>
                  </a:lnTo>
                  <a:lnTo>
                    <a:pt x="2089459" y="0"/>
                  </a:lnTo>
                  <a:cubicBezTo>
                    <a:pt x="2223869" y="0"/>
                    <a:pt x="2355296" y="4254"/>
                    <a:pt x="2482594" y="12378"/>
                  </a:cubicBezTo>
                  <a:lnTo>
                    <a:pt x="2502535" y="13976"/>
                  </a:lnTo>
                  <a:lnTo>
                    <a:pt x="2504881" y="14055"/>
                  </a:lnTo>
                  <a:lnTo>
                    <a:pt x="2526011" y="15858"/>
                  </a:lnTo>
                  <a:lnTo>
                    <a:pt x="2670301" y="27421"/>
                  </a:lnTo>
                  <a:lnTo>
                    <a:pt x="2696535" y="30407"/>
                  </a:lnTo>
                  <a:lnTo>
                    <a:pt x="2704670" y="31101"/>
                  </a:lnTo>
                  <a:lnTo>
                    <a:pt x="2735087" y="34795"/>
                  </a:lnTo>
                  <a:lnTo>
                    <a:pt x="2850954" y="47984"/>
                  </a:lnTo>
                  <a:lnTo>
                    <a:pt x="2882627" y="52714"/>
                  </a:lnTo>
                  <a:lnTo>
                    <a:pt x="2896206" y="54363"/>
                  </a:lnTo>
                  <a:lnTo>
                    <a:pt x="2932244" y="60124"/>
                  </a:lnTo>
                  <a:lnTo>
                    <a:pt x="3023693" y="73781"/>
                  </a:lnTo>
                  <a:lnTo>
                    <a:pt x="3058442" y="80297"/>
                  </a:lnTo>
                  <a:lnTo>
                    <a:pt x="3078442" y="83494"/>
                  </a:lnTo>
                  <a:lnTo>
                    <a:pt x="3117714" y="91411"/>
                  </a:lnTo>
                  <a:lnTo>
                    <a:pt x="3187658" y="104526"/>
                  </a:lnTo>
                  <a:lnTo>
                    <a:pt x="3223066" y="112649"/>
                  </a:lnTo>
                  <a:lnTo>
                    <a:pt x="3250328" y="118144"/>
                  </a:lnTo>
                  <a:lnTo>
                    <a:pt x="3290835" y="128196"/>
                  </a:lnTo>
                  <a:lnTo>
                    <a:pt x="3341989" y="139931"/>
                  </a:lnTo>
                  <a:lnTo>
                    <a:pt x="3375684" y="149250"/>
                  </a:lnTo>
                  <a:lnTo>
                    <a:pt x="3410818" y="157968"/>
                  </a:lnTo>
                  <a:lnTo>
                    <a:pt x="3450729" y="170005"/>
                  </a:lnTo>
                  <a:lnTo>
                    <a:pt x="3485825" y="179711"/>
                  </a:lnTo>
                  <a:lnTo>
                    <a:pt x="3515557" y="189556"/>
                  </a:lnTo>
                  <a:lnTo>
                    <a:pt x="3558863" y="202616"/>
                  </a:lnTo>
                  <a:lnTo>
                    <a:pt x="3596504" y="216359"/>
                  </a:lnTo>
                  <a:lnTo>
                    <a:pt x="3618306" y="223578"/>
                  </a:lnTo>
                  <a:lnTo>
                    <a:pt x="3642008" y="232973"/>
                  </a:lnTo>
                  <a:lnTo>
                    <a:pt x="3693416" y="251742"/>
                  </a:lnTo>
                  <a:lnTo>
                    <a:pt x="3727324" y="266789"/>
                  </a:lnTo>
                  <a:lnTo>
                    <a:pt x="3738573" y="271247"/>
                  </a:lnTo>
                  <a:lnTo>
                    <a:pt x="3754366" y="278789"/>
                  </a:lnTo>
                  <a:lnTo>
                    <a:pt x="3813428" y="304997"/>
                  </a:lnTo>
                  <a:lnTo>
                    <a:pt x="3842438" y="320843"/>
                  </a:lnTo>
                  <a:lnTo>
                    <a:pt x="3845765" y="322431"/>
                  </a:lnTo>
                  <a:lnTo>
                    <a:pt x="3851899" y="326010"/>
                  </a:lnTo>
                  <a:lnTo>
                    <a:pt x="3917851" y="362034"/>
                  </a:lnTo>
                  <a:cubicBezTo>
                    <a:pt x="4046225" y="440450"/>
                    <a:pt x="4130235" y="528023"/>
                    <a:pt x="4158703" y="621045"/>
                  </a:cubicBezTo>
                  <a:lnTo>
                    <a:pt x="4169163" y="689772"/>
                  </a:lnTo>
                  <a:lnTo>
                    <a:pt x="4169467" y="689772"/>
                  </a:lnTo>
                  <a:lnTo>
                    <a:pt x="4169297" y="690660"/>
                  </a:lnTo>
                  <a:lnTo>
                    <a:pt x="4169467" y="691775"/>
                  </a:lnTo>
                  <a:cubicBezTo>
                    <a:pt x="4169467" y="715654"/>
                    <a:pt x="4165821" y="739250"/>
                    <a:pt x="4158703" y="762505"/>
                  </a:cubicBezTo>
                  <a:lnTo>
                    <a:pt x="4153329" y="774190"/>
                  </a:lnTo>
                  <a:lnTo>
                    <a:pt x="3221168" y="5650497"/>
                  </a:lnTo>
                  <a:lnTo>
                    <a:pt x="3221343" y="5652104"/>
                  </a:lnTo>
                  <a:cubicBezTo>
                    <a:pt x="3221343" y="5797440"/>
                    <a:pt x="3094487" y="5929016"/>
                    <a:pt x="2889389" y="6024259"/>
                  </a:cubicBezTo>
                  <a:lnTo>
                    <a:pt x="2855823" y="6037120"/>
                  </a:lnTo>
                  <a:lnTo>
                    <a:pt x="2846779" y="6041686"/>
                  </a:lnTo>
                  <a:lnTo>
                    <a:pt x="2811955" y="6053928"/>
                  </a:lnTo>
                  <a:lnTo>
                    <a:pt x="2721655" y="6088526"/>
                  </a:lnTo>
                  <a:lnTo>
                    <a:pt x="2692957" y="6095760"/>
                  </a:lnTo>
                  <a:lnTo>
                    <a:pt x="2684059" y="6098888"/>
                  </a:lnTo>
                  <a:lnTo>
                    <a:pt x="2634747" y="6110432"/>
                  </a:lnTo>
                  <a:lnTo>
                    <a:pt x="2529137" y="6137051"/>
                  </a:lnTo>
                  <a:lnTo>
                    <a:pt x="2508064" y="6140089"/>
                  </a:lnTo>
                  <a:lnTo>
                    <a:pt x="2500308" y="6141905"/>
                  </a:lnTo>
                  <a:lnTo>
                    <a:pt x="2426068" y="6151909"/>
                  </a:lnTo>
                  <a:lnTo>
                    <a:pt x="2316394" y="6167719"/>
                  </a:lnTo>
                  <a:lnTo>
                    <a:pt x="2304674" y="6168267"/>
                  </a:lnTo>
                  <a:lnTo>
                    <a:pt x="2299281" y="6168994"/>
                  </a:lnTo>
                  <a:lnTo>
                    <a:pt x="2136829" y="6176125"/>
                  </a:lnTo>
                  <a:lnTo>
                    <a:pt x="2087982" y="6178411"/>
                  </a:lnTo>
                  <a:lnTo>
                    <a:pt x="2086410" y="6178338"/>
                  </a:lnTo>
                  <a:lnTo>
                    <a:pt x="2084733" y="6178411"/>
                  </a:lnTo>
                  <a:cubicBezTo>
                    <a:pt x="2011381" y="6178411"/>
                    <a:pt x="1939656" y="6175175"/>
                    <a:pt x="1870185" y="6168994"/>
                  </a:cubicBezTo>
                  <a:lnTo>
                    <a:pt x="1861333" y="6167801"/>
                  </a:lnTo>
                  <a:lnTo>
                    <a:pt x="1859570" y="6167719"/>
                  </a:lnTo>
                  <a:lnTo>
                    <a:pt x="1843074" y="6165341"/>
                  </a:lnTo>
                  <a:lnTo>
                    <a:pt x="1669158" y="6141905"/>
                  </a:lnTo>
                  <a:lnTo>
                    <a:pt x="1650990" y="6137651"/>
                  </a:lnTo>
                  <a:lnTo>
                    <a:pt x="1646827" y="6137051"/>
                  </a:lnTo>
                  <a:lnTo>
                    <a:pt x="1625965" y="6131793"/>
                  </a:lnTo>
                  <a:lnTo>
                    <a:pt x="1485407" y="6098888"/>
                  </a:lnTo>
                  <a:lnTo>
                    <a:pt x="1460044" y="6089972"/>
                  </a:lnTo>
                  <a:lnTo>
                    <a:pt x="1454309" y="6088526"/>
                  </a:lnTo>
                  <a:lnTo>
                    <a:pt x="1436264" y="6081612"/>
                  </a:lnTo>
                  <a:lnTo>
                    <a:pt x="1322687" y="6041686"/>
                  </a:lnTo>
                  <a:lnTo>
                    <a:pt x="1293194" y="6026795"/>
                  </a:lnTo>
                  <a:lnTo>
                    <a:pt x="1286575" y="6024259"/>
                  </a:lnTo>
                  <a:cubicBezTo>
                    <a:pt x="1260938" y="6012354"/>
                    <a:pt x="1236523" y="5999881"/>
                    <a:pt x="1213426" y="5986884"/>
                  </a:cubicBezTo>
                  <a:lnTo>
                    <a:pt x="1210297" y="5984942"/>
                  </a:lnTo>
                  <a:lnTo>
                    <a:pt x="1184753" y="5972044"/>
                  </a:lnTo>
                  <a:cubicBezTo>
                    <a:pt x="1060464" y="5896764"/>
                    <a:pt x="978988" y="5805439"/>
                    <a:pt x="957223" y="5705916"/>
                  </a:cubicBezTo>
                  <a:lnTo>
                    <a:pt x="952860" y="5665789"/>
                  </a:lnTo>
                  <a:lnTo>
                    <a:pt x="951222" y="5665789"/>
                  </a:lnTo>
                  <a:lnTo>
                    <a:pt x="16137" y="774190"/>
                  </a:lnTo>
                  <a:lnTo>
                    <a:pt x="10763" y="762505"/>
                  </a:lnTo>
                  <a:cubicBezTo>
                    <a:pt x="3646" y="739250"/>
                    <a:pt x="0" y="715654"/>
                    <a:pt x="0" y="691775"/>
                  </a:cubicBezTo>
                  <a:lnTo>
                    <a:pt x="170" y="690660"/>
                  </a:lnTo>
                  <a:lnTo>
                    <a:pt x="0" y="689772"/>
                  </a:lnTo>
                  <a:lnTo>
                    <a:pt x="0" y="689771"/>
                  </a:lnTo>
                  <a:lnTo>
                    <a:pt x="612" y="687752"/>
                  </a:lnTo>
                  <a:lnTo>
                    <a:pt x="10763" y="621045"/>
                  </a:lnTo>
                  <a:cubicBezTo>
                    <a:pt x="103288" y="318724"/>
                    <a:pt x="782465" y="73952"/>
                    <a:pt x="1664587" y="14055"/>
                  </a:cubicBezTo>
                  <a:lnTo>
                    <a:pt x="1683154" y="13434"/>
                  </a:lnTo>
                  <a:lnTo>
                    <a:pt x="1696324" y="12378"/>
                  </a:lnTo>
                  <a:lnTo>
                    <a:pt x="2009068" y="2531"/>
                  </a:lnTo>
                  <a:close/>
                </a:path>
              </a:pathLst>
            </a:custGeom>
            <a:gradFill>
              <a:gsLst>
                <a:gs pos="0">
                  <a:srgbClr val="D8E2F3"/>
                </a:gs>
                <a:gs pos="42000">
                  <a:srgbClr val="F5F7FC"/>
                </a:gs>
                <a:gs pos="100000">
                  <a:srgbClr val="C5D3ED"/>
                </a:gs>
              </a:gsLst>
              <a:lin ang="0" scaled="0"/>
            </a:gradFill>
            <a:ln cap="flat" cmpd="sng" w="12700">
              <a:solidFill>
                <a:srgbClr val="000254"/>
              </a:solidFill>
              <a:prstDash val="solid"/>
              <a:miter lim="800000"/>
              <a:headEnd len="sm" w="sm" type="none"/>
              <a:tailEnd len="sm" w="sm" type="none"/>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350">
                <a:solidFill>
                  <a:schemeClr val="lt1"/>
                </a:solidFill>
                <a:latin typeface="Archivo Narrow"/>
                <a:ea typeface="Archivo Narrow"/>
                <a:cs typeface="Archivo Narrow"/>
                <a:sym typeface="Archivo Narrow"/>
              </a:endParaRPr>
            </a:p>
          </p:txBody>
        </p:sp>
        <p:sp>
          <p:nvSpPr>
            <p:cNvPr id="919" name="Google Shape;919;p44"/>
            <p:cNvSpPr/>
            <p:nvPr/>
          </p:nvSpPr>
          <p:spPr>
            <a:xfrm>
              <a:off x="12798277" y="409720"/>
              <a:ext cx="4169467" cy="1383550"/>
            </a:xfrm>
            <a:prstGeom prst="ellipse">
              <a:avLst/>
            </a:prstGeom>
            <a:noFill/>
            <a:ln cap="flat" cmpd="sng" w="12700">
              <a:solidFill>
                <a:srgbClr val="000254"/>
              </a:solidFill>
              <a:prstDash val="solid"/>
              <a:miter lim="800000"/>
              <a:headEnd len="sm" w="sm" type="none"/>
              <a:tailEnd len="sm" w="sm" type="none"/>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350">
                <a:solidFill>
                  <a:schemeClr val="lt1"/>
                </a:solidFill>
                <a:latin typeface="Archivo Narrow"/>
                <a:ea typeface="Archivo Narrow"/>
                <a:cs typeface="Archivo Narrow"/>
                <a:sym typeface="Archivo Narrow"/>
              </a:endParaRPr>
            </a:p>
          </p:txBody>
        </p:sp>
      </p:grpSp>
      <p:sp>
        <p:nvSpPr>
          <p:cNvPr id="920" name="Google Shape;920;p44"/>
          <p:cNvSpPr/>
          <p:nvPr/>
        </p:nvSpPr>
        <p:spPr>
          <a:xfrm>
            <a:off x="6157853" y="4151638"/>
            <a:ext cx="1700041" cy="789461"/>
          </a:xfrm>
          <a:prstGeom prst="ellipse">
            <a:avLst/>
          </a:prstGeom>
          <a:gradFill>
            <a:gsLst>
              <a:gs pos="0">
                <a:srgbClr val="000254"/>
              </a:gs>
              <a:gs pos="45000">
                <a:srgbClr val="000254">
                  <a:alpha val="82352"/>
                </a:srgbClr>
              </a:gs>
              <a:gs pos="100000">
                <a:srgbClr val="000254"/>
              </a:gs>
            </a:gsLst>
            <a:lin ang="0" scaled="0"/>
          </a:gradFill>
          <a:ln>
            <a:noFill/>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350">
              <a:solidFill>
                <a:schemeClr val="lt1"/>
              </a:solidFill>
              <a:latin typeface="Archivo Narrow"/>
              <a:ea typeface="Archivo Narrow"/>
              <a:cs typeface="Archivo Narrow"/>
              <a:sym typeface="Archivo Narrow"/>
            </a:endParaRPr>
          </a:p>
        </p:txBody>
      </p:sp>
      <p:sp>
        <p:nvSpPr>
          <p:cNvPr id="921" name="Google Shape;921;p44"/>
          <p:cNvSpPr/>
          <p:nvPr/>
        </p:nvSpPr>
        <p:spPr>
          <a:xfrm>
            <a:off x="5437521" y="307290"/>
            <a:ext cx="3127100" cy="1037663"/>
          </a:xfrm>
          <a:prstGeom prst="ellipse">
            <a:avLst/>
          </a:prstGeom>
          <a:gradFill>
            <a:gsLst>
              <a:gs pos="0">
                <a:srgbClr val="000254"/>
              </a:gs>
              <a:gs pos="45000">
                <a:srgbClr val="000254">
                  <a:alpha val="82352"/>
                </a:srgbClr>
              </a:gs>
              <a:gs pos="100000">
                <a:srgbClr val="000254"/>
              </a:gs>
            </a:gsLst>
            <a:lin ang="0" scaled="0"/>
          </a:gradFill>
          <a:ln cap="flat" cmpd="sng" w="12700">
            <a:solidFill>
              <a:srgbClr val="000254"/>
            </a:solidFill>
            <a:prstDash val="solid"/>
            <a:miter lim="800000"/>
            <a:headEnd len="sm" w="sm" type="none"/>
            <a:tailEnd len="sm" w="sm" type="none"/>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350">
              <a:solidFill>
                <a:schemeClr val="lt1"/>
              </a:solidFill>
              <a:latin typeface="Archivo Narrow"/>
              <a:ea typeface="Archivo Narrow"/>
              <a:cs typeface="Archivo Narrow"/>
              <a:sym typeface="Archivo Narrow"/>
            </a:endParaRPr>
          </a:p>
        </p:txBody>
      </p:sp>
      <p:sp>
        <p:nvSpPr>
          <p:cNvPr id="922" name="Google Shape;922;p44"/>
          <p:cNvSpPr/>
          <p:nvPr/>
        </p:nvSpPr>
        <p:spPr>
          <a:xfrm>
            <a:off x="5922370" y="658061"/>
            <a:ext cx="2162270" cy="392385"/>
          </a:xfrm>
          <a:prstGeom prst="rect">
            <a:avLst/>
          </a:prstGeom>
          <a:noFill/>
          <a:ln>
            <a:noFill/>
          </a:ln>
        </p:spPr>
        <p:txBody>
          <a:bodyPr anchorCtr="0" anchor="t" bIns="34275" lIns="68550" spcFirstLastPara="1" rIns="68550" wrap="square" tIns="34275">
            <a:spAutoFit/>
          </a:bodyPr>
          <a:lstStyle/>
          <a:p>
            <a:pPr indent="0" lvl="0" marL="0" marR="0" rtl="0" algn="ctr">
              <a:spcBef>
                <a:spcPts val="0"/>
              </a:spcBef>
              <a:spcAft>
                <a:spcPts val="0"/>
              </a:spcAft>
              <a:buNone/>
            </a:pPr>
            <a:r>
              <a:rPr b="1" lang="en-US" sz="2100">
                <a:solidFill>
                  <a:schemeClr val="lt1"/>
                </a:solidFill>
                <a:latin typeface="Quattrocento Sans"/>
                <a:ea typeface="Quattrocento Sans"/>
                <a:cs typeface="Quattrocento Sans"/>
                <a:sym typeface="Quattrocento Sans"/>
              </a:rPr>
              <a:t>4080 prospects</a:t>
            </a:r>
            <a:endParaRPr sz="1800">
              <a:solidFill>
                <a:schemeClr val="dk1"/>
              </a:solidFill>
              <a:latin typeface="Arial"/>
              <a:ea typeface="Arial"/>
              <a:cs typeface="Arial"/>
              <a:sym typeface="Arial"/>
            </a:endParaRPr>
          </a:p>
        </p:txBody>
      </p:sp>
      <p:sp>
        <p:nvSpPr>
          <p:cNvPr id="923" name="Google Shape;923;p44"/>
          <p:cNvSpPr/>
          <p:nvPr/>
        </p:nvSpPr>
        <p:spPr>
          <a:xfrm>
            <a:off x="6034586" y="4350246"/>
            <a:ext cx="1937840" cy="392385"/>
          </a:xfrm>
          <a:prstGeom prst="rect">
            <a:avLst/>
          </a:prstGeom>
          <a:noFill/>
          <a:ln>
            <a:noFill/>
          </a:ln>
        </p:spPr>
        <p:txBody>
          <a:bodyPr anchorCtr="0" anchor="t" bIns="34275" lIns="68550" spcFirstLastPara="1" rIns="68550" wrap="square" tIns="34275">
            <a:spAutoFit/>
          </a:bodyPr>
          <a:lstStyle/>
          <a:p>
            <a:pPr indent="0" lvl="0" marL="0" marR="0" rtl="0" algn="ctr">
              <a:spcBef>
                <a:spcPts val="0"/>
              </a:spcBef>
              <a:spcAft>
                <a:spcPts val="0"/>
              </a:spcAft>
              <a:buNone/>
            </a:pPr>
            <a:r>
              <a:rPr b="1" lang="en-US" sz="2100">
                <a:solidFill>
                  <a:schemeClr val="lt1"/>
                </a:solidFill>
                <a:latin typeface="Quattrocento Sans"/>
                <a:ea typeface="Quattrocento Sans"/>
                <a:cs typeface="Quattrocento Sans"/>
                <a:sym typeface="Quattrocento Sans"/>
              </a:rPr>
              <a:t>156 clients</a:t>
            </a:r>
            <a:endParaRPr sz="1800">
              <a:solidFill>
                <a:schemeClr val="dk1"/>
              </a:solidFill>
              <a:latin typeface="Arial"/>
              <a:ea typeface="Arial"/>
              <a:cs typeface="Arial"/>
              <a:sym typeface="Arial"/>
            </a:endParaRPr>
          </a:p>
        </p:txBody>
      </p:sp>
      <p:sp>
        <p:nvSpPr>
          <p:cNvPr id="924" name="Google Shape;924;p44"/>
          <p:cNvSpPr/>
          <p:nvPr/>
        </p:nvSpPr>
        <p:spPr>
          <a:xfrm>
            <a:off x="5922370" y="2405703"/>
            <a:ext cx="2162270" cy="715550"/>
          </a:xfrm>
          <a:prstGeom prst="rect">
            <a:avLst/>
          </a:prstGeom>
          <a:noFill/>
          <a:ln>
            <a:noFill/>
          </a:ln>
        </p:spPr>
        <p:txBody>
          <a:bodyPr anchorCtr="0" anchor="t" bIns="34275" lIns="68550" spcFirstLastPara="1" rIns="68550" wrap="square" tIns="34275">
            <a:spAutoFit/>
          </a:bodyPr>
          <a:lstStyle/>
          <a:p>
            <a:pPr indent="0" lvl="0" marL="0" marR="0" rtl="0" algn="ctr">
              <a:spcBef>
                <a:spcPts val="0"/>
              </a:spcBef>
              <a:spcAft>
                <a:spcPts val="0"/>
              </a:spcAft>
              <a:buNone/>
            </a:pPr>
            <a:r>
              <a:rPr b="1" lang="en-US" sz="2100">
                <a:solidFill>
                  <a:schemeClr val="dk1"/>
                </a:solidFill>
                <a:latin typeface="Archivo Narrow"/>
                <a:ea typeface="Archivo Narrow"/>
                <a:cs typeface="Archivo Narrow"/>
                <a:sym typeface="Archivo Narrow"/>
              </a:rPr>
              <a:t>Drip campaign nurturing</a:t>
            </a:r>
            <a:endParaRPr sz="1800">
              <a:solidFill>
                <a:schemeClr val="dk1"/>
              </a:solidFill>
              <a:latin typeface="Archivo Narrow"/>
              <a:ea typeface="Archivo Narrow"/>
              <a:cs typeface="Archivo Narrow"/>
              <a:sym typeface="Archivo Narrow"/>
            </a:endParaRPr>
          </a:p>
        </p:txBody>
      </p:sp>
      <p:sp>
        <p:nvSpPr>
          <p:cNvPr id="925" name="Google Shape;925;p44"/>
          <p:cNvSpPr/>
          <p:nvPr/>
        </p:nvSpPr>
        <p:spPr>
          <a:xfrm>
            <a:off x="5437521" y="-1336387"/>
            <a:ext cx="3127100" cy="1037663"/>
          </a:xfrm>
          <a:prstGeom prst="ellipse">
            <a:avLst/>
          </a:prstGeom>
          <a:gradFill>
            <a:gsLst>
              <a:gs pos="0">
                <a:srgbClr val="000254"/>
              </a:gs>
              <a:gs pos="45000">
                <a:srgbClr val="000254">
                  <a:alpha val="82352"/>
                </a:srgbClr>
              </a:gs>
              <a:gs pos="100000">
                <a:srgbClr val="000254"/>
              </a:gs>
            </a:gsLst>
            <a:lin ang="0" scaled="0"/>
          </a:gradFill>
          <a:ln cap="flat" cmpd="sng" w="12700">
            <a:solidFill>
              <a:srgbClr val="000254"/>
            </a:solidFill>
            <a:prstDash val="solid"/>
            <a:miter lim="800000"/>
            <a:headEnd len="sm" w="sm" type="none"/>
            <a:tailEnd len="sm" w="sm" type="none"/>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926" name="Google Shape;926;p44"/>
          <p:cNvSpPr/>
          <p:nvPr/>
        </p:nvSpPr>
        <p:spPr>
          <a:xfrm>
            <a:off x="5922370" y="-985616"/>
            <a:ext cx="2162270" cy="392385"/>
          </a:xfrm>
          <a:prstGeom prst="rect">
            <a:avLst/>
          </a:prstGeom>
          <a:noFill/>
          <a:ln>
            <a:noFill/>
          </a:ln>
        </p:spPr>
        <p:txBody>
          <a:bodyPr anchorCtr="0" anchor="t" bIns="34275" lIns="68550" spcFirstLastPara="1" rIns="68550" wrap="square" tIns="34275">
            <a:spAutoFit/>
          </a:bodyPr>
          <a:lstStyle/>
          <a:p>
            <a:pPr indent="0" lvl="0" marL="0" marR="0" rtl="0" algn="ctr">
              <a:spcBef>
                <a:spcPts val="0"/>
              </a:spcBef>
              <a:spcAft>
                <a:spcPts val="0"/>
              </a:spcAft>
              <a:buNone/>
            </a:pPr>
            <a:r>
              <a:rPr b="1" lang="en-US" sz="2100">
                <a:solidFill>
                  <a:schemeClr val="lt1"/>
                </a:solidFill>
                <a:latin typeface="Quattrocento Sans"/>
                <a:ea typeface="Quattrocento Sans"/>
                <a:cs typeface="Quattrocento Sans"/>
                <a:sym typeface="Quattrocento Sans"/>
              </a:rPr>
              <a:t>3600 prospects</a:t>
            </a:r>
            <a:endParaRPr sz="1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5"/>
                                        </p:tgtEl>
                                        <p:attrNameLst>
                                          <p:attrName>style.visibility</p:attrName>
                                        </p:attrNameLst>
                                      </p:cBhvr>
                                      <p:to>
                                        <p:strVal val="visible"/>
                                      </p:to>
                                    </p:set>
                                    <p:animEffect filter="fade" transition="in">
                                      <p:cBhvr>
                                        <p:cTn dur="500"/>
                                        <p:tgtEl>
                                          <p:spTgt spid="9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6"/>
                                        </p:tgtEl>
                                        <p:attrNameLst>
                                          <p:attrName>style.visibility</p:attrName>
                                        </p:attrNameLst>
                                      </p:cBhvr>
                                      <p:to>
                                        <p:strVal val="visible"/>
                                      </p:to>
                                    </p:set>
                                    <p:animEffect filter="fade" transition="in">
                                      <p:cBhvr>
                                        <p:cTn dur="500"/>
                                        <p:tgtEl>
                                          <p:spTgt spid="916"/>
                                        </p:tgtEl>
                                      </p:cBhvr>
                                    </p:animEffect>
                                  </p:childTnLst>
                                </p:cTn>
                              </p:par>
                              <p:par>
                                <p:cTn fill="hold" nodeType="withEffect" presetClass="entr" presetID="10" presetSubtype="0">
                                  <p:stCondLst>
                                    <p:cond delay="0"/>
                                  </p:stCondLst>
                                  <p:childTnLst>
                                    <p:set>
                                      <p:cBhvr>
                                        <p:cTn dur="1" fill="hold">
                                          <p:stCondLst>
                                            <p:cond delay="0"/>
                                          </p:stCondLst>
                                        </p:cTn>
                                        <p:tgtEl>
                                          <p:spTgt spid="924"/>
                                        </p:tgtEl>
                                        <p:attrNameLst>
                                          <p:attrName>style.visibility</p:attrName>
                                        </p:attrNameLst>
                                      </p:cBhvr>
                                      <p:to>
                                        <p:strVal val="visible"/>
                                      </p:to>
                                    </p:set>
                                    <p:animEffect filter="fade" transition="in">
                                      <p:cBhvr>
                                        <p:cTn dur="500"/>
                                        <p:tgtEl>
                                          <p:spTgt spid="924"/>
                                        </p:tgtEl>
                                      </p:cBhvr>
                                    </p:animEffect>
                                  </p:childTnLst>
                                </p:cTn>
                              </p:par>
                              <p:par>
                                <p:cTn fill="hold" nodeType="withEffect" presetClass="entr" presetID="10" presetSubtype="0">
                                  <p:stCondLst>
                                    <p:cond delay="0"/>
                                  </p:stCondLst>
                                  <p:childTnLst>
                                    <p:set>
                                      <p:cBhvr>
                                        <p:cTn dur="1" fill="hold">
                                          <p:stCondLst>
                                            <p:cond delay="0"/>
                                          </p:stCondLst>
                                        </p:cTn>
                                        <p:tgtEl>
                                          <p:spTgt spid="923"/>
                                        </p:tgtEl>
                                        <p:attrNameLst>
                                          <p:attrName>style.visibility</p:attrName>
                                        </p:attrNameLst>
                                      </p:cBhvr>
                                      <p:to>
                                        <p:strVal val="visible"/>
                                      </p:to>
                                    </p:set>
                                    <p:animEffect filter="fade" transition="in">
                                      <p:cBhvr>
                                        <p:cTn dur="500"/>
                                        <p:tgtEl>
                                          <p:spTgt spid="9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pic>
        <p:nvPicPr>
          <p:cNvPr descr="Text&#10;&#10;Description automatically generated" id="932" name="Google Shape;932;p45"/>
          <p:cNvPicPr preferRelativeResize="0"/>
          <p:nvPr/>
        </p:nvPicPr>
        <p:blipFill rotWithShape="1">
          <a:blip r:embed="rId3">
            <a:alphaModFix/>
          </a:blip>
          <a:srcRect b="0" l="0" r="0" t="0"/>
          <a:stretch/>
        </p:blipFill>
        <p:spPr>
          <a:xfrm>
            <a:off x="0" y="-4"/>
            <a:ext cx="9147436" cy="1708547"/>
          </a:xfrm>
          <a:prstGeom prst="rect">
            <a:avLst/>
          </a:prstGeom>
          <a:noFill/>
          <a:ln>
            <a:noFill/>
          </a:ln>
        </p:spPr>
      </p:pic>
      <p:pic>
        <p:nvPicPr>
          <p:cNvPr descr="Text&#10;&#10;Description automatically generated" id="933" name="Google Shape;933;p45"/>
          <p:cNvPicPr preferRelativeResize="0"/>
          <p:nvPr/>
        </p:nvPicPr>
        <p:blipFill rotWithShape="1">
          <a:blip r:embed="rId4">
            <a:alphaModFix/>
          </a:blip>
          <a:srcRect b="0" l="0" r="0" t="0"/>
          <a:stretch/>
        </p:blipFill>
        <p:spPr>
          <a:xfrm>
            <a:off x="0" y="3295650"/>
            <a:ext cx="9147436" cy="1847851"/>
          </a:xfrm>
          <a:prstGeom prst="rect">
            <a:avLst/>
          </a:prstGeom>
          <a:noFill/>
          <a:ln>
            <a:noFill/>
          </a:ln>
        </p:spPr>
      </p:pic>
      <p:sp>
        <p:nvSpPr>
          <p:cNvPr id="934" name="Google Shape;934;p45"/>
          <p:cNvSpPr txBox="1"/>
          <p:nvPr/>
        </p:nvSpPr>
        <p:spPr>
          <a:xfrm>
            <a:off x="367478" y="1046845"/>
            <a:ext cx="3461658" cy="1242133"/>
          </a:xfrm>
          <a:prstGeom prst="rect">
            <a:avLst/>
          </a:prstGeom>
          <a:noFill/>
          <a:ln cap="flat" cmpd="sng" w="63500">
            <a:solidFill>
              <a:srgbClr val="DAAB00"/>
            </a:solidFill>
            <a:prstDash val="solid"/>
            <a:miter lim="800000"/>
            <a:headEnd len="sm" w="sm" type="none"/>
            <a:tailEnd len="sm" w="sm" type="none"/>
          </a:ln>
        </p:spPr>
        <p:txBody>
          <a:bodyPr anchorCtr="0" anchor="t" bIns="135000" lIns="135000" spcFirstLastPara="1" rIns="135000" wrap="square" tIns="135000">
            <a:spAutoFit/>
          </a:bodyPr>
          <a:lstStyle/>
          <a:p>
            <a:pPr indent="0" lvl="0" marL="0" marR="0" rtl="0" algn="ctr">
              <a:spcBef>
                <a:spcPts val="0"/>
              </a:spcBef>
              <a:spcAft>
                <a:spcPts val="0"/>
              </a:spcAft>
              <a:buNone/>
            </a:pPr>
            <a:r>
              <a:rPr b="1" lang="en-US" sz="2100">
                <a:solidFill>
                  <a:srgbClr val="333333"/>
                </a:solidFill>
                <a:latin typeface="Archivo Narrow"/>
                <a:ea typeface="Archivo Narrow"/>
                <a:cs typeface="Archivo Narrow"/>
                <a:sym typeface="Archivo Narrow"/>
              </a:rPr>
              <a:t>By month 12 of year one, the doctor is generating </a:t>
            </a:r>
            <a:r>
              <a:rPr b="1" lang="en-US" sz="2100">
                <a:solidFill>
                  <a:srgbClr val="DAAB00"/>
                </a:solidFill>
                <a:latin typeface="Archivo Narrow"/>
                <a:ea typeface="Archivo Narrow"/>
                <a:cs typeface="Archivo Narrow"/>
                <a:sym typeface="Archivo Narrow"/>
              </a:rPr>
              <a:t>30 NEW patients every month.</a:t>
            </a:r>
            <a:endParaRPr b="1" sz="2100">
              <a:solidFill>
                <a:srgbClr val="DAAB00"/>
              </a:solidFill>
              <a:latin typeface="Archivo Narrow"/>
              <a:ea typeface="Archivo Narrow"/>
              <a:cs typeface="Archivo Narrow"/>
              <a:sym typeface="Archivo Narrow"/>
            </a:endParaRPr>
          </a:p>
        </p:txBody>
      </p:sp>
      <p:sp>
        <p:nvSpPr>
          <p:cNvPr id="935" name="Google Shape;935;p45"/>
          <p:cNvSpPr txBox="1"/>
          <p:nvPr/>
        </p:nvSpPr>
        <p:spPr>
          <a:xfrm>
            <a:off x="367478" y="2743285"/>
            <a:ext cx="3461658" cy="918968"/>
          </a:xfrm>
          <a:prstGeom prst="rect">
            <a:avLst/>
          </a:prstGeom>
          <a:noFill/>
          <a:ln cap="flat" cmpd="sng" w="63500">
            <a:solidFill>
              <a:srgbClr val="DAAB00"/>
            </a:solidFill>
            <a:prstDash val="solid"/>
            <a:miter lim="800000"/>
            <a:headEnd len="sm" w="sm" type="none"/>
            <a:tailEnd len="sm" w="sm" type="none"/>
          </a:ln>
        </p:spPr>
        <p:txBody>
          <a:bodyPr anchorCtr="0" anchor="t" bIns="135000" lIns="135000" spcFirstLastPara="1" rIns="135000" wrap="square" tIns="135000">
            <a:spAutoFit/>
          </a:bodyPr>
          <a:lstStyle/>
          <a:p>
            <a:pPr indent="0" lvl="0" marL="0" marR="0" rtl="0" algn="ctr">
              <a:spcBef>
                <a:spcPts val="0"/>
              </a:spcBef>
              <a:spcAft>
                <a:spcPts val="0"/>
              </a:spcAft>
              <a:buNone/>
            </a:pPr>
            <a:r>
              <a:rPr b="1" lang="en-US" sz="2100">
                <a:solidFill>
                  <a:srgbClr val="333333"/>
                </a:solidFill>
                <a:latin typeface="Archivo Narrow"/>
                <a:ea typeface="Archivo Narrow"/>
                <a:cs typeface="Archivo Narrow"/>
                <a:sym typeface="Archivo Narrow"/>
              </a:rPr>
              <a:t>Is that a number this doctor can handle logistically?</a:t>
            </a:r>
            <a:endParaRPr b="1" sz="1500">
              <a:solidFill>
                <a:srgbClr val="800000"/>
              </a:solidFill>
              <a:latin typeface="Archivo Narrow"/>
              <a:ea typeface="Archivo Narrow"/>
              <a:cs typeface="Archivo Narrow"/>
              <a:sym typeface="Archivo Narrow"/>
            </a:endParaRPr>
          </a:p>
        </p:txBody>
      </p:sp>
      <p:pic>
        <p:nvPicPr>
          <p:cNvPr id="936" name="Google Shape;936;p45"/>
          <p:cNvPicPr preferRelativeResize="0"/>
          <p:nvPr/>
        </p:nvPicPr>
        <p:blipFill rotWithShape="1">
          <a:blip r:embed="rId5">
            <a:alphaModFix/>
          </a:blip>
          <a:srcRect b="0" l="0" r="0" t="0"/>
          <a:stretch/>
        </p:blipFill>
        <p:spPr>
          <a:xfrm>
            <a:off x="4097110" y="119430"/>
            <a:ext cx="4560470" cy="4900804"/>
          </a:xfrm>
          <a:prstGeom prst="rect">
            <a:avLst/>
          </a:prstGeom>
          <a:noFill/>
          <a:ln>
            <a:noFill/>
          </a:ln>
          <a:effectLst>
            <a:outerShdw blurRad="50800" rotWithShape="0" algn="ctr" dir="2700000" dist="50800">
              <a:srgbClr val="7F7F7F"/>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36"/>
                                        </p:tgtEl>
                                        <p:attrNameLst>
                                          <p:attrName>style.visibility</p:attrName>
                                        </p:attrNameLst>
                                      </p:cBhvr>
                                      <p:to>
                                        <p:strVal val="visible"/>
                                      </p:to>
                                    </p:set>
                                    <p:animEffect filter="fade" transition="in">
                                      <p:cBhvr>
                                        <p:cTn dur="1000"/>
                                        <p:tgtEl>
                                          <p:spTgt spid="9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4"/>
                                        </p:tgtEl>
                                        <p:attrNameLst>
                                          <p:attrName>style.visibility</p:attrName>
                                        </p:attrNameLst>
                                      </p:cBhvr>
                                      <p:to>
                                        <p:strVal val="visible"/>
                                      </p:to>
                                    </p:set>
                                    <p:animEffect filter="fade" transition="in">
                                      <p:cBhvr>
                                        <p:cTn dur="500"/>
                                        <p:tgtEl>
                                          <p:spTgt spid="9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5"/>
                                        </p:tgtEl>
                                        <p:attrNameLst>
                                          <p:attrName>style.visibility</p:attrName>
                                        </p:attrNameLst>
                                      </p:cBhvr>
                                      <p:to>
                                        <p:strVal val="visible"/>
                                      </p:to>
                                    </p:set>
                                    <p:animEffect filter="fade" transition="in">
                                      <p:cBhvr>
                                        <p:cTn dur="500"/>
                                        <p:tgtEl>
                                          <p:spTgt spid="9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0" name="Shape 940"/>
        <p:cNvGrpSpPr/>
        <p:nvPr/>
      </p:nvGrpSpPr>
      <p:grpSpPr>
        <a:xfrm>
          <a:off x="0" y="0"/>
          <a:ext cx="0" cy="0"/>
          <a:chOff x="0" y="0"/>
          <a:chExt cx="0" cy="0"/>
        </a:xfrm>
      </p:grpSpPr>
      <p:sp>
        <p:nvSpPr>
          <p:cNvPr id="941" name="Google Shape;941;p46"/>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Graph" id="942" name="Google Shape;942;p46"/>
          <p:cNvPicPr preferRelativeResize="0"/>
          <p:nvPr/>
        </p:nvPicPr>
        <p:blipFill rotWithShape="1">
          <a:blip r:embed="rId3">
            <a:alphaModFix/>
          </a:blip>
          <a:srcRect b="0" l="0" r="0" t="0"/>
          <a:stretch/>
        </p:blipFill>
        <p:spPr>
          <a:xfrm>
            <a:off x="2642616" y="10"/>
            <a:ext cx="6501384" cy="5143490"/>
          </a:xfrm>
          <a:prstGeom prst="rect">
            <a:avLst/>
          </a:prstGeom>
          <a:noFill/>
          <a:ln>
            <a:noFill/>
          </a:ln>
        </p:spPr>
      </p:pic>
      <p:sp>
        <p:nvSpPr>
          <p:cNvPr id="943" name="Google Shape;943;p46"/>
          <p:cNvSpPr/>
          <p:nvPr/>
        </p:nvSpPr>
        <p:spPr>
          <a:xfrm>
            <a:off x="1" y="0"/>
            <a:ext cx="7317451" cy="5143500"/>
          </a:xfrm>
          <a:prstGeom prst="rect">
            <a:avLst/>
          </a:prstGeom>
          <a:gradFill>
            <a:gsLst>
              <a:gs pos="0">
                <a:srgbClr val="FFFFFF">
                  <a:alpha val="0"/>
                </a:srgbClr>
              </a:gs>
              <a:gs pos="19000">
                <a:srgbClr val="FFFFFF">
                  <a:alpha val="37647"/>
                </a:srgbClr>
              </a:gs>
              <a:gs pos="35000">
                <a:srgbClr val="FFFFFF">
                  <a:alpha val="77647"/>
                </a:srgbClr>
              </a:gs>
              <a:gs pos="5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44" name="Google Shape;944;p46"/>
          <p:cNvSpPr txBox="1"/>
          <p:nvPr>
            <p:ph idx="4294967295" type="title"/>
          </p:nvPr>
        </p:nvSpPr>
        <p:spPr>
          <a:xfrm>
            <a:off x="278320" y="941260"/>
            <a:ext cx="5208080" cy="84353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Archivo Narrow"/>
              <a:buNone/>
            </a:pPr>
            <a:r>
              <a:rPr b="1" lang="en-US" sz="3600">
                <a:latin typeface="Archivo Narrow"/>
                <a:ea typeface="Archivo Narrow"/>
                <a:cs typeface="Archivo Narrow"/>
                <a:sym typeface="Archivo Narrow"/>
              </a:rPr>
              <a:t>Up / Down / Cross selling Drives additional revenue.</a:t>
            </a:r>
            <a:endParaRPr/>
          </a:p>
        </p:txBody>
      </p:sp>
      <p:sp>
        <p:nvSpPr>
          <p:cNvPr id="945" name="Google Shape;945;p46"/>
          <p:cNvSpPr/>
          <p:nvPr/>
        </p:nvSpPr>
        <p:spPr>
          <a:xfrm rot="5400000">
            <a:off x="496919" y="454343"/>
            <a:ext cx="54864" cy="41148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46" name="Google Shape;946;p46"/>
          <p:cNvSpPr/>
          <p:nvPr/>
        </p:nvSpPr>
        <p:spPr>
          <a:xfrm>
            <a:off x="321183" y="1832610"/>
            <a:ext cx="2475738" cy="6858"/>
          </a:xfrm>
          <a:prstGeom prst="rect">
            <a:avLst/>
          </a:prstGeom>
          <a:solidFill>
            <a:srgbClr val="D5D5D5"/>
          </a:solidFill>
          <a:ln cap="flat" cmpd="sng" w="9525">
            <a:solidFill>
              <a:srgbClr val="D5D5D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47" name="Google Shape;947;p46"/>
          <p:cNvSpPr txBox="1"/>
          <p:nvPr>
            <p:ph idx="4294967295" type="body"/>
          </p:nvPr>
        </p:nvSpPr>
        <p:spPr>
          <a:xfrm>
            <a:off x="278320" y="2038540"/>
            <a:ext cx="5436680" cy="240544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lang="en-US" sz="1800">
                <a:latin typeface="Monda"/>
                <a:ea typeface="Monda"/>
                <a:cs typeface="Monda"/>
                <a:sym typeface="Monda"/>
              </a:rPr>
              <a:t>Up/Down/Cross Selling is a primary strategy for driving additional revenue and initiating longer life cycle revenue opportunities:</a:t>
            </a:r>
            <a:endParaRPr/>
          </a:p>
          <a:p>
            <a:pPr indent="-171450" lvl="0" marL="171450" rtl="0" algn="l">
              <a:lnSpc>
                <a:spcPct val="90000"/>
              </a:lnSpc>
              <a:spcBef>
                <a:spcPts val="750"/>
              </a:spcBef>
              <a:spcAft>
                <a:spcPts val="0"/>
              </a:spcAft>
              <a:buClr>
                <a:schemeClr val="dk1"/>
              </a:buClr>
              <a:buSzPts val="1400"/>
              <a:buChar char="•"/>
            </a:pPr>
            <a:r>
              <a:rPr lang="en-US" sz="1400">
                <a:latin typeface="Monda"/>
                <a:ea typeface="Monda"/>
                <a:cs typeface="Monda"/>
                <a:sym typeface="Monda"/>
              </a:rPr>
              <a:t>A full </a:t>
            </a:r>
            <a:r>
              <a:rPr b="1" lang="en-US" sz="1400">
                <a:latin typeface="Monda"/>
                <a:ea typeface="Monda"/>
                <a:cs typeface="Monda"/>
                <a:sym typeface="Monda"/>
              </a:rPr>
              <a:t>34% of buyers </a:t>
            </a:r>
            <a:r>
              <a:rPr lang="en-US" sz="1400">
                <a:latin typeface="Monda"/>
                <a:ea typeface="Monda"/>
                <a:cs typeface="Monda"/>
                <a:sym typeface="Monda"/>
              </a:rPr>
              <a:t>will make an additional and or alternative purchase at the time of initial purchase if...</a:t>
            </a:r>
            <a:r>
              <a:rPr b="1" lang="en-US" sz="1400">
                <a:latin typeface="Monda"/>
                <a:ea typeface="Monda"/>
                <a:cs typeface="Monda"/>
                <a:sym typeface="Monda"/>
              </a:rPr>
              <a:t>they are simply asked!</a:t>
            </a:r>
            <a:endParaRPr/>
          </a:p>
          <a:p>
            <a:pPr indent="-228600" lvl="1" marL="514350" rtl="0" algn="l">
              <a:lnSpc>
                <a:spcPct val="90000"/>
              </a:lnSpc>
              <a:spcBef>
                <a:spcPts val="375"/>
              </a:spcBef>
              <a:spcAft>
                <a:spcPts val="0"/>
              </a:spcAft>
              <a:buClr>
                <a:schemeClr val="dk1"/>
              </a:buClr>
              <a:buSzPts val="1400"/>
              <a:buChar char="•"/>
            </a:pPr>
            <a:r>
              <a:rPr lang="en-US" sz="1400">
                <a:latin typeface="Monda"/>
                <a:ea typeface="Monda"/>
                <a:cs typeface="Monda"/>
                <a:sym typeface="Monda"/>
              </a:rPr>
              <a:t>DOWN SELL: Someone declines your product or service offering…so, you </a:t>
            </a:r>
            <a:r>
              <a:rPr b="1" lang="en-US" sz="1400">
                <a:latin typeface="Monda"/>
                <a:ea typeface="Monda"/>
                <a:cs typeface="Monda"/>
                <a:sym typeface="Monda"/>
              </a:rPr>
              <a:t>offer them an </a:t>
            </a:r>
            <a:r>
              <a:rPr b="1" lang="en-US" sz="1400" u="sng">
                <a:latin typeface="Monda"/>
                <a:ea typeface="Monda"/>
                <a:cs typeface="Monda"/>
                <a:sym typeface="Monda"/>
              </a:rPr>
              <a:t>alternative</a:t>
            </a:r>
            <a:r>
              <a:rPr b="1" lang="en-US" sz="1400">
                <a:latin typeface="Monda"/>
                <a:ea typeface="Monda"/>
                <a:cs typeface="Monda"/>
                <a:sym typeface="Monda"/>
              </a:rPr>
              <a:t> at a lower price</a:t>
            </a:r>
            <a:endParaRPr sz="1400">
              <a:latin typeface="Monda"/>
              <a:ea typeface="Monda"/>
              <a:cs typeface="Monda"/>
              <a:sym typeface="Monda"/>
            </a:endParaRPr>
          </a:p>
          <a:p>
            <a:pPr indent="-228600" lvl="1" marL="514350" rtl="0" algn="l">
              <a:lnSpc>
                <a:spcPct val="90000"/>
              </a:lnSpc>
              <a:spcBef>
                <a:spcPts val="375"/>
              </a:spcBef>
              <a:spcAft>
                <a:spcPts val="0"/>
              </a:spcAft>
              <a:buClr>
                <a:schemeClr val="dk1"/>
              </a:buClr>
              <a:buSzPts val="1400"/>
              <a:buChar char="•"/>
            </a:pPr>
            <a:r>
              <a:rPr lang="en-US" sz="1400">
                <a:latin typeface="Monda"/>
                <a:ea typeface="Monda"/>
                <a:cs typeface="Monda"/>
                <a:sym typeface="Monda"/>
              </a:rPr>
              <a:t>The goal is to turn the prospect into a client,</a:t>
            </a:r>
            <a:r>
              <a:rPr b="1" lang="en-US" sz="1400">
                <a:latin typeface="Monda"/>
                <a:ea typeface="Monda"/>
                <a:cs typeface="Monda"/>
                <a:sym typeface="Monda"/>
              </a:rPr>
              <a:t> </a:t>
            </a:r>
            <a:r>
              <a:rPr lang="en-US" sz="1400">
                <a:latin typeface="Monda"/>
                <a:ea typeface="Monda"/>
                <a:cs typeface="Monda"/>
                <a:sym typeface="Monda"/>
              </a:rPr>
              <a:t>so you not only    realize some short-term financial benefit... but you gain the opportunity to do business with them again in the future</a:t>
            </a:r>
            <a:endParaRPr b="1" sz="1400">
              <a:latin typeface="Monda"/>
              <a:ea typeface="Monda"/>
              <a:cs typeface="Monda"/>
              <a:sym typeface="Monda"/>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47">
                                            <p:txEl>
                                              <p:pRg end="0" st="0"/>
                                            </p:txEl>
                                          </p:spTgt>
                                        </p:tgtEl>
                                        <p:attrNameLst>
                                          <p:attrName>style.visibility</p:attrName>
                                        </p:attrNameLst>
                                      </p:cBhvr>
                                      <p:to>
                                        <p:strVal val="visible"/>
                                      </p:to>
                                    </p:set>
                                    <p:anim calcmode="lin" valueType="num">
                                      <p:cBhvr additive="base">
                                        <p:cTn dur="500"/>
                                        <p:tgtEl>
                                          <p:spTgt spid="947">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47">
                                            <p:txEl>
                                              <p:pRg end="1" st="1"/>
                                            </p:txEl>
                                          </p:spTgt>
                                        </p:tgtEl>
                                        <p:attrNameLst>
                                          <p:attrName>style.visibility</p:attrName>
                                        </p:attrNameLst>
                                      </p:cBhvr>
                                      <p:to>
                                        <p:strVal val="visible"/>
                                      </p:to>
                                    </p:set>
                                    <p:anim calcmode="lin" valueType="num">
                                      <p:cBhvr additive="base">
                                        <p:cTn dur="500"/>
                                        <p:tgtEl>
                                          <p:spTgt spid="947">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47">
                                            <p:txEl>
                                              <p:pRg end="2" st="2"/>
                                            </p:txEl>
                                          </p:spTgt>
                                        </p:tgtEl>
                                        <p:attrNameLst>
                                          <p:attrName>style.visibility</p:attrName>
                                        </p:attrNameLst>
                                      </p:cBhvr>
                                      <p:to>
                                        <p:strVal val="visible"/>
                                      </p:to>
                                    </p:set>
                                    <p:anim calcmode="lin" valueType="num">
                                      <p:cBhvr additive="base">
                                        <p:cTn dur="500"/>
                                        <p:tgtEl>
                                          <p:spTgt spid="947">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47">
                                            <p:txEl>
                                              <p:pRg end="3" st="3"/>
                                            </p:txEl>
                                          </p:spTgt>
                                        </p:tgtEl>
                                        <p:attrNameLst>
                                          <p:attrName>style.visibility</p:attrName>
                                        </p:attrNameLst>
                                      </p:cBhvr>
                                      <p:to>
                                        <p:strVal val="visible"/>
                                      </p:to>
                                    </p:set>
                                    <p:anim calcmode="lin" valueType="num">
                                      <p:cBhvr additive="base">
                                        <p:cTn dur="500"/>
                                        <p:tgtEl>
                                          <p:spTgt spid="947">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51" name="Shape 951"/>
        <p:cNvGrpSpPr/>
        <p:nvPr/>
      </p:nvGrpSpPr>
      <p:grpSpPr>
        <a:xfrm>
          <a:off x="0" y="0"/>
          <a:ext cx="0" cy="0"/>
          <a:chOff x="0" y="0"/>
          <a:chExt cx="0" cy="0"/>
        </a:xfrm>
      </p:grpSpPr>
      <p:sp>
        <p:nvSpPr>
          <p:cNvPr id="952" name="Google Shape;952;p47"/>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Dumbbell rack at gym" id="953" name="Google Shape;953;p47"/>
          <p:cNvPicPr preferRelativeResize="0"/>
          <p:nvPr/>
        </p:nvPicPr>
        <p:blipFill rotWithShape="1">
          <a:blip r:embed="rId3">
            <a:alphaModFix/>
          </a:blip>
          <a:srcRect b="0" l="0" r="0" t="0"/>
          <a:stretch/>
        </p:blipFill>
        <p:spPr>
          <a:xfrm>
            <a:off x="2642616" y="10"/>
            <a:ext cx="6501384" cy="5143490"/>
          </a:xfrm>
          <a:prstGeom prst="rect">
            <a:avLst/>
          </a:prstGeom>
          <a:noFill/>
          <a:ln>
            <a:noFill/>
          </a:ln>
        </p:spPr>
      </p:pic>
      <p:sp>
        <p:nvSpPr>
          <p:cNvPr id="954" name="Google Shape;954;p47"/>
          <p:cNvSpPr/>
          <p:nvPr/>
        </p:nvSpPr>
        <p:spPr>
          <a:xfrm>
            <a:off x="1" y="0"/>
            <a:ext cx="7317451" cy="5143500"/>
          </a:xfrm>
          <a:prstGeom prst="rect">
            <a:avLst/>
          </a:prstGeom>
          <a:gradFill>
            <a:gsLst>
              <a:gs pos="0">
                <a:srgbClr val="FFFFFF">
                  <a:alpha val="0"/>
                </a:srgbClr>
              </a:gs>
              <a:gs pos="19000">
                <a:srgbClr val="FFFFFF">
                  <a:alpha val="37647"/>
                </a:srgbClr>
              </a:gs>
              <a:gs pos="35000">
                <a:srgbClr val="FFFFFF">
                  <a:alpha val="77647"/>
                </a:srgbClr>
              </a:gs>
              <a:gs pos="5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55" name="Google Shape;955;p47"/>
          <p:cNvSpPr txBox="1"/>
          <p:nvPr>
            <p:ph idx="4294967295" type="title"/>
          </p:nvPr>
        </p:nvSpPr>
        <p:spPr>
          <a:xfrm>
            <a:off x="278320" y="870966"/>
            <a:ext cx="5284280" cy="84353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Archivo Narrow"/>
              <a:buNone/>
            </a:pPr>
            <a:r>
              <a:rPr b="1" lang="en-US" sz="3600">
                <a:latin typeface="Archivo Narrow"/>
                <a:ea typeface="Archivo Narrow"/>
                <a:cs typeface="Archivo Narrow"/>
                <a:sym typeface="Archivo Narrow"/>
              </a:rPr>
              <a:t>Down selling retains clients</a:t>
            </a:r>
            <a:endParaRPr/>
          </a:p>
        </p:txBody>
      </p:sp>
      <p:sp>
        <p:nvSpPr>
          <p:cNvPr id="956" name="Google Shape;956;p47"/>
          <p:cNvSpPr/>
          <p:nvPr/>
        </p:nvSpPr>
        <p:spPr>
          <a:xfrm rot="5400000">
            <a:off x="496919" y="454343"/>
            <a:ext cx="54864" cy="41148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57" name="Google Shape;957;p47"/>
          <p:cNvSpPr/>
          <p:nvPr/>
        </p:nvSpPr>
        <p:spPr>
          <a:xfrm>
            <a:off x="321183" y="1832610"/>
            <a:ext cx="2475738" cy="6858"/>
          </a:xfrm>
          <a:prstGeom prst="rect">
            <a:avLst/>
          </a:prstGeom>
          <a:solidFill>
            <a:srgbClr val="D5D5D5"/>
          </a:solidFill>
          <a:ln cap="flat" cmpd="sng" w="9525">
            <a:solidFill>
              <a:srgbClr val="D5D5D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58" name="Google Shape;958;p47"/>
          <p:cNvSpPr txBox="1"/>
          <p:nvPr>
            <p:ph idx="4294967295" type="body"/>
          </p:nvPr>
        </p:nvSpPr>
        <p:spPr>
          <a:xfrm>
            <a:off x="497681" y="2101311"/>
            <a:ext cx="4598480" cy="240544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b="1" lang="en-US" sz="2000">
                <a:latin typeface="Monda"/>
                <a:ea typeface="Monda"/>
                <a:cs typeface="Monda"/>
                <a:sym typeface="Monda"/>
              </a:rPr>
              <a:t>Down-sell Example:</a:t>
            </a:r>
            <a:endParaRPr sz="2000">
              <a:latin typeface="Monda"/>
              <a:ea typeface="Monda"/>
              <a:cs typeface="Monda"/>
              <a:sym typeface="Monda"/>
            </a:endParaRPr>
          </a:p>
          <a:p>
            <a:pPr indent="-228600" lvl="1" marL="514350" rtl="0" algn="l">
              <a:lnSpc>
                <a:spcPct val="90000"/>
              </a:lnSpc>
              <a:spcBef>
                <a:spcPts val="375"/>
              </a:spcBef>
              <a:spcAft>
                <a:spcPts val="0"/>
              </a:spcAft>
              <a:buClr>
                <a:schemeClr val="dk1"/>
              </a:buClr>
              <a:buSzPts val="1600"/>
              <a:buChar char="•"/>
            </a:pPr>
            <a:r>
              <a:rPr b="1" lang="en-US" sz="1600">
                <a:latin typeface="Monda"/>
                <a:ea typeface="Monda"/>
                <a:cs typeface="Monda"/>
                <a:sym typeface="Monda"/>
              </a:rPr>
              <a:t>Health club</a:t>
            </a:r>
            <a:r>
              <a:rPr lang="en-US" sz="1600">
                <a:latin typeface="Monda"/>
                <a:ea typeface="Monda"/>
                <a:cs typeface="Monda"/>
                <a:sym typeface="Monda"/>
              </a:rPr>
              <a:t> - Sells a </a:t>
            </a:r>
            <a:r>
              <a:rPr b="1" lang="en-US" sz="1600">
                <a:latin typeface="Monda"/>
                <a:ea typeface="Monda"/>
                <a:cs typeface="Monda"/>
                <a:sym typeface="Monda"/>
              </a:rPr>
              <a:t>one-year Gold Membership Program</a:t>
            </a:r>
            <a:endParaRPr/>
          </a:p>
          <a:p>
            <a:pPr indent="-228600" lvl="1" marL="514350" rtl="0" algn="l">
              <a:lnSpc>
                <a:spcPct val="90000"/>
              </a:lnSpc>
              <a:spcBef>
                <a:spcPts val="375"/>
              </a:spcBef>
              <a:spcAft>
                <a:spcPts val="0"/>
              </a:spcAft>
              <a:buClr>
                <a:schemeClr val="dk1"/>
              </a:buClr>
              <a:buSzPts val="1600"/>
              <a:buChar char="•"/>
            </a:pPr>
            <a:r>
              <a:rPr lang="en-US" sz="1600">
                <a:latin typeface="Monda"/>
                <a:ea typeface="Monda"/>
                <a:cs typeface="Monda"/>
                <a:sym typeface="Monda"/>
              </a:rPr>
              <a:t>The prospect declines the membership.</a:t>
            </a:r>
            <a:endParaRPr/>
          </a:p>
          <a:p>
            <a:pPr indent="-228600" lvl="1" marL="514350" rtl="0" algn="l">
              <a:lnSpc>
                <a:spcPct val="90000"/>
              </a:lnSpc>
              <a:spcBef>
                <a:spcPts val="375"/>
              </a:spcBef>
              <a:spcAft>
                <a:spcPts val="0"/>
              </a:spcAft>
              <a:buClr>
                <a:schemeClr val="dk1"/>
              </a:buClr>
              <a:buSzPts val="1600"/>
              <a:buChar char="•"/>
            </a:pPr>
            <a:r>
              <a:rPr lang="en-US" sz="1600">
                <a:latin typeface="Monda"/>
                <a:ea typeface="Monda"/>
                <a:cs typeface="Monda"/>
                <a:sym typeface="Monda"/>
              </a:rPr>
              <a:t>The Sales associate offers the prospect low risk / low barrier to purchase options:</a:t>
            </a:r>
            <a:endParaRPr b="1" sz="1600">
              <a:latin typeface="Monda"/>
              <a:ea typeface="Monda"/>
              <a:cs typeface="Monda"/>
              <a:sym typeface="Monda"/>
            </a:endParaRPr>
          </a:p>
          <a:p>
            <a:pPr indent="-228600" lvl="2" marL="857250" rtl="0" algn="l">
              <a:lnSpc>
                <a:spcPct val="90000"/>
              </a:lnSpc>
              <a:spcBef>
                <a:spcPts val="375"/>
              </a:spcBef>
              <a:spcAft>
                <a:spcPts val="0"/>
              </a:spcAft>
              <a:buClr>
                <a:schemeClr val="dk1"/>
              </a:buClr>
              <a:buSzPts val="1600"/>
              <a:buChar char="•"/>
            </a:pPr>
            <a:r>
              <a:rPr lang="en-US" sz="1600">
                <a:latin typeface="Monda"/>
                <a:ea typeface="Monda"/>
                <a:cs typeface="Monda"/>
                <a:sym typeface="Monda"/>
              </a:rPr>
              <a:t>90 day “health makeover” membership</a:t>
            </a:r>
            <a:endParaRPr/>
          </a:p>
          <a:p>
            <a:pPr indent="-228600" lvl="2" marL="857250" rtl="0" algn="l">
              <a:lnSpc>
                <a:spcPct val="90000"/>
              </a:lnSpc>
              <a:spcBef>
                <a:spcPts val="375"/>
              </a:spcBef>
              <a:spcAft>
                <a:spcPts val="0"/>
              </a:spcAft>
              <a:buClr>
                <a:schemeClr val="dk1"/>
              </a:buClr>
              <a:buSzPts val="1600"/>
              <a:buChar char="•"/>
            </a:pPr>
            <a:r>
              <a:rPr lang="en-US" sz="1600">
                <a:latin typeface="Monda"/>
                <a:ea typeface="Monda"/>
                <a:cs typeface="Monda"/>
                <a:sym typeface="Monda"/>
              </a:rPr>
              <a:t>One week “trial” membership</a:t>
            </a:r>
            <a:endParaRPr sz="1600">
              <a:latin typeface="Monda"/>
              <a:ea typeface="Monda"/>
              <a:cs typeface="Monda"/>
              <a:sym typeface="Mond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62" name="Shape 962"/>
        <p:cNvGrpSpPr/>
        <p:nvPr/>
      </p:nvGrpSpPr>
      <p:grpSpPr>
        <a:xfrm>
          <a:off x="0" y="0"/>
          <a:ext cx="0" cy="0"/>
          <a:chOff x="0" y="0"/>
          <a:chExt cx="0" cy="0"/>
        </a:xfrm>
      </p:grpSpPr>
      <p:sp>
        <p:nvSpPr>
          <p:cNvPr id="963" name="Google Shape;963;p48"/>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picture containing pink, invertebrate, purple, cloth&#10;&#10;Description automatically generated" id="964" name="Google Shape;964;p48"/>
          <p:cNvPicPr preferRelativeResize="0"/>
          <p:nvPr/>
        </p:nvPicPr>
        <p:blipFill rotWithShape="1">
          <a:blip r:embed="rId3">
            <a:alphaModFix/>
          </a:blip>
          <a:srcRect b="0" l="0" r="0" t="0"/>
          <a:stretch/>
        </p:blipFill>
        <p:spPr>
          <a:xfrm>
            <a:off x="2642616" y="6868"/>
            <a:ext cx="6501384" cy="5143490"/>
          </a:xfrm>
          <a:prstGeom prst="rect">
            <a:avLst/>
          </a:prstGeom>
          <a:noFill/>
          <a:ln>
            <a:noFill/>
          </a:ln>
        </p:spPr>
      </p:pic>
      <p:sp>
        <p:nvSpPr>
          <p:cNvPr id="965" name="Google Shape;965;p48"/>
          <p:cNvSpPr/>
          <p:nvPr/>
        </p:nvSpPr>
        <p:spPr>
          <a:xfrm>
            <a:off x="1" y="0"/>
            <a:ext cx="7317451" cy="5143500"/>
          </a:xfrm>
          <a:prstGeom prst="rect">
            <a:avLst/>
          </a:prstGeom>
          <a:gradFill>
            <a:gsLst>
              <a:gs pos="0">
                <a:srgbClr val="FFFFFF">
                  <a:alpha val="0"/>
                </a:srgbClr>
              </a:gs>
              <a:gs pos="19000">
                <a:srgbClr val="FFFFFF">
                  <a:alpha val="37647"/>
                </a:srgbClr>
              </a:gs>
              <a:gs pos="35000">
                <a:srgbClr val="FFFFFF">
                  <a:alpha val="77647"/>
                </a:srgbClr>
              </a:gs>
              <a:gs pos="5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66" name="Google Shape;966;p48"/>
          <p:cNvSpPr txBox="1"/>
          <p:nvPr>
            <p:ph idx="4294967295" type="title"/>
          </p:nvPr>
        </p:nvSpPr>
        <p:spPr>
          <a:xfrm>
            <a:off x="310580" y="989076"/>
            <a:ext cx="4794820" cy="84353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Archivo Narrow"/>
              <a:buNone/>
            </a:pPr>
            <a:r>
              <a:rPr b="1" lang="en-US" sz="4000">
                <a:latin typeface="Archivo Narrow"/>
                <a:ea typeface="Archivo Narrow"/>
                <a:cs typeface="Archivo Narrow"/>
                <a:sym typeface="Archivo Narrow"/>
              </a:rPr>
              <a:t>Down Selling</a:t>
            </a:r>
            <a:endParaRPr/>
          </a:p>
        </p:txBody>
      </p:sp>
      <p:sp>
        <p:nvSpPr>
          <p:cNvPr id="967" name="Google Shape;967;p48"/>
          <p:cNvSpPr/>
          <p:nvPr/>
        </p:nvSpPr>
        <p:spPr>
          <a:xfrm rot="5400000">
            <a:off x="496919" y="454343"/>
            <a:ext cx="54864" cy="41148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68" name="Google Shape;968;p48"/>
          <p:cNvSpPr/>
          <p:nvPr/>
        </p:nvSpPr>
        <p:spPr>
          <a:xfrm>
            <a:off x="321183" y="1832610"/>
            <a:ext cx="2475738" cy="6858"/>
          </a:xfrm>
          <a:prstGeom prst="rect">
            <a:avLst/>
          </a:prstGeom>
          <a:solidFill>
            <a:srgbClr val="D5D5D5"/>
          </a:solidFill>
          <a:ln cap="flat" cmpd="sng" w="9525">
            <a:solidFill>
              <a:srgbClr val="D5D5D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69" name="Google Shape;969;p48"/>
          <p:cNvSpPr txBox="1"/>
          <p:nvPr>
            <p:ph idx="4294967295" type="body"/>
          </p:nvPr>
        </p:nvSpPr>
        <p:spPr>
          <a:xfrm>
            <a:off x="278320" y="2038540"/>
            <a:ext cx="4293680" cy="26599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b="1" lang="en-US" sz="2000">
                <a:latin typeface="Monda"/>
                <a:ea typeface="Monda"/>
                <a:cs typeface="Monda"/>
                <a:sym typeface="Monda"/>
              </a:rPr>
              <a:t>Down-sell Example:</a:t>
            </a:r>
            <a:endParaRPr/>
          </a:p>
          <a:p>
            <a:pPr indent="0" lvl="2" marL="628650" rtl="0" algn="l">
              <a:lnSpc>
                <a:spcPct val="90000"/>
              </a:lnSpc>
              <a:spcBef>
                <a:spcPts val="375"/>
              </a:spcBef>
              <a:spcAft>
                <a:spcPts val="0"/>
              </a:spcAft>
              <a:buClr>
                <a:schemeClr val="dk1"/>
              </a:buClr>
              <a:buSzPts val="1600"/>
              <a:buNone/>
            </a:pPr>
            <a:r>
              <a:t/>
            </a:r>
            <a:endParaRPr sz="1600">
              <a:latin typeface="Monda"/>
              <a:ea typeface="Monda"/>
              <a:cs typeface="Monda"/>
              <a:sym typeface="Monda"/>
            </a:endParaRPr>
          </a:p>
          <a:p>
            <a:pPr indent="-228600" lvl="1" marL="514350" rtl="0" algn="l">
              <a:lnSpc>
                <a:spcPct val="90000"/>
              </a:lnSpc>
              <a:spcBef>
                <a:spcPts val="375"/>
              </a:spcBef>
              <a:spcAft>
                <a:spcPts val="0"/>
              </a:spcAft>
              <a:buClr>
                <a:schemeClr val="dk1"/>
              </a:buClr>
              <a:buSzPts val="1600"/>
              <a:buChar char="•"/>
            </a:pPr>
            <a:r>
              <a:rPr b="1" lang="en-US" sz="1600">
                <a:latin typeface="Monda"/>
                <a:ea typeface="Monda"/>
                <a:cs typeface="Monda"/>
                <a:sym typeface="Monda"/>
              </a:rPr>
              <a:t>Florist – sells a dozen roses for $50</a:t>
            </a:r>
            <a:endParaRPr/>
          </a:p>
          <a:p>
            <a:pPr indent="-228600" lvl="1" marL="514350" rtl="0" algn="l">
              <a:lnSpc>
                <a:spcPct val="90000"/>
              </a:lnSpc>
              <a:spcBef>
                <a:spcPts val="375"/>
              </a:spcBef>
              <a:spcAft>
                <a:spcPts val="0"/>
              </a:spcAft>
              <a:buClr>
                <a:schemeClr val="dk1"/>
              </a:buClr>
              <a:buSzPts val="1600"/>
              <a:buChar char="•"/>
            </a:pPr>
            <a:r>
              <a:rPr lang="en-US" sz="1600">
                <a:latin typeface="Monda"/>
                <a:ea typeface="Monda"/>
                <a:cs typeface="Monda"/>
                <a:sym typeface="Monda"/>
              </a:rPr>
              <a:t>Just ONE $25 alternative down-sell daily would net an additional $8,000 annually</a:t>
            </a:r>
            <a:endParaRPr/>
          </a:p>
          <a:p>
            <a:pPr indent="-228600" lvl="1" marL="514350" rtl="0" algn="l">
              <a:lnSpc>
                <a:spcPct val="90000"/>
              </a:lnSpc>
              <a:spcBef>
                <a:spcPts val="375"/>
              </a:spcBef>
              <a:spcAft>
                <a:spcPts val="0"/>
              </a:spcAft>
              <a:buClr>
                <a:schemeClr val="dk1"/>
              </a:buClr>
              <a:buSzPts val="1600"/>
              <a:buChar char="•"/>
            </a:pPr>
            <a:r>
              <a:rPr lang="en-US" sz="1600">
                <a:latin typeface="Monda"/>
                <a:ea typeface="Monda"/>
                <a:cs typeface="Monda"/>
                <a:sym typeface="Monda"/>
              </a:rPr>
              <a:t>That’s only one possible downsell opportunity - suppose they had floral alternatives for weddings, lower priced options for funerals and so on</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73" name="Shape 973"/>
        <p:cNvGrpSpPr/>
        <p:nvPr/>
      </p:nvGrpSpPr>
      <p:grpSpPr>
        <a:xfrm>
          <a:off x="0" y="0"/>
          <a:ext cx="0" cy="0"/>
          <a:chOff x="0" y="0"/>
          <a:chExt cx="0" cy="0"/>
        </a:xfrm>
      </p:grpSpPr>
      <p:pic>
        <p:nvPicPr>
          <p:cNvPr descr="Doctor holding light" id="974" name="Google Shape;974;p49"/>
          <p:cNvPicPr preferRelativeResize="0"/>
          <p:nvPr/>
        </p:nvPicPr>
        <p:blipFill rotWithShape="1">
          <a:blip r:embed="rId3">
            <a:alphaModFix/>
          </a:blip>
          <a:srcRect b="0" l="0" r="0" t="0"/>
          <a:stretch/>
        </p:blipFill>
        <p:spPr>
          <a:xfrm>
            <a:off x="20" y="10"/>
            <a:ext cx="9143979" cy="5143490"/>
          </a:xfrm>
          <a:prstGeom prst="rect">
            <a:avLst/>
          </a:prstGeom>
          <a:noFill/>
          <a:ln>
            <a:noFill/>
          </a:ln>
        </p:spPr>
      </p:pic>
      <p:sp>
        <p:nvSpPr>
          <p:cNvPr id="975" name="Google Shape;975;p49"/>
          <p:cNvSpPr/>
          <p:nvPr/>
        </p:nvSpPr>
        <p:spPr>
          <a:xfrm flipH="1">
            <a:off x="0" y="748631"/>
            <a:ext cx="4512879" cy="4394869"/>
          </a:xfrm>
          <a:custGeom>
            <a:rect b="b" l="l" r="r" t="t"/>
            <a:pathLst>
              <a:path extrusionOk="0" h="1298" w="1333">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74901"/>
            </a:schemeClr>
          </a:solidFill>
          <a:ln>
            <a:noFill/>
          </a:ln>
        </p:spPr>
        <p:txBody>
          <a:bodyPr anchorCtr="0" anchor="t" bIns="45700" lIns="91425" spcFirstLastPara="1" rIns="91425" wrap="square" tIns="45700">
            <a:normAutofit/>
          </a:bodyPr>
          <a:lstStyle/>
          <a:p>
            <a:pPr indent="0" lvl="0" marL="0" marR="0" rtl="0" algn="ctr">
              <a:spcBef>
                <a:spcPts val="0"/>
              </a:spcBef>
              <a:spcAft>
                <a:spcPts val="0"/>
              </a:spcAft>
              <a:buClr>
                <a:schemeClr val="dk1"/>
              </a:buClr>
              <a:buSzPts val="1600"/>
              <a:buFont typeface="Arial"/>
              <a:buNone/>
            </a:pPr>
            <a:r>
              <a:t/>
            </a:r>
            <a:endParaRPr sz="1600" cap="none">
              <a:solidFill>
                <a:schemeClr val="dk1"/>
              </a:solidFill>
              <a:latin typeface="Arial"/>
              <a:ea typeface="Arial"/>
              <a:cs typeface="Arial"/>
              <a:sym typeface="Arial"/>
            </a:endParaRPr>
          </a:p>
        </p:txBody>
      </p:sp>
      <p:sp>
        <p:nvSpPr>
          <p:cNvPr id="976" name="Google Shape;976;p49"/>
          <p:cNvSpPr txBox="1"/>
          <p:nvPr>
            <p:ph idx="4294967295" type="title"/>
          </p:nvPr>
        </p:nvSpPr>
        <p:spPr>
          <a:xfrm>
            <a:off x="304800" y="748631"/>
            <a:ext cx="5943600" cy="1007066"/>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000"/>
              <a:buFont typeface="Archivo Narrow"/>
              <a:buNone/>
            </a:pPr>
            <a:r>
              <a:rPr b="1" lang="en-US" sz="4000">
                <a:latin typeface="Archivo Narrow"/>
                <a:ea typeface="Archivo Narrow"/>
                <a:cs typeface="Archivo Narrow"/>
                <a:sym typeface="Archivo Narrow"/>
              </a:rPr>
              <a:t>Up-selling </a:t>
            </a:r>
            <a:r>
              <a:rPr b="1" lang="en-US" sz="4000">
                <a:latin typeface="Monda"/>
                <a:ea typeface="Monda"/>
                <a:cs typeface="Monda"/>
                <a:sym typeface="Monda"/>
              </a:rPr>
              <a:t>&amp;</a:t>
            </a:r>
            <a:r>
              <a:rPr b="1" lang="en-US" sz="4000">
                <a:latin typeface="Archivo Narrow"/>
                <a:ea typeface="Archivo Narrow"/>
                <a:cs typeface="Archivo Narrow"/>
                <a:sym typeface="Archivo Narrow"/>
              </a:rPr>
              <a:t> Cross-selling</a:t>
            </a:r>
            <a:endParaRPr/>
          </a:p>
        </p:txBody>
      </p:sp>
      <p:cxnSp>
        <p:nvCxnSpPr>
          <p:cNvPr id="977" name="Google Shape;977;p49"/>
          <p:cNvCxnSpPr/>
          <p:nvPr/>
        </p:nvCxnSpPr>
        <p:spPr>
          <a:xfrm>
            <a:off x="1715288" y="2502854"/>
            <a:ext cx="701565" cy="0"/>
          </a:xfrm>
          <a:prstGeom prst="straightConnector1">
            <a:avLst/>
          </a:prstGeom>
          <a:noFill/>
          <a:ln cap="sq" cmpd="sng" w="25400">
            <a:solidFill>
              <a:srgbClr val="262626"/>
            </a:solidFill>
            <a:prstDash val="solid"/>
            <a:bevel/>
            <a:headEnd len="sm" w="sm" type="none"/>
            <a:tailEnd len="sm" w="sm" type="none"/>
          </a:ln>
        </p:spPr>
      </p:cxnSp>
      <p:sp>
        <p:nvSpPr>
          <p:cNvPr id="978" name="Google Shape;978;p49"/>
          <p:cNvSpPr txBox="1"/>
          <p:nvPr>
            <p:ph idx="4294967295" type="body"/>
          </p:nvPr>
        </p:nvSpPr>
        <p:spPr>
          <a:xfrm>
            <a:off x="304800" y="1428750"/>
            <a:ext cx="4191000" cy="3158419"/>
          </a:xfrm>
          <a:prstGeom prst="rect">
            <a:avLst/>
          </a:prstGeom>
          <a:noFill/>
          <a:ln>
            <a:noFill/>
          </a:ln>
        </p:spPr>
        <p:txBody>
          <a:bodyPr anchorCtr="0" anchor="ctr" bIns="45700" lIns="91425" spcFirstLastPara="1" rIns="91425" wrap="square" tIns="45700">
            <a:normAutofit/>
          </a:bodyPr>
          <a:lstStyle/>
          <a:p>
            <a:pPr indent="0" lvl="1" marL="28575" rtl="0" algn="l">
              <a:lnSpc>
                <a:spcPct val="90000"/>
              </a:lnSpc>
              <a:spcBef>
                <a:spcPts val="0"/>
              </a:spcBef>
              <a:spcAft>
                <a:spcPts val="0"/>
              </a:spcAft>
              <a:buClr>
                <a:schemeClr val="dk1"/>
              </a:buClr>
              <a:buSzPts val="800"/>
              <a:buNone/>
            </a:pPr>
            <a:r>
              <a:t/>
            </a:r>
            <a:endParaRPr sz="800"/>
          </a:p>
          <a:p>
            <a:pPr indent="0" lvl="1" marL="285750" rtl="0" algn="l">
              <a:lnSpc>
                <a:spcPct val="90000"/>
              </a:lnSpc>
              <a:spcBef>
                <a:spcPts val="375"/>
              </a:spcBef>
              <a:spcAft>
                <a:spcPts val="0"/>
              </a:spcAft>
              <a:buClr>
                <a:schemeClr val="dk1"/>
              </a:buClr>
              <a:buSzPts val="1400"/>
              <a:buNone/>
            </a:pPr>
            <a:r>
              <a:rPr b="1" lang="en-US" sz="1400">
                <a:latin typeface="Monda"/>
                <a:ea typeface="Monda"/>
                <a:cs typeface="Monda"/>
                <a:sym typeface="Monda"/>
              </a:rPr>
              <a:t>Upselling</a:t>
            </a:r>
            <a:r>
              <a:rPr lang="en-US" sz="1400">
                <a:latin typeface="Monda"/>
                <a:ea typeface="Monda"/>
                <a:cs typeface="Monda"/>
                <a:sym typeface="Monda"/>
              </a:rPr>
              <a:t> means offering a higher grade or quality or size of the item that the customer may be interested in at the point  when the customer is ready to buy.</a:t>
            </a:r>
            <a:endParaRPr/>
          </a:p>
          <a:p>
            <a:pPr indent="0" lvl="1" marL="285750" rtl="0" algn="l">
              <a:lnSpc>
                <a:spcPct val="90000"/>
              </a:lnSpc>
              <a:spcBef>
                <a:spcPts val="375"/>
              </a:spcBef>
              <a:spcAft>
                <a:spcPts val="0"/>
              </a:spcAft>
              <a:buClr>
                <a:schemeClr val="dk1"/>
              </a:buClr>
              <a:buSzPts val="1400"/>
              <a:buNone/>
            </a:pPr>
            <a:r>
              <a:t/>
            </a:r>
            <a:endParaRPr sz="1400">
              <a:latin typeface="Monda"/>
              <a:ea typeface="Monda"/>
              <a:cs typeface="Monda"/>
              <a:sym typeface="Monda"/>
            </a:endParaRPr>
          </a:p>
          <a:p>
            <a:pPr indent="0" lvl="1" marL="285750" rtl="0" algn="l">
              <a:lnSpc>
                <a:spcPct val="90000"/>
              </a:lnSpc>
              <a:spcBef>
                <a:spcPts val="375"/>
              </a:spcBef>
              <a:spcAft>
                <a:spcPts val="0"/>
              </a:spcAft>
              <a:buClr>
                <a:schemeClr val="dk1"/>
              </a:buClr>
              <a:buSzPts val="1400"/>
              <a:buNone/>
            </a:pPr>
            <a:r>
              <a:rPr b="1" lang="en-US" sz="1400">
                <a:latin typeface="Monda"/>
                <a:ea typeface="Monda"/>
                <a:cs typeface="Monda"/>
                <a:sym typeface="Monda"/>
              </a:rPr>
              <a:t>Cross-selling</a:t>
            </a:r>
            <a:r>
              <a:rPr lang="en-US" sz="1400">
                <a:latin typeface="Monda"/>
                <a:ea typeface="Monda"/>
                <a:cs typeface="Monda"/>
                <a:sym typeface="Monda"/>
              </a:rPr>
              <a:t> means offering other products or services which complement the item the customer is interested in, at the point when the customer is ready to buy.</a:t>
            </a:r>
            <a:endParaRPr/>
          </a:p>
          <a:p>
            <a:pPr indent="0" lvl="1" marL="285750" rtl="0" algn="l">
              <a:lnSpc>
                <a:spcPct val="90000"/>
              </a:lnSpc>
              <a:spcBef>
                <a:spcPts val="375"/>
              </a:spcBef>
              <a:spcAft>
                <a:spcPts val="0"/>
              </a:spcAft>
              <a:buClr>
                <a:schemeClr val="dk1"/>
              </a:buClr>
              <a:buSzPts val="1400"/>
              <a:buNone/>
            </a:pPr>
            <a:r>
              <a:t/>
            </a:r>
            <a:endParaRPr sz="1400">
              <a:latin typeface="Monda"/>
              <a:ea typeface="Monda"/>
              <a:cs typeface="Monda"/>
              <a:sym typeface="Monda"/>
            </a:endParaRPr>
          </a:p>
          <a:p>
            <a:pPr indent="0" lvl="1" marL="285750" rtl="0" algn="l">
              <a:lnSpc>
                <a:spcPct val="90000"/>
              </a:lnSpc>
              <a:spcBef>
                <a:spcPts val="375"/>
              </a:spcBef>
              <a:spcAft>
                <a:spcPts val="0"/>
              </a:spcAft>
              <a:buClr>
                <a:schemeClr val="dk1"/>
              </a:buClr>
              <a:buSzPts val="1400"/>
              <a:buNone/>
            </a:pPr>
            <a:r>
              <a:rPr b="1" lang="en-US" sz="1400">
                <a:latin typeface="Monda"/>
                <a:ea typeface="Monda"/>
                <a:cs typeface="Monda"/>
                <a:sym typeface="Monda"/>
              </a:rPr>
              <a:t>34% of prospects </a:t>
            </a:r>
            <a:r>
              <a:rPr lang="en-US" sz="1400">
                <a:latin typeface="Monda"/>
                <a:ea typeface="Monda"/>
                <a:cs typeface="Monda"/>
                <a:sym typeface="Monda"/>
              </a:rPr>
              <a:t>will buy additional products or services at the time of their original purchase IF they’re asked to do so.</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7" name="Shape 187"/>
        <p:cNvGrpSpPr/>
        <p:nvPr/>
      </p:nvGrpSpPr>
      <p:grpSpPr>
        <a:xfrm>
          <a:off x="0" y="0"/>
          <a:ext cx="0" cy="0"/>
          <a:chOff x="0" y="0"/>
          <a:chExt cx="0" cy="0"/>
        </a:xfrm>
      </p:grpSpPr>
      <p:sp>
        <p:nvSpPr>
          <p:cNvPr id="188" name="Google Shape;188;p5"/>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Serious chemist using microscope at laboratory" id="189" name="Google Shape;189;p5"/>
          <p:cNvPicPr preferRelativeResize="0"/>
          <p:nvPr/>
        </p:nvPicPr>
        <p:blipFill rotWithShape="1">
          <a:blip r:embed="rId3">
            <a:alphaModFix/>
          </a:blip>
          <a:srcRect b="-2" l="0" r="0" t="0"/>
          <a:stretch/>
        </p:blipFill>
        <p:spPr>
          <a:xfrm>
            <a:off x="0" y="10"/>
            <a:ext cx="6501364" cy="5143490"/>
          </a:xfrm>
          <a:prstGeom prst="rect">
            <a:avLst/>
          </a:prstGeom>
          <a:noFill/>
          <a:ln>
            <a:noFill/>
          </a:ln>
        </p:spPr>
      </p:pic>
      <p:sp>
        <p:nvSpPr>
          <p:cNvPr id="190" name="Google Shape;190;p5"/>
          <p:cNvSpPr/>
          <p:nvPr/>
        </p:nvSpPr>
        <p:spPr>
          <a:xfrm flipH="1">
            <a:off x="1826549" y="0"/>
            <a:ext cx="7317451" cy="5143500"/>
          </a:xfrm>
          <a:prstGeom prst="rect">
            <a:avLst/>
          </a:prstGeom>
          <a:gradFill>
            <a:gsLst>
              <a:gs pos="0">
                <a:srgbClr val="FFFFFF">
                  <a:alpha val="0"/>
                </a:srgbClr>
              </a:gs>
              <a:gs pos="19000">
                <a:srgbClr val="FFFFFF">
                  <a:alpha val="40000"/>
                </a:srgbClr>
              </a:gs>
              <a:gs pos="35000">
                <a:srgbClr val="FFFFFF">
                  <a:alpha val="75686"/>
                </a:srgbClr>
              </a:gs>
              <a:gs pos="52999">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1" name="Google Shape;191;p5"/>
          <p:cNvSpPr txBox="1"/>
          <p:nvPr/>
        </p:nvSpPr>
        <p:spPr>
          <a:xfrm>
            <a:off x="3787634" y="1004221"/>
            <a:ext cx="5427460" cy="63439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Archivo Narrow"/>
              <a:buNone/>
            </a:pPr>
            <a:r>
              <a:rPr b="1" lang="en-US" sz="3200">
                <a:solidFill>
                  <a:schemeClr val="dk1"/>
                </a:solidFill>
                <a:latin typeface="Archivo Narrow"/>
                <a:ea typeface="Archivo Narrow"/>
                <a:cs typeface="Archivo Narrow"/>
                <a:sym typeface="Archivo Narrow"/>
              </a:rPr>
              <a:t>Basic Questions To Start…</a:t>
            </a:r>
            <a:endParaRPr/>
          </a:p>
        </p:txBody>
      </p:sp>
      <p:sp>
        <p:nvSpPr>
          <p:cNvPr id="192" name="Google Shape;192;p5"/>
          <p:cNvSpPr/>
          <p:nvPr/>
        </p:nvSpPr>
        <p:spPr>
          <a:xfrm rot="5400000">
            <a:off x="6515500" y="454343"/>
            <a:ext cx="54864" cy="41148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93" name="Google Shape;193;p5"/>
          <p:cNvSpPr/>
          <p:nvPr/>
        </p:nvSpPr>
        <p:spPr>
          <a:xfrm>
            <a:off x="6339763" y="1832610"/>
            <a:ext cx="2414016" cy="6858"/>
          </a:xfrm>
          <a:prstGeom prst="rect">
            <a:avLst/>
          </a:prstGeom>
          <a:solidFill>
            <a:srgbClr val="D5D5D5"/>
          </a:solidFill>
          <a:ln cap="flat" cmpd="sng" w="9525">
            <a:solidFill>
              <a:srgbClr val="D5D5D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4" name="Google Shape;194;p5"/>
          <p:cNvSpPr txBox="1"/>
          <p:nvPr>
            <p:ph idx="1" type="body"/>
          </p:nvPr>
        </p:nvSpPr>
        <p:spPr>
          <a:xfrm>
            <a:off x="3200400" y="2101311"/>
            <a:ext cx="5656060" cy="2405444"/>
          </a:xfrm>
          <a:prstGeom prst="rect">
            <a:avLst/>
          </a:prstGeom>
          <a:noFill/>
          <a:ln>
            <a:noFill/>
          </a:ln>
        </p:spPr>
        <p:txBody>
          <a:bodyPr anchorCtr="0" anchor="t" bIns="45700" lIns="91425" spcFirstLastPara="1" rIns="91425" wrap="square" tIns="45700">
            <a:normAutofit/>
          </a:bodyPr>
          <a:lstStyle/>
          <a:p>
            <a:pPr indent="-146050" lvl="1" marL="514350" rtl="0" algn="l">
              <a:lnSpc>
                <a:spcPct val="90000"/>
              </a:lnSpc>
              <a:spcBef>
                <a:spcPts val="0"/>
              </a:spcBef>
              <a:spcAft>
                <a:spcPts val="0"/>
              </a:spcAft>
              <a:buClr>
                <a:schemeClr val="dk1"/>
              </a:buClr>
              <a:buSzPts val="1300"/>
              <a:buNone/>
            </a:pPr>
            <a:r>
              <a:t/>
            </a:r>
            <a:endParaRPr b="1" sz="1300">
              <a:latin typeface="Monda"/>
              <a:ea typeface="Monda"/>
              <a:cs typeface="Monda"/>
              <a:sym typeface="Monda"/>
            </a:endParaRPr>
          </a:p>
          <a:p>
            <a:pPr indent="-88900" lvl="0" marL="171450" rtl="0" algn="l">
              <a:lnSpc>
                <a:spcPct val="90000"/>
              </a:lnSpc>
              <a:spcBef>
                <a:spcPts val="750"/>
              </a:spcBef>
              <a:spcAft>
                <a:spcPts val="0"/>
              </a:spcAft>
              <a:buClr>
                <a:schemeClr val="dk1"/>
              </a:buClr>
              <a:buSzPts val="1300"/>
              <a:buNone/>
            </a:pPr>
            <a:r>
              <a:t/>
            </a:r>
            <a:endParaRPr sz="1300">
              <a:latin typeface="Monda"/>
              <a:ea typeface="Monda"/>
              <a:cs typeface="Monda"/>
              <a:sym typeface="Monda"/>
            </a:endParaRPr>
          </a:p>
        </p:txBody>
      </p:sp>
      <p:sp>
        <p:nvSpPr>
          <p:cNvPr id="195" name="Google Shape;195;p5"/>
          <p:cNvSpPr txBox="1"/>
          <p:nvPr/>
        </p:nvSpPr>
        <p:spPr>
          <a:xfrm>
            <a:off x="4313771" y="1900454"/>
            <a:ext cx="4458321" cy="2006025"/>
          </a:xfrm>
          <a:prstGeom prst="rect">
            <a:avLst/>
          </a:prstGeom>
          <a:noFill/>
          <a:ln>
            <a:noFill/>
          </a:ln>
        </p:spPr>
        <p:txBody>
          <a:bodyPr anchorCtr="0" anchor="t" bIns="45700" lIns="91425" spcFirstLastPara="1" rIns="91425" wrap="square" tIns="45700">
            <a:normAutofit/>
          </a:bodyPr>
          <a:lstStyle/>
          <a:p>
            <a:pPr indent="-152400" lvl="1" marL="514350" marR="0" rtl="0" algn="l">
              <a:lnSpc>
                <a:spcPct val="90000"/>
              </a:lnSpc>
              <a:spcBef>
                <a:spcPts val="0"/>
              </a:spcBef>
              <a:spcAft>
                <a:spcPts val="0"/>
              </a:spcAft>
              <a:buClr>
                <a:schemeClr val="dk1"/>
              </a:buClr>
              <a:buSzPts val="1200"/>
              <a:buFont typeface="Arial"/>
              <a:buNone/>
            </a:pPr>
            <a:r>
              <a:t/>
            </a:r>
            <a:endParaRPr b="1" i="0" sz="1200" u="none" cap="none" strike="noStrike">
              <a:solidFill>
                <a:schemeClr val="dk1"/>
              </a:solidFill>
              <a:latin typeface="Calibri"/>
              <a:ea typeface="Calibri"/>
              <a:cs typeface="Calibri"/>
              <a:sym typeface="Calibri"/>
            </a:endParaRPr>
          </a:p>
          <a:p>
            <a:pPr indent="-171450" lvl="0" marL="171450" marR="0" rtl="0" algn="l">
              <a:lnSpc>
                <a:spcPct val="90000"/>
              </a:lnSpc>
              <a:spcBef>
                <a:spcPts val="750"/>
              </a:spcBef>
              <a:spcAft>
                <a:spcPts val="0"/>
              </a:spcAft>
              <a:buClr>
                <a:schemeClr val="dk1"/>
              </a:buClr>
              <a:buSzPts val="1400"/>
              <a:buFont typeface="Arial"/>
              <a:buChar char="•"/>
            </a:pPr>
            <a:r>
              <a:rPr lang="en-US" sz="1400">
                <a:solidFill>
                  <a:schemeClr val="dk1"/>
                </a:solidFill>
                <a:latin typeface="Monda"/>
                <a:ea typeface="Monda"/>
                <a:cs typeface="Monda"/>
                <a:sym typeface="Monda"/>
              </a:rPr>
              <a:t>What is your view of the current state of the industry in your market?</a:t>
            </a:r>
            <a:endParaRPr/>
          </a:p>
          <a:p>
            <a:pPr indent="-171450" lvl="0" marL="171450" marR="0" rtl="0" algn="l">
              <a:lnSpc>
                <a:spcPct val="90000"/>
              </a:lnSpc>
              <a:spcBef>
                <a:spcPts val="750"/>
              </a:spcBef>
              <a:spcAft>
                <a:spcPts val="0"/>
              </a:spcAft>
              <a:buClr>
                <a:schemeClr val="dk1"/>
              </a:buClr>
              <a:buSzPts val="1400"/>
              <a:buFont typeface="Arial"/>
              <a:buChar char="•"/>
            </a:pPr>
            <a:r>
              <a:rPr lang="en-US" sz="1400">
                <a:solidFill>
                  <a:schemeClr val="dk1"/>
                </a:solidFill>
                <a:latin typeface="Monda"/>
                <a:ea typeface="Monda"/>
                <a:cs typeface="Monda"/>
                <a:sym typeface="Monda"/>
              </a:rPr>
              <a:t>What do you see as the biggest growth opportunities for in your industry?</a:t>
            </a:r>
            <a:endParaRPr/>
          </a:p>
          <a:p>
            <a:pPr indent="-171450" lvl="0" marL="171450" marR="0" rtl="0" algn="l">
              <a:lnSpc>
                <a:spcPct val="90000"/>
              </a:lnSpc>
              <a:spcBef>
                <a:spcPts val="750"/>
              </a:spcBef>
              <a:spcAft>
                <a:spcPts val="0"/>
              </a:spcAft>
              <a:buClr>
                <a:schemeClr val="dk1"/>
              </a:buClr>
              <a:buSzPts val="1400"/>
              <a:buFont typeface="Arial"/>
              <a:buChar char="•"/>
            </a:pPr>
            <a:r>
              <a:rPr lang="en-US" sz="1400">
                <a:solidFill>
                  <a:schemeClr val="dk1"/>
                </a:solidFill>
                <a:latin typeface="Monda"/>
                <a:ea typeface="Monda"/>
                <a:cs typeface="Monda"/>
                <a:sym typeface="Monda"/>
              </a:rPr>
              <a:t>What do you feel are the biggest challenges facing your industry, right now?</a:t>
            </a:r>
            <a:endParaRPr/>
          </a:p>
          <a:p>
            <a:pPr indent="-95250" lvl="0" marL="171450" marR="0" rtl="0" algn="l">
              <a:lnSpc>
                <a:spcPct val="90000"/>
              </a:lnSpc>
              <a:spcBef>
                <a:spcPts val="75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95250" lvl="0" marL="171450" marR="0" rtl="0" algn="l">
              <a:lnSpc>
                <a:spcPct val="90000"/>
              </a:lnSpc>
              <a:spcBef>
                <a:spcPts val="75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91"/>
                                        </p:tgtEl>
                                        <p:attrNameLst>
                                          <p:attrName>style.visibility</p:attrName>
                                        </p:attrNameLst>
                                      </p:cBhvr>
                                      <p:to>
                                        <p:strVal val="visible"/>
                                      </p:to>
                                    </p:set>
                                    <p:anim calcmode="lin" valueType="num">
                                      <p:cBhvr additive="base">
                                        <p:cTn dur="1000"/>
                                        <p:tgtEl>
                                          <p:spTgt spid="19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2" name="Shape 982"/>
        <p:cNvGrpSpPr/>
        <p:nvPr/>
      </p:nvGrpSpPr>
      <p:grpSpPr>
        <a:xfrm>
          <a:off x="0" y="0"/>
          <a:ext cx="0" cy="0"/>
          <a:chOff x="0" y="0"/>
          <a:chExt cx="0" cy="0"/>
        </a:xfrm>
      </p:grpSpPr>
      <p:sp>
        <p:nvSpPr>
          <p:cNvPr id="983" name="Google Shape;983;p50"/>
          <p:cNvSpPr/>
          <p:nvPr/>
        </p:nvSpPr>
        <p:spPr>
          <a:xfrm>
            <a:off x="1143" y="0"/>
            <a:ext cx="9141714" cy="5143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Heads of various toothbrushes" id="984" name="Google Shape;984;p50"/>
          <p:cNvPicPr preferRelativeResize="0"/>
          <p:nvPr/>
        </p:nvPicPr>
        <p:blipFill rotWithShape="1">
          <a:blip r:embed="rId3">
            <a:alphaModFix/>
          </a:blip>
          <a:srcRect b="0" l="0" r="0" t="0"/>
          <a:stretch/>
        </p:blipFill>
        <p:spPr>
          <a:xfrm>
            <a:off x="20" y="961"/>
            <a:ext cx="9143980" cy="5142539"/>
          </a:xfrm>
          <a:prstGeom prst="rect">
            <a:avLst/>
          </a:prstGeom>
          <a:noFill/>
          <a:ln>
            <a:noFill/>
          </a:ln>
        </p:spPr>
      </p:pic>
      <p:sp>
        <p:nvSpPr>
          <p:cNvPr id="985" name="Google Shape;985;p50"/>
          <p:cNvSpPr txBox="1"/>
          <p:nvPr>
            <p:ph idx="4294967295" type="body"/>
          </p:nvPr>
        </p:nvSpPr>
        <p:spPr>
          <a:xfrm>
            <a:off x="1219200" y="1276350"/>
            <a:ext cx="6858000" cy="2133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00000"/>
              </a:buClr>
              <a:buSzPts val="2100"/>
              <a:buNone/>
            </a:pPr>
            <a:r>
              <a:rPr b="1" lang="en-US">
                <a:solidFill>
                  <a:srgbClr val="800000"/>
                </a:solidFill>
                <a:latin typeface="Monda"/>
                <a:ea typeface="Monda"/>
                <a:cs typeface="Monda"/>
                <a:sym typeface="Monda"/>
              </a:rPr>
              <a:t>Upsell / Cross-sell Example:</a:t>
            </a:r>
            <a:endParaRPr sz="750">
              <a:solidFill>
                <a:schemeClr val="dk1"/>
              </a:solidFill>
              <a:latin typeface="Monda"/>
              <a:ea typeface="Monda"/>
              <a:cs typeface="Monda"/>
              <a:sym typeface="Monda"/>
            </a:endParaRPr>
          </a:p>
          <a:p>
            <a:pPr indent="-123825" lvl="1" marL="514350" rtl="0" algn="l">
              <a:lnSpc>
                <a:spcPct val="90000"/>
              </a:lnSpc>
              <a:spcBef>
                <a:spcPts val="375"/>
              </a:spcBef>
              <a:spcAft>
                <a:spcPts val="0"/>
              </a:spcAft>
              <a:buClr>
                <a:schemeClr val="dk1"/>
              </a:buClr>
              <a:buSzPts val="750"/>
              <a:buNone/>
            </a:pPr>
            <a:r>
              <a:t/>
            </a:r>
            <a:endParaRPr sz="750">
              <a:solidFill>
                <a:schemeClr val="dk1"/>
              </a:solidFill>
              <a:latin typeface="Monda"/>
              <a:ea typeface="Monda"/>
              <a:cs typeface="Monda"/>
              <a:sym typeface="Monda"/>
            </a:endParaRPr>
          </a:p>
          <a:p>
            <a:pPr indent="-171450" lvl="0" marL="171450" rtl="0" algn="l">
              <a:lnSpc>
                <a:spcPct val="90000"/>
              </a:lnSpc>
              <a:spcBef>
                <a:spcPts val="750"/>
              </a:spcBef>
              <a:spcAft>
                <a:spcPts val="0"/>
              </a:spcAft>
              <a:buClr>
                <a:schemeClr val="dk1"/>
              </a:buClr>
              <a:buSzPts val="1600"/>
              <a:buChar char="•"/>
            </a:pPr>
            <a:r>
              <a:rPr lang="en-US" sz="1600">
                <a:solidFill>
                  <a:schemeClr val="dk1"/>
                </a:solidFill>
                <a:latin typeface="Monda"/>
                <a:ea typeface="Monda"/>
                <a:cs typeface="Monda"/>
                <a:sym typeface="Monda"/>
              </a:rPr>
              <a:t>A dentist offers basic dental services like exams and teeth cleaning… but that is NOT where they make their money</a:t>
            </a:r>
            <a:endParaRPr/>
          </a:p>
          <a:p>
            <a:pPr indent="-171450" lvl="0" marL="171450" rtl="0" algn="l">
              <a:lnSpc>
                <a:spcPct val="90000"/>
              </a:lnSpc>
              <a:spcBef>
                <a:spcPts val="750"/>
              </a:spcBef>
              <a:spcAft>
                <a:spcPts val="0"/>
              </a:spcAft>
              <a:buClr>
                <a:schemeClr val="dk1"/>
              </a:buClr>
              <a:buSzPts val="1600"/>
              <a:buChar char="•"/>
            </a:pPr>
            <a:r>
              <a:rPr lang="en-US" sz="1600">
                <a:solidFill>
                  <a:schemeClr val="dk1"/>
                </a:solidFill>
                <a:latin typeface="Monda"/>
                <a:ea typeface="Monda"/>
                <a:cs typeface="Monda"/>
                <a:sym typeface="Monda"/>
              </a:rPr>
              <a:t>Most of their revenue comes from cosmetic services, root canals, crowns, fillings and braces</a:t>
            </a:r>
            <a:endParaRPr/>
          </a:p>
        </p:txBody>
      </p:sp>
      <p:sp>
        <p:nvSpPr>
          <p:cNvPr id="986" name="Google Shape;986;p50"/>
          <p:cNvSpPr txBox="1"/>
          <p:nvPr>
            <p:ph idx="4294967295" type="title"/>
          </p:nvPr>
        </p:nvSpPr>
        <p:spPr>
          <a:xfrm>
            <a:off x="457200" y="285750"/>
            <a:ext cx="5257800" cy="990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Archivo Narrow"/>
              <a:buNone/>
            </a:pPr>
            <a:r>
              <a:rPr b="1" lang="en-US" sz="3200">
                <a:latin typeface="Archivo Narrow"/>
                <a:ea typeface="Archivo Narrow"/>
                <a:cs typeface="Archivo Narrow"/>
                <a:sym typeface="Archivo Narrow"/>
              </a:rPr>
              <a:t>Up-selling </a:t>
            </a:r>
            <a:r>
              <a:rPr b="1" lang="en-US" sz="3200">
                <a:latin typeface="Monda"/>
                <a:ea typeface="Monda"/>
                <a:cs typeface="Monda"/>
                <a:sym typeface="Monda"/>
              </a:rPr>
              <a:t>&amp;</a:t>
            </a:r>
            <a:r>
              <a:rPr b="1" lang="en-US" sz="3200">
                <a:latin typeface="Archivo Narrow"/>
                <a:ea typeface="Archivo Narrow"/>
                <a:cs typeface="Archivo Narrow"/>
                <a:sym typeface="Archivo Narrow"/>
              </a:rPr>
              <a:t> Down-selling Increase's revenue per sale</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5">
                                            <p:txEl>
                                              <p:pRg end="0" st="0"/>
                                            </p:txEl>
                                          </p:spTgt>
                                        </p:tgtEl>
                                        <p:attrNameLst>
                                          <p:attrName>style.visibility</p:attrName>
                                        </p:attrNameLst>
                                      </p:cBhvr>
                                      <p:to>
                                        <p:strVal val="visible"/>
                                      </p:to>
                                    </p:set>
                                    <p:animEffect filter="fade" transition="in">
                                      <p:cBhvr>
                                        <p:cTn dur="1000"/>
                                        <p:tgtEl>
                                          <p:spTgt spid="98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5">
                                            <p:txEl>
                                              <p:pRg end="1" st="1"/>
                                            </p:txEl>
                                          </p:spTgt>
                                        </p:tgtEl>
                                        <p:attrNameLst>
                                          <p:attrName>style.visibility</p:attrName>
                                        </p:attrNameLst>
                                      </p:cBhvr>
                                      <p:to>
                                        <p:strVal val="visible"/>
                                      </p:to>
                                    </p:set>
                                    <p:animEffect filter="fade" transition="in">
                                      <p:cBhvr>
                                        <p:cTn dur="1000"/>
                                        <p:tgtEl>
                                          <p:spTgt spid="98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5">
                                            <p:txEl>
                                              <p:pRg end="2" st="2"/>
                                            </p:txEl>
                                          </p:spTgt>
                                        </p:tgtEl>
                                        <p:attrNameLst>
                                          <p:attrName>style.visibility</p:attrName>
                                        </p:attrNameLst>
                                      </p:cBhvr>
                                      <p:to>
                                        <p:strVal val="visible"/>
                                      </p:to>
                                    </p:set>
                                    <p:animEffect filter="fade" transition="in">
                                      <p:cBhvr>
                                        <p:cTn dur="1000"/>
                                        <p:tgtEl>
                                          <p:spTgt spid="98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5">
                                            <p:txEl>
                                              <p:pRg end="3" st="3"/>
                                            </p:txEl>
                                          </p:spTgt>
                                        </p:tgtEl>
                                        <p:attrNameLst>
                                          <p:attrName>style.visibility</p:attrName>
                                        </p:attrNameLst>
                                      </p:cBhvr>
                                      <p:to>
                                        <p:strVal val="visible"/>
                                      </p:to>
                                    </p:set>
                                    <p:animEffect filter="fade" transition="in">
                                      <p:cBhvr>
                                        <p:cTn dur="1000"/>
                                        <p:tgtEl>
                                          <p:spTgt spid="985">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0" name="Shape 990"/>
        <p:cNvGrpSpPr/>
        <p:nvPr/>
      </p:nvGrpSpPr>
      <p:grpSpPr>
        <a:xfrm>
          <a:off x="0" y="0"/>
          <a:ext cx="0" cy="0"/>
          <a:chOff x="0" y="0"/>
          <a:chExt cx="0" cy="0"/>
        </a:xfrm>
      </p:grpSpPr>
      <p:sp>
        <p:nvSpPr>
          <p:cNvPr id="991" name="Google Shape;991;p51"/>
          <p:cNvSpPr/>
          <p:nvPr/>
        </p:nvSpPr>
        <p:spPr>
          <a:xfrm>
            <a:off x="0" y="0"/>
            <a:ext cx="9144000" cy="51435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Woman wearing mask" id="992" name="Google Shape;992;p51"/>
          <p:cNvPicPr preferRelativeResize="0"/>
          <p:nvPr/>
        </p:nvPicPr>
        <p:blipFill rotWithShape="1">
          <a:blip r:embed="rId3">
            <a:alphaModFix/>
          </a:blip>
          <a:srcRect b="0" l="0" r="0" t="0"/>
          <a:stretch/>
        </p:blipFill>
        <p:spPr>
          <a:xfrm>
            <a:off x="4562839" y="-126237"/>
            <a:ext cx="4695998" cy="2949234"/>
          </a:xfrm>
          <a:prstGeom prst="rect">
            <a:avLst/>
          </a:prstGeom>
          <a:noFill/>
          <a:ln>
            <a:noFill/>
          </a:ln>
        </p:spPr>
      </p:pic>
      <p:pic>
        <p:nvPicPr>
          <p:cNvPr descr="Heads of various toothbrushes" id="993" name="Google Shape;993;p51"/>
          <p:cNvPicPr preferRelativeResize="0"/>
          <p:nvPr/>
        </p:nvPicPr>
        <p:blipFill rotWithShape="1">
          <a:blip r:embed="rId4">
            <a:alphaModFix/>
          </a:blip>
          <a:srcRect b="0" l="0" r="0" t="0"/>
          <a:stretch/>
        </p:blipFill>
        <p:spPr>
          <a:xfrm>
            <a:off x="4567428" y="1865374"/>
            <a:ext cx="4697730" cy="3161538"/>
          </a:xfrm>
          <a:prstGeom prst="rect">
            <a:avLst/>
          </a:prstGeom>
          <a:noFill/>
          <a:ln>
            <a:noFill/>
          </a:ln>
        </p:spPr>
      </p:pic>
      <p:pic>
        <p:nvPicPr>
          <p:cNvPr id="994" name="Google Shape;994;p51"/>
          <p:cNvPicPr preferRelativeResize="0"/>
          <p:nvPr/>
        </p:nvPicPr>
        <p:blipFill rotWithShape="1">
          <a:blip r:embed="rId5">
            <a:alphaModFix/>
          </a:blip>
          <a:srcRect b="0" l="0" r="0" t="0"/>
          <a:stretch/>
        </p:blipFill>
        <p:spPr>
          <a:xfrm>
            <a:off x="0" y="0"/>
            <a:ext cx="9144000" cy="5143500"/>
          </a:xfrm>
          <a:prstGeom prst="rect">
            <a:avLst/>
          </a:prstGeom>
          <a:noFill/>
          <a:ln>
            <a:noFill/>
          </a:ln>
        </p:spPr>
      </p:pic>
      <p:sp>
        <p:nvSpPr>
          <p:cNvPr id="995" name="Google Shape;995;p51"/>
          <p:cNvSpPr txBox="1"/>
          <p:nvPr>
            <p:ph idx="4294967295" type="title"/>
          </p:nvPr>
        </p:nvSpPr>
        <p:spPr>
          <a:xfrm>
            <a:off x="603748" y="598833"/>
            <a:ext cx="3952770" cy="98374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0000"/>
              </a:buClr>
              <a:buSzPts val="4000"/>
              <a:buFont typeface="Archivo Narrow"/>
              <a:buNone/>
            </a:pPr>
            <a:r>
              <a:rPr b="1" lang="en-US" sz="4000">
                <a:solidFill>
                  <a:srgbClr val="000000"/>
                </a:solidFill>
                <a:latin typeface="Archivo Narrow"/>
                <a:ea typeface="Archivo Narrow"/>
                <a:cs typeface="Archivo Narrow"/>
                <a:sym typeface="Archivo Narrow"/>
              </a:rPr>
              <a:t>Increase Revenues Per Sale</a:t>
            </a:r>
            <a:endParaRPr/>
          </a:p>
        </p:txBody>
      </p:sp>
      <p:sp>
        <p:nvSpPr>
          <p:cNvPr id="996" name="Google Shape;996;p51"/>
          <p:cNvSpPr txBox="1"/>
          <p:nvPr>
            <p:ph idx="4294967295" type="body"/>
          </p:nvPr>
        </p:nvSpPr>
        <p:spPr>
          <a:xfrm>
            <a:off x="603746" y="1704107"/>
            <a:ext cx="4349253" cy="284162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2000"/>
              <a:buNone/>
            </a:pPr>
            <a:r>
              <a:rPr b="1" lang="en-US" sz="2000">
                <a:solidFill>
                  <a:srgbClr val="000000"/>
                </a:solidFill>
                <a:latin typeface="Monda"/>
                <a:ea typeface="Monda"/>
                <a:cs typeface="Monda"/>
                <a:sym typeface="Monda"/>
              </a:rPr>
              <a:t>Upsell / Cross-sell:</a:t>
            </a:r>
            <a:endParaRPr sz="1400">
              <a:solidFill>
                <a:srgbClr val="000000"/>
              </a:solidFill>
              <a:latin typeface="Monda"/>
              <a:ea typeface="Monda"/>
              <a:cs typeface="Monda"/>
              <a:sym typeface="Monda"/>
            </a:endParaRPr>
          </a:p>
          <a:p>
            <a:pPr indent="-171450" lvl="0" marL="171450" rtl="0" algn="l">
              <a:lnSpc>
                <a:spcPct val="90000"/>
              </a:lnSpc>
              <a:spcBef>
                <a:spcPts val="750"/>
              </a:spcBef>
              <a:spcAft>
                <a:spcPts val="0"/>
              </a:spcAft>
              <a:buClr>
                <a:srgbClr val="000000"/>
              </a:buClr>
              <a:buSzPts val="1400"/>
              <a:buChar char="•"/>
            </a:pPr>
            <a:r>
              <a:rPr lang="en-US" sz="1400">
                <a:solidFill>
                  <a:srgbClr val="000000"/>
                </a:solidFill>
                <a:latin typeface="Monda"/>
                <a:ea typeface="Monda"/>
                <a:cs typeface="Monda"/>
                <a:sym typeface="Monda"/>
              </a:rPr>
              <a:t>What might convince someone to leave their dentist?</a:t>
            </a:r>
            <a:endParaRPr/>
          </a:p>
          <a:p>
            <a:pPr indent="-228600" lvl="1" marL="514350" rtl="0" algn="l">
              <a:lnSpc>
                <a:spcPct val="90000"/>
              </a:lnSpc>
              <a:spcBef>
                <a:spcPts val="375"/>
              </a:spcBef>
              <a:spcAft>
                <a:spcPts val="0"/>
              </a:spcAft>
              <a:buClr>
                <a:srgbClr val="000000"/>
              </a:buClr>
              <a:buSzPts val="1400"/>
              <a:buChar char="•"/>
            </a:pPr>
            <a:r>
              <a:rPr lang="en-US" sz="1400">
                <a:solidFill>
                  <a:srgbClr val="000000"/>
                </a:solidFill>
                <a:latin typeface="Monda"/>
                <a:ea typeface="Monda"/>
                <a:cs typeface="Monda"/>
                <a:sym typeface="Monda"/>
              </a:rPr>
              <a:t>85% of the population have medical insurance</a:t>
            </a:r>
            <a:endParaRPr/>
          </a:p>
          <a:p>
            <a:pPr indent="-228600" lvl="1" marL="514350" rtl="0" algn="l">
              <a:lnSpc>
                <a:spcPct val="90000"/>
              </a:lnSpc>
              <a:spcBef>
                <a:spcPts val="375"/>
              </a:spcBef>
              <a:spcAft>
                <a:spcPts val="0"/>
              </a:spcAft>
              <a:buClr>
                <a:srgbClr val="000000"/>
              </a:buClr>
              <a:buSzPts val="1400"/>
              <a:buChar char="•"/>
            </a:pPr>
            <a:r>
              <a:rPr lang="en-US" sz="1400">
                <a:solidFill>
                  <a:srgbClr val="000000"/>
                </a:solidFill>
                <a:latin typeface="Monda"/>
                <a:ea typeface="Monda"/>
                <a:cs typeface="Monda"/>
                <a:sym typeface="Monda"/>
              </a:rPr>
              <a:t>Less than 50% have dental insurance</a:t>
            </a:r>
            <a:endParaRPr/>
          </a:p>
          <a:p>
            <a:pPr indent="-228600" lvl="1" marL="514350" rtl="0" algn="l">
              <a:lnSpc>
                <a:spcPct val="90000"/>
              </a:lnSpc>
              <a:spcBef>
                <a:spcPts val="375"/>
              </a:spcBef>
              <a:spcAft>
                <a:spcPts val="0"/>
              </a:spcAft>
              <a:buClr>
                <a:srgbClr val="000000"/>
              </a:buClr>
              <a:buSzPts val="1400"/>
              <a:buChar char="•"/>
            </a:pPr>
            <a:r>
              <a:rPr lang="en-US" sz="1400">
                <a:solidFill>
                  <a:srgbClr val="000000"/>
                </a:solidFill>
                <a:latin typeface="Monda"/>
                <a:ea typeface="Monda"/>
                <a:cs typeface="Monda"/>
                <a:sym typeface="Monda"/>
              </a:rPr>
              <a:t>Among those without dental insurance, 44% said that was the main reason they didn’t visit the dentist</a:t>
            </a:r>
            <a:endParaRPr/>
          </a:p>
          <a:p>
            <a:pPr indent="-228600" lvl="1" marL="514350" rtl="0" algn="l">
              <a:lnSpc>
                <a:spcPct val="90000"/>
              </a:lnSpc>
              <a:spcBef>
                <a:spcPts val="375"/>
              </a:spcBef>
              <a:spcAft>
                <a:spcPts val="0"/>
              </a:spcAft>
              <a:buClr>
                <a:srgbClr val="000000"/>
              </a:buClr>
              <a:buSzPts val="1400"/>
              <a:buChar char="•"/>
            </a:pPr>
            <a:r>
              <a:rPr lang="en-US" sz="1400">
                <a:solidFill>
                  <a:srgbClr val="000000"/>
                </a:solidFill>
                <a:latin typeface="Monda"/>
                <a:ea typeface="Monda"/>
                <a:cs typeface="Monda"/>
                <a:sym typeface="Monda"/>
              </a:rPr>
              <a:t>Can you see an opportunity here if you’re a dentist?</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1000" name="Shape 1000"/>
        <p:cNvGrpSpPr/>
        <p:nvPr/>
      </p:nvGrpSpPr>
      <p:grpSpPr>
        <a:xfrm>
          <a:off x="0" y="0"/>
          <a:ext cx="0" cy="0"/>
          <a:chOff x="0" y="0"/>
          <a:chExt cx="0" cy="0"/>
        </a:xfrm>
      </p:grpSpPr>
      <p:sp>
        <p:nvSpPr>
          <p:cNvPr id="1001" name="Google Shape;1001;p52"/>
          <p:cNvSpPr txBox="1"/>
          <p:nvPr>
            <p:ph idx="4294967295" type="title"/>
          </p:nvPr>
        </p:nvSpPr>
        <p:spPr>
          <a:xfrm>
            <a:off x="4675747" y="602493"/>
            <a:ext cx="3985902" cy="99417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000"/>
              <a:buFont typeface="Archivo Narrow"/>
              <a:buNone/>
            </a:pPr>
            <a:r>
              <a:rPr b="1" lang="en-US" sz="4000">
                <a:latin typeface="Archivo Narrow"/>
                <a:ea typeface="Archivo Narrow"/>
                <a:cs typeface="Archivo Narrow"/>
                <a:sym typeface="Archivo Narrow"/>
              </a:rPr>
              <a:t>Target untapped markets</a:t>
            </a:r>
            <a:endParaRPr/>
          </a:p>
        </p:txBody>
      </p:sp>
      <p:sp>
        <p:nvSpPr>
          <p:cNvPr id="1002" name="Google Shape;1002;p52"/>
          <p:cNvSpPr/>
          <p:nvPr/>
        </p:nvSpPr>
        <p:spPr>
          <a:xfrm>
            <a:off x="0" y="-1506"/>
            <a:ext cx="4206915" cy="4380208"/>
          </a:xfrm>
          <a:custGeom>
            <a:rect b="b" l="l" r="r" t="t"/>
            <a:pathLst>
              <a:path extrusionOk="0" h="5840278" w="560922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descr="Antique cash register keys" id="1003" name="Google Shape;1003;p52"/>
          <p:cNvPicPr preferRelativeResize="0"/>
          <p:nvPr/>
        </p:nvPicPr>
        <p:blipFill rotWithShape="1">
          <a:blip r:embed="rId3">
            <a:alphaModFix/>
          </a:blip>
          <a:srcRect b="-2" l="0" r="0" t="0"/>
          <a:stretch/>
        </p:blipFill>
        <p:spPr>
          <a:xfrm>
            <a:off x="1" y="-1"/>
            <a:ext cx="4081394" cy="4241204"/>
          </a:xfrm>
          <a:custGeom>
            <a:rect b="b" l="l" r="r" t="t"/>
            <a:pathLst>
              <a:path extrusionOk="0" h="5654940" w="5441859">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noFill/>
          <a:ln>
            <a:noFill/>
          </a:ln>
        </p:spPr>
      </p:pic>
      <p:sp>
        <p:nvSpPr>
          <p:cNvPr id="1004" name="Google Shape;1004;p52"/>
          <p:cNvSpPr txBox="1"/>
          <p:nvPr>
            <p:ph idx="4294967295" type="body"/>
          </p:nvPr>
        </p:nvSpPr>
        <p:spPr>
          <a:xfrm>
            <a:off x="4454739" y="1709263"/>
            <a:ext cx="4206915" cy="253194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600"/>
              <a:buNone/>
            </a:pPr>
            <a:r>
              <a:rPr b="1" lang="en-US" sz="1600">
                <a:latin typeface="Monda"/>
                <a:ea typeface="Monda"/>
                <a:cs typeface="Monda"/>
                <a:sym typeface="Monda"/>
              </a:rPr>
              <a:t>Upsell / Cross-sell: Case Sudy</a:t>
            </a:r>
            <a:endParaRPr sz="1600">
              <a:latin typeface="Monda"/>
              <a:ea typeface="Monda"/>
              <a:cs typeface="Monda"/>
              <a:sym typeface="Monda"/>
            </a:endParaRPr>
          </a:p>
          <a:p>
            <a:pPr indent="-171450" lvl="0" marL="171450" rtl="0" algn="l">
              <a:lnSpc>
                <a:spcPct val="90000"/>
              </a:lnSpc>
              <a:spcBef>
                <a:spcPts val="750"/>
              </a:spcBef>
              <a:spcAft>
                <a:spcPts val="0"/>
              </a:spcAft>
              <a:buClr>
                <a:schemeClr val="lt1"/>
              </a:buClr>
              <a:buSzPts val="1600"/>
              <a:buChar char="•"/>
            </a:pPr>
            <a:r>
              <a:rPr lang="en-US" sz="1600">
                <a:latin typeface="Monda"/>
                <a:ea typeface="Monda"/>
                <a:cs typeface="Monda"/>
                <a:sym typeface="Monda"/>
              </a:rPr>
              <a:t>The dentist, by </a:t>
            </a:r>
            <a:r>
              <a:rPr b="1" lang="en-US" sz="1600">
                <a:latin typeface="Monda"/>
                <a:ea typeface="Monda"/>
                <a:cs typeface="Monda"/>
                <a:sym typeface="Monda"/>
              </a:rPr>
              <a:t>offering a routine exam and cleaning  for $25 </a:t>
            </a:r>
            <a:r>
              <a:rPr lang="en-US" sz="1600">
                <a:latin typeface="Monda"/>
                <a:ea typeface="Monda"/>
                <a:cs typeface="Monda"/>
                <a:sym typeface="Monda"/>
              </a:rPr>
              <a:t>(normal co-pay with insurance) covers their costs for the treatment</a:t>
            </a:r>
            <a:endParaRPr b="1" sz="1600">
              <a:latin typeface="Monda"/>
              <a:ea typeface="Monda"/>
              <a:cs typeface="Monda"/>
              <a:sym typeface="Monda"/>
            </a:endParaRPr>
          </a:p>
          <a:p>
            <a:pPr indent="-171450" lvl="0" marL="171450" rtl="0" algn="l">
              <a:lnSpc>
                <a:spcPct val="90000"/>
              </a:lnSpc>
              <a:spcBef>
                <a:spcPts val="750"/>
              </a:spcBef>
              <a:spcAft>
                <a:spcPts val="0"/>
              </a:spcAft>
              <a:buClr>
                <a:schemeClr val="lt1"/>
              </a:buClr>
              <a:buSzPts val="1600"/>
              <a:buChar char="•"/>
            </a:pPr>
            <a:r>
              <a:rPr lang="en-US" sz="1600">
                <a:latin typeface="Monda"/>
                <a:ea typeface="Monda"/>
                <a:cs typeface="Monda"/>
                <a:sym typeface="Monda"/>
              </a:rPr>
              <a:t>Then they create the </a:t>
            </a:r>
            <a:r>
              <a:rPr b="1" lang="en-US" sz="1600">
                <a:latin typeface="Monda"/>
                <a:ea typeface="Monda"/>
                <a:cs typeface="Monda"/>
                <a:sym typeface="Monda"/>
              </a:rPr>
              <a:t>upsell opportunity for additional services </a:t>
            </a:r>
            <a:r>
              <a:rPr lang="en-US" sz="1600">
                <a:latin typeface="Monda"/>
                <a:ea typeface="Monda"/>
                <a:cs typeface="Monda"/>
                <a:sym typeface="Monda"/>
              </a:rPr>
              <a:t>they need such as fillings, crowns, dentures, braces, </a:t>
            </a:r>
            <a:endParaRPr/>
          </a:p>
          <a:p>
            <a:pPr indent="-171450" lvl="0" marL="171450" rtl="0" algn="l">
              <a:lnSpc>
                <a:spcPct val="90000"/>
              </a:lnSpc>
              <a:spcBef>
                <a:spcPts val="750"/>
              </a:spcBef>
              <a:spcAft>
                <a:spcPts val="0"/>
              </a:spcAft>
              <a:buClr>
                <a:schemeClr val="lt1"/>
              </a:buClr>
              <a:buSzPts val="1600"/>
              <a:buChar char="•"/>
            </a:pPr>
            <a:r>
              <a:rPr lang="en-US" sz="1600">
                <a:latin typeface="Monda"/>
                <a:ea typeface="Monda"/>
                <a:cs typeface="Monda"/>
                <a:sym typeface="Monda"/>
              </a:rPr>
              <a:t>This is just like a low-cost oil change for your car, followed by wipers, and a brake repair.</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04">
                                            <p:txEl>
                                              <p:pRg end="0" st="0"/>
                                            </p:txEl>
                                          </p:spTgt>
                                        </p:tgtEl>
                                        <p:attrNameLst>
                                          <p:attrName>style.visibility</p:attrName>
                                        </p:attrNameLst>
                                      </p:cBhvr>
                                      <p:to>
                                        <p:strVal val="visible"/>
                                      </p:to>
                                    </p:set>
                                    <p:animEffect filter="fade" transition="in">
                                      <p:cBhvr>
                                        <p:cTn dur="1000"/>
                                        <p:tgtEl>
                                          <p:spTgt spid="1004">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1004">
                                            <p:txEl>
                                              <p:pRg end="1" st="1"/>
                                            </p:txEl>
                                          </p:spTgt>
                                        </p:tgtEl>
                                        <p:attrNameLst>
                                          <p:attrName>style.visibility</p:attrName>
                                        </p:attrNameLst>
                                      </p:cBhvr>
                                      <p:to>
                                        <p:strVal val="visible"/>
                                      </p:to>
                                    </p:set>
                                    <p:animEffect filter="fade" transition="in">
                                      <p:cBhvr>
                                        <p:cTn dur="1000"/>
                                        <p:tgtEl>
                                          <p:spTgt spid="1004">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1004">
                                            <p:txEl>
                                              <p:pRg end="2" st="2"/>
                                            </p:txEl>
                                          </p:spTgt>
                                        </p:tgtEl>
                                        <p:attrNameLst>
                                          <p:attrName>style.visibility</p:attrName>
                                        </p:attrNameLst>
                                      </p:cBhvr>
                                      <p:to>
                                        <p:strVal val="visible"/>
                                      </p:to>
                                    </p:set>
                                    <p:animEffect filter="fade" transition="in">
                                      <p:cBhvr>
                                        <p:cTn dur="1000"/>
                                        <p:tgtEl>
                                          <p:spTgt spid="1004">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1004">
                                            <p:txEl>
                                              <p:pRg end="3" st="3"/>
                                            </p:txEl>
                                          </p:spTgt>
                                        </p:tgtEl>
                                        <p:attrNameLst>
                                          <p:attrName>style.visibility</p:attrName>
                                        </p:attrNameLst>
                                      </p:cBhvr>
                                      <p:to>
                                        <p:strVal val="visible"/>
                                      </p:to>
                                    </p:set>
                                    <p:animEffect filter="fade" transition="in">
                                      <p:cBhvr>
                                        <p:cTn dur="1000"/>
                                        <p:tgtEl>
                                          <p:spTgt spid="1004">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09" name="Shape 1009"/>
        <p:cNvGrpSpPr/>
        <p:nvPr/>
      </p:nvGrpSpPr>
      <p:grpSpPr>
        <a:xfrm>
          <a:off x="0" y="0"/>
          <a:ext cx="0" cy="0"/>
          <a:chOff x="0" y="0"/>
          <a:chExt cx="0" cy="0"/>
        </a:xfrm>
      </p:grpSpPr>
      <p:sp>
        <p:nvSpPr>
          <p:cNvPr id="1010" name="Google Shape;1010;p53"/>
          <p:cNvSpPr/>
          <p:nvPr/>
        </p:nvSpPr>
        <p:spPr>
          <a:xfrm>
            <a:off x="0" y="0"/>
            <a:ext cx="9141713"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People in the desert" id="1011" name="Google Shape;1011;p53"/>
          <p:cNvPicPr preferRelativeResize="0"/>
          <p:nvPr/>
        </p:nvPicPr>
        <p:blipFill rotWithShape="1">
          <a:blip r:embed="rId3">
            <a:alphaModFix/>
          </a:blip>
          <a:srcRect b="0" l="0" r="0" t="0"/>
          <a:stretch/>
        </p:blipFill>
        <p:spPr>
          <a:xfrm>
            <a:off x="-2285" y="10"/>
            <a:ext cx="9143999" cy="5143490"/>
          </a:xfrm>
          <a:prstGeom prst="rect">
            <a:avLst/>
          </a:prstGeom>
          <a:noFill/>
          <a:ln>
            <a:noFill/>
          </a:ln>
        </p:spPr>
      </p:pic>
      <p:sp>
        <p:nvSpPr>
          <p:cNvPr id="1012" name="Google Shape;1012;p53"/>
          <p:cNvSpPr/>
          <p:nvPr/>
        </p:nvSpPr>
        <p:spPr>
          <a:xfrm>
            <a:off x="2285" y="-1759"/>
            <a:ext cx="9143999" cy="1616612"/>
          </a:xfrm>
          <a:prstGeom prst="rect">
            <a:avLst/>
          </a:prstGeom>
          <a:gradFill>
            <a:gsLst>
              <a:gs pos="0">
                <a:srgbClr val="000000">
                  <a:alpha val="0"/>
                </a:srgbClr>
              </a:gs>
              <a:gs pos="58999">
                <a:srgbClr val="000000">
                  <a:alpha val="29803"/>
                </a:srgbClr>
              </a:gs>
              <a:gs pos="100000">
                <a:srgbClr val="000000">
                  <a:alpha val="29803"/>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13" name="Google Shape;1013;p53"/>
          <p:cNvSpPr/>
          <p:nvPr/>
        </p:nvSpPr>
        <p:spPr>
          <a:xfrm rot="10800000">
            <a:off x="0" y="2650991"/>
            <a:ext cx="9143999" cy="2492509"/>
          </a:xfrm>
          <a:prstGeom prst="rect">
            <a:avLst/>
          </a:prstGeom>
          <a:gradFill>
            <a:gsLst>
              <a:gs pos="0">
                <a:srgbClr val="000000">
                  <a:alpha val="0"/>
                </a:srgbClr>
              </a:gs>
              <a:gs pos="57000">
                <a:srgbClr val="000000">
                  <a:alpha val="29803"/>
                </a:srgbClr>
              </a:gs>
              <a:gs pos="100000">
                <a:srgbClr val="000000">
                  <a:alpha val="29803"/>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14" name="Google Shape;1014;p53"/>
          <p:cNvSpPr txBox="1"/>
          <p:nvPr/>
        </p:nvSpPr>
        <p:spPr>
          <a:xfrm>
            <a:off x="566538" y="330840"/>
            <a:ext cx="8006352" cy="80645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None/>
            </a:pPr>
            <a:r>
              <a:rPr b="1" lang="en-US" sz="6000">
                <a:solidFill>
                  <a:schemeClr val="lt1"/>
                </a:solidFill>
                <a:latin typeface="Monda"/>
                <a:ea typeface="Monda"/>
                <a:cs typeface="Monda"/>
                <a:sym typeface="Monda"/>
              </a:rPr>
              <a:t>Joint Ventures</a:t>
            </a:r>
            <a:endParaRPr sz="6000">
              <a:solidFill>
                <a:schemeClr val="lt1"/>
              </a:solidFill>
              <a:latin typeface="Monda"/>
              <a:ea typeface="Monda"/>
              <a:cs typeface="Monda"/>
              <a:sym typeface="Monda"/>
            </a:endParaRPr>
          </a:p>
        </p:txBody>
      </p:sp>
      <p:sp>
        <p:nvSpPr>
          <p:cNvPr id="1015" name="Google Shape;1015;p53"/>
          <p:cNvSpPr/>
          <p:nvPr/>
        </p:nvSpPr>
        <p:spPr>
          <a:xfrm>
            <a:off x="-505250" y="1651900"/>
            <a:ext cx="163625" cy="814388"/>
          </a:xfrm>
          <a:prstGeom prst="roundRect">
            <a:avLst>
              <a:gd fmla="val 16667" name="adj"/>
            </a:avLst>
          </a:prstGeom>
          <a:solidFill>
            <a:srgbClr val="000254"/>
          </a:solidFill>
          <a:ln>
            <a:noFill/>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14"/>
                                        </p:tgtEl>
                                        <p:attrNameLst>
                                          <p:attrName>style.visibility</p:attrName>
                                        </p:attrNameLst>
                                      </p:cBhvr>
                                      <p:to>
                                        <p:strVal val="visible"/>
                                      </p:to>
                                    </p:set>
                                    <p:animEffect filter="fade" transition="in">
                                      <p:cBhvr>
                                        <p:cTn dur="1000"/>
                                        <p:tgtEl>
                                          <p:spTgt spid="101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011"/>
                                        </p:tgtEl>
                                        <p:attrNameLst>
                                          <p:attrName>style.visibility</p:attrName>
                                        </p:attrNameLst>
                                      </p:cBhvr>
                                      <p:to>
                                        <p:strVal val="visible"/>
                                      </p:to>
                                    </p:set>
                                    <p:animEffect filter="fade" transition="in">
                                      <p:cBhvr>
                                        <p:cTn dur="1000"/>
                                        <p:tgtEl>
                                          <p:spTgt spid="10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20" name="Shape 1020"/>
        <p:cNvGrpSpPr/>
        <p:nvPr/>
      </p:nvGrpSpPr>
      <p:grpSpPr>
        <a:xfrm>
          <a:off x="0" y="0"/>
          <a:ext cx="0" cy="0"/>
          <a:chOff x="0" y="0"/>
          <a:chExt cx="0" cy="0"/>
        </a:xfrm>
      </p:grpSpPr>
      <p:sp>
        <p:nvSpPr>
          <p:cNvPr id="1021" name="Google Shape;1021;p54"/>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picture containing ground, outdoor&#10;&#10;Description automatically generated" id="1022" name="Google Shape;1022;p54"/>
          <p:cNvPicPr preferRelativeResize="0"/>
          <p:nvPr/>
        </p:nvPicPr>
        <p:blipFill rotWithShape="1">
          <a:blip r:embed="rId3">
            <a:alphaModFix/>
          </a:blip>
          <a:srcRect b="0" l="0" r="0" t="0"/>
          <a:stretch/>
        </p:blipFill>
        <p:spPr>
          <a:xfrm>
            <a:off x="2642616" y="10"/>
            <a:ext cx="6501384" cy="5143490"/>
          </a:xfrm>
          <a:prstGeom prst="rect">
            <a:avLst/>
          </a:prstGeom>
          <a:noFill/>
          <a:ln>
            <a:noFill/>
          </a:ln>
        </p:spPr>
      </p:pic>
      <p:sp>
        <p:nvSpPr>
          <p:cNvPr id="1023" name="Google Shape;1023;p54"/>
          <p:cNvSpPr/>
          <p:nvPr/>
        </p:nvSpPr>
        <p:spPr>
          <a:xfrm>
            <a:off x="1" y="0"/>
            <a:ext cx="7317451" cy="5143500"/>
          </a:xfrm>
          <a:prstGeom prst="rect">
            <a:avLst/>
          </a:prstGeom>
          <a:gradFill>
            <a:gsLst>
              <a:gs pos="0">
                <a:srgbClr val="FFFFFF">
                  <a:alpha val="0"/>
                </a:srgbClr>
              </a:gs>
              <a:gs pos="19000">
                <a:srgbClr val="FFFFFF">
                  <a:alpha val="37647"/>
                </a:srgbClr>
              </a:gs>
              <a:gs pos="35000">
                <a:srgbClr val="FFFFFF">
                  <a:alpha val="77647"/>
                </a:srgbClr>
              </a:gs>
              <a:gs pos="5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24" name="Google Shape;1024;p54"/>
          <p:cNvSpPr/>
          <p:nvPr/>
        </p:nvSpPr>
        <p:spPr>
          <a:xfrm rot="5400000">
            <a:off x="496919" y="454343"/>
            <a:ext cx="54864" cy="41148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25" name="Google Shape;1025;p54"/>
          <p:cNvSpPr/>
          <p:nvPr/>
        </p:nvSpPr>
        <p:spPr>
          <a:xfrm>
            <a:off x="321183" y="1832610"/>
            <a:ext cx="2475738" cy="6858"/>
          </a:xfrm>
          <a:prstGeom prst="rect">
            <a:avLst/>
          </a:prstGeom>
          <a:solidFill>
            <a:srgbClr val="D5D5D5"/>
          </a:solidFill>
          <a:ln cap="flat" cmpd="sng" w="9525">
            <a:solidFill>
              <a:srgbClr val="D5D5D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26" name="Google Shape;1026;p54"/>
          <p:cNvSpPr/>
          <p:nvPr/>
        </p:nvSpPr>
        <p:spPr>
          <a:xfrm>
            <a:off x="278320" y="2038540"/>
            <a:ext cx="4369880" cy="2405444"/>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1500"/>
              <a:buFont typeface="Arial"/>
              <a:buChar char="•"/>
            </a:pPr>
            <a:r>
              <a:rPr b="1" lang="en-US" sz="1500">
                <a:solidFill>
                  <a:schemeClr val="dk1"/>
                </a:solidFill>
                <a:latin typeface="Monda"/>
                <a:ea typeface="Monda"/>
                <a:cs typeface="Monda"/>
                <a:sym typeface="Monda"/>
              </a:rPr>
              <a:t>Joint Ventures </a:t>
            </a:r>
            <a:r>
              <a:rPr lang="en-US" sz="1500">
                <a:solidFill>
                  <a:schemeClr val="dk1"/>
                </a:solidFill>
                <a:latin typeface="Monda"/>
                <a:ea typeface="Monda"/>
                <a:cs typeface="Monda"/>
                <a:sym typeface="Monda"/>
              </a:rPr>
              <a:t>involve two or more businesses that decide to form a </a:t>
            </a:r>
            <a:r>
              <a:rPr lang="en-US" sz="1500" u="sng">
                <a:solidFill>
                  <a:schemeClr val="dk1"/>
                </a:solidFill>
                <a:latin typeface="Monda"/>
                <a:ea typeface="Monda"/>
                <a:cs typeface="Monda"/>
                <a:sym typeface="Monda"/>
              </a:rPr>
              <a:t>partnership</a:t>
            </a:r>
            <a:r>
              <a:rPr lang="en-US" sz="1500">
                <a:solidFill>
                  <a:schemeClr val="dk1"/>
                </a:solidFill>
                <a:latin typeface="Monda"/>
                <a:ea typeface="Monda"/>
                <a:cs typeface="Monda"/>
                <a:sym typeface="Monda"/>
              </a:rPr>
              <a:t> to share markets or endorse a specific product or service to their customer base… usually under a revenue share arrangement.</a:t>
            </a:r>
            <a:endParaRPr sz="1500">
              <a:solidFill>
                <a:schemeClr val="dk1"/>
              </a:solidFill>
              <a:latin typeface="Monda"/>
              <a:ea typeface="Monda"/>
              <a:cs typeface="Monda"/>
              <a:sym typeface="Monda"/>
            </a:endParaRPr>
          </a:p>
          <a:p>
            <a:pPr indent="0" lvl="0" marL="0" marR="0" rtl="0" algn="l">
              <a:lnSpc>
                <a:spcPct val="90000"/>
              </a:lnSpc>
              <a:spcBef>
                <a:spcPts val="900"/>
              </a:spcBef>
              <a:spcAft>
                <a:spcPts val="0"/>
              </a:spcAft>
              <a:buClr>
                <a:schemeClr val="dk1"/>
              </a:buClr>
              <a:buSzPts val="1500"/>
              <a:buFont typeface="Arial"/>
              <a:buChar char="•"/>
            </a:pPr>
            <a:r>
              <a:rPr lang="en-US" sz="1500">
                <a:solidFill>
                  <a:schemeClr val="dk1"/>
                </a:solidFill>
                <a:latin typeface="Monda"/>
                <a:ea typeface="Monda"/>
                <a:cs typeface="Monda"/>
                <a:sym typeface="Monda"/>
              </a:rPr>
              <a:t>The key to creating successful joint ventures is to find partners who service the exact same type of clients that need or want what you sell.</a:t>
            </a:r>
            <a:endParaRPr sz="1500">
              <a:solidFill>
                <a:schemeClr val="dk1"/>
              </a:solidFill>
              <a:latin typeface="Monda"/>
              <a:ea typeface="Monda"/>
              <a:cs typeface="Monda"/>
              <a:sym typeface="Monda"/>
            </a:endParaRPr>
          </a:p>
        </p:txBody>
      </p:sp>
      <p:sp>
        <p:nvSpPr>
          <p:cNvPr id="1027" name="Google Shape;1027;p54"/>
          <p:cNvSpPr txBox="1"/>
          <p:nvPr/>
        </p:nvSpPr>
        <p:spPr>
          <a:xfrm>
            <a:off x="318611" y="819280"/>
            <a:ext cx="8006352" cy="80645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None/>
            </a:pPr>
            <a:r>
              <a:rPr b="1" lang="en-US" sz="6000">
                <a:solidFill>
                  <a:srgbClr val="3F3F3F"/>
                </a:solidFill>
                <a:latin typeface="Monda"/>
                <a:ea typeface="Monda"/>
                <a:cs typeface="Monda"/>
                <a:sym typeface="Monda"/>
              </a:rPr>
              <a:t>Joint Ventures</a:t>
            </a:r>
            <a:endParaRPr sz="6000">
              <a:solidFill>
                <a:srgbClr val="3F3F3F"/>
              </a:solidFill>
              <a:latin typeface="Monda"/>
              <a:ea typeface="Monda"/>
              <a:cs typeface="Monda"/>
              <a:sym typeface="Mond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7"/>
                                        </p:tgtEl>
                                        <p:attrNameLst>
                                          <p:attrName>style.visibility</p:attrName>
                                        </p:attrNameLst>
                                      </p:cBhvr>
                                      <p:to>
                                        <p:strVal val="visible"/>
                                      </p:to>
                                    </p:set>
                                    <p:animEffect filter="fade" transition="in">
                                      <p:cBhvr>
                                        <p:cTn dur="1000"/>
                                        <p:tgtEl>
                                          <p:spTgt spid="10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2"/>
                                        </p:tgtEl>
                                        <p:attrNameLst>
                                          <p:attrName>style.visibility</p:attrName>
                                        </p:attrNameLst>
                                      </p:cBhvr>
                                      <p:to>
                                        <p:strVal val="visible"/>
                                      </p:to>
                                    </p:set>
                                    <p:animEffect filter="fade" transition="in">
                                      <p:cBhvr>
                                        <p:cTn dur="500"/>
                                        <p:tgtEl>
                                          <p:spTgt spid="10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26">
                                            <p:txEl>
                                              <p:pRg end="0" st="0"/>
                                            </p:txEl>
                                          </p:spTgt>
                                        </p:tgtEl>
                                        <p:attrNameLst>
                                          <p:attrName>style.visibility</p:attrName>
                                        </p:attrNameLst>
                                      </p:cBhvr>
                                      <p:to>
                                        <p:strVal val="visible"/>
                                      </p:to>
                                    </p:set>
                                    <p:anim calcmode="lin" valueType="num">
                                      <p:cBhvr additive="base">
                                        <p:cTn dur="1000"/>
                                        <p:tgtEl>
                                          <p:spTgt spid="1026">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26">
                                            <p:txEl>
                                              <p:pRg end="1" st="1"/>
                                            </p:txEl>
                                          </p:spTgt>
                                        </p:tgtEl>
                                        <p:attrNameLst>
                                          <p:attrName>style.visibility</p:attrName>
                                        </p:attrNameLst>
                                      </p:cBhvr>
                                      <p:to>
                                        <p:strVal val="visible"/>
                                      </p:to>
                                    </p:set>
                                    <p:anim calcmode="lin" valueType="num">
                                      <p:cBhvr additive="base">
                                        <p:cTn dur="1000"/>
                                        <p:tgtEl>
                                          <p:spTgt spid="1026">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32" name="Shape 1032"/>
        <p:cNvGrpSpPr/>
        <p:nvPr/>
      </p:nvGrpSpPr>
      <p:grpSpPr>
        <a:xfrm>
          <a:off x="0" y="0"/>
          <a:ext cx="0" cy="0"/>
          <a:chOff x="0" y="0"/>
          <a:chExt cx="0" cy="0"/>
        </a:xfrm>
      </p:grpSpPr>
      <p:sp>
        <p:nvSpPr>
          <p:cNvPr id="1033" name="Google Shape;1033;p55"/>
          <p:cNvSpPr/>
          <p:nvPr/>
        </p:nvSpPr>
        <p:spPr>
          <a:xfrm>
            <a:off x="0" y="0"/>
            <a:ext cx="9144000" cy="51435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ring on a box&#10;&#10;Description automatically generated with medium confidence" id="1034" name="Google Shape;1034;p55"/>
          <p:cNvPicPr preferRelativeResize="0"/>
          <p:nvPr/>
        </p:nvPicPr>
        <p:blipFill rotWithShape="1">
          <a:blip r:embed="rId3">
            <a:alphaModFix/>
          </a:blip>
          <a:srcRect b="4244" l="0" r="23861" t="4845"/>
          <a:stretch/>
        </p:blipFill>
        <p:spPr>
          <a:xfrm>
            <a:off x="2641850" y="10"/>
            <a:ext cx="6502149" cy="5143490"/>
          </a:xfrm>
          <a:prstGeom prst="rect">
            <a:avLst/>
          </a:prstGeom>
          <a:noFill/>
          <a:ln>
            <a:noFill/>
          </a:ln>
        </p:spPr>
      </p:pic>
      <p:sp>
        <p:nvSpPr>
          <p:cNvPr id="1035" name="Google Shape;1035;p55"/>
          <p:cNvSpPr/>
          <p:nvPr/>
        </p:nvSpPr>
        <p:spPr>
          <a:xfrm>
            <a:off x="1" y="0"/>
            <a:ext cx="7317451" cy="5143500"/>
          </a:xfrm>
          <a:prstGeom prst="rect">
            <a:avLst/>
          </a:prstGeom>
          <a:gradFill>
            <a:gsLst>
              <a:gs pos="0">
                <a:srgbClr val="000000">
                  <a:alpha val="0"/>
                </a:srgbClr>
              </a:gs>
              <a:gs pos="19000">
                <a:srgbClr val="000000">
                  <a:alpha val="37647"/>
                </a:srgbClr>
              </a:gs>
              <a:gs pos="35000">
                <a:srgbClr val="000000">
                  <a:alpha val="77647"/>
                </a:srgbClr>
              </a:gs>
              <a:gs pos="58000">
                <a:schemeClr val="dk1"/>
              </a:gs>
              <a:gs pos="100000">
                <a:schemeClr val="dk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36" name="Google Shape;1036;p55"/>
          <p:cNvSpPr/>
          <p:nvPr/>
        </p:nvSpPr>
        <p:spPr>
          <a:xfrm rot="5400000">
            <a:off x="496919" y="454343"/>
            <a:ext cx="54864" cy="41148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37" name="Google Shape;1037;p55"/>
          <p:cNvSpPr/>
          <p:nvPr/>
        </p:nvSpPr>
        <p:spPr>
          <a:xfrm>
            <a:off x="321183" y="1832610"/>
            <a:ext cx="2475738" cy="1371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38" name="Google Shape;1038;p55"/>
          <p:cNvSpPr txBox="1"/>
          <p:nvPr/>
        </p:nvSpPr>
        <p:spPr>
          <a:xfrm>
            <a:off x="318611" y="715328"/>
            <a:ext cx="4633769"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Archivo Narrow"/>
                <a:ea typeface="Archivo Narrow"/>
                <a:cs typeface="Archivo Narrow"/>
                <a:sym typeface="Archivo Narrow"/>
              </a:rPr>
              <a:t>Roadmap to Joint Ventures</a:t>
            </a:r>
            <a:r>
              <a:rPr lang="en-US" sz="3200">
                <a:solidFill>
                  <a:schemeClr val="lt1"/>
                </a:solidFill>
                <a:latin typeface="Archivo Narrow"/>
                <a:ea typeface="Archivo Narrow"/>
                <a:cs typeface="Archivo Narrow"/>
                <a:sym typeface="Archivo Narrow"/>
              </a:rPr>
              <a:t>:</a:t>
            </a:r>
            <a:endParaRPr b="1" sz="3200">
              <a:solidFill>
                <a:schemeClr val="lt1"/>
              </a:solidFill>
              <a:latin typeface="Archivo Narrow"/>
              <a:ea typeface="Archivo Narrow"/>
              <a:cs typeface="Archivo Narrow"/>
              <a:sym typeface="Archivo Narrow"/>
            </a:endParaRPr>
          </a:p>
          <a:p>
            <a:pPr indent="0" lvl="0" marL="0" marR="0" rtl="0" algn="l">
              <a:spcBef>
                <a:spcPts val="0"/>
              </a:spcBef>
              <a:spcAft>
                <a:spcPts val="0"/>
              </a:spcAft>
              <a:buNone/>
            </a:pPr>
            <a:r>
              <a:rPr b="1" lang="en-US" sz="3200">
                <a:solidFill>
                  <a:schemeClr val="lt1"/>
                </a:solidFill>
                <a:latin typeface="Archivo Narrow"/>
                <a:ea typeface="Archivo Narrow"/>
                <a:cs typeface="Archivo Narrow"/>
                <a:sym typeface="Archivo Narrow"/>
              </a:rPr>
              <a:t>Event Chain Purchases </a:t>
            </a:r>
            <a:endParaRPr/>
          </a:p>
        </p:txBody>
      </p:sp>
      <p:sp>
        <p:nvSpPr>
          <p:cNvPr id="1039" name="Google Shape;1039;p55"/>
          <p:cNvSpPr txBox="1"/>
          <p:nvPr/>
        </p:nvSpPr>
        <p:spPr>
          <a:xfrm>
            <a:off x="609600" y="2190750"/>
            <a:ext cx="4131259" cy="147732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Libre Franklin"/>
                <a:ea typeface="Libre Franklin"/>
                <a:cs typeface="Libre Franklin"/>
                <a:sym typeface="Libre Franklin"/>
              </a:rPr>
              <a:t>The wedding industry gives of an example of a typical</a:t>
            </a:r>
            <a:r>
              <a:rPr b="1" lang="en-US" sz="1800">
                <a:solidFill>
                  <a:schemeClr val="lt1"/>
                </a:solidFill>
                <a:latin typeface="Libre Franklin"/>
                <a:ea typeface="Libre Franklin"/>
                <a:cs typeface="Libre Franklin"/>
                <a:sym typeface="Libre Franklin"/>
              </a:rPr>
              <a:t> “Event Chain” </a:t>
            </a:r>
            <a:r>
              <a:rPr lang="en-US" sz="1800">
                <a:solidFill>
                  <a:schemeClr val="lt1"/>
                </a:solidFill>
                <a:latin typeface="Libre Franklin"/>
                <a:ea typeface="Libre Franklin"/>
                <a:cs typeface="Libre Franklin"/>
                <a:sym typeface="Libre Franklin"/>
              </a:rPr>
              <a:t>of vendors when someone is getting married.</a:t>
            </a:r>
            <a:endParaRPr/>
          </a:p>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pic>
        <p:nvPicPr>
          <p:cNvPr descr="Text&#10;&#10;Description automatically generated" id="1045" name="Google Shape;1045;p56"/>
          <p:cNvPicPr preferRelativeResize="0"/>
          <p:nvPr/>
        </p:nvPicPr>
        <p:blipFill rotWithShape="1">
          <a:blip r:embed="rId3">
            <a:alphaModFix/>
          </a:blip>
          <a:srcRect b="0" l="0" r="0" t="0"/>
          <a:stretch/>
        </p:blipFill>
        <p:spPr>
          <a:xfrm>
            <a:off x="0" y="-4"/>
            <a:ext cx="9147436" cy="1038229"/>
          </a:xfrm>
          <a:prstGeom prst="rect">
            <a:avLst/>
          </a:prstGeom>
          <a:noFill/>
          <a:ln>
            <a:noFill/>
          </a:ln>
        </p:spPr>
      </p:pic>
      <p:pic>
        <p:nvPicPr>
          <p:cNvPr descr="Text&#10;&#10;Description automatically generated" id="1046" name="Google Shape;1046;p56"/>
          <p:cNvPicPr preferRelativeResize="0"/>
          <p:nvPr/>
        </p:nvPicPr>
        <p:blipFill rotWithShape="1">
          <a:blip r:embed="rId4">
            <a:alphaModFix/>
          </a:blip>
          <a:srcRect b="0" l="0" r="0" t="0"/>
          <a:stretch/>
        </p:blipFill>
        <p:spPr>
          <a:xfrm>
            <a:off x="0" y="4198501"/>
            <a:ext cx="9147436" cy="945000"/>
          </a:xfrm>
          <a:prstGeom prst="rect">
            <a:avLst/>
          </a:prstGeom>
          <a:noFill/>
          <a:ln>
            <a:noFill/>
          </a:ln>
        </p:spPr>
      </p:pic>
      <p:sp>
        <p:nvSpPr>
          <p:cNvPr id="1047" name="Google Shape;1047;p56"/>
          <p:cNvSpPr txBox="1"/>
          <p:nvPr/>
        </p:nvSpPr>
        <p:spPr>
          <a:xfrm>
            <a:off x="810000" y="891000"/>
            <a:ext cx="6858000" cy="3814350"/>
          </a:xfrm>
          <a:prstGeom prst="rect">
            <a:avLst/>
          </a:prstGeom>
          <a:noFill/>
          <a:ln>
            <a:noFill/>
          </a:ln>
        </p:spPr>
        <p:txBody>
          <a:bodyPr anchorCtr="0" anchor="t" bIns="34275" lIns="68550" spcFirstLastPara="1" rIns="68550" wrap="square" tIns="34275">
            <a:normAutofit fontScale="92500" lnSpcReduction="10000"/>
          </a:bodyPr>
          <a:lstStyle/>
          <a:p>
            <a:pPr indent="0" lvl="0" marL="0" marR="0" rtl="0" algn="l">
              <a:lnSpc>
                <a:spcPct val="90000"/>
              </a:lnSpc>
              <a:spcBef>
                <a:spcPts val="0"/>
              </a:spcBef>
              <a:spcAft>
                <a:spcPts val="0"/>
              </a:spcAft>
              <a:buNone/>
            </a:pPr>
            <a:r>
              <a:rPr b="1" lang="en-US" sz="2600">
                <a:solidFill>
                  <a:schemeClr val="dk1"/>
                </a:solidFill>
                <a:latin typeface="Monda"/>
                <a:ea typeface="Monda"/>
                <a:cs typeface="Monda"/>
                <a:sym typeface="Monda"/>
              </a:rPr>
              <a:t>Consider the wedding industry:</a:t>
            </a:r>
            <a:endParaRPr sz="26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t/>
            </a:r>
            <a:endParaRPr sz="75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2100">
                <a:solidFill>
                  <a:schemeClr val="dk1"/>
                </a:solidFill>
                <a:latin typeface="Monda"/>
                <a:ea typeface="Monda"/>
                <a:cs typeface="Monda"/>
                <a:sym typeface="Monda"/>
              </a:rPr>
              <a:t>This is the typical</a:t>
            </a:r>
            <a:r>
              <a:rPr b="1" lang="en-US" sz="2100">
                <a:solidFill>
                  <a:schemeClr val="dk1"/>
                </a:solidFill>
                <a:latin typeface="Monda"/>
                <a:ea typeface="Monda"/>
                <a:cs typeface="Monda"/>
                <a:sym typeface="Monda"/>
              </a:rPr>
              <a:t> </a:t>
            </a:r>
            <a:r>
              <a:rPr b="1" lang="en-US" sz="2100">
                <a:solidFill>
                  <a:srgbClr val="DAAB00"/>
                </a:solidFill>
                <a:latin typeface="Monda"/>
                <a:ea typeface="Monda"/>
                <a:cs typeface="Monda"/>
                <a:sym typeface="Monda"/>
              </a:rPr>
              <a:t>“event chain” </a:t>
            </a:r>
            <a:r>
              <a:rPr lang="en-US" sz="2100">
                <a:solidFill>
                  <a:schemeClr val="dk1"/>
                </a:solidFill>
                <a:latin typeface="Monda"/>
                <a:ea typeface="Monda"/>
                <a:cs typeface="Monda"/>
                <a:sym typeface="Monda"/>
              </a:rPr>
              <a:t>of vendors when someone is getting married.</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t/>
            </a:r>
            <a:endParaRPr sz="75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Jeweler (engagement ring)</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Wedding planner</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Church / chapel</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Reception venue</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Wedding dress</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a:t>
            </a:r>
            <a:r>
              <a:rPr b="1" lang="en-US" sz="1650">
                <a:solidFill>
                  <a:srgbClr val="DAAB00"/>
                </a:solidFill>
                <a:latin typeface="Monda"/>
                <a:ea typeface="Monda"/>
                <a:cs typeface="Monda"/>
                <a:sym typeface="Monda"/>
              </a:rPr>
              <a:t>Florist</a:t>
            </a:r>
            <a:endParaRPr sz="1650">
              <a:solidFill>
                <a:srgbClr val="DAAB00"/>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Wedding cake</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Printer (invitations)</a:t>
            </a:r>
            <a:endParaRPr sz="1800">
              <a:solidFill>
                <a:schemeClr val="dk1"/>
              </a:solidFill>
              <a:latin typeface="Monda"/>
              <a:ea typeface="Monda"/>
              <a:cs typeface="Monda"/>
              <a:sym typeface="Monda"/>
            </a:endParaRPr>
          </a:p>
        </p:txBody>
      </p:sp>
      <p:cxnSp>
        <p:nvCxnSpPr>
          <p:cNvPr id="1048" name="Google Shape;1048;p56"/>
          <p:cNvCxnSpPr/>
          <p:nvPr/>
        </p:nvCxnSpPr>
        <p:spPr>
          <a:xfrm rot="10800000">
            <a:off x="750094" y="2350294"/>
            <a:ext cx="0" cy="1314450"/>
          </a:xfrm>
          <a:prstGeom prst="straightConnector1">
            <a:avLst/>
          </a:prstGeom>
          <a:noFill/>
          <a:ln cap="flat" cmpd="sng" w="38100">
            <a:solidFill>
              <a:srgbClr val="DAAB00"/>
            </a:solidFill>
            <a:prstDash val="solid"/>
            <a:round/>
            <a:headEnd len="sm" w="sm" type="none"/>
            <a:tailEnd len="med" w="med" type="stealth"/>
          </a:ln>
          <a:effectLst>
            <a:outerShdw blurRad="40000" rotWithShape="0" dir="5400000" dist="23000">
              <a:srgbClr val="808080">
                <a:alpha val="34509"/>
              </a:srgbClr>
            </a:outerShdw>
          </a:effectLst>
        </p:spPr>
      </p:cxnSp>
      <p:sp>
        <p:nvSpPr>
          <p:cNvPr id="1049" name="Google Shape;1049;p56"/>
          <p:cNvSpPr txBox="1"/>
          <p:nvPr/>
        </p:nvSpPr>
        <p:spPr>
          <a:xfrm>
            <a:off x="4320000" y="2198502"/>
            <a:ext cx="4138199" cy="734302"/>
          </a:xfrm>
          <a:prstGeom prst="rect">
            <a:avLst/>
          </a:prstGeom>
          <a:noFill/>
          <a:ln cap="flat" cmpd="sng" w="38100">
            <a:solidFill>
              <a:srgbClr val="DAAB00"/>
            </a:solidFill>
            <a:prstDash val="solid"/>
            <a:miter lim="800000"/>
            <a:headEnd len="sm" w="sm" type="none"/>
            <a:tailEnd len="sm" w="sm" type="none"/>
          </a:ln>
        </p:spPr>
        <p:txBody>
          <a:bodyPr anchorCtr="0" anchor="t" bIns="135000" lIns="135000" spcFirstLastPara="1" rIns="135000" wrap="square" tIns="135000">
            <a:spAutoFit/>
          </a:bodyPr>
          <a:lstStyle/>
          <a:p>
            <a:pPr indent="0" lvl="0" marL="0" marR="0" rtl="0" algn="l">
              <a:spcBef>
                <a:spcPts val="0"/>
              </a:spcBef>
              <a:spcAft>
                <a:spcPts val="0"/>
              </a:spcAft>
              <a:buNone/>
            </a:pPr>
            <a:r>
              <a:rPr b="1" lang="en-US" sz="1500">
                <a:solidFill>
                  <a:schemeClr val="dk1"/>
                </a:solidFill>
                <a:latin typeface="Monda"/>
                <a:ea typeface="Monda"/>
                <a:cs typeface="Monda"/>
                <a:sym typeface="Monda"/>
              </a:rPr>
              <a:t>Everyone </a:t>
            </a:r>
            <a:r>
              <a:rPr b="1" lang="en-US" sz="1500">
                <a:solidFill>
                  <a:srgbClr val="DAAB00"/>
                </a:solidFill>
                <a:latin typeface="Monda"/>
                <a:ea typeface="Monda"/>
                <a:cs typeface="Monda"/>
                <a:sym typeface="Monda"/>
              </a:rPr>
              <a:t>ABOVE</a:t>
            </a:r>
            <a:r>
              <a:rPr b="1" lang="en-US" sz="1500">
                <a:solidFill>
                  <a:schemeClr val="dk1"/>
                </a:solidFill>
                <a:latin typeface="Monda"/>
                <a:ea typeface="Monda"/>
                <a:cs typeface="Monda"/>
                <a:sym typeface="Monda"/>
              </a:rPr>
              <a:t> the florist is perfectly positioned to </a:t>
            </a:r>
            <a:r>
              <a:rPr b="1" lang="en-US" sz="1500" u="sng">
                <a:solidFill>
                  <a:schemeClr val="dk1"/>
                </a:solidFill>
                <a:latin typeface="Monda"/>
                <a:ea typeface="Monda"/>
                <a:cs typeface="Monda"/>
                <a:sym typeface="Monda"/>
              </a:rPr>
              <a:t>refer</a:t>
            </a:r>
            <a:r>
              <a:rPr b="1" lang="en-US" sz="1500">
                <a:solidFill>
                  <a:schemeClr val="dk1"/>
                </a:solidFill>
                <a:latin typeface="Monda"/>
                <a:ea typeface="Monda"/>
                <a:cs typeface="Monda"/>
                <a:sym typeface="Monda"/>
              </a:rPr>
              <a:t> business </a:t>
            </a:r>
            <a:r>
              <a:rPr b="1" lang="en-US" sz="1500">
                <a:solidFill>
                  <a:srgbClr val="DAAB00"/>
                </a:solidFill>
                <a:latin typeface="Monda"/>
                <a:ea typeface="Monda"/>
                <a:cs typeface="Monda"/>
                <a:sym typeface="Monda"/>
              </a:rPr>
              <a:t>TO</a:t>
            </a:r>
            <a:r>
              <a:rPr b="1" lang="en-US" sz="1500">
                <a:solidFill>
                  <a:schemeClr val="dk1"/>
                </a:solidFill>
                <a:latin typeface="Monda"/>
                <a:ea typeface="Monda"/>
                <a:cs typeface="Monda"/>
                <a:sym typeface="Monda"/>
              </a:rPr>
              <a:t> the florist.</a:t>
            </a:r>
            <a:endParaRPr sz="1800">
              <a:solidFill>
                <a:schemeClr val="dk1"/>
              </a:solidFill>
              <a:latin typeface="Monda"/>
              <a:ea typeface="Monda"/>
              <a:cs typeface="Monda"/>
              <a:sym typeface="Monda"/>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48"/>
                                        </p:tgtEl>
                                        <p:attrNameLst>
                                          <p:attrName>style.visibility</p:attrName>
                                        </p:attrNameLst>
                                      </p:cBhvr>
                                      <p:to>
                                        <p:strVal val="visible"/>
                                      </p:to>
                                    </p:set>
                                    <p:animEffect filter="fade" transition="in">
                                      <p:cBhvr>
                                        <p:cTn dur="500"/>
                                        <p:tgtEl>
                                          <p:spTgt spid="1048"/>
                                        </p:tgtEl>
                                      </p:cBhvr>
                                    </p:animEffect>
                                  </p:childTnLst>
                                </p:cTn>
                              </p:par>
                              <p:par>
                                <p:cTn fill="hold" nodeType="withEffect" presetClass="entr" presetID="10" presetSubtype="0">
                                  <p:stCondLst>
                                    <p:cond delay="250"/>
                                  </p:stCondLst>
                                  <p:childTnLst>
                                    <p:set>
                                      <p:cBhvr>
                                        <p:cTn dur="1" fill="hold">
                                          <p:stCondLst>
                                            <p:cond delay="0"/>
                                          </p:stCondLst>
                                        </p:cTn>
                                        <p:tgtEl>
                                          <p:spTgt spid="1049"/>
                                        </p:tgtEl>
                                        <p:attrNameLst>
                                          <p:attrName>style.visibility</p:attrName>
                                        </p:attrNameLst>
                                      </p:cBhvr>
                                      <p:to>
                                        <p:strVal val="visible"/>
                                      </p:to>
                                    </p:set>
                                    <p:animEffect filter="fade" transition="in">
                                      <p:cBhvr>
                                        <p:cTn dur="1000"/>
                                        <p:tgtEl>
                                          <p:spTgt spid="10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pic>
        <p:nvPicPr>
          <p:cNvPr descr="Text&#10;&#10;Description automatically generated" id="1055" name="Google Shape;1055;p57"/>
          <p:cNvPicPr preferRelativeResize="0"/>
          <p:nvPr/>
        </p:nvPicPr>
        <p:blipFill rotWithShape="1">
          <a:blip r:embed="rId3">
            <a:alphaModFix/>
          </a:blip>
          <a:srcRect b="0" l="0" r="0" t="0"/>
          <a:stretch/>
        </p:blipFill>
        <p:spPr>
          <a:xfrm>
            <a:off x="0" y="-4"/>
            <a:ext cx="9147436" cy="1038229"/>
          </a:xfrm>
          <a:prstGeom prst="rect">
            <a:avLst/>
          </a:prstGeom>
          <a:noFill/>
          <a:ln>
            <a:noFill/>
          </a:ln>
        </p:spPr>
      </p:pic>
      <p:pic>
        <p:nvPicPr>
          <p:cNvPr descr="Text&#10;&#10;Description automatically generated" id="1056" name="Google Shape;1056;p57"/>
          <p:cNvPicPr preferRelativeResize="0"/>
          <p:nvPr/>
        </p:nvPicPr>
        <p:blipFill rotWithShape="1">
          <a:blip r:embed="rId4">
            <a:alphaModFix/>
          </a:blip>
          <a:srcRect b="0" l="0" r="0" t="0"/>
          <a:stretch/>
        </p:blipFill>
        <p:spPr>
          <a:xfrm>
            <a:off x="0" y="4198501"/>
            <a:ext cx="9147436" cy="945000"/>
          </a:xfrm>
          <a:prstGeom prst="rect">
            <a:avLst/>
          </a:prstGeom>
          <a:noFill/>
          <a:ln>
            <a:noFill/>
          </a:ln>
        </p:spPr>
      </p:pic>
      <p:sp>
        <p:nvSpPr>
          <p:cNvPr id="1057" name="Google Shape;1057;p57"/>
          <p:cNvSpPr txBox="1"/>
          <p:nvPr/>
        </p:nvSpPr>
        <p:spPr>
          <a:xfrm>
            <a:off x="810000" y="891000"/>
            <a:ext cx="4447797" cy="3738150"/>
          </a:xfrm>
          <a:prstGeom prst="rect">
            <a:avLst/>
          </a:prstGeom>
          <a:noFill/>
          <a:ln>
            <a:noFill/>
          </a:ln>
        </p:spPr>
        <p:txBody>
          <a:bodyPr anchorCtr="0" anchor="t" bIns="34275" lIns="68550" spcFirstLastPara="1" rIns="68550" wrap="square" tIns="34275">
            <a:normAutofit fontScale="92500" lnSpcReduction="10000"/>
          </a:bodyPr>
          <a:lstStyle/>
          <a:p>
            <a:pPr indent="0" lvl="0" marL="0" marR="0" rtl="0" algn="l">
              <a:lnSpc>
                <a:spcPct val="90000"/>
              </a:lnSpc>
              <a:spcBef>
                <a:spcPts val="0"/>
              </a:spcBef>
              <a:spcAft>
                <a:spcPts val="0"/>
              </a:spcAft>
              <a:buNone/>
            </a:pPr>
            <a:r>
              <a:rPr b="1" lang="en-US" sz="2600">
                <a:solidFill>
                  <a:schemeClr val="dk1"/>
                </a:solidFill>
                <a:latin typeface="Monda"/>
                <a:ea typeface="Monda"/>
                <a:cs typeface="Monda"/>
                <a:sym typeface="Monda"/>
              </a:rPr>
              <a:t>Consider the wedding industry:</a:t>
            </a:r>
            <a:endParaRPr sz="26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t/>
            </a:r>
            <a:endParaRPr sz="75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2100">
                <a:solidFill>
                  <a:schemeClr val="dk1"/>
                </a:solidFill>
                <a:latin typeface="Monda"/>
                <a:ea typeface="Monda"/>
                <a:cs typeface="Monda"/>
                <a:sym typeface="Monda"/>
              </a:rPr>
              <a:t>This is the typical</a:t>
            </a:r>
            <a:r>
              <a:rPr b="1" lang="en-US" sz="2100">
                <a:solidFill>
                  <a:schemeClr val="dk1"/>
                </a:solidFill>
                <a:latin typeface="Monda"/>
                <a:ea typeface="Monda"/>
                <a:cs typeface="Monda"/>
                <a:sym typeface="Monda"/>
              </a:rPr>
              <a:t> </a:t>
            </a:r>
            <a:r>
              <a:rPr b="1" lang="en-US" sz="2100">
                <a:solidFill>
                  <a:srgbClr val="DAAB00"/>
                </a:solidFill>
                <a:latin typeface="Monda"/>
                <a:ea typeface="Monda"/>
                <a:cs typeface="Monda"/>
                <a:sym typeface="Monda"/>
              </a:rPr>
              <a:t>“event chain” </a:t>
            </a:r>
            <a:r>
              <a:rPr lang="en-US" sz="2100">
                <a:solidFill>
                  <a:schemeClr val="dk1"/>
                </a:solidFill>
                <a:latin typeface="Monda"/>
                <a:ea typeface="Monda"/>
                <a:cs typeface="Monda"/>
                <a:sym typeface="Monda"/>
              </a:rPr>
              <a:t>of vendors when someone is getting married.</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t/>
            </a:r>
            <a:endParaRPr sz="75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Jeweler (engagement ring)</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Wedding planner</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Church / chapel</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Reception venue</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Wedding dress</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a:t>
            </a:r>
            <a:r>
              <a:rPr b="1" lang="en-US" sz="1650">
                <a:solidFill>
                  <a:srgbClr val="DAAB00"/>
                </a:solidFill>
                <a:latin typeface="Monda"/>
                <a:ea typeface="Monda"/>
                <a:cs typeface="Monda"/>
                <a:sym typeface="Monda"/>
              </a:rPr>
              <a:t>Florist</a:t>
            </a:r>
            <a:endParaRPr sz="1650">
              <a:solidFill>
                <a:srgbClr val="DAAB00"/>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Wedding cake</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Printer (invitations)</a:t>
            </a:r>
            <a:endParaRPr sz="1800">
              <a:solidFill>
                <a:schemeClr val="dk1"/>
              </a:solidFill>
              <a:latin typeface="Monda"/>
              <a:ea typeface="Monda"/>
              <a:cs typeface="Monda"/>
              <a:sym typeface="Monda"/>
            </a:endParaRPr>
          </a:p>
        </p:txBody>
      </p:sp>
      <p:sp>
        <p:nvSpPr>
          <p:cNvPr id="1058" name="Google Shape;1058;p57"/>
          <p:cNvSpPr txBox="1"/>
          <p:nvPr/>
        </p:nvSpPr>
        <p:spPr>
          <a:xfrm>
            <a:off x="4320000" y="2198502"/>
            <a:ext cx="4138199" cy="734302"/>
          </a:xfrm>
          <a:prstGeom prst="rect">
            <a:avLst/>
          </a:prstGeom>
          <a:noFill/>
          <a:ln cap="flat" cmpd="sng" w="38100">
            <a:solidFill>
              <a:srgbClr val="DAAB00"/>
            </a:solidFill>
            <a:prstDash val="solid"/>
            <a:miter lim="800000"/>
            <a:headEnd len="sm" w="sm" type="none"/>
            <a:tailEnd len="sm" w="sm" type="none"/>
          </a:ln>
        </p:spPr>
        <p:txBody>
          <a:bodyPr anchorCtr="0" anchor="t" bIns="135000" lIns="135000" spcFirstLastPara="1" rIns="135000" wrap="square" tIns="135000">
            <a:spAutoFit/>
          </a:bodyPr>
          <a:lstStyle/>
          <a:p>
            <a:pPr indent="0" lvl="0" marL="0" marR="0" rtl="0" algn="l">
              <a:spcBef>
                <a:spcPts val="0"/>
              </a:spcBef>
              <a:spcAft>
                <a:spcPts val="0"/>
              </a:spcAft>
              <a:buNone/>
            </a:pPr>
            <a:r>
              <a:rPr b="1" lang="en-US" sz="1500">
                <a:solidFill>
                  <a:schemeClr val="dk1"/>
                </a:solidFill>
                <a:latin typeface="Monda"/>
                <a:ea typeface="Monda"/>
                <a:cs typeface="Monda"/>
                <a:sym typeface="Monda"/>
              </a:rPr>
              <a:t>Everyone </a:t>
            </a:r>
            <a:r>
              <a:rPr b="1" lang="en-US" sz="1500">
                <a:solidFill>
                  <a:srgbClr val="DAAB00"/>
                </a:solidFill>
                <a:latin typeface="Monda"/>
                <a:ea typeface="Monda"/>
                <a:cs typeface="Monda"/>
                <a:sym typeface="Monda"/>
              </a:rPr>
              <a:t>ABOVE</a:t>
            </a:r>
            <a:r>
              <a:rPr b="1" lang="en-US" sz="1500">
                <a:solidFill>
                  <a:schemeClr val="dk1"/>
                </a:solidFill>
                <a:latin typeface="Monda"/>
                <a:ea typeface="Monda"/>
                <a:cs typeface="Monda"/>
                <a:sym typeface="Monda"/>
              </a:rPr>
              <a:t> the florist is perfectly positioned to </a:t>
            </a:r>
            <a:r>
              <a:rPr b="1" lang="en-US" sz="1500" u="sng">
                <a:solidFill>
                  <a:schemeClr val="dk1"/>
                </a:solidFill>
                <a:latin typeface="Monda"/>
                <a:ea typeface="Monda"/>
                <a:cs typeface="Monda"/>
                <a:sym typeface="Monda"/>
              </a:rPr>
              <a:t>refer</a:t>
            </a:r>
            <a:r>
              <a:rPr b="1" lang="en-US" sz="1500">
                <a:solidFill>
                  <a:schemeClr val="dk1"/>
                </a:solidFill>
                <a:latin typeface="Monda"/>
                <a:ea typeface="Monda"/>
                <a:cs typeface="Monda"/>
                <a:sym typeface="Monda"/>
              </a:rPr>
              <a:t> business </a:t>
            </a:r>
            <a:r>
              <a:rPr b="1" lang="en-US" sz="1500">
                <a:solidFill>
                  <a:srgbClr val="DAAB00"/>
                </a:solidFill>
                <a:latin typeface="Monda"/>
                <a:ea typeface="Monda"/>
                <a:cs typeface="Monda"/>
                <a:sym typeface="Monda"/>
              </a:rPr>
              <a:t>TO</a:t>
            </a:r>
            <a:r>
              <a:rPr b="1" lang="en-US" sz="1500">
                <a:solidFill>
                  <a:schemeClr val="dk1"/>
                </a:solidFill>
                <a:latin typeface="Monda"/>
                <a:ea typeface="Monda"/>
                <a:cs typeface="Monda"/>
                <a:sym typeface="Monda"/>
              </a:rPr>
              <a:t> the florist.</a:t>
            </a:r>
            <a:endParaRPr sz="1800">
              <a:solidFill>
                <a:schemeClr val="dk1"/>
              </a:solidFill>
              <a:latin typeface="Monda"/>
              <a:ea typeface="Monda"/>
              <a:cs typeface="Monda"/>
              <a:sym typeface="Monda"/>
            </a:endParaRPr>
          </a:p>
        </p:txBody>
      </p:sp>
      <p:sp>
        <p:nvSpPr>
          <p:cNvPr id="1059" name="Google Shape;1059;p57"/>
          <p:cNvSpPr txBox="1"/>
          <p:nvPr/>
        </p:nvSpPr>
        <p:spPr>
          <a:xfrm>
            <a:off x="4320000" y="3032753"/>
            <a:ext cx="4138200" cy="734302"/>
          </a:xfrm>
          <a:prstGeom prst="rect">
            <a:avLst/>
          </a:prstGeom>
          <a:noFill/>
          <a:ln cap="flat" cmpd="sng" w="38100">
            <a:solidFill>
              <a:srgbClr val="DAAB00"/>
            </a:solidFill>
            <a:prstDash val="solid"/>
            <a:miter lim="800000"/>
            <a:headEnd len="sm" w="sm" type="none"/>
            <a:tailEnd len="sm" w="sm" type="none"/>
          </a:ln>
        </p:spPr>
        <p:txBody>
          <a:bodyPr anchorCtr="0" anchor="t" bIns="135000" lIns="135000" spcFirstLastPara="1" rIns="135000" wrap="square" tIns="135000">
            <a:spAutoFit/>
          </a:bodyPr>
          <a:lstStyle/>
          <a:p>
            <a:pPr indent="0" lvl="0" marL="0" marR="0" rtl="0" algn="l">
              <a:spcBef>
                <a:spcPts val="0"/>
              </a:spcBef>
              <a:spcAft>
                <a:spcPts val="0"/>
              </a:spcAft>
              <a:buNone/>
            </a:pPr>
            <a:r>
              <a:rPr b="1" lang="en-US" sz="1500">
                <a:solidFill>
                  <a:schemeClr val="dk1"/>
                </a:solidFill>
                <a:latin typeface="Monda"/>
                <a:ea typeface="Monda"/>
                <a:cs typeface="Monda"/>
                <a:sym typeface="Monda"/>
              </a:rPr>
              <a:t>Everyone </a:t>
            </a:r>
            <a:r>
              <a:rPr b="1" lang="en-US" sz="1500">
                <a:solidFill>
                  <a:srgbClr val="DAAB00"/>
                </a:solidFill>
                <a:latin typeface="Monda"/>
                <a:ea typeface="Monda"/>
                <a:cs typeface="Monda"/>
                <a:sym typeface="Monda"/>
              </a:rPr>
              <a:t>BELOW</a:t>
            </a:r>
            <a:r>
              <a:rPr b="1" lang="en-US" sz="1500">
                <a:solidFill>
                  <a:schemeClr val="dk1"/>
                </a:solidFill>
                <a:latin typeface="Monda"/>
                <a:ea typeface="Monda"/>
                <a:cs typeface="Monda"/>
                <a:sym typeface="Monda"/>
              </a:rPr>
              <a:t> the florist is perfectly positioned to </a:t>
            </a:r>
            <a:r>
              <a:rPr b="1" lang="en-US" sz="1500" u="sng">
                <a:solidFill>
                  <a:schemeClr val="dk1"/>
                </a:solidFill>
                <a:latin typeface="Monda"/>
                <a:ea typeface="Monda"/>
                <a:cs typeface="Monda"/>
                <a:sym typeface="Monda"/>
              </a:rPr>
              <a:t>receive</a:t>
            </a:r>
            <a:r>
              <a:rPr b="1" lang="en-US" sz="1500">
                <a:solidFill>
                  <a:schemeClr val="dk1"/>
                </a:solidFill>
                <a:latin typeface="Monda"/>
                <a:ea typeface="Monda"/>
                <a:cs typeface="Monda"/>
                <a:sym typeface="Monda"/>
              </a:rPr>
              <a:t> referrals </a:t>
            </a:r>
            <a:r>
              <a:rPr b="1" lang="en-US" sz="1500">
                <a:solidFill>
                  <a:srgbClr val="DAAB00"/>
                </a:solidFill>
                <a:latin typeface="Monda"/>
                <a:ea typeface="Monda"/>
                <a:cs typeface="Monda"/>
                <a:sym typeface="Monda"/>
              </a:rPr>
              <a:t>FROM</a:t>
            </a:r>
            <a:r>
              <a:rPr b="1" lang="en-US" sz="1500">
                <a:solidFill>
                  <a:schemeClr val="dk1"/>
                </a:solidFill>
                <a:latin typeface="Monda"/>
                <a:ea typeface="Monda"/>
                <a:cs typeface="Monda"/>
                <a:sym typeface="Monda"/>
              </a:rPr>
              <a:t> them.</a:t>
            </a:r>
            <a:endParaRPr sz="1800">
              <a:solidFill>
                <a:schemeClr val="dk1"/>
              </a:solidFill>
              <a:latin typeface="Monda"/>
              <a:ea typeface="Monda"/>
              <a:cs typeface="Monda"/>
              <a:sym typeface="Monda"/>
            </a:endParaRPr>
          </a:p>
        </p:txBody>
      </p:sp>
      <p:cxnSp>
        <p:nvCxnSpPr>
          <p:cNvPr id="1060" name="Google Shape;1060;p57"/>
          <p:cNvCxnSpPr/>
          <p:nvPr/>
        </p:nvCxnSpPr>
        <p:spPr>
          <a:xfrm>
            <a:off x="750094" y="3664744"/>
            <a:ext cx="0" cy="692944"/>
          </a:xfrm>
          <a:prstGeom prst="straightConnector1">
            <a:avLst/>
          </a:prstGeom>
          <a:noFill/>
          <a:ln cap="flat" cmpd="sng" w="38100">
            <a:solidFill>
              <a:srgbClr val="DAAB00"/>
            </a:solidFill>
            <a:prstDash val="solid"/>
            <a:round/>
            <a:headEnd len="sm" w="sm" type="none"/>
            <a:tailEnd len="med" w="med" type="stealth"/>
          </a:ln>
          <a:effectLst>
            <a:outerShdw blurRad="40000" rotWithShape="0" dir="5400000" dist="23000">
              <a:srgbClr val="808080">
                <a:alpha val="34509"/>
              </a:srgbClr>
            </a:outerShdw>
          </a:effectLst>
        </p:spPr>
      </p:cxn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pic>
        <p:nvPicPr>
          <p:cNvPr descr="Text&#10;&#10;Description automatically generated" id="1066" name="Google Shape;1066;p58"/>
          <p:cNvPicPr preferRelativeResize="0"/>
          <p:nvPr/>
        </p:nvPicPr>
        <p:blipFill rotWithShape="1">
          <a:blip r:embed="rId3">
            <a:alphaModFix/>
          </a:blip>
          <a:srcRect b="0" l="0" r="0" t="0"/>
          <a:stretch/>
        </p:blipFill>
        <p:spPr>
          <a:xfrm>
            <a:off x="0" y="0"/>
            <a:ext cx="9147436" cy="1038229"/>
          </a:xfrm>
          <a:prstGeom prst="rect">
            <a:avLst/>
          </a:prstGeom>
          <a:noFill/>
          <a:ln>
            <a:noFill/>
          </a:ln>
        </p:spPr>
      </p:pic>
      <p:pic>
        <p:nvPicPr>
          <p:cNvPr descr="Text&#10;&#10;Description automatically generated" id="1067" name="Google Shape;1067;p58"/>
          <p:cNvPicPr preferRelativeResize="0"/>
          <p:nvPr/>
        </p:nvPicPr>
        <p:blipFill rotWithShape="1">
          <a:blip r:embed="rId4">
            <a:alphaModFix/>
          </a:blip>
          <a:srcRect b="0" l="0" r="0" t="0"/>
          <a:stretch/>
        </p:blipFill>
        <p:spPr>
          <a:xfrm>
            <a:off x="0" y="4198501"/>
            <a:ext cx="9147436" cy="945000"/>
          </a:xfrm>
          <a:prstGeom prst="rect">
            <a:avLst/>
          </a:prstGeom>
          <a:noFill/>
          <a:ln>
            <a:noFill/>
          </a:ln>
        </p:spPr>
      </p:pic>
      <p:sp>
        <p:nvSpPr>
          <p:cNvPr id="1068" name="Google Shape;1068;p58"/>
          <p:cNvSpPr txBox="1"/>
          <p:nvPr/>
        </p:nvSpPr>
        <p:spPr>
          <a:xfrm>
            <a:off x="810000" y="891000"/>
            <a:ext cx="5119313" cy="3600450"/>
          </a:xfrm>
          <a:prstGeom prst="rect">
            <a:avLst/>
          </a:prstGeom>
          <a:noFill/>
          <a:ln>
            <a:noFill/>
          </a:ln>
        </p:spPr>
        <p:txBody>
          <a:bodyPr anchorCtr="0" anchor="t" bIns="34275" lIns="68550" spcFirstLastPara="1" rIns="68550" wrap="square" tIns="34275">
            <a:normAutofit fontScale="92500" lnSpcReduction="10000"/>
          </a:bodyPr>
          <a:lstStyle/>
          <a:p>
            <a:pPr indent="0" lvl="0" marL="0" marR="0" rtl="0" algn="l">
              <a:lnSpc>
                <a:spcPct val="90000"/>
              </a:lnSpc>
              <a:spcBef>
                <a:spcPts val="0"/>
              </a:spcBef>
              <a:spcAft>
                <a:spcPts val="0"/>
              </a:spcAft>
              <a:buNone/>
            </a:pPr>
            <a:r>
              <a:rPr b="1" lang="en-US" sz="2600">
                <a:solidFill>
                  <a:schemeClr val="dk1"/>
                </a:solidFill>
                <a:latin typeface="Monda"/>
                <a:ea typeface="Monda"/>
                <a:cs typeface="Monda"/>
                <a:sym typeface="Monda"/>
              </a:rPr>
              <a:t>Consider the wedding industry:</a:t>
            </a:r>
            <a:endParaRPr sz="26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t/>
            </a:r>
            <a:endParaRPr sz="75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2100">
                <a:solidFill>
                  <a:schemeClr val="dk1"/>
                </a:solidFill>
                <a:latin typeface="Monda"/>
                <a:ea typeface="Monda"/>
                <a:cs typeface="Monda"/>
                <a:sym typeface="Monda"/>
              </a:rPr>
              <a:t>This is the typical</a:t>
            </a:r>
            <a:r>
              <a:rPr b="1" lang="en-US" sz="2100">
                <a:solidFill>
                  <a:schemeClr val="dk1"/>
                </a:solidFill>
                <a:latin typeface="Monda"/>
                <a:ea typeface="Monda"/>
                <a:cs typeface="Monda"/>
                <a:sym typeface="Monda"/>
              </a:rPr>
              <a:t> </a:t>
            </a:r>
            <a:r>
              <a:rPr b="1" lang="en-US" sz="2100">
                <a:solidFill>
                  <a:srgbClr val="DAAB00"/>
                </a:solidFill>
                <a:latin typeface="Monda"/>
                <a:ea typeface="Monda"/>
                <a:cs typeface="Monda"/>
                <a:sym typeface="Monda"/>
              </a:rPr>
              <a:t>“event chain” </a:t>
            </a:r>
            <a:r>
              <a:rPr lang="en-US" sz="2100">
                <a:solidFill>
                  <a:schemeClr val="dk1"/>
                </a:solidFill>
                <a:latin typeface="Monda"/>
                <a:ea typeface="Monda"/>
                <a:cs typeface="Monda"/>
                <a:sym typeface="Monda"/>
              </a:rPr>
              <a:t>of vendors when someone is getting married.</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t/>
            </a:r>
            <a:endParaRPr sz="75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Jeweler (engagement ring)</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Wedding planner</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Church / chapel</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Reception venue</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Wedding dress</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a:t>
            </a:r>
            <a:r>
              <a:rPr b="1" lang="en-US" sz="1650">
                <a:solidFill>
                  <a:srgbClr val="DAAB00"/>
                </a:solidFill>
                <a:latin typeface="Monda"/>
                <a:ea typeface="Monda"/>
                <a:cs typeface="Monda"/>
                <a:sym typeface="Monda"/>
              </a:rPr>
              <a:t>Florist</a:t>
            </a:r>
            <a:endParaRPr sz="1650">
              <a:solidFill>
                <a:srgbClr val="DAAB00"/>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Wedding cake</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Printer (invitations)</a:t>
            </a:r>
            <a:endParaRPr sz="1800">
              <a:solidFill>
                <a:schemeClr val="dk1"/>
              </a:solidFill>
              <a:latin typeface="Monda"/>
              <a:ea typeface="Monda"/>
              <a:cs typeface="Monda"/>
              <a:sym typeface="Monda"/>
            </a:endParaRPr>
          </a:p>
        </p:txBody>
      </p:sp>
      <p:sp>
        <p:nvSpPr>
          <p:cNvPr id="1069" name="Google Shape;1069;p58"/>
          <p:cNvSpPr txBox="1"/>
          <p:nvPr/>
        </p:nvSpPr>
        <p:spPr>
          <a:xfrm>
            <a:off x="4319999" y="2019059"/>
            <a:ext cx="4321964" cy="965134"/>
          </a:xfrm>
          <a:prstGeom prst="rect">
            <a:avLst/>
          </a:prstGeom>
          <a:noFill/>
          <a:ln cap="flat" cmpd="sng" w="38100">
            <a:solidFill>
              <a:srgbClr val="DAAB00"/>
            </a:solidFill>
            <a:prstDash val="solid"/>
            <a:miter lim="800000"/>
            <a:headEnd len="sm" w="sm" type="none"/>
            <a:tailEnd len="sm" w="sm" type="none"/>
          </a:ln>
        </p:spPr>
        <p:txBody>
          <a:bodyPr anchorCtr="0" anchor="t" bIns="135000" lIns="135000" spcFirstLastPara="1" rIns="135000" wrap="square" tIns="135000">
            <a:spAutoFit/>
          </a:bodyPr>
          <a:lstStyle/>
          <a:p>
            <a:pPr indent="0" lvl="0" marL="0" marR="0" rtl="0" algn="l">
              <a:spcBef>
                <a:spcPts val="0"/>
              </a:spcBef>
              <a:spcAft>
                <a:spcPts val="0"/>
              </a:spcAft>
              <a:buNone/>
            </a:pPr>
            <a:r>
              <a:rPr b="1" lang="en-US" sz="1500">
                <a:solidFill>
                  <a:schemeClr val="dk1"/>
                </a:solidFill>
                <a:latin typeface="Monda"/>
                <a:ea typeface="Monda"/>
                <a:cs typeface="Monda"/>
                <a:sym typeface="Monda"/>
              </a:rPr>
              <a:t>Could the florist </a:t>
            </a:r>
            <a:r>
              <a:rPr b="1" lang="en-US" sz="1500">
                <a:solidFill>
                  <a:srgbClr val="DAAB00"/>
                </a:solidFill>
                <a:latin typeface="Monda"/>
                <a:ea typeface="Monda"/>
                <a:cs typeface="Monda"/>
                <a:sym typeface="Monda"/>
              </a:rPr>
              <a:t>OBTAIN</a:t>
            </a:r>
            <a:r>
              <a:rPr b="1" lang="en-US" sz="1500">
                <a:solidFill>
                  <a:schemeClr val="dk1"/>
                </a:solidFill>
                <a:latin typeface="Monda"/>
                <a:ea typeface="Monda"/>
                <a:cs typeface="Monda"/>
                <a:sym typeface="Monda"/>
              </a:rPr>
              <a:t> just one referral each month from just </a:t>
            </a:r>
            <a:r>
              <a:rPr b="1" lang="en-US" sz="1500">
                <a:solidFill>
                  <a:srgbClr val="DAAB00"/>
                </a:solidFill>
                <a:latin typeface="Monda"/>
                <a:ea typeface="Monda"/>
                <a:cs typeface="Monda"/>
                <a:sym typeface="Monda"/>
              </a:rPr>
              <a:t>ONE</a:t>
            </a:r>
            <a:r>
              <a:rPr b="1" lang="en-US" sz="1500">
                <a:solidFill>
                  <a:schemeClr val="dk1"/>
                </a:solidFill>
                <a:latin typeface="Monda"/>
                <a:ea typeface="Monda"/>
                <a:cs typeface="Monda"/>
                <a:sym typeface="Monda"/>
              </a:rPr>
              <a:t> of the businesses </a:t>
            </a:r>
            <a:r>
              <a:rPr b="1" lang="en-US" sz="1500">
                <a:solidFill>
                  <a:srgbClr val="DAAB00"/>
                </a:solidFill>
                <a:latin typeface="Monda"/>
                <a:ea typeface="Monda"/>
                <a:cs typeface="Monda"/>
                <a:sym typeface="Monda"/>
              </a:rPr>
              <a:t>ABOVE</a:t>
            </a:r>
            <a:r>
              <a:rPr b="1" lang="en-US" sz="1500">
                <a:solidFill>
                  <a:schemeClr val="dk1"/>
                </a:solidFill>
                <a:latin typeface="Monda"/>
                <a:ea typeface="Monda"/>
                <a:cs typeface="Monda"/>
                <a:sym typeface="Monda"/>
              </a:rPr>
              <a:t> them.</a:t>
            </a:r>
            <a:endParaRPr sz="1800">
              <a:solidFill>
                <a:schemeClr val="dk1"/>
              </a:solidFill>
              <a:latin typeface="Monda"/>
              <a:ea typeface="Monda"/>
              <a:cs typeface="Monda"/>
              <a:sym typeface="Monda"/>
            </a:endParaRPr>
          </a:p>
        </p:txBody>
      </p:sp>
      <p:sp>
        <p:nvSpPr>
          <p:cNvPr id="1070" name="Google Shape;1070;p58"/>
          <p:cNvSpPr txBox="1"/>
          <p:nvPr/>
        </p:nvSpPr>
        <p:spPr>
          <a:xfrm>
            <a:off x="4319999" y="3105044"/>
            <a:ext cx="4321964" cy="734302"/>
          </a:xfrm>
          <a:prstGeom prst="rect">
            <a:avLst/>
          </a:prstGeom>
          <a:noFill/>
          <a:ln cap="flat" cmpd="sng" w="38100">
            <a:solidFill>
              <a:srgbClr val="DAAB00"/>
            </a:solidFill>
            <a:prstDash val="solid"/>
            <a:miter lim="800000"/>
            <a:headEnd len="sm" w="sm" type="none"/>
            <a:tailEnd len="sm" w="sm" type="none"/>
          </a:ln>
        </p:spPr>
        <p:txBody>
          <a:bodyPr anchorCtr="0" anchor="t" bIns="135000" lIns="135000" spcFirstLastPara="1" rIns="135000" wrap="square" tIns="135000">
            <a:spAutoFit/>
          </a:bodyPr>
          <a:lstStyle/>
          <a:p>
            <a:pPr indent="0" lvl="0" marL="0" marR="0" rtl="0" algn="l">
              <a:spcBef>
                <a:spcPts val="0"/>
              </a:spcBef>
              <a:spcAft>
                <a:spcPts val="0"/>
              </a:spcAft>
              <a:buNone/>
            </a:pPr>
            <a:r>
              <a:rPr b="1" lang="en-US" sz="1500">
                <a:solidFill>
                  <a:schemeClr val="dk1"/>
                </a:solidFill>
                <a:latin typeface="Monda"/>
                <a:ea typeface="Monda"/>
                <a:cs typeface="Monda"/>
                <a:sym typeface="Monda"/>
              </a:rPr>
              <a:t>Next, could the florist </a:t>
            </a:r>
            <a:r>
              <a:rPr b="1" lang="en-US" sz="1500">
                <a:solidFill>
                  <a:srgbClr val="DAAB00"/>
                </a:solidFill>
                <a:latin typeface="Monda"/>
                <a:ea typeface="Monda"/>
                <a:cs typeface="Monda"/>
                <a:sym typeface="Monda"/>
              </a:rPr>
              <a:t>SEND</a:t>
            </a:r>
            <a:r>
              <a:rPr b="1" lang="en-US" sz="1500">
                <a:solidFill>
                  <a:schemeClr val="dk1"/>
                </a:solidFill>
                <a:latin typeface="Monda"/>
                <a:ea typeface="Monda"/>
                <a:cs typeface="Monda"/>
                <a:sym typeface="Monda"/>
              </a:rPr>
              <a:t> just one referral each month to </a:t>
            </a:r>
            <a:r>
              <a:rPr b="1" lang="en-US" sz="1500">
                <a:solidFill>
                  <a:srgbClr val="DAAB00"/>
                </a:solidFill>
                <a:latin typeface="Monda"/>
                <a:ea typeface="Monda"/>
                <a:cs typeface="Monda"/>
                <a:sym typeface="Monda"/>
              </a:rPr>
              <a:t>EACH</a:t>
            </a:r>
            <a:r>
              <a:rPr b="1" lang="en-US" sz="1500">
                <a:solidFill>
                  <a:schemeClr val="dk1"/>
                </a:solidFill>
                <a:latin typeface="Monda"/>
                <a:ea typeface="Monda"/>
                <a:cs typeface="Monda"/>
                <a:sym typeface="Monda"/>
              </a:rPr>
              <a:t> business </a:t>
            </a:r>
            <a:r>
              <a:rPr b="1" lang="en-US" sz="1500">
                <a:solidFill>
                  <a:srgbClr val="DAAB00"/>
                </a:solidFill>
                <a:latin typeface="Monda"/>
                <a:ea typeface="Monda"/>
                <a:cs typeface="Monda"/>
                <a:sym typeface="Monda"/>
              </a:rPr>
              <a:t>BELOW</a:t>
            </a:r>
            <a:r>
              <a:rPr b="1" lang="en-US" sz="1500">
                <a:solidFill>
                  <a:schemeClr val="dk1"/>
                </a:solidFill>
                <a:latin typeface="Monda"/>
                <a:ea typeface="Monda"/>
                <a:cs typeface="Monda"/>
                <a:sym typeface="Monda"/>
              </a:rPr>
              <a:t> them.</a:t>
            </a:r>
            <a:endParaRPr sz="1800">
              <a:solidFill>
                <a:schemeClr val="dk1"/>
              </a:solidFill>
              <a:latin typeface="Monda"/>
              <a:ea typeface="Monda"/>
              <a:cs typeface="Monda"/>
              <a:sym typeface="Monda"/>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69"/>
                                        </p:tgtEl>
                                        <p:attrNameLst>
                                          <p:attrName>style.visibility</p:attrName>
                                        </p:attrNameLst>
                                      </p:cBhvr>
                                      <p:to>
                                        <p:strVal val="visible"/>
                                      </p:to>
                                    </p:set>
                                    <p:animEffect filter="fade" transition="in">
                                      <p:cBhvr>
                                        <p:cTn dur="500"/>
                                        <p:tgtEl>
                                          <p:spTgt spid="10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0"/>
                                        </p:tgtEl>
                                        <p:attrNameLst>
                                          <p:attrName>style.visibility</p:attrName>
                                        </p:attrNameLst>
                                      </p:cBhvr>
                                      <p:to>
                                        <p:strVal val="visible"/>
                                      </p:to>
                                    </p:set>
                                    <p:animEffect filter="fade" transition="in">
                                      <p:cBhvr>
                                        <p:cTn dur="500"/>
                                        <p:tgtEl>
                                          <p:spTgt spid="10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pic>
        <p:nvPicPr>
          <p:cNvPr descr="Text&#10;&#10;Description automatically generated" id="1076" name="Google Shape;1076;p59"/>
          <p:cNvPicPr preferRelativeResize="0"/>
          <p:nvPr/>
        </p:nvPicPr>
        <p:blipFill rotWithShape="1">
          <a:blip r:embed="rId3">
            <a:alphaModFix/>
          </a:blip>
          <a:srcRect b="0" l="0" r="0" t="0"/>
          <a:stretch/>
        </p:blipFill>
        <p:spPr>
          <a:xfrm>
            <a:off x="0" y="0"/>
            <a:ext cx="9147436" cy="1038229"/>
          </a:xfrm>
          <a:prstGeom prst="rect">
            <a:avLst/>
          </a:prstGeom>
          <a:noFill/>
          <a:ln>
            <a:noFill/>
          </a:ln>
        </p:spPr>
      </p:pic>
      <p:pic>
        <p:nvPicPr>
          <p:cNvPr descr="Text&#10;&#10;Description automatically generated" id="1077" name="Google Shape;1077;p59"/>
          <p:cNvPicPr preferRelativeResize="0"/>
          <p:nvPr/>
        </p:nvPicPr>
        <p:blipFill rotWithShape="1">
          <a:blip r:embed="rId4">
            <a:alphaModFix/>
          </a:blip>
          <a:srcRect b="0" l="0" r="0" t="0"/>
          <a:stretch/>
        </p:blipFill>
        <p:spPr>
          <a:xfrm>
            <a:off x="0" y="4198501"/>
            <a:ext cx="9147436" cy="945000"/>
          </a:xfrm>
          <a:prstGeom prst="rect">
            <a:avLst/>
          </a:prstGeom>
          <a:noFill/>
          <a:ln>
            <a:noFill/>
          </a:ln>
        </p:spPr>
      </p:pic>
      <p:sp>
        <p:nvSpPr>
          <p:cNvPr id="1078" name="Google Shape;1078;p59"/>
          <p:cNvSpPr txBox="1"/>
          <p:nvPr/>
        </p:nvSpPr>
        <p:spPr>
          <a:xfrm>
            <a:off x="810000" y="891000"/>
            <a:ext cx="4619250" cy="3600450"/>
          </a:xfrm>
          <a:prstGeom prst="rect">
            <a:avLst/>
          </a:prstGeom>
          <a:noFill/>
          <a:ln>
            <a:noFill/>
          </a:ln>
        </p:spPr>
        <p:txBody>
          <a:bodyPr anchorCtr="0" anchor="t" bIns="34275" lIns="68550" spcFirstLastPara="1" rIns="68550" wrap="square" tIns="34275">
            <a:normAutofit fontScale="92500" lnSpcReduction="10000"/>
          </a:bodyPr>
          <a:lstStyle/>
          <a:p>
            <a:pPr indent="0" lvl="0" marL="0" marR="0" rtl="0" algn="l">
              <a:lnSpc>
                <a:spcPct val="90000"/>
              </a:lnSpc>
              <a:spcBef>
                <a:spcPts val="0"/>
              </a:spcBef>
              <a:spcAft>
                <a:spcPts val="0"/>
              </a:spcAft>
              <a:buNone/>
            </a:pPr>
            <a:r>
              <a:rPr b="1" lang="en-US" sz="2600">
                <a:solidFill>
                  <a:schemeClr val="dk1"/>
                </a:solidFill>
                <a:latin typeface="Monda"/>
                <a:ea typeface="Monda"/>
                <a:cs typeface="Monda"/>
                <a:sym typeface="Monda"/>
              </a:rPr>
              <a:t>Consider the wedding industry:</a:t>
            </a:r>
            <a:endParaRPr sz="26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t/>
            </a:r>
            <a:endParaRPr sz="75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2100">
                <a:solidFill>
                  <a:schemeClr val="dk1"/>
                </a:solidFill>
                <a:latin typeface="Monda"/>
                <a:ea typeface="Monda"/>
                <a:cs typeface="Monda"/>
                <a:sym typeface="Monda"/>
              </a:rPr>
              <a:t>Let’s assume in the chain below your prospect is the </a:t>
            </a:r>
            <a:r>
              <a:rPr b="1" lang="en-US" sz="2100">
                <a:solidFill>
                  <a:srgbClr val="DAAB00"/>
                </a:solidFill>
                <a:latin typeface="Monda"/>
                <a:ea typeface="Monda"/>
                <a:cs typeface="Monda"/>
                <a:sym typeface="Monda"/>
              </a:rPr>
              <a:t>florist…</a:t>
            </a:r>
            <a:endParaRPr b="1" sz="2100">
              <a:solidFill>
                <a:srgbClr val="DAAB00"/>
              </a:solidFill>
              <a:latin typeface="Monda"/>
              <a:ea typeface="Monda"/>
              <a:cs typeface="Monda"/>
              <a:sym typeface="Monda"/>
            </a:endParaRPr>
          </a:p>
          <a:p>
            <a:pPr indent="0" lvl="0" marL="0" marR="0" rtl="0" algn="l">
              <a:lnSpc>
                <a:spcPct val="90000"/>
              </a:lnSpc>
              <a:spcBef>
                <a:spcPts val="750"/>
              </a:spcBef>
              <a:spcAft>
                <a:spcPts val="0"/>
              </a:spcAft>
              <a:buNone/>
            </a:pPr>
            <a:r>
              <a:t/>
            </a:r>
            <a:endParaRPr sz="75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Jeweler (engagement ring)</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Wedding planner</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Church / chapel</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Reception venue</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Wedding dress</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a:t>
            </a:r>
            <a:r>
              <a:rPr b="1" lang="en-US" sz="1650">
                <a:solidFill>
                  <a:srgbClr val="DAAB00"/>
                </a:solidFill>
                <a:latin typeface="Monda"/>
                <a:ea typeface="Monda"/>
                <a:cs typeface="Monda"/>
                <a:sym typeface="Monda"/>
              </a:rPr>
              <a:t>Florist</a:t>
            </a:r>
            <a:endParaRPr sz="1650">
              <a:solidFill>
                <a:srgbClr val="DAAB00"/>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Wedding cake</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Printer (invitations)</a:t>
            </a:r>
            <a:endParaRPr sz="1800">
              <a:solidFill>
                <a:schemeClr val="dk1"/>
              </a:solidFill>
              <a:latin typeface="Monda"/>
              <a:ea typeface="Monda"/>
              <a:cs typeface="Monda"/>
              <a:sym typeface="Monda"/>
            </a:endParaRPr>
          </a:p>
        </p:txBody>
      </p:sp>
      <p:sp>
        <p:nvSpPr>
          <p:cNvPr id="1079" name="Google Shape;1079;p59"/>
          <p:cNvSpPr txBox="1"/>
          <p:nvPr/>
        </p:nvSpPr>
        <p:spPr>
          <a:xfrm>
            <a:off x="4319999" y="2019059"/>
            <a:ext cx="4321964" cy="1195966"/>
          </a:xfrm>
          <a:prstGeom prst="rect">
            <a:avLst/>
          </a:prstGeom>
          <a:noFill/>
          <a:ln cap="flat" cmpd="sng" w="38100">
            <a:solidFill>
              <a:srgbClr val="DAAB00"/>
            </a:solidFill>
            <a:prstDash val="solid"/>
            <a:miter lim="800000"/>
            <a:headEnd len="sm" w="sm" type="none"/>
            <a:tailEnd len="sm" w="sm" type="none"/>
          </a:ln>
        </p:spPr>
        <p:txBody>
          <a:bodyPr anchorCtr="0" anchor="t" bIns="135000" lIns="135000" spcFirstLastPara="1" rIns="135000" wrap="square" tIns="135000">
            <a:spAutoFit/>
          </a:bodyPr>
          <a:lstStyle/>
          <a:p>
            <a:pPr indent="0" lvl="0" marL="0" marR="0" rtl="0" algn="l">
              <a:spcBef>
                <a:spcPts val="0"/>
              </a:spcBef>
              <a:spcAft>
                <a:spcPts val="0"/>
              </a:spcAft>
              <a:buNone/>
            </a:pPr>
            <a:r>
              <a:rPr b="1" lang="en-US" sz="1500">
                <a:solidFill>
                  <a:schemeClr val="dk1"/>
                </a:solidFill>
                <a:latin typeface="Monda"/>
                <a:ea typeface="Monda"/>
                <a:cs typeface="Monda"/>
                <a:sym typeface="Monda"/>
              </a:rPr>
              <a:t>If the average sales price for the florist’s wedding flowers is $3,000, </a:t>
            </a:r>
            <a:r>
              <a:rPr b="1" lang="en-US" sz="1500">
                <a:solidFill>
                  <a:srgbClr val="DAAB00"/>
                </a:solidFill>
                <a:latin typeface="Monda"/>
                <a:ea typeface="Monda"/>
                <a:cs typeface="Monda"/>
                <a:sym typeface="Monda"/>
              </a:rPr>
              <a:t>then just a </a:t>
            </a:r>
            <a:r>
              <a:rPr b="1" lang="en-US" sz="1500" u="sng">
                <a:solidFill>
                  <a:srgbClr val="DAAB00"/>
                </a:solidFill>
                <a:latin typeface="Monda"/>
                <a:ea typeface="Monda"/>
                <a:cs typeface="Monda"/>
                <a:sym typeface="Monda"/>
              </a:rPr>
              <a:t>single</a:t>
            </a:r>
            <a:r>
              <a:rPr b="1" lang="en-US" sz="1500">
                <a:solidFill>
                  <a:srgbClr val="DAAB00"/>
                </a:solidFill>
                <a:latin typeface="Monda"/>
                <a:ea typeface="Monda"/>
                <a:cs typeface="Monda"/>
                <a:sym typeface="Monda"/>
              </a:rPr>
              <a:t> referral per month produces an annual increase of $36,000.</a:t>
            </a:r>
            <a:endParaRPr sz="1800">
              <a:solidFill>
                <a:schemeClr val="dk1"/>
              </a:solidFill>
              <a:latin typeface="Monda"/>
              <a:ea typeface="Monda"/>
              <a:cs typeface="Monda"/>
              <a:sym typeface="Monda"/>
            </a:endParaRPr>
          </a:p>
        </p:txBody>
      </p:sp>
    </p:spTree>
  </p:cSld>
  <p:clrMapOvr>
    <a:masterClrMapping/>
  </p:clrMapOvr>
  <p:transition advTm="21535" spd="slow">
    <p:wipe dir="r"/>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graphicFrame>
        <p:nvGraphicFramePr>
          <p:cNvPr id="200" name="Google Shape;200;p6"/>
          <p:cNvGraphicFramePr/>
          <p:nvPr/>
        </p:nvGraphicFramePr>
        <p:xfrm>
          <a:off x="1310525" y="699650"/>
          <a:ext cx="6525000" cy="4420500"/>
        </p:xfrm>
        <a:graphic>
          <a:graphicData uri="http://schemas.openxmlformats.org/drawingml/2006/chart">
            <c:chart r:id="rId3"/>
          </a:graphicData>
        </a:graphic>
      </p:graphicFrame>
      <p:sp>
        <p:nvSpPr>
          <p:cNvPr id="201" name="Google Shape;201;p6"/>
          <p:cNvSpPr txBox="1"/>
          <p:nvPr/>
        </p:nvSpPr>
        <p:spPr>
          <a:xfrm>
            <a:off x="5064477" y="1309244"/>
            <a:ext cx="505200" cy="784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500">
                <a:solidFill>
                  <a:schemeClr val="lt1"/>
                </a:solidFill>
                <a:latin typeface="Arial"/>
                <a:ea typeface="Arial"/>
                <a:cs typeface="Arial"/>
                <a:sym typeface="Arial"/>
              </a:rPr>
              <a:t>1</a:t>
            </a:r>
            <a:endParaRPr/>
          </a:p>
        </p:txBody>
      </p:sp>
      <p:sp>
        <p:nvSpPr>
          <p:cNvPr id="202" name="Google Shape;202;p6"/>
          <p:cNvSpPr txBox="1"/>
          <p:nvPr/>
        </p:nvSpPr>
        <p:spPr>
          <a:xfrm>
            <a:off x="5569744" y="2445470"/>
            <a:ext cx="505200" cy="784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500">
                <a:solidFill>
                  <a:schemeClr val="lt1"/>
                </a:solidFill>
                <a:latin typeface="Arial"/>
                <a:ea typeface="Arial"/>
                <a:cs typeface="Arial"/>
                <a:sym typeface="Arial"/>
              </a:rPr>
              <a:t>2</a:t>
            </a:r>
            <a:endParaRPr/>
          </a:p>
        </p:txBody>
      </p:sp>
      <p:sp>
        <p:nvSpPr>
          <p:cNvPr id="203" name="Google Shape;203;p6"/>
          <p:cNvSpPr txBox="1"/>
          <p:nvPr/>
        </p:nvSpPr>
        <p:spPr>
          <a:xfrm>
            <a:off x="4350544" y="3262931"/>
            <a:ext cx="505200" cy="784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500">
                <a:solidFill>
                  <a:schemeClr val="lt1"/>
                </a:solidFill>
                <a:latin typeface="Arial"/>
                <a:ea typeface="Arial"/>
                <a:cs typeface="Arial"/>
                <a:sym typeface="Arial"/>
              </a:rPr>
              <a:t>3</a:t>
            </a:r>
            <a:endParaRPr/>
          </a:p>
        </p:txBody>
      </p:sp>
      <p:sp>
        <p:nvSpPr>
          <p:cNvPr id="204" name="Google Shape;204;p6"/>
          <p:cNvSpPr txBox="1"/>
          <p:nvPr/>
        </p:nvSpPr>
        <p:spPr>
          <a:xfrm>
            <a:off x="2948501" y="2430505"/>
            <a:ext cx="505200" cy="784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500">
                <a:solidFill>
                  <a:schemeClr val="lt1"/>
                </a:solidFill>
                <a:latin typeface="Arial"/>
                <a:ea typeface="Arial"/>
                <a:cs typeface="Arial"/>
                <a:sym typeface="Arial"/>
              </a:rPr>
              <a:t>4</a:t>
            </a:r>
            <a:endParaRPr/>
          </a:p>
        </p:txBody>
      </p:sp>
      <p:sp>
        <p:nvSpPr>
          <p:cNvPr id="205" name="Google Shape;205;p6"/>
          <p:cNvSpPr txBox="1"/>
          <p:nvPr/>
        </p:nvSpPr>
        <p:spPr>
          <a:xfrm>
            <a:off x="3469008" y="1306132"/>
            <a:ext cx="505200" cy="784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500">
                <a:solidFill>
                  <a:schemeClr val="lt1"/>
                </a:solidFill>
                <a:latin typeface="Arial"/>
                <a:ea typeface="Arial"/>
                <a:cs typeface="Arial"/>
                <a:sym typeface="Arial"/>
              </a:rPr>
              <a:t>5</a:t>
            </a:r>
            <a:endParaRPr/>
          </a:p>
        </p:txBody>
      </p:sp>
      <p:sp>
        <p:nvSpPr>
          <p:cNvPr id="206" name="Google Shape;206;p6"/>
          <p:cNvSpPr txBox="1"/>
          <p:nvPr/>
        </p:nvSpPr>
        <p:spPr>
          <a:xfrm>
            <a:off x="291138" y="205162"/>
            <a:ext cx="8582895" cy="500135"/>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US" sz="2800">
                <a:solidFill>
                  <a:schemeClr val="dk1"/>
                </a:solidFill>
                <a:latin typeface="Archivo Narrow"/>
                <a:ea typeface="Archivo Narrow"/>
                <a:cs typeface="Archivo Narrow"/>
                <a:sym typeface="Archivo Narrow"/>
              </a:rPr>
              <a:t>The Focus of Successful Businesses</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4" name="Shape 1084"/>
        <p:cNvGrpSpPr/>
        <p:nvPr/>
      </p:nvGrpSpPr>
      <p:grpSpPr>
        <a:xfrm>
          <a:off x="0" y="0"/>
          <a:ext cx="0" cy="0"/>
          <a:chOff x="0" y="0"/>
          <a:chExt cx="0" cy="0"/>
        </a:xfrm>
      </p:grpSpPr>
      <p:pic>
        <p:nvPicPr>
          <p:cNvPr descr="Text&#10;&#10;Description automatically generated" id="1085" name="Google Shape;1085;p60"/>
          <p:cNvPicPr preferRelativeResize="0"/>
          <p:nvPr/>
        </p:nvPicPr>
        <p:blipFill rotWithShape="1">
          <a:blip r:embed="rId3">
            <a:alphaModFix/>
          </a:blip>
          <a:srcRect b="0" l="0" r="0" t="0"/>
          <a:stretch/>
        </p:blipFill>
        <p:spPr>
          <a:xfrm>
            <a:off x="0" y="0"/>
            <a:ext cx="9147436" cy="1038229"/>
          </a:xfrm>
          <a:prstGeom prst="rect">
            <a:avLst/>
          </a:prstGeom>
          <a:noFill/>
          <a:ln>
            <a:noFill/>
          </a:ln>
        </p:spPr>
      </p:pic>
      <p:pic>
        <p:nvPicPr>
          <p:cNvPr descr="Text&#10;&#10;Description automatically generated" id="1086" name="Google Shape;1086;p60"/>
          <p:cNvPicPr preferRelativeResize="0"/>
          <p:nvPr/>
        </p:nvPicPr>
        <p:blipFill rotWithShape="1">
          <a:blip r:embed="rId4">
            <a:alphaModFix/>
          </a:blip>
          <a:srcRect b="0" l="0" r="0" t="0"/>
          <a:stretch/>
        </p:blipFill>
        <p:spPr>
          <a:xfrm>
            <a:off x="0" y="4198501"/>
            <a:ext cx="9147436" cy="945000"/>
          </a:xfrm>
          <a:prstGeom prst="rect">
            <a:avLst/>
          </a:prstGeom>
          <a:noFill/>
          <a:ln>
            <a:noFill/>
          </a:ln>
        </p:spPr>
      </p:pic>
      <p:sp>
        <p:nvSpPr>
          <p:cNvPr id="1087" name="Google Shape;1087;p60"/>
          <p:cNvSpPr txBox="1"/>
          <p:nvPr/>
        </p:nvSpPr>
        <p:spPr>
          <a:xfrm>
            <a:off x="810000" y="891000"/>
            <a:ext cx="4769268" cy="3600450"/>
          </a:xfrm>
          <a:prstGeom prst="rect">
            <a:avLst/>
          </a:prstGeom>
          <a:noFill/>
          <a:ln>
            <a:noFill/>
          </a:ln>
        </p:spPr>
        <p:txBody>
          <a:bodyPr anchorCtr="0" anchor="t" bIns="34275" lIns="68550" spcFirstLastPara="1" rIns="68550" wrap="square" tIns="34275">
            <a:normAutofit fontScale="92500" lnSpcReduction="10000"/>
          </a:bodyPr>
          <a:lstStyle/>
          <a:p>
            <a:pPr indent="0" lvl="0" marL="0" marR="0" rtl="0" algn="l">
              <a:lnSpc>
                <a:spcPct val="90000"/>
              </a:lnSpc>
              <a:spcBef>
                <a:spcPts val="0"/>
              </a:spcBef>
              <a:spcAft>
                <a:spcPts val="0"/>
              </a:spcAft>
              <a:buNone/>
            </a:pPr>
            <a:r>
              <a:rPr b="1" lang="en-US" sz="2600">
                <a:solidFill>
                  <a:schemeClr val="dk1"/>
                </a:solidFill>
                <a:latin typeface="Monda"/>
                <a:ea typeface="Monda"/>
                <a:cs typeface="Monda"/>
                <a:sym typeface="Monda"/>
              </a:rPr>
              <a:t>Consider the wedding industry:</a:t>
            </a:r>
            <a:endParaRPr sz="26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t/>
            </a:r>
            <a:endParaRPr sz="75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2100">
                <a:solidFill>
                  <a:schemeClr val="dk1"/>
                </a:solidFill>
                <a:latin typeface="Monda"/>
                <a:ea typeface="Monda"/>
                <a:cs typeface="Monda"/>
                <a:sym typeface="Monda"/>
              </a:rPr>
              <a:t>Let’s assume in the chain below your prospect is the </a:t>
            </a:r>
            <a:r>
              <a:rPr b="1" lang="en-US" sz="2100">
                <a:solidFill>
                  <a:srgbClr val="DAAB00"/>
                </a:solidFill>
                <a:latin typeface="Monda"/>
                <a:ea typeface="Monda"/>
                <a:cs typeface="Monda"/>
                <a:sym typeface="Monda"/>
              </a:rPr>
              <a:t>florist…</a:t>
            </a:r>
            <a:endParaRPr b="1" sz="2100">
              <a:solidFill>
                <a:srgbClr val="DAAB00"/>
              </a:solidFill>
              <a:latin typeface="Monda"/>
              <a:ea typeface="Monda"/>
              <a:cs typeface="Monda"/>
              <a:sym typeface="Monda"/>
            </a:endParaRPr>
          </a:p>
          <a:p>
            <a:pPr indent="0" lvl="0" marL="0" marR="0" rtl="0" algn="l">
              <a:lnSpc>
                <a:spcPct val="90000"/>
              </a:lnSpc>
              <a:spcBef>
                <a:spcPts val="750"/>
              </a:spcBef>
              <a:spcAft>
                <a:spcPts val="0"/>
              </a:spcAft>
              <a:buNone/>
            </a:pPr>
            <a:r>
              <a:t/>
            </a:r>
            <a:endParaRPr sz="75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Jeweler (engagement ring)</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Wedding planner</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Church / chapel</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Reception venue</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Wedding dress</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a:t>
            </a:r>
            <a:r>
              <a:rPr b="1" lang="en-US" sz="1650">
                <a:solidFill>
                  <a:srgbClr val="DAAB00"/>
                </a:solidFill>
                <a:latin typeface="Monda"/>
                <a:ea typeface="Monda"/>
                <a:cs typeface="Monda"/>
                <a:sym typeface="Monda"/>
              </a:rPr>
              <a:t>Florist</a:t>
            </a:r>
            <a:endParaRPr sz="1650">
              <a:solidFill>
                <a:srgbClr val="DAAB00"/>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Wedding cake</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Printer (invitations)</a:t>
            </a:r>
            <a:endParaRPr sz="1800">
              <a:solidFill>
                <a:schemeClr val="dk1"/>
              </a:solidFill>
              <a:latin typeface="Monda"/>
              <a:ea typeface="Monda"/>
              <a:cs typeface="Monda"/>
              <a:sym typeface="Monda"/>
            </a:endParaRPr>
          </a:p>
        </p:txBody>
      </p:sp>
      <p:sp>
        <p:nvSpPr>
          <p:cNvPr id="1088" name="Google Shape;1088;p60"/>
          <p:cNvSpPr txBox="1"/>
          <p:nvPr/>
        </p:nvSpPr>
        <p:spPr>
          <a:xfrm>
            <a:off x="4191000" y="2019059"/>
            <a:ext cx="4450963" cy="1195966"/>
          </a:xfrm>
          <a:prstGeom prst="rect">
            <a:avLst/>
          </a:prstGeom>
          <a:noFill/>
          <a:ln cap="flat" cmpd="sng" w="38100">
            <a:solidFill>
              <a:srgbClr val="DAAB00"/>
            </a:solidFill>
            <a:prstDash val="solid"/>
            <a:miter lim="800000"/>
            <a:headEnd len="sm" w="sm" type="none"/>
            <a:tailEnd len="sm" w="sm" type="none"/>
          </a:ln>
        </p:spPr>
        <p:txBody>
          <a:bodyPr anchorCtr="0" anchor="t" bIns="135000" lIns="135000" spcFirstLastPara="1" rIns="135000" wrap="square" tIns="135000">
            <a:spAutoFit/>
          </a:bodyPr>
          <a:lstStyle/>
          <a:p>
            <a:pPr indent="0" lvl="0" marL="0" marR="0" rtl="0" algn="l">
              <a:spcBef>
                <a:spcPts val="0"/>
              </a:spcBef>
              <a:spcAft>
                <a:spcPts val="0"/>
              </a:spcAft>
              <a:buNone/>
            </a:pPr>
            <a:r>
              <a:rPr b="1" lang="en-US" sz="1500">
                <a:solidFill>
                  <a:schemeClr val="dk1"/>
                </a:solidFill>
                <a:latin typeface="Monda"/>
                <a:ea typeface="Monda"/>
                <a:cs typeface="Monda"/>
                <a:sym typeface="Monda"/>
              </a:rPr>
              <a:t>If the average sales price for a wedding cake is also $3,000, and the florist receives a 10% referral fee, </a:t>
            </a:r>
            <a:r>
              <a:rPr b="1" lang="en-US" sz="1500">
                <a:solidFill>
                  <a:srgbClr val="DAAB00"/>
                </a:solidFill>
                <a:latin typeface="Monda"/>
                <a:ea typeface="Monda"/>
                <a:cs typeface="Monda"/>
                <a:sym typeface="Monda"/>
              </a:rPr>
              <a:t>then just a </a:t>
            </a:r>
            <a:r>
              <a:rPr b="1" lang="en-US" sz="1500" u="sng">
                <a:solidFill>
                  <a:srgbClr val="DAAB00"/>
                </a:solidFill>
                <a:latin typeface="Monda"/>
                <a:ea typeface="Monda"/>
                <a:cs typeface="Monda"/>
                <a:sym typeface="Monda"/>
              </a:rPr>
              <a:t>single</a:t>
            </a:r>
            <a:r>
              <a:rPr b="1" lang="en-US" sz="1500">
                <a:solidFill>
                  <a:srgbClr val="DAAB00"/>
                </a:solidFill>
                <a:latin typeface="Monda"/>
                <a:ea typeface="Monda"/>
                <a:cs typeface="Monda"/>
                <a:sym typeface="Monda"/>
              </a:rPr>
              <a:t> referral per month produces an additional annual increase of $3,600.</a:t>
            </a:r>
            <a:endParaRPr sz="1800">
              <a:solidFill>
                <a:schemeClr val="dk1"/>
              </a:solidFill>
              <a:latin typeface="Monda"/>
              <a:ea typeface="Monda"/>
              <a:cs typeface="Monda"/>
              <a:sym typeface="Monda"/>
            </a:endParaRPr>
          </a:p>
        </p:txBody>
      </p:sp>
    </p:spTree>
  </p:cSld>
  <p:clrMapOvr>
    <a:masterClrMapping/>
  </p:clrMapOvr>
  <p:transition advTm="19975" spd="slow">
    <p:wipe dir="r"/>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pic>
        <p:nvPicPr>
          <p:cNvPr descr="Text&#10;&#10;Description automatically generated" id="1094" name="Google Shape;1094;p61"/>
          <p:cNvPicPr preferRelativeResize="0"/>
          <p:nvPr/>
        </p:nvPicPr>
        <p:blipFill rotWithShape="1">
          <a:blip r:embed="rId3">
            <a:alphaModFix/>
          </a:blip>
          <a:srcRect b="0" l="0" r="0" t="0"/>
          <a:stretch/>
        </p:blipFill>
        <p:spPr>
          <a:xfrm>
            <a:off x="0" y="-4"/>
            <a:ext cx="9147436" cy="1038229"/>
          </a:xfrm>
          <a:prstGeom prst="rect">
            <a:avLst/>
          </a:prstGeom>
          <a:noFill/>
          <a:ln>
            <a:noFill/>
          </a:ln>
        </p:spPr>
      </p:pic>
      <p:pic>
        <p:nvPicPr>
          <p:cNvPr descr="Text&#10;&#10;Description automatically generated" id="1095" name="Google Shape;1095;p61"/>
          <p:cNvPicPr preferRelativeResize="0"/>
          <p:nvPr/>
        </p:nvPicPr>
        <p:blipFill rotWithShape="1">
          <a:blip r:embed="rId4">
            <a:alphaModFix/>
          </a:blip>
          <a:srcRect b="0" l="0" r="0" t="0"/>
          <a:stretch/>
        </p:blipFill>
        <p:spPr>
          <a:xfrm>
            <a:off x="0" y="4198501"/>
            <a:ext cx="9147436" cy="945000"/>
          </a:xfrm>
          <a:prstGeom prst="rect">
            <a:avLst/>
          </a:prstGeom>
          <a:noFill/>
          <a:ln>
            <a:noFill/>
          </a:ln>
        </p:spPr>
      </p:pic>
      <p:sp>
        <p:nvSpPr>
          <p:cNvPr id="1096" name="Google Shape;1096;p61"/>
          <p:cNvSpPr txBox="1"/>
          <p:nvPr/>
        </p:nvSpPr>
        <p:spPr>
          <a:xfrm>
            <a:off x="810000" y="891000"/>
            <a:ext cx="4533525" cy="3600450"/>
          </a:xfrm>
          <a:prstGeom prst="rect">
            <a:avLst/>
          </a:prstGeom>
          <a:noFill/>
          <a:ln>
            <a:noFill/>
          </a:ln>
        </p:spPr>
        <p:txBody>
          <a:bodyPr anchorCtr="0" anchor="t" bIns="34275" lIns="68550" spcFirstLastPara="1" rIns="68550" wrap="square" tIns="34275">
            <a:normAutofit fontScale="92500" lnSpcReduction="10000"/>
          </a:bodyPr>
          <a:lstStyle/>
          <a:p>
            <a:pPr indent="0" lvl="0" marL="0" marR="0" rtl="0" algn="l">
              <a:lnSpc>
                <a:spcPct val="90000"/>
              </a:lnSpc>
              <a:spcBef>
                <a:spcPts val="0"/>
              </a:spcBef>
              <a:spcAft>
                <a:spcPts val="0"/>
              </a:spcAft>
              <a:buNone/>
            </a:pPr>
            <a:r>
              <a:rPr b="1" lang="en-US" sz="2600">
                <a:solidFill>
                  <a:schemeClr val="dk1"/>
                </a:solidFill>
                <a:latin typeface="Monda"/>
                <a:ea typeface="Monda"/>
                <a:cs typeface="Monda"/>
                <a:sym typeface="Monda"/>
              </a:rPr>
              <a:t>Consider the wedding industry:</a:t>
            </a:r>
            <a:endParaRPr sz="26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t/>
            </a:r>
            <a:endParaRPr sz="75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2100">
                <a:solidFill>
                  <a:schemeClr val="dk1"/>
                </a:solidFill>
                <a:latin typeface="Monda"/>
                <a:ea typeface="Monda"/>
                <a:cs typeface="Monda"/>
                <a:sym typeface="Monda"/>
              </a:rPr>
              <a:t>Let’s assume in the chain below your prospect is the </a:t>
            </a:r>
            <a:r>
              <a:rPr b="1" lang="en-US" sz="2100">
                <a:solidFill>
                  <a:srgbClr val="DAAB00"/>
                </a:solidFill>
                <a:latin typeface="Monda"/>
                <a:ea typeface="Monda"/>
                <a:cs typeface="Monda"/>
                <a:sym typeface="Monda"/>
              </a:rPr>
              <a:t>florist…</a:t>
            </a:r>
            <a:endParaRPr b="1" sz="2100">
              <a:solidFill>
                <a:srgbClr val="DAAB00"/>
              </a:solidFill>
              <a:latin typeface="Monda"/>
              <a:ea typeface="Monda"/>
              <a:cs typeface="Monda"/>
              <a:sym typeface="Monda"/>
            </a:endParaRPr>
          </a:p>
          <a:p>
            <a:pPr indent="0" lvl="0" marL="0" marR="0" rtl="0" algn="l">
              <a:lnSpc>
                <a:spcPct val="90000"/>
              </a:lnSpc>
              <a:spcBef>
                <a:spcPts val="750"/>
              </a:spcBef>
              <a:spcAft>
                <a:spcPts val="0"/>
              </a:spcAft>
              <a:buNone/>
            </a:pPr>
            <a:r>
              <a:t/>
            </a:r>
            <a:endParaRPr sz="75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Jeweler (engagement ring)</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Wedding planner</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Church / chapel</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Reception venue</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Wedding dress</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a:t>
            </a:r>
            <a:r>
              <a:rPr b="1" lang="en-US" sz="1650">
                <a:solidFill>
                  <a:srgbClr val="DAAB00"/>
                </a:solidFill>
                <a:latin typeface="Monda"/>
                <a:ea typeface="Monda"/>
                <a:cs typeface="Monda"/>
                <a:sym typeface="Monda"/>
              </a:rPr>
              <a:t>Florist</a:t>
            </a:r>
            <a:endParaRPr sz="1650">
              <a:solidFill>
                <a:srgbClr val="DAAB00"/>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Wedding cake</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Printer (invitations)</a:t>
            </a:r>
            <a:endParaRPr sz="1800">
              <a:solidFill>
                <a:schemeClr val="dk1"/>
              </a:solidFill>
              <a:latin typeface="Monda"/>
              <a:ea typeface="Monda"/>
              <a:cs typeface="Monda"/>
              <a:sym typeface="Monda"/>
            </a:endParaRPr>
          </a:p>
        </p:txBody>
      </p:sp>
      <p:sp>
        <p:nvSpPr>
          <p:cNvPr id="1097" name="Google Shape;1097;p61"/>
          <p:cNvSpPr txBox="1"/>
          <p:nvPr/>
        </p:nvSpPr>
        <p:spPr>
          <a:xfrm>
            <a:off x="4319999" y="2019059"/>
            <a:ext cx="4014001" cy="1426799"/>
          </a:xfrm>
          <a:prstGeom prst="rect">
            <a:avLst/>
          </a:prstGeom>
          <a:noFill/>
          <a:ln cap="flat" cmpd="sng" w="38100">
            <a:solidFill>
              <a:srgbClr val="DAAB00"/>
            </a:solidFill>
            <a:prstDash val="solid"/>
            <a:miter lim="800000"/>
            <a:headEnd len="sm" w="sm" type="none"/>
            <a:tailEnd len="sm" w="sm" type="none"/>
          </a:ln>
        </p:spPr>
        <p:txBody>
          <a:bodyPr anchorCtr="0" anchor="t" bIns="135000" lIns="135000" spcFirstLastPara="1" rIns="135000" wrap="square" tIns="135000">
            <a:spAutoFit/>
          </a:bodyPr>
          <a:lstStyle/>
          <a:p>
            <a:pPr indent="0" lvl="0" marL="0" marR="0" rtl="0" algn="l">
              <a:spcBef>
                <a:spcPts val="0"/>
              </a:spcBef>
              <a:spcAft>
                <a:spcPts val="0"/>
              </a:spcAft>
              <a:buNone/>
            </a:pPr>
            <a:r>
              <a:rPr b="1" lang="en-US" sz="1500">
                <a:solidFill>
                  <a:schemeClr val="dk1"/>
                </a:solidFill>
                <a:latin typeface="Monda"/>
                <a:ea typeface="Monda"/>
                <a:cs typeface="Monda"/>
                <a:sym typeface="Monda"/>
              </a:rPr>
              <a:t>If the average sales price for printing is $1,000, and the florist receives a 10% referral fee, </a:t>
            </a:r>
            <a:r>
              <a:rPr b="1" lang="en-US" sz="1500">
                <a:solidFill>
                  <a:srgbClr val="DAAB00"/>
                </a:solidFill>
                <a:latin typeface="Monda"/>
                <a:ea typeface="Monda"/>
                <a:cs typeface="Monda"/>
                <a:sym typeface="Monda"/>
              </a:rPr>
              <a:t>then just a </a:t>
            </a:r>
            <a:r>
              <a:rPr b="1" lang="en-US" sz="1500" u="sng">
                <a:solidFill>
                  <a:srgbClr val="DAAB00"/>
                </a:solidFill>
                <a:latin typeface="Monda"/>
                <a:ea typeface="Monda"/>
                <a:cs typeface="Monda"/>
                <a:sym typeface="Monda"/>
              </a:rPr>
              <a:t>single</a:t>
            </a:r>
            <a:r>
              <a:rPr b="1" lang="en-US" sz="1500">
                <a:solidFill>
                  <a:srgbClr val="DAAB00"/>
                </a:solidFill>
                <a:latin typeface="Monda"/>
                <a:ea typeface="Monda"/>
                <a:cs typeface="Monda"/>
                <a:sym typeface="Monda"/>
              </a:rPr>
              <a:t> referral per month produces an additional annual increase of $1,200.</a:t>
            </a:r>
            <a:endParaRPr sz="1800">
              <a:solidFill>
                <a:schemeClr val="dk1"/>
              </a:solidFill>
              <a:latin typeface="Monda"/>
              <a:ea typeface="Monda"/>
              <a:cs typeface="Monda"/>
              <a:sym typeface="Monda"/>
            </a:endParaRPr>
          </a:p>
        </p:txBody>
      </p:sp>
    </p:spTree>
  </p:cSld>
  <p:clrMapOvr>
    <a:masterClrMapping/>
  </p:clrMapOvr>
  <p:transition advTm="14790" spd="slow">
    <p:wipe dir="r"/>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pic>
        <p:nvPicPr>
          <p:cNvPr descr="Text&#10;&#10;Description automatically generated" id="1103" name="Google Shape;1103;p62"/>
          <p:cNvPicPr preferRelativeResize="0"/>
          <p:nvPr/>
        </p:nvPicPr>
        <p:blipFill rotWithShape="1">
          <a:blip r:embed="rId3">
            <a:alphaModFix/>
          </a:blip>
          <a:srcRect b="0" l="0" r="0" t="0"/>
          <a:stretch/>
        </p:blipFill>
        <p:spPr>
          <a:xfrm>
            <a:off x="0" y="-4"/>
            <a:ext cx="9147436" cy="1038229"/>
          </a:xfrm>
          <a:prstGeom prst="rect">
            <a:avLst/>
          </a:prstGeom>
          <a:noFill/>
          <a:ln>
            <a:noFill/>
          </a:ln>
        </p:spPr>
      </p:pic>
      <p:pic>
        <p:nvPicPr>
          <p:cNvPr descr="Text&#10;&#10;Description automatically generated" id="1104" name="Google Shape;1104;p62"/>
          <p:cNvPicPr preferRelativeResize="0"/>
          <p:nvPr/>
        </p:nvPicPr>
        <p:blipFill rotWithShape="1">
          <a:blip r:embed="rId4">
            <a:alphaModFix/>
          </a:blip>
          <a:srcRect b="0" l="0" r="0" t="0"/>
          <a:stretch/>
        </p:blipFill>
        <p:spPr>
          <a:xfrm>
            <a:off x="0" y="4198501"/>
            <a:ext cx="9147436" cy="945000"/>
          </a:xfrm>
          <a:prstGeom prst="rect">
            <a:avLst/>
          </a:prstGeom>
          <a:noFill/>
          <a:ln>
            <a:noFill/>
          </a:ln>
        </p:spPr>
      </p:pic>
      <p:sp>
        <p:nvSpPr>
          <p:cNvPr id="1105" name="Google Shape;1105;p62"/>
          <p:cNvSpPr txBox="1"/>
          <p:nvPr/>
        </p:nvSpPr>
        <p:spPr>
          <a:xfrm>
            <a:off x="810000" y="891000"/>
            <a:ext cx="4390650" cy="3600450"/>
          </a:xfrm>
          <a:prstGeom prst="rect">
            <a:avLst/>
          </a:prstGeom>
          <a:noFill/>
          <a:ln>
            <a:noFill/>
          </a:ln>
        </p:spPr>
        <p:txBody>
          <a:bodyPr anchorCtr="0" anchor="t" bIns="34275" lIns="68550" spcFirstLastPara="1" rIns="68550" wrap="square" tIns="34275">
            <a:normAutofit fontScale="92500" lnSpcReduction="10000"/>
          </a:bodyPr>
          <a:lstStyle/>
          <a:p>
            <a:pPr indent="0" lvl="0" marL="0" marR="0" rtl="0" algn="l">
              <a:lnSpc>
                <a:spcPct val="90000"/>
              </a:lnSpc>
              <a:spcBef>
                <a:spcPts val="0"/>
              </a:spcBef>
              <a:spcAft>
                <a:spcPts val="0"/>
              </a:spcAft>
              <a:buNone/>
            </a:pPr>
            <a:r>
              <a:rPr b="1" lang="en-US" sz="2600">
                <a:solidFill>
                  <a:schemeClr val="dk1"/>
                </a:solidFill>
                <a:latin typeface="Monda"/>
                <a:ea typeface="Monda"/>
                <a:cs typeface="Monda"/>
                <a:sym typeface="Monda"/>
              </a:rPr>
              <a:t>Consider the wedding industry:</a:t>
            </a:r>
            <a:endParaRPr sz="26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t/>
            </a:r>
            <a:endParaRPr sz="75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2100">
                <a:solidFill>
                  <a:schemeClr val="dk1"/>
                </a:solidFill>
                <a:latin typeface="Monda"/>
                <a:ea typeface="Monda"/>
                <a:cs typeface="Monda"/>
                <a:sym typeface="Monda"/>
              </a:rPr>
              <a:t>Let’s assume in the chain below your prospect is the </a:t>
            </a:r>
            <a:r>
              <a:rPr b="1" lang="en-US" sz="2100">
                <a:solidFill>
                  <a:srgbClr val="DAAB00"/>
                </a:solidFill>
                <a:latin typeface="Monda"/>
                <a:ea typeface="Monda"/>
                <a:cs typeface="Monda"/>
                <a:sym typeface="Monda"/>
              </a:rPr>
              <a:t>florist…</a:t>
            </a:r>
            <a:endParaRPr b="1" sz="2100">
              <a:solidFill>
                <a:srgbClr val="DAAB00"/>
              </a:solidFill>
              <a:latin typeface="Monda"/>
              <a:ea typeface="Monda"/>
              <a:cs typeface="Monda"/>
              <a:sym typeface="Monda"/>
            </a:endParaRPr>
          </a:p>
          <a:p>
            <a:pPr indent="0" lvl="0" marL="0" marR="0" rtl="0" algn="l">
              <a:lnSpc>
                <a:spcPct val="90000"/>
              </a:lnSpc>
              <a:spcBef>
                <a:spcPts val="750"/>
              </a:spcBef>
              <a:spcAft>
                <a:spcPts val="0"/>
              </a:spcAft>
              <a:buNone/>
            </a:pPr>
            <a:r>
              <a:t/>
            </a:r>
            <a:endParaRPr sz="75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Jeweler (engagement ring)</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Wedding planner</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Church / chapel</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Reception venue</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Wedding dress</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a:t>
            </a:r>
            <a:r>
              <a:rPr b="1" lang="en-US" sz="1650">
                <a:solidFill>
                  <a:srgbClr val="DAAB00"/>
                </a:solidFill>
                <a:latin typeface="Monda"/>
                <a:ea typeface="Monda"/>
                <a:cs typeface="Monda"/>
                <a:sym typeface="Monda"/>
              </a:rPr>
              <a:t>Florist</a:t>
            </a:r>
            <a:endParaRPr sz="1650">
              <a:solidFill>
                <a:srgbClr val="DAAB00"/>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Wedding cake</a:t>
            </a:r>
            <a:endParaRPr sz="1800">
              <a:solidFill>
                <a:schemeClr val="dk1"/>
              </a:solidFill>
              <a:latin typeface="Monda"/>
              <a:ea typeface="Monda"/>
              <a:cs typeface="Monda"/>
              <a:sym typeface="Monda"/>
            </a:endParaRPr>
          </a:p>
          <a:p>
            <a:pPr indent="0" lvl="0" marL="0" marR="0" rtl="0" algn="l">
              <a:lnSpc>
                <a:spcPct val="90000"/>
              </a:lnSpc>
              <a:spcBef>
                <a:spcPts val="750"/>
              </a:spcBef>
              <a:spcAft>
                <a:spcPts val="0"/>
              </a:spcAft>
              <a:buNone/>
            </a:pPr>
            <a:r>
              <a:rPr lang="en-US" sz="1650">
                <a:solidFill>
                  <a:schemeClr val="dk1"/>
                </a:solidFill>
                <a:latin typeface="Monda"/>
                <a:ea typeface="Monda"/>
                <a:cs typeface="Monda"/>
                <a:sym typeface="Monda"/>
              </a:rPr>
              <a:t>                                         Printer (invitations)</a:t>
            </a:r>
            <a:endParaRPr sz="1800">
              <a:solidFill>
                <a:schemeClr val="dk1"/>
              </a:solidFill>
              <a:latin typeface="Monda"/>
              <a:ea typeface="Monda"/>
              <a:cs typeface="Monda"/>
              <a:sym typeface="Monda"/>
            </a:endParaRPr>
          </a:p>
        </p:txBody>
      </p:sp>
      <p:sp>
        <p:nvSpPr>
          <p:cNvPr id="1106" name="Google Shape;1106;p62"/>
          <p:cNvSpPr txBox="1"/>
          <p:nvPr/>
        </p:nvSpPr>
        <p:spPr>
          <a:xfrm>
            <a:off x="4334250" y="1929229"/>
            <a:ext cx="3859595" cy="1542215"/>
          </a:xfrm>
          <a:prstGeom prst="rect">
            <a:avLst/>
          </a:prstGeom>
          <a:noFill/>
          <a:ln cap="flat" cmpd="sng" w="38100">
            <a:solidFill>
              <a:srgbClr val="DAAB00"/>
            </a:solidFill>
            <a:prstDash val="solid"/>
            <a:miter lim="800000"/>
            <a:headEnd len="sm" w="sm" type="none"/>
            <a:tailEnd len="sm" w="sm" type="none"/>
          </a:ln>
        </p:spPr>
        <p:txBody>
          <a:bodyPr anchorCtr="0" anchor="t" bIns="135000" lIns="135000" spcFirstLastPara="1" rIns="135000" wrap="square" tIns="135000">
            <a:spAutoFit/>
          </a:bodyPr>
          <a:lstStyle/>
          <a:p>
            <a:pPr indent="0" lvl="0" marL="0" marR="0" rtl="0" algn="ctr">
              <a:spcBef>
                <a:spcPts val="0"/>
              </a:spcBef>
              <a:spcAft>
                <a:spcPts val="0"/>
              </a:spcAft>
              <a:buNone/>
            </a:pPr>
            <a:r>
              <a:rPr b="1" lang="en-US" sz="2100">
                <a:solidFill>
                  <a:schemeClr val="dk1"/>
                </a:solidFill>
                <a:latin typeface="Monda"/>
                <a:ea typeface="Monda"/>
                <a:cs typeface="Monda"/>
                <a:sym typeface="Monda"/>
              </a:rPr>
              <a:t>Add it all up and the florist is now earning an   </a:t>
            </a:r>
            <a:r>
              <a:rPr b="1" lang="en-US" sz="2100">
                <a:solidFill>
                  <a:srgbClr val="DAAB00"/>
                </a:solidFill>
                <a:latin typeface="Monda"/>
                <a:ea typeface="Monda"/>
                <a:cs typeface="Monda"/>
                <a:sym typeface="Monda"/>
              </a:rPr>
              <a:t>additional $40,800 in annual revenue.</a:t>
            </a:r>
            <a:endParaRPr sz="1800">
              <a:solidFill>
                <a:schemeClr val="dk1"/>
              </a:solidFill>
              <a:latin typeface="Monda"/>
              <a:ea typeface="Monda"/>
              <a:cs typeface="Monda"/>
              <a:sym typeface="Monda"/>
            </a:endParaRPr>
          </a:p>
          <a:p>
            <a:pPr indent="0" lvl="0" marL="0" marR="0" rtl="0" algn="ctr">
              <a:spcBef>
                <a:spcPts val="0"/>
              </a:spcBef>
              <a:spcAft>
                <a:spcPts val="0"/>
              </a:spcAft>
              <a:buNone/>
            </a:pPr>
            <a:r>
              <a:t/>
            </a:r>
            <a:endParaRPr b="1" sz="600">
              <a:solidFill>
                <a:srgbClr val="800000"/>
              </a:solidFill>
              <a:latin typeface="Monda"/>
              <a:ea typeface="Monda"/>
              <a:cs typeface="Monda"/>
              <a:sym typeface="Monda"/>
            </a:endParaRPr>
          </a:p>
          <a:p>
            <a:pPr indent="0" lvl="0" marL="0" marR="0" rtl="0" algn="ctr">
              <a:spcBef>
                <a:spcPts val="0"/>
              </a:spcBef>
              <a:spcAft>
                <a:spcPts val="0"/>
              </a:spcAft>
              <a:buNone/>
            </a:pPr>
            <a:r>
              <a:rPr b="1" lang="en-US" sz="1350">
                <a:solidFill>
                  <a:schemeClr val="dk1"/>
                </a:solidFill>
                <a:latin typeface="Monda"/>
                <a:ea typeface="Monda"/>
                <a:cs typeface="Monda"/>
                <a:sym typeface="Monda"/>
              </a:rPr>
              <a:t>Using ULTRA-CONSERVATIVE numbers.</a:t>
            </a:r>
            <a:endParaRPr sz="1800">
              <a:solidFill>
                <a:schemeClr val="dk1"/>
              </a:solidFill>
              <a:latin typeface="Monda"/>
              <a:ea typeface="Monda"/>
              <a:cs typeface="Monda"/>
              <a:sym typeface="Mond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1" name="Shape 1111"/>
        <p:cNvGrpSpPr/>
        <p:nvPr/>
      </p:nvGrpSpPr>
      <p:grpSpPr>
        <a:xfrm>
          <a:off x="0" y="0"/>
          <a:ext cx="0" cy="0"/>
          <a:chOff x="0" y="0"/>
          <a:chExt cx="0" cy="0"/>
        </a:xfrm>
      </p:grpSpPr>
      <p:pic>
        <p:nvPicPr>
          <p:cNvPr descr="Text&#10;&#10;Description automatically generated" id="1112" name="Google Shape;1112;p63"/>
          <p:cNvPicPr preferRelativeResize="0"/>
          <p:nvPr/>
        </p:nvPicPr>
        <p:blipFill rotWithShape="1">
          <a:blip r:embed="rId3">
            <a:alphaModFix/>
          </a:blip>
          <a:srcRect b="0" l="0" r="0" t="0"/>
          <a:stretch/>
        </p:blipFill>
        <p:spPr>
          <a:xfrm>
            <a:off x="0" y="-5"/>
            <a:ext cx="9147436" cy="1201142"/>
          </a:xfrm>
          <a:prstGeom prst="rect">
            <a:avLst/>
          </a:prstGeom>
          <a:noFill/>
          <a:ln>
            <a:noFill/>
          </a:ln>
        </p:spPr>
      </p:pic>
      <p:pic>
        <p:nvPicPr>
          <p:cNvPr descr="Text&#10;&#10;Description automatically generated" id="1113" name="Google Shape;1113;p63"/>
          <p:cNvPicPr preferRelativeResize="0"/>
          <p:nvPr/>
        </p:nvPicPr>
        <p:blipFill rotWithShape="1">
          <a:blip r:embed="rId4">
            <a:alphaModFix/>
          </a:blip>
          <a:srcRect b="0" l="0" r="0" t="0"/>
          <a:stretch/>
        </p:blipFill>
        <p:spPr>
          <a:xfrm>
            <a:off x="0" y="3774837"/>
            <a:ext cx="9147436" cy="1375846"/>
          </a:xfrm>
          <a:prstGeom prst="rect">
            <a:avLst/>
          </a:prstGeom>
          <a:noFill/>
          <a:ln>
            <a:noFill/>
          </a:ln>
        </p:spPr>
      </p:pic>
      <p:pic>
        <p:nvPicPr>
          <p:cNvPr id="1114" name="Google Shape;1114;p63"/>
          <p:cNvPicPr preferRelativeResize="0"/>
          <p:nvPr/>
        </p:nvPicPr>
        <p:blipFill rotWithShape="1">
          <a:blip r:embed="rId5">
            <a:alphaModFix/>
          </a:blip>
          <a:srcRect b="0" l="0" r="0" t="0"/>
          <a:stretch/>
        </p:blipFill>
        <p:spPr>
          <a:xfrm flipH="1">
            <a:off x="4586990" y="1981198"/>
            <a:ext cx="3859596" cy="2450960"/>
          </a:xfrm>
          <a:prstGeom prst="rect">
            <a:avLst/>
          </a:prstGeom>
          <a:noFill/>
          <a:ln>
            <a:noFill/>
          </a:ln>
          <a:effectLst>
            <a:outerShdw blurRad="50800" rotWithShape="0" algn="ctr" dir="2700000" dist="50800">
              <a:srgbClr val="7F7F7F"/>
            </a:outerShdw>
          </a:effectLst>
        </p:spPr>
      </p:pic>
      <p:sp>
        <p:nvSpPr>
          <p:cNvPr id="1115" name="Google Shape;1115;p63"/>
          <p:cNvSpPr txBox="1"/>
          <p:nvPr/>
        </p:nvSpPr>
        <p:spPr>
          <a:xfrm>
            <a:off x="4586993" y="600566"/>
            <a:ext cx="3859595" cy="1380632"/>
          </a:xfrm>
          <a:prstGeom prst="rect">
            <a:avLst/>
          </a:prstGeom>
          <a:noFill/>
          <a:ln cap="flat" cmpd="sng" w="38100">
            <a:solidFill>
              <a:srgbClr val="DAAB00"/>
            </a:solidFill>
            <a:prstDash val="solid"/>
            <a:miter lim="800000"/>
            <a:headEnd len="sm" w="sm" type="none"/>
            <a:tailEnd len="sm" w="sm" type="none"/>
          </a:ln>
        </p:spPr>
        <p:txBody>
          <a:bodyPr anchorCtr="0" anchor="t" bIns="135000" lIns="135000" spcFirstLastPara="1" rIns="135000" wrap="square" tIns="135000">
            <a:spAutoFit/>
          </a:bodyPr>
          <a:lstStyle/>
          <a:p>
            <a:pPr indent="0" lvl="0" marL="0" marR="0" rtl="0" algn="ctr">
              <a:spcBef>
                <a:spcPts val="0"/>
              </a:spcBef>
              <a:spcAft>
                <a:spcPts val="0"/>
              </a:spcAft>
              <a:buNone/>
            </a:pPr>
            <a:r>
              <a:rPr lang="en-US" sz="2400">
                <a:solidFill>
                  <a:schemeClr val="dk1"/>
                </a:solidFill>
                <a:latin typeface="Archivo Narrow"/>
                <a:ea typeface="Archivo Narrow"/>
                <a:cs typeface="Archivo Narrow"/>
                <a:sym typeface="Archivo Narrow"/>
              </a:rPr>
              <a:t>“5 Things Every Bride Should Know to Avoid Disaster on their Wedding Day.”</a:t>
            </a:r>
            <a:endParaRPr sz="2400">
              <a:solidFill>
                <a:srgbClr val="DAAB00"/>
              </a:solidFill>
              <a:latin typeface="Archivo Narrow"/>
              <a:ea typeface="Archivo Narrow"/>
              <a:cs typeface="Archivo Narrow"/>
              <a:sym typeface="Archivo Narrow"/>
            </a:endParaRPr>
          </a:p>
        </p:txBody>
      </p:sp>
      <p:sp>
        <p:nvSpPr>
          <p:cNvPr id="1116" name="Google Shape;1116;p63"/>
          <p:cNvSpPr txBox="1"/>
          <p:nvPr/>
        </p:nvSpPr>
        <p:spPr>
          <a:xfrm>
            <a:off x="609600" y="2288283"/>
            <a:ext cx="3810000"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chivo Narrow"/>
                <a:ea typeface="Archivo Narrow"/>
                <a:cs typeface="Archivo Narrow"/>
                <a:sym typeface="Archivo Narrow"/>
              </a:rPr>
              <a:t>Imagine the impact on sales for every vendor in the wedding chain, if each of them gave a copy of this report to the bride and groom at each purchase on the road from proposal to honeymoon!</a:t>
            </a:r>
            <a:endParaRPr/>
          </a:p>
        </p:txBody>
      </p:sp>
      <p:sp>
        <p:nvSpPr>
          <p:cNvPr id="1117" name="Google Shape;1117;p63"/>
          <p:cNvSpPr txBox="1"/>
          <p:nvPr/>
        </p:nvSpPr>
        <p:spPr>
          <a:xfrm>
            <a:off x="228600" y="895350"/>
            <a:ext cx="34290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Archivo Narrow"/>
                <a:ea typeface="Archivo Narrow"/>
                <a:cs typeface="Archivo Narrow"/>
                <a:sym typeface="Archivo Narrow"/>
              </a:rPr>
              <a:t>Joint venture opportunities exist for each vendor in the wedding chain: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6"/>
                                        </p:tgtEl>
                                        <p:attrNameLst>
                                          <p:attrName>style.visibility</p:attrName>
                                        </p:attrNameLst>
                                      </p:cBhvr>
                                      <p:to>
                                        <p:strVal val="visible"/>
                                      </p:to>
                                    </p:set>
                                    <p:animEffect filter="fade" transition="in">
                                      <p:cBhvr>
                                        <p:cTn dur="1000"/>
                                        <p:tgtEl>
                                          <p:spTgt spid="11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5"/>
                                        </p:tgtEl>
                                        <p:attrNameLst>
                                          <p:attrName>style.visibility</p:attrName>
                                        </p:attrNameLst>
                                      </p:cBhvr>
                                      <p:to>
                                        <p:strVal val="visible"/>
                                      </p:to>
                                    </p:set>
                                    <p:animEffect filter="fade" transition="in">
                                      <p:cBhvr>
                                        <p:cTn dur="1000"/>
                                        <p:tgtEl>
                                          <p:spTgt spid="1115"/>
                                        </p:tgtEl>
                                      </p:cBhvr>
                                    </p:animEffect>
                                  </p:childTnLst>
                                </p:cTn>
                              </p:par>
                              <p:par>
                                <p:cTn fill="hold" nodeType="withEffect" presetClass="entr" presetID="10" presetSubtype="0">
                                  <p:stCondLst>
                                    <p:cond delay="0"/>
                                  </p:stCondLst>
                                  <p:childTnLst>
                                    <p:set>
                                      <p:cBhvr>
                                        <p:cTn dur="1" fill="hold">
                                          <p:stCondLst>
                                            <p:cond delay="0"/>
                                          </p:stCondLst>
                                        </p:cTn>
                                        <p:tgtEl>
                                          <p:spTgt spid="1114"/>
                                        </p:tgtEl>
                                        <p:attrNameLst>
                                          <p:attrName>style.visibility</p:attrName>
                                        </p:attrNameLst>
                                      </p:cBhvr>
                                      <p:to>
                                        <p:strVal val="visible"/>
                                      </p:to>
                                    </p:set>
                                    <p:animEffect filter="fade" transition="in">
                                      <p:cBhvr>
                                        <p:cTn dur="1000"/>
                                        <p:tgtEl>
                                          <p:spTgt spid="1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pic>
        <p:nvPicPr>
          <p:cNvPr id="1122" name="Google Shape;1122;p64"/>
          <p:cNvPicPr preferRelativeResize="0"/>
          <p:nvPr/>
        </p:nvPicPr>
        <p:blipFill rotWithShape="1">
          <a:blip r:embed="rId3">
            <a:alphaModFix/>
          </a:blip>
          <a:srcRect b="0" l="0" r="0" t="0"/>
          <a:stretch/>
        </p:blipFill>
        <p:spPr>
          <a:xfrm>
            <a:off x="-2" y="-14610"/>
            <a:ext cx="9144001" cy="5194679"/>
          </a:xfrm>
          <a:prstGeom prst="rect">
            <a:avLst/>
          </a:prstGeom>
          <a:noFill/>
          <a:ln>
            <a:noFill/>
          </a:ln>
        </p:spPr>
      </p:pic>
      <p:sp>
        <p:nvSpPr>
          <p:cNvPr id="1123" name="Google Shape;1123;p64"/>
          <p:cNvSpPr/>
          <p:nvPr/>
        </p:nvSpPr>
        <p:spPr>
          <a:xfrm rot="10800000">
            <a:off x="6215080" y="3394837"/>
            <a:ext cx="175484" cy="148387"/>
          </a:xfrm>
          <a:custGeom>
            <a:rect b="b" l="l" r="r" t="t"/>
            <a:pathLst>
              <a:path extrusionOk="0" h="53" w="63">
                <a:moveTo>
                  <a:pt x="29" y="34"/>
                </a:moveTo>
                <a:cubicBezTo>
                  <a:pt x="29" y="44"/>
                  <a:pt x="20" y="53"/>
                  <a:pt x="9" y="53"/>
                </a:cubicBezTo>
                <a:cubicBezTo>
                  <a:pt x="7" y="53"/>
                  <a:pt x="7" y="53"/>
                  <a:pt x="7" y="53"/>
                </a:cubicBezTo>
                <a:cubicBezTo>
                  <a:pt x="6" y="53"/>
                  <a:pt x="5" y="52"/>
                  <a:pt x="5" y="51"/>
                </a:cubicBezTo>
                <a:cubicBezTo>
                  <a:pt x="5" y="46"/>
                  <a:pt x="5" y="46"/>
                  <a:pt x="5" y="46"/>
                </a:cubicBezTo>
                <a:cubicBezTo>
                  <a:pt x="5" y="44"/>
                  <a:pt x="6" y="43"/>
                  <a:pt x="7" y="43"/>
                </a:cubicBezTo>
                <a:cubicBezTo>
                  <a:pt x="9" y="43"/>
                  <a:pt x="9" y="43"/>
                  <a:pt x="9" y="43"/>
                </a:cubicBezTo>
                <a:cubicBezTo>
                  <a:pt x="15" y="43"/>
                  <a:pt x="19" y="39"/>
                  <a:pt x="19" y="34"/>
                </a:cubicBezTo>
                <a:cubicBezTo>
                  <a:pt x="19" y="32"/>
                  <a:pt x="19" y="32"/>
                  <a:pt x="19" y="32"/>
                </a:cubicBezTo>
                <a:cubicBezTo>
                  <a:pt x="19" y="30"/>
                  <a:pt x="18" y="29"/>
                  <a:pt x="16" y="29"/>
                </a:cubicBezTo>
                <a:cubicBezTo>
                  <a:pt x="7" y="29"/>
                  <a:pt x="7" y="29"/>
                  <a:pt x="7" y="29"/>
                </a:cubicBezTo>
                <a:cubicBezTo>
                  <a:pt x="3" y="29"/>
                  <a:pt x="0" y="25"/>
                  <a:pt x="0" y="21"/>
                </a:cubicBezTo>
                <a:cubicBezTo>
                  <a:pt x="0" y="7"/>
                  <a:pt x="0" y="7"/>
                  <a:pt x="0" y="7"/>
                </a:cubicBezTo>
                <a:cubicBezTo>
                  <a:pt x="0" y="3"/>
                  <a:pt x="3" y="0"/>
                  <a:pt x="7" y="0"/>
                </a:cubicBezTo>
                <a:cubicBezTo>
                  <a:pt x="22" y="0"/>
                  <a:pt x="22" y="0"/>
                  <a:pt x="22" y="0"/>
                </a:cubicBezTo>
                <a:cubicBezTo>
                  <a:pt x="26" y="0"/>
                  <a:pt x="29" y="3"/>
                  <a:pt x="29" y="7"/>
                </a:cubicBezTo>
                <a:lnTo>
                  <a:pt x="29" y="34"/>
                </a:lnTo>
                <a:close/>
                <a:moveTo>
                  <a:pt x="63" y="34"/>
                </a:moveTo>
                <a:cubicBezTo>
                  <a:pt x="63" y="44"/>
                  <a:pt x="54" y="53"/>
                  <a:pt x="43" y="53"/>
                </a:cubicBezTo>
                <a:cubicBezTo>
                  <a:pt x="41" y="53"/>
                  <a:pt x="41" y="53"/>
                  <a:pt x="41" y="53"/>
                </a:cubicBezTo>
                <a:cubicBezTo>
                  <a:pt x="40" y="53"/>
                  <a:pt x="39" y="52"/>
                  <a:pt x="39" y="51"/>
                </a:cubicBezTo>
                <a:cubicBezTo>
                  <a:pt x="39" y="46"/>
                  <a:pt x="39" y="46"/>
                  <a:pt x="39" y="46"/>
                </a:cubicBezTo>
                <a:cubicBezTo>
                  <a:pt x="39" y="44"/>
                  <a:pt x="40" y="43"/>
                  <a:pt x="41" y="43"/>
                </a:cubicBezTo>
                <a:cubicBezTo>
                  <a:pt x="43" y="43"/>
                  <a:pt x="43" y="43"/>
                  <a:pt x="43" y="43"/>
                </a:cubicBezTo>
                <a:cubicBezTo>
                  <a:pt x="49" y="43"/>
                  <a:pt x="53" y="39"/>
                  <a:pt x="53" y="34"/>
                </a:cubicBezTo>
                <a:cubicBezTo>
                  <a:pt x="53" y="32"/>
                  <a:pt x="53" y="32"/>
                  <a:pt x="53" y="32"/>
                </a:cubicBezTo>
                <a:cubicBezTo>
                  <a:pt x="53" y="30"/>
                  <a:pt x="52" y="29"/>
                  <a:pt x="50" y="29"/>
                </a:cubicBezTo>
                <a:cubicBezTo>
                  <a:pt x="41" y="29"/>
                  <a:pt x="41" y="29"/>
                  <a:pt x="41" y="29"/>
                </a:cubicBezTo>
                <a:cubicBezTo>
                  <a:pt x="37" y="29"/>
                  <a:pt x="34" y="25"/>
                  <a:pt x="34" y="21"/>
                </a:cubicBezTo>
                <a:cubicBezTo>
                  <a:pt x="34" y="7"/>
                  <a:pt x="34" y="7"/>
                  <a:pt x="34" y="7"/>
                </a:cubicBezTo>
                <a:cubicBezTo>
                  <a:pt x="34" y="3"/>
                  <a:pt x="37" y="0"/>
                  <a:pt x="41" y="0"/>
                </a:cubicBezTo>
                <a:cubicBezTo>
                  <a:pt x="56" y="0"/>
                  <a:pt x="56" y="0"/>
                  <a:pt x="56" y="0"/>
                </a:cubicBezTo>
                <a:cubicBezTo>
                  <a:pt x="60" y="0"/>
                  <a:pt x="63" y="3"/>
                  <a:pt x="63" y="7"/>
                </a:cubicBezTo>
                <a:lnTo>
                  <a:pt x="63" y="34"/>
                </a:lnTo>
                <a:close/>
              </a:path>
            </a:pathLst>
          </a:custGeom>
          <a:solidFill>
            <a:srgbClr val="7F7F7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8797E"/>
              </a:solidFill>
              <a:latin typeface="Poppins Light"/>
              <a:ea typeface="Poppins Light"/>
              <a:cs typeface="Poppins Light"/>
              <a:sym typeface="Poppins Light"/>
            </a:endParaRPr>
          </a:p>
        </p:txBody>
      </p:sp>
      <p:sp>
        <p:nvSpPr>
          <p:cNvPr id="1124" name="Google Shape;1124;p64"/>
          <p:cNvSpPr/>
          <p:nvPr/>
        </p:nvSpPr>
        <p:spPr>
          <a:xfrm>
            <a:off x="8403516" y="3885938"/>
            <a:ext cx="175484" cy="148387"/>
          </a:xfrm>
          <a:custGeom>
            <a:rect b="b" l="l" r="r" t="t"/>
            <a:pathLst>
              <a:path extrusionOk="0" h="53" w="63">
                <a:moveTo>
                  <a:pt x="29" y="34"/>
                </a:moveTo>
                <a:cubicBezTo>
                  <a:pt x="29" y="44"/>
                  <a:pt x="20" y="53"/>
                  <a:pt x="9" y="53"/>
                </a:cubicBezTo>
                <a:cubicBezTo>
                  <a:pt x="7" y="53"/>
                  <a:pt x="7" y="53"/>
                  <a:pt x="7" y="53"/>
                </a:cubicBezTo>
                <a:cubicBezTo>
                  <a:pt x="6" y="53"/>
                  <a:pt x="5" y="52"/>
                  <a:pt x="5" y="51"/>
                </a:cubicBezTo>
                <a:cubicBezTo>
                  <a:pt x="5" y="46"/>
                  <a:pt x="5" y="46"/>
                  <a:pt x="5" y="46"/>
                </a:cubicBezTo>
                <a:cubicBezTo>
                  <a:pt x="5" y="44"/>
                  <a:pt x="6" y="43"/>
                  <a:pt x="7" y="43"/>
                </a:cubicBezTo>
                <a:cubicBezTo>
                  <a:pt x="9" y="43"/>
                  <a:pt x="9" y="43"/>
                  <a:pt x="9" y="43"/>
                </a:cubicBezTo>
                <a:cubicBezTo>
                  <a:pt x="15" y="43"/>
                  <a:pt x="19" y="39"/>
                  <a:pt x="19" y="34"/>
                </a:cubicBezTo>
                <a:cubicBezTo>
                  <a:pt x="19" y="32"/>
                  <a:pt x="19" y="32"/>
                  <a:pt x="19" y="32"/>
                </a:cubicBezTo>
                <a:cubicBezTo>
                  <a:pt x="19" y="30"/>
                  <a:pt x="18" y="29"/>
                  <a:pt x="16" y="29"/>
                </a:cubicBezTo>
                <a:cubicBezTo>
                  <a:pt x="7" y="29"/>
                  <a:pt x="7" y="29"/>
                  <a:pt x="7" y="29"/>
                </a:cubicBezTo>
                <a:cubicBezTo>
                  <a:pt x="3" y="29"/>
                  <a:pt x="0" y="25"/>
                  <a:pt x="0" y="21"/>
                </a:cubicBezTo>
                <a:cubicBezTo>
                  <a:pt x="0" y="7"/>
                  <a:pt x="0" y="7"/>
                  <a:pt x="0" y="7"/>
                </a:cubicBezTo>
                <a:cubicBezTo>
                  <a:pt x="0" y="3"/>
                  <a:pt x="3" y="0"/>
                  <a:pt x="7" y="0"/>
                </a:cubicBezTo>
                <a:cubicBezTo>
                  <a:pt x="22" y="0"/>
                  <a:pt x="22" y="0"/>
                  <a:pt x="22" y="0"/>
                </a:cubicBezTo>
                <a:cubicBezTo>
                  <a:pt x="26" y="0"/>
                  <a:pt x="29" y="3"/>
                  <a:pt x="29" y="7"/>
                </a:cubicBezTo>
                <a:lnTo>
                  <a:pt x="29" y="34"/>
                </a:lnTo>
                <a:close/>
                <a:moveTo>
                  <a:pt x="63" y="34"/>
                </a:moveTo>
                <a:cubicBezTo>
                  <a:pt x="63" y="44"/>
                  <a:pt x="54" y="53"/>
                  <a:pt x="43" y="53"/>
                </a:cubicBezTo>
                <a:cubicBezTo>
                  <a:pt x="41" y="53"/>
                  <a:pt x="41" y="53"/>
                  <a:pt x="41" y="53"/>
                </a:cubicBezTo>
                <a:cubicBezTo>
                  <a:pt x="40" y="53"/>
                  <a:pt x="39" y="52"/>
                  <a:pt x="39" y="51"/>
                </a:cubicBezTo>
                <a:cubicBezTo>
                  <a:pt x="39" y="46"/>
                  <a:pt x="39" y="46"/>
                  <a:pt x="39" y="46"/>
                </a:cubicBezTo>
                <a:cubicBezTo>
                  <a:pt x="39" y="44"/>
                  <a:pt x="40" y="43"/>
                  <a:pt x="41" y="43"/>
                </a:cubicBezTo>
                <a:cubicBezTo>
                  <a:pt x="43" y="43"/>
                  <a:pt x="43" y="43"/>
                  <a:pt x="43" y="43"/>
                </a:cubicBezTo>
                <a:cubicBezTo>
                  <a:pt x="49" y="43"/>
                  <a:pt x="53" y="39"/>
                  <a:pt x="53" y="34"/>
                </a:cubicBezTo>
                <a:cubicBezTo>
                  <a:pt x="53" y="32"/>
                  <a:pt x="53" y="32"/>
                  <a:pt x="53" y="32"/>
                </a:cubicBezTo>
                <a:cubicBezTo>
                  <a:pt x="53" y="30"/>
                  <a:pt x="52" y="29"/>
                  <a:pt x="50" y="29"/>
                </a:cubicBezTo>
                <a:cubicBezTo>
                  <a:pt x="41" y="29"/>
                  <a:pt x="41" y="29"/>
                  <a:pt x="41" y="29"/>
                </a:cubicBezTo>
                <a:cubicBezTo>
                  <a:pt x="37" y="29"/>
                  <a:pt x="34" y="25"/>
                  <a:pt x="34" y="21"/>
                </a:cubicBezTo>
                <a:cubicBezTo>
                  <a:pt x="34" y="7"/>
                  <a:pt x="34" y="7"/>
                  <a:pt x="34" y="7"/>
                </a:cubicBezTo>
                <a:cubicBezTo>
                  <a:pt x="34" y="3"/>
                  <a:pt x="37" y="0"/>
                  <a:pt x="41" y="0"/>
                </a:cubicBezTo>
                <a:cubicBezTo>
                  <a:pt x="56" y="0"/>
                  <a:pt x="56" y="0"/>
                  <a:pt x="56" y="0"/>
                </a:cubicBezTo>
                <a:cubicBezTo>
                  <a:pt x="60" y="0"/>
                  <a:pt x="63" y="3"/>
                  <a:pt x="63" y="7"/>
                </a:cubicBezTo>
                <a:lnTo>
                  <a:pt x="63" y="34"/>
                </a:lnTo>
                <a:close/>
              </a:path>
            </a:pathLst>
          </a:custGeom>
          <a:solidFill>
            <a:srgbClr val="7F7F7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8797E"/>
              </a:solidFill>
              <a:latin typeface="Poppins Light"/>
              <a:ea typeface="Poppins Light"/>
              <a:cs typeface="Poppins Light"/>
              <a:sym typeface="Poppins Light"/>
            </a:endParaRPr>
          </a:p>
        </p:txBody>
      </p:sp>
      <p:pic>
        <p:nvPicPr>
          <p:cNvPr id="1125" name="Google Shape;1125;p64"/>
          <p:cNvPicPr preferRelativeResize="0"/>
          <p:nvPr/>
        </p:nvPicPr>
        <p:blipFill rotWithShape="1">
          <a:blip r:embed="rId4">
            <a:alphaModFix/>
          </a:blip>
          <a:srcRect b="0" l="0" r="0" t="0"/>
          <a:stretch/>
        </p:blipFill>
        <p:spPr>
          <a:xfrm>
            <a:off x="3436821" y="2102336"/>
            <a:ext cx="2286000" cy="440531"/>
          </a:xfrm>
          <a:prstGeom prst="rect">
            <a:avLst/>
          </a:prstGeom>
          <a:noFill/>
          <a:ln>
            <a:noFill/>
          </a:ln>
        </p:spPr>
      </p:pic>
      <p:sp>
        <p:nvSpPr>
          <p:cNvPr id="1126" name="Google Shape;1126;p64"/>
          <p:cNvSpPr/>
          <p:nvPr/>
        </p:nvSpPr>
        <p:spPr>
          <a:xfrm>
            <a:off x="3172312" y="2819148"/>
            <a:ext cx="279937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757070"/>
                </a:solidFill>
                <a:latin typeface="Montserrat SemiBold"/>
                <a:ea typeface="Montserrat SemiBold"/>
                <a:cs typeface="Montserrat SemiBold"/>
                <a:sym typeface="Montserrat SemiBold"/>
              </a:rPr>
              <a:t>843.655.5797</a:t>
            </a:r>
            <a:endParaRPr/>
          </a:p>
        </p:txBody>
      </p:sp>
      <p:sp>
        <p:nvSpPr>
          <p:cNvPr id="1127" name="Google Shape;1127;p64"/>
          <p:cNvSpPr/>
          <p:nvPr/>
        </p:nvSpPr>
        <p:spPr>
          <a:xfrm>
            <a:off x="3855988" y="3398678"/>
            <a:ext cx="1447666" cy="400110"/>
          </a:xfrm>
          <a:prstGeom prst="rect">
            <a:avLst/>
          </a:prstGeom>
          <a:solidFill>
            <a:srgbClr val="00B050"/>
          </a:solidFill>
          <a:ln cap="flat" cmpd="sng" w="9525">
            <a:solidFill>
              <a:schemeClr val="dk2"/>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lang="en-US" sz="1000">
                <a:solidFill>
                  <a:schemeClr val="lt1"/>
                </a:solidFill>
                <a:latin typeface="Montserrat SemiBold"/>
                <a:ea typeface="Montserrat SemiBold"/>
                <a:cs typeface="Montserrat SemiBold"/>
                <a:sym typeface="Montserrat SemiBold"/>
              </a:rPr>
              <a:t>DOWNLOAD YOUR FREE BOOK</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6"/>
                                        </p:tgtEl>
                                        <p:attrNameLst>
                                          <p:attrName>style.visibility</p:attrName>
                                        </p:attrNameLst>
                                      </p:cBhvr>
                                      <p:to>
                                        <p:strVal val="visible"/>
                                      </p:to>
                                    </p:set>
                                    <p:animEffect filter="fade" transition="in">
                                      <p:cBhvr>
                                        <p:cTn dur="500"/>
                                        <p:tgtEl>
                                          <p:spTgt spid="1126"/>
                                        </p:tgtEl>
                                      </p:cBhvr>
                                    </p:animEffect>
                                  </p:childTnLst>
                                </p:cTn>
                              </p:par>
                              <p:par>
                                <p:cTn fill="hold" nodeType="withEffect" presetClass="entr" presetID="10" presetSubtype="0">
                                  <p:stCondLst>
                                    <p:cond delay="0"/>
                                  </p:stCondLst>
                                  <p:childTnLst>
                                    <p:set>
                                      <p:cBhvr>
                                        <p:cTn dur="1" fill="hold">
                                          <p:stCondLst>
                                            <p:cond delay="0"/>
                                          </p:stCondLst>
                                        </p:cTn>
                                        <p:tgtEl>
                                          <p:spTgt spid="1127"/>
                                        </p:tgtEl>
                                        <p:attrNameLst>
                                          <p:attrName>style.visibility</p:attrName>
                                        </p:attrNameLst>
                                      </p:cBhvr>
                                      <p:to>
                                        <p:strVal val="visible"/>
                                      </p:to>
                                    </p:set>
                                    <p:animEffect filter="fade" transition="in">
                                      <p:cBhvr>
                                        <p:cTn dur="500"/>
                                        <p:tgtEl>
                                          <p:spTgt spid="11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3"/>
                                        </p:tgtEl>
                                        <p:attrNameLst>
                                          <p:attrName>style.visibility</p:attrName>
                                        </p:attrNameLst>
                                      </p:cBhvr>
                                      <p:to>
                                        <p:strVal val="visible"/>
                                      </p:to>
                                    </p:set>
                                    <p:animEffect filter="fade" transition="in">
                                      <p:cBhvr>
                                        <p:cTn dur="500"/>
                                        <p:tgtEl>
                                          <p:spTgt spid="1123"/>
                                        </p:tgtEl>
                                      </p:cBhvr>
                                    </p:animEffect>
                                  </p:childTnLst>
                                </p:cTn>
                              </p:par>
                              <p:par>
                                <p:cTn fill="hold" nodeType="withEffect" presetClass="entr" presetID="10" presetSubtype="0">
                                  <p:stCondLst>
                                    <p:cond delay="0"/>
                                  </p:stCondLst>
                                  <p:childTnLst>
                                    <p:set>
                                      <p:cBhvr>
                                        <p:cTn dur="1" fill="hold">
                                          <p:stCondLst>
                                            <p:cond delay="0"/>
                                          </p:stCondLst>
                                        </p:cTn>
                                        <p:tgtEl>
                                          <p:spTgt spid="1124"/>
                                        </p:tgtEl>
                                        <p:attrNameLst>
                                          <p:attrName>style.visibility</p:attrName>
                                        </p:attrNameLst>
                                      </p:cBhvr>
                                      <p:to>
                                        <p:strVal val="visible"/>
                                      </p:to>
                                    </p:set>
                                    <p:animEffect filter="fade" transition="in">
                                      <p:cBhvr>
                                        <p:cTn dur="500"/>
                                        <p:tgtEl>
                                          <p:spTgt spid="11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1" name="Shape 1131"/>
        <p:cNvGrpSpPr/>
        <p:nvPr/>
      </p:nvGrpSpPr>
      <p:grpSpPr>
        <a:xfrm>
          <a:off x="0" y="0"/>
          <a:ext cx="0" cy="0"/>
          <a:chOff x="0" y="0"/>
          <a:chExt cx="0" cy="0"/>
        </a:xfrm>
      </p:grpSpPr>
      <p:sp>
        <p:nvSpPr>
          <p:cNvPr id="1132" name="Google Shape;1132;p65"/>
          <p:cNvSpPr txBox="1"/>
          <p:nvPr>
            <p:ph idx="4294967295" type="title"/>
          </p:nvPr>
        </p:nvSpPr>
        <p:spPr>
          <a:xfrm>
            <a:off x="3973321" y="246888"/>
            <a:ext cx="4688333" cy="133731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100"/>
              <a:buFont typeface="Archivo Narrow"/>
              <a:buNone/>
            </a:pPr>
            <a:r>
              <a:rPr b="1" lang="en-US" sz="4100">
                <a:latin typeface="Archivo Narrow"/>
                <a:ea typeface="Archivo Narrow"/>
                <a:cs typeface="Archivo Narrow"/>
                <a:sym typeface="Archivo Narrow"/>
              </a:rPr>
              <a:t>Up-Sell </a:t>
            </a:r>
            <a:r>
              <a:rPr b="1" lang="en-US" sz="4100">
                <a:latin typeface="Monda"/>
                <a:ea typeface="Monda"/>
                <a:cs typeface="Monda"/>
                <a:sym typeface="Monda"/>
              </a:rPr>
              <a:t>&amp;</a:t>
            </a:r>
            <a:r>
              <a:rPr b="1" lang="en-US" sz="4100">
                <a:latin typeface="Archivo Narrow"/>
                <a:ea typeface="Archivo Narrow"/>
                <a:cs typeface="Archivo Narrow"/>
                <a:sym typeface="Archivo Narrow"/>
              </a:rPr>
              <a:t> Down-Sell</a:t>
            </a:r>
            <a:endParaRPr/>
          </a:p>
        </p:txBody>
      </p:sp>
      <p:pic>
        <p:nvPicPr>
          <p:cNvPr descr="Desk with stethoscope and computer keyboard" id="1133" name="Google Shape;1133;p65"/>
          <p:cNvPicPr preferRelativeResize="0"/>
          <p:nvPr/>
        </p:nvPicPr>
        <p:blipFill rotWithShape="1">
          <a:blip r:embed="rId3">
            <a:alphaModFix/>
          </a:blip>
          <a:srcRect b="0" l="0" r="0" t="0"/>
          <a:stretch/>
        </p:blipFill>
        <p:spPr>
          <a:xfrm>
            <a:off x="20" y="10"/>
            <a:ext cx="3492988" cy="51434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1134" name="Google Shape;1134;p65"/>
          <p:cNvSpPr txBox="1"/>
          <p:nvPr>
            <p:ph idx="4294967295" type="body"/>
          </p:nvPr>
        </p:nvSpPr>
        <p:spPr>
          <a:xfrm>
            <a:off x="3973321" y="2266950"/>
            <a:ext cx="4688333" cy="1760982"/>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1700"/>
              <a:buChar char="•"/>
            </a:pPr>
            <a:r>
              <a:rPr lang="en-US" sz="1700">
                <a:latin typeface="Monda"/>
                <a:ea typeface="Monda"/>
                <a:cs typeface="Monda"/>
                <a:sym typeface="Monda"/>
              </a:rPr>
              <a:t>What do you think might happen if a dentist specifically targeted families  </a:t>
            </a:r>
            <a:r>
              <a:rPr lang="en-US" sz="1700" u="sng">
                <a:latin typeface="Monda"/>
                <a:ea typeface="Monda"/>
                <a:cs typeface="Monda"/>
                <a:sym typeface="Monda"/>
              </a:rPr>
              <a:t>without</a:t>
            </a:r>
            <a:r>
              <a:rPr lang="en-US" sz="1700">
                <a:latin typeface="Monda"/>
                <a:ea typeface="Monda"/>
                <a:cs typeface="Monda"/>
                <a:sym typeface="Monda"/>
              </a:rPr>
              <a:t> dental insurance and offered them virtually the exact same services as those with dental insurance…                                                  </a:t>
            </a:r>
            <a:endParaRPr/>
          </a:p>
          <a:p>
            <a:pPr indent="-171450" lvl="0" marL="171450" rtl="0" algn="l">
              <a:lnSpc>
                <a:spcPct val="90000"/>
              </a:lnSpc>
              <a:spcBef>
                <a:spcPts val="750"/>
              </a:spcBef>
              <a:spcAft>
                <a:spcPts val="0"/>
              </a:spcAft>
              <a:buClr>
                <a:schemeClr val="dk1"/>
              </a:buClr>
              <a:buSzPts val="1700"/>
              <a:buChar char="•"/>
            </a:pPr>
            <a:r>
              <a:rPr lang="en-US" sz="1700">
                <a:latin typeface="Monda"/>
                <a:ea typeface="Monda"/>
                <a:cs typeface="Monda"/>
                <a:sym typeface="Monda"/>
              </a:rPr>
              <a:t>…but </a:t>
            </a:r>
            <a:r>
              <a:rPr lang="en-US" sz="1700" u="sng">
                <a:latin typeface="Monda"/>
                <a:ea typeface="Monda"/>
                <a:cs typeface="Monda"/>
                <a:sym typeface="Monda"/>
              </a:rPr>
              <a:t>without</a:t>
            </a:r>
            <a:r>
              <a:rPr lang="en-US" sz="1700">
                <a:latin typeface="Monda"/>
                <a:ea typeface="Monda"/>
                <a:cs typeface="Monda"/>
                <a:sym typeface="Monda"/>
              </a:rPr>
              <a:t> paying the expensive monthly premiums? </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34">
                                            <p:txEl>
                                              <p:pRg end="0" st="0"/>
                                            </p:txEl>
                                          </p:spTgt>
                                        </p:tgtEl>
                                        <p:attrNameLst>
                                          <p:attrName>style.visibility</p:attrName>
                                        </p:attrNameLst>
                                      </p:cBhvr>
                                      <p:to>
                                        <p:strVal val="visible"/>
                                      </p:to>
                                    </p:set>
                                    <p:anim calcmode="lin" valueType="num">
                                      <p:cBhvr additive="base">
                                        <p:cTn dur="1000"/>
                                        <p:tgtEl>
                                          <p:spTgt spid="1134">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34">
                                            <p:txEl>
                                              <p:pRg end="1" st="1"/>
                                            </p:txEl>
                                          </p:spTgt>
                                        </p:tgtEl>
                                        <p:attrNameLst>
                                          <p:attrName>style.visibility</p:attrName>
                                        </p:attrNameLst>
                                      </p:cBhvr>
                                      <p:to>
                                        <p:strVal val="visible"/>
                                      </p:to>
                                    </p:set>
                                    <p:anim calcmode="lin" valueType="num">
                                      <p:cBhvr additive="base">
                                        <p:cTn dur="1000"/>
                                        <p:tgtEl>
                                          <p:spTgt spid="1134">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pic>
        <p:nvPicPr>
          <p:cNvPr id="1139" name="Google Shape;1139;p66"/>
          <p:cNvPicPr preferRelativeResize="0"/>
          <p:nvPr/>
        </p:nvPicPr>
        <p:blipFill rotWithShape="1">
          <a:blip r:embed="rId3">
            <a:alphaModFix/>
          </a:blip>
          <a:srcRect b="0" l="0" r="0" t="0"/>
          <a:stretch/>
        </p:blipFill>
        <p:spPr>
          <a:xfrm>
            <a:off x="2581965" y="512789"/>
            <a:ext cx="3935895" cy="4114799"/>
          </a:xfrm>
          <a:prstGeom prst="rect">
            <a:avLst/>
          </a:prstGeom>
          <a:noFill/>
          <a:ln>
            <a:noFill/>
          </a:ln>
        </p:spPr>
      </p:pic>
      <p:pic>
        <p:nvPicPr>
          <p:cNvPr id="1140" name="Google Shape;1140;p66"/>
          <p:cNvPicPr preferRelativeResize="0"/>
          <p:nvPr/>
        </p:nvPicPr>
        <p:blipFill rotWithShape="1">
          <a:blip r:embed="rId4">
            <a:alphaModFix/>
          </a:blip>
          <a:srcRect b="0" l="0" r="0" t="0"/>
          <a:stretch/>
        </p:blipFill>
        <p:spPr>
          <a:xfrm>
            <a:off x="2581965" y="666750"/>
            <a:ext cx="3980070" cy="4038600"/>
          </a:xfrm>
          <a:prstGeom prst="rect">
            <a:avLst/>
          </a:prstGeom>
          <a:noFill/>
          <a:ln>
            <a:noFill/>
          </a:ln>
        </p:spPr>
      </p:pic>
      <p:pic>
        <p:nvPicPr>
          <p:cNvPr id="1141" name="Google Shape;1141;p66"/>
          <p:cNvPicPr preferRelativeResize="0"/>
          <p:nvPr/>
        </p:nvPicPr>
        <p:blipFill rotWithShape="1">
          <a:blip r:embed="rId5">
            <a:alphaModFix/>
          </a:blip>
          <a:srcRect b="0" l="0" r="0" t="0"/>
          <a:stretch/>
        </p:blipFill>
        <p:spPr>
          <a:xfrm>
            <a:off x="2658618" y="514350"/>
            <a:ext cx="3826764" cy="4114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141"/>
                                        </p:tgtEl>
                                      </p:cBhvr>
                                    </p:animEffect>
                                    <p:set>
                                      <p:cBhvr>
                                        <p:cTn dur="1" fill="hold">
                                          <p:stCondLst>
                                            <p:cond delay="1000"/>
                                          </p:stCondLst>
                                        </p:cTn>
                                        <p:tgtEl>
                                          <p:spTgt spid="114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140"/>
                                        </p:tgtEl>
                                      </p:cBhvr>
                                    </p:animEffect>
                                    <p:set>
                                      <p:cBhvr>
                                        <p:cTn dur="1" fill="hold">
                                          <p:stCondLst>
                                            <p:cond delay="2000"/>
                                          </p:stCondLst>
                                        </p:cTn>
                                        <p:tgtEl>
                                          <p:spTgt spid="114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141"/>
                                        </p:tgtEl>
                                      </p:cBhvr>
                                    </p:animEffect>
                                    <p:set>
                                      <p:cBhvr>
                                        <p:cTn dur="1" fill="hold">
                                          <p:stCondLst>
                                            <p:cond delay="2000"/>
                                          </p:stCondLst>
                                        </p:cTn>
                                        <p:tgtEl>
                                          <p:spTgt spid="114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sp>
        <p:nvSpPr>
          <p:cNvPr id="1146" name="Google Shape;1146;p67"/>
          <p:cNvSpPr txBox="1"/>
          <p:nvPr>
            <p:ph idx="4294967295" type="body"/>
          </p:nvPr>
        </p:nvSpPr>
        <p:spPr>
          <a:xfrm>
            <a:off x="152400" y="3644266"/>
            <a:ext cx="8839200" cy="1371600"/>
          </a:xfrm>
          <a:prstGeom prst="rect">
            <a:avLst/>
          </a:prstGeom>
          <a:noFill/>
          <a:ln>
            <a:noFill/>
          </a:ln>
        </p:spPr>
        <p:txBody>
          <a:bodyPr anchorCtr="0" anchor="t" bIns="45700" lIns="91425" spcFirstLastPara="1" rIns="91425" wrap="square" tIns="45700">
            <a:normAutofit/>
          </a:bodyPr>
          <a:lstStyle/>
          <a:p>
            <a:pPr indent="0" lvl="0" marL="0" rtl="0" algn="ctr">
              <a:lnSpc>
                <a:spcPct val="95000"/>
              </a:lnSpc>
              <a:spcBef>
                <a:spcPts val="0"/>
              </a:spcBef>
              <a:spcAft>
                <a:spcPts val="0"/>
              </a:spcAft>
              <a:buClr>
                <a:schemeClr val="dk1"/>
              </a:buClr>
              <a:buSzPts val="2800"/>
              <a:buFont typeface="Archivo Narrow"/>
              <a:buNone/>
            </a:pPr>
            <a:r>
              <a:rPr b="1" lang="en-US" sz="2800">
                <a:solidFill>
                  <a:schemeClr val="dk1"/>
                </a:solidFill>
                <a:latin typeface="Archivo Narrow"/>
                <a:ea typeface="Archivo Narrow"/>
                <a:cs typeface="Archivo Narrow"/>
                <a:sym typeface="Archivo Narrow"/>
              </a:rPr>
              <a:t>The Surgeon’s ad:</a:t>
            </a:r>
            <a:endParaRPr/>
          </a:p>
          <a:p>
            <a:pPr indent="0" lvl="0" marL="0" rtl="0" algn="ctr">
              <a:lnSpc>
                <a:spcPct val="95000"/>
              </a:lnSpc>
              <a:spcBef>
                <a:spcPts val="0"/>
              </a:spcBef>
              <a:spcAft>
                <a:spcPts val="0"/>
              </a:spcAft>
              <a:buClr>
                <a:schemeClr val="dk1"/>
              </a:buClr>
              <a:buSzPts val="2800"/>
              <a:buFont typeface="Archivo Narrow"/>
              <a:buNone/>
            </a:pPr>
            <a:r>
              <a:rPr b="1" lang="en-US" sz="2800">
                <a:solidFill>
                  <a:schemeClr val="dk1"/>
                </a:solidFill>
                <a:latin typeface="Archivo Narrow"/>
                <a:ea typeface="Archivo Narrow"/>
                <a:cs typeface="Archivo Narrow"/>
                <a:sym typeface="Archivo Narrow"/>
              </a:rPr>
              <a:t>“Nurture The Body That Will Provoke True Envy”</a:t>
            </a:r>
            <a:endParaRPr b="1" sz="1000">
              <a:solidFill>
                <a:schemeClr val="dk1"/>
              </a:solidFill>
              <a:latin typeface="Archivo Narrow"/>
              <a:ea typeface="Archivo Narrow"/>
              <a:cs typeface="Archivo Narrow"/>
              <a:sym typeface="Archivo Narrow"/>
            </a:endParaRPr>
          </a:p>
          <a:p>
            <a:pPr indent="0" lvl="0" marL="0" rtl="0" algn="ctr">
              <a:lnSpc>
                <a:spcPct val="100000"/>
              </a:lnSpc>
              <a:spcBef>
                <a:spcPts val="750"/>
              </a:spcBef>
              <a:spcAft>
                <a:spcPts val="0"/>
              </a:spcAft>
              <a:buClr>
                <a:schemeClr val="dk1"/>
              </a:buClr>
              <a:buSzPts val="2200"/>
              <a:buFont typeface="Archivo Narrow"/>
              <a:buNone/>
            </a:pPr>
            <a:r>
              <a:rPr lang="en-US" sz="2200">
                <a:solidFill>
                  <a:schemeClr val="dk1"/>
                </a:solidFill>
                <a:latin typeface="Archivo Narrow"/>
                <a:ea typeface="Archivo Narrow"/>
                <a:cs typeface="Archivo Narrow"/>
                <a:sym typeface="Archivo Narrow"/>
              </a:rPr>
              <a:t>(Enter the conversation taking place in the head of your prospect)</a:t>
            </a:r>
            <a:endParaRPr/>
          </a:p>
        </p:txBody>
      </p:sp>
      <p:pic>
        <p:nvPicPr>
          <p:cNvPr id="1147" name="Google Shape;1147;p67"/>
          <p:cNvPicPr preferRelativeResize="0"/>
          <p:nvPr/>
        </p:nvPicPr>
        <p:blipFill rotWithShape="1">
          <a:blip r:embed="rId3">
            <a:alphaModFix/>
          </a:blip>
          <a:srcRect b="0" l="0" r="0" t="0"/>
          <a:stretch/>
        </p:blipFill>
        <p:spPr>
          <a:xfrm>
            <a:off x="1667243" y="1288823"/>
            <a:ext cx="5809514" cy="2110027"/>
          </a:xfrm>
          <a:prstGeom prst="rect">
            <a:avLst/>
          </a:prstGeom>
          <a:noFill/>
          <a:ln>
            <a:noFill/>
          </a:ln>
        </p:spPr>
      </p:pic>
      <p:sp>
        <p:nvSpPr>
          <p:cNvPr id="1148" name="Google Shape;1148;p67"/>
          <p:cNvSpPr txBox="1"/>
          <p:nvPr/>
        </p:nvSpPr>
        <p:spPr>
          <a:xfrm>
            <a:off x="1110099" y="315039"/>
            <a:ext cx="6442789" cy="9848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800000"/>
                </a:solidFill>
                <a:latin typeface="Archivo Narrow"/>
                <a:ea typeface="Archivo Narrow"/>
                <a:cs typeface="Archivo Narrow"/>
                <a:sym typeface="Archivo Narrow"/>
              </a:rPr>
              <a:t>Case Study: Cosmetic Surgeon</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46">
                                            <p:txEl>
                                              <p:pRg end="0" st="0"/>
                                            </p:txEl>
                                          </p:spTgt>
                                        </p:tgtEl>
                                        <p:attrNameLst>
                                          <p:attrName>style.visibility</p:attrName>
                                        </p:attrNameLst>
                                      </p:cBhvr>
                                      <p:to>
                                        <p:strVal val="visible"/>
                                      </p:to>
                                    </p:set>
                                    <p:animEffect filter="fade" transition="in">
                                      <p:cBhvr>
                                        <p:cTn dur="1000"/>
                                        <p:tgtEl>
                                          <p:spTgt spid="1146">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1146">
                                            <p:txEl>
                                              <p:pRg end="1" st="1"/>
                                            </p:txEl>
                                          </p:spTgt>
                                        </p:tgtEl>
                                        <p:attrNameLst>
                                          <p:attrName>style.visibility</p:attrName>
                                        </p:attrNameLst>
                                      </p:cBhvr>
                                      <p:to>
                                        <p:strVal val="visible"/>
                                      </p:to>
                                    </p:set>
                                    <p:animEffect filter="fade" transition="in">
                                      <p:cBhvr>
                                        <p:cTn dur="1000"/>
                                        <p:tgtEl>
                                          <p:spTgt spid="1146">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1146">
                                            <p:txEl>
                                              <p:pRg end="2" st="2"/>
                                            </p:txEl>
                                          </p:spTgt>
                                        </p:tgtEl>
                                        <p:attrNameLst>
                                          <p:attrName>style.visibility</p:attrName>
                                        </p:attrNameLst>
                                      </p:cBhvr>
                                      <p:to>
                                        <p:strVal val="visible"/>
                                      </p:to>
                                    </p:set>
                                    <p:animEffect filter="fade" transition="in">
                                      <p:cBhvr>
                                        <p:cTn dur="1000"/>
                                        <p:tgtEl>
                                          <p:spTgt spid="1146">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1147"/>
                                        </p:tgtEl>
                                        <p:attrNameLst>
                                          <p:attrName>style.visibility</p:attrName>
                                        </p:attrNameLst>
                                      </p:cBhvr>
                                      <p:to>
                                        <p:strVal val="visible"/>
                                      </p:to>
                                    </p:set>
                                    <p:animEffect filter="fade" transition="in">
                                      <p:cBhvr>
                                        <p:cTn dur="1000"/>
                                        <p:tgtEl>
                                          <p:spTgt spid="11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pic>
        <p:nvPicPr>
          <p:cNvPr descr="Doctor friendly shaking hands with a patient" id="1153" name="Google Shape;1153;p68"/>
          <p:cNvPicPr preferRelativeResize="0"/>
          <p:nvPr/>
        </p:nvPicPr>
        <p:blipFill rotWithShape="1">
          <a:blip r:embed="rId3">
            <a:alphaModFix/>
          </a:blip>
          <a:srcRect b="0" l="0" r="0" t="0"/>
          <a:stretch/>
        </p:blipFill>
        <p:spPr>
          <a:xfrm>
            <a:off x="3581400" y="10"/>
            <a:ext cx="5562600" cy="5143490"/>
          </a:xfrm>
          <a:prstGeom prst="rect">
            <a:avLst/>
          </a:prstGeom>
          <a:noFill/>
          <a:ln>
            <a:noFill/>
          </a:ln>
        </p:spPr>
      </p:pic>
      <p:sp>
        <p:nvSpPr>
          <p:cNvPr id="1154" name="Google Shape;1154;p68"/>
          <p:cNvSpPr txBox="1"/>
          <p:nvPr>
            <p:ph idx="4294967295" type="body"/>
          </p:nvPr>
        </p:nvSpPr>
        <p:spPr>
          <a:xfrm>
            <a:off x="609600" y="1941800"/>
            <a:ext cx="4181376" cy="109780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CF0405"/>
              </a:buClr>
              <a:buSzPts val="2800"/>
              <a:buNone/>
            </a:pPr>
            <a:r>
              <a:rPr b="1" lang="en-US" sz="2800">
                <a:solidFill>
                  <a:srgbClr val="CF0405"/>
                </a:solidFill>
                <a:latin typeface="Archivo Narrow"/>
                <a:ea typeface="Archivo Narrow"/>
                <a:cs typeface="Archivo Narrow"/>
                <a:sym typeface="Archivo Narrow"/>
              </a:rPr>
              <a:t>AFTER conversion rate: </a:t>
            </a:r>
            <a:endParaRPr/>
          </a:p>
          <a:p>
            <a:pPr indent="-171450" lvl="0" marL="171450" rtl="0" algn="l">
              <a:lnSpc>
                <a:spcPct val="90000"/>
              </a:lnSpc>
              <a:spcBef>
                <a:spcPts val="750"/>
              </a:spcBef>
              <a:spcAft>
                <a:spcPts val="0"/>
              </a:spcAft>
              <a:buClr>
                <a:schemeClr val="dk1"/>
              </a:buClr>
              <a:buSzPts val="1400"/>
              <a:buChar char="•"/>
            </a:pPr>
            <a:r>
              <a:rPr lang="en-US" sz="1400">
                <a:latin typeface="Archivo Narrow"/>
                <a:ea typeface="Archivo Narrow"/>
                <a:cs typeface="Archivo Narrow"/>
                <a:sym typeface="Archivo Narrow"/>
              </a:rPr>
              <a:t>Report opt-in rate: 67%</a:t>
            </a:r>
            <a:endParaRPr/>
          </a:p>
          <a:p>
            <a:pPr indent="-171450" lvl="0" marL="171450" rtl="0" algn="l">
              <a:lnSpc>
                <a:spcPct val="90000"/>
              </a:lnSpc>
              <a:spcBef>
                <a:spcPts val="750"/>
              </a:spcBef>
              <a:spcAft>
                <a:spcPts val="0"/>
              </a:spcAft>
              <a:buClr>
                <a:schemeClr val="dk1"/>
              </a:buClr>
              <a:buSzPts val="1400"/>
              <a:buChar char="•"/>
            </a:pPr>
            <a:r>
              <a:rPr lang="en-US" sz="1400">
                <a:latin typeface="Archivo Narrow"/>
                <a:ea typeface="Archivo Narrow"/>
                <a:cs typeface="Archivo Narrow"/>
                <a:sym typeface="Archivo Narrow"/>
              </a:rPr>
              <a:t>Patient conversion rate: 12%</a:t>
            </a:r>
            <a:endParaRPr/>
          </a:p>
        </p:txBody>
      </p:sp>
      <p:sp>
        <p:nvSpPr>
          <p:cNvPr id="1155" name="Google Shape;1155;p68"/>
          <p:cNvSpPr txBox="1"/>
          <p:nvPr/>
        </p:nvSpPr>
        <p:spPr>
          <a:xfrm>
            <a:off x="457200" y="3028950"/>
            <a:ext cx="4201298" cy="1905000"/>
          </a:xfrm>
          <a:prstGeom prst="rect">
            <a:avLst/>
          </a:prstGeom>
          <a:solidFill>
            <a:schemeClr val="lt1"/>
          </a:solid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CF0405"/>
              </a:buClr>
              <a:buSzPts val="1800"/>
              <a:buFont typeface="Arial"/>
              <a:buNone/>
            </a:pPr>
            <a:r>
              <a:rPr b="1" lang="en-US" sz="1800">
                <a:solidFill>
                  <a:srgbClr val="CF0405"/>
                </a:solidFill>
                <a:latin typeface="Archivo Narrow"/>
                <a:ea typeface="Archivo Narrow"/>
                <a:cs typeface="Archivo Narrow"/>
                <a:sym typeface="Archivo Narrow"/>
              </a:rPr>
              <a:t>RESULTS AFTER IMPROVING TWO AREAS</a:t>
            </a:r>
            <a:endParaRPr/>
          </a:p>
          <a:p>
            <a:pPr indent="-171450" lvl="0" marL="171450" marR="0" rtl="0" algn="l">
              <a:lnSpc>
                <a:spcPct val="90000"/>
              </a:lnSpc>
              <a:spcBef>
                <a:spcPts val="750"/>
              </a:spcBef>
              <a:spcAft>
                <a:spcPts val="0"/>
              </a:spcAft>
              <a:buClr>
                <a:schemeClr val="dk1"/>
              </a:buClr>
              <a:buSzPts val="1400"/>
              <a:buFont typeface="Arial"/>
              <a:buChar char="•"/>
            </a:pPr>
            <a:r>
              <a:rPr lang="en-US" sz="1400">
                <a:solidFill>
                  <a:schemeClr val="dk1"/>
                </a:solidFill>
                <a:latin typeface="Archivo Narrow"/>
                <a:ea typeface="Archivo Narrow"/>
                <a:cs typeface="Archivo Narrow"/>
                <a:sym typeface="Archivo Narrow"/>
              </a:rPr>
              <a:t>His ad generated 400 prospects per month</a:t>
            </a:r>
            <a:endParaRPr/>
          </a:p>
          <a:p>
            <a:pPr indent="-171450" lvl="0" marL="171450" marR="0" rtl="0" algn="l">
              <a:lnSpc>
                <a:spcPct val="90000"/>
              </a:lnSpc>
              <a:spcBef>
                <a:spcPts val="750"/>
              </a:spcBef>
              <a:spcAft>
                <a:spcPts val="0"/>
              </a:spcAft>
              <a:buClr>
                <a:schemeClr val="dk1"/>
              </a:buClr>
              <a:buSzPts val="1400"/>
              <a:buFont typeface="Arial"/>
              <a:buChar char="•"/>
            </a:pPr>
            <a:r>
              <a:rPr lang="en-US" sz="1400">
                <a:solidFill>
                  <a:schemeClr val="dk1"/>
                </a:solidFill>
                <a:latin typeface="Archivo Narrow"/>
                <a:ea typeface="Archivo Narrow"/>
                <a:cs typeface="Archivo Narrow"/>
                <a:sym typeface="Archivo Narrow"/>
              </a:rPr>
              <a:t>His 67% opt-in rate generated 268 new leads</a:t>
            </a:r>
            <a:endParaRPr/>
          </a:p>
          <a:p>
            <a:pPr indent="-171450" lvl="0" marL="171450" marR="0" rtl="0" algn="l">
              <a:lnSpc>
                <a:spcPct val="90000"/>
              </a:lnSpc>
              <a:spcBef>
                <a:spcPts val="750"/>
              </a:spcBef>
              <a:spcAft>
                <a:spcPts val="0"/>
              </a:spcAft>
              <a:buClr>
                <a:schemeClr val="dk1"/>
              </a:buClr>
              <a:buSzPts val="1400"/>
              <a:buFont typeface="Arial"/>
              <a:buChar char="•"/>
            </a:pPr>
            <a:r>
              <a:rPr lang="en-US" sz="1400">
                <a:solidFill>
                  <a:schemeClr val="dk1"/>
                </a:solidFill>
                <a:latin typeface="Archivo Narrow"/>
                <a:ea typeface="Archivo Narrow"/>
                <a:cs typeface="Archivo Narrow"/>
                <a:sym typeface="Archivo Narrow"/>
              </a:rPr>
              <a:t>His 12% conversion rate generated 32 new patients</a:t>
            </a:r>
            <a:endParaRPr sz="1400">
              <a:solidFill>
                <a:srgbClr val="800000"/>
              </a:solidFill>
              <a:latin typeface="Archivo Narrow"/>
              <a:ea typeface="Archivo Narrow"/>
              <a:cs typeface="Archivo Narrow"/>
              <a:sym typeface="Archivo Narrow"/>
            </a:endParaRPr>
          </a:p>
          <a:p>
            <a:pPr indent="-171450" lvl="0" marL="171450" marR="0" rtl="0" algn="l">
              <a:lnSpc>
                <a:spcPct val="90000"/>
              </a:lnSpc>
              <a:spcBef>
                <a:spcPts val="750"/>
              </a:spcBef>
              <a:spcAft>
                <a:spcPts val="0"/>
              </a:spcAft>
              <a:buClr>
                <a:srgbClr val="800000"/>
              </a:buClr>
              <a:buSzPts val="1400"/>
              <a:buFont typeface="Arial"/>
              <a:buChar char="•"/>
            </a:pPr>
            <a:r>
              <a:rPr lang="en-US" sz="1400">
                <a:solidFill>
                  <a:srgbClr val="800000"/>
                </a:solidFill>
                <a:latin typeface="Archivo Narrow"/>
                <a:ea typeface="Archivo Narrow"/>
                <a:cs typeface="Archivo Narrow"/>
                <a:sym typeface="Archivo Narrow"/>
              </a:rPr>
              <a:t>Approximately $125,000 in </a:t>
            </a:r>
            <a:r>
              <a:rPr lang="en-US" sz="1400" u="sng">
                <a:solidFill>
                  <a:srgbClr val="800000"/>
                </a:solidFill>
                <a:latin typeface="Archivo Narrow"/>
                <a:ea typeface="Archivo Narrow"/>
                <a:cs typeface="Archivo Narrow"/>
                <a:sym typeface="Archivo Narrow"/>
              </a:rPr>
              <a:t>monthly</a:t>
            </a:r>
            <a:r>
              <a:rPr lang="en-US" sz="1400">
                <a:solidFill>
                  <a:srgbClr val="800000"/>
                </a:solidFill>
                <a:latin typeface="Archivo Narrow"/>
                <a:ea typeface="Archivo Narrow"/>
                <a:cs typeface="Archivo Narrow"/>
                <a:sym typeface="Archivo Narrow"/>
              </a:rPr>
              <a:t> revenue</a:t>
            </a:r>
            <a:endParaRPr/>
          </a:p>
        </p:txBody>
      </p:sp>
      <p:sp>
        <p:nvSpPr>
          <p:cNvPr id="1156" name="Google Shape;1156;p68"/>
          <p:cNvSpPr txBox="1"/>
          <p:nvPr/>
        </p:nvSpPr>
        <p:spPr>
          <a:xfrm>
            <a:off x="379562" y="713318"/>
            <a:ext cx="47193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Archivo Narrow"/>
                <a:ea typeface="Archivo Narrow"/>
                <a:cs typeface="Archivo Narrow"/>
                <a:sym typeface="Archivo Narrow"/>
              </a:rPr>
              <a:t>Case Study Cosmetic Surgeon:</a:t>
            </a:r>
            <a:endParaRPr/>
          </a:p>
        </p:txBody>
      </p:sp>
      <p:sp>
        <p:nvSpPr>
          <p:cNvPr id="1157" name="Google Shape;1157;p68"/>
          <p:cNvSpPr txBox="1"/>
          <p:nvPr/>
        </p:nvSpPr>
        <p:spPr>
          <a:xfrm>
            <a:off x="609600" y="1265826"/>
            <a:ext cx="370967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F0405"/>
                </a:solidFill>
                <a:latin typeface="Archivo Narrow"/>
                <a:ea typeface="Archivo Narrow"/>
                <a:cs typeface="Archivo Narrow"/>
                <a:sym typeface="Archivo Narrow"/>
              </a:rPr>
              <a:t>BEFORE conversion rate: 0%</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7"/>
                                        </p:tgtEl>
                                        <p:attrNameLst>
                                          <p:attrName>style.visibility</p:attrName>
                                        </p:attrNameLst>
                                      </p:cBhvr>
                                      <p:to>
                                        <p:strVal val="visible"/>
                                      </p:to>
                                    </p:set>
                                    <p:animEffect filter="fade" transition="in">
                                      <p:cBhvr>
                                        <p:cTn dur="1000"/>
                                        <p:tgtEl>
                                          <p:spTgt spid="11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4">
                                            <p:txEl>
                                              <p:pRg end="0" st="0"/>
                                            </p:txEl>
                                          </p:spTgt>
                                        </p:tgtEl>
                                        <p:attrNameLst>
                                          <p:attrName>style.visibility</p:attrName>
                                        </p:attrNameLst>
                                      </p:cBhvr>
                                      <p:to>
                                        <p:strVal val="visible"/>
                                      </p:to>
                                    </p:set>
                                    <p:animEffect filter="fade" transition="in">
                                      <p:cBhvr>
                                        <p:cTn dur="1000"/>
                                        <p:tgtEl>
                                          <p:spTgt spid="115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4">
                                            <p:txEl>
                                              <p:pRg end="1" st="1"/>
                                            </p:txEl>
                                          </p:spTgt>
                                        </p:tgtEl>
                                        <p:attrNameLst>
                                          <p:attrName>style.visibility</p:attrName>
                                        </p:attrNameLst>
                                      </p:cBhvr>
                                      <p:to>
                                        <p:strVal val="visible"/>
                                      </p:to>
                                    </p:set>
                                    <p:animEffect filter="fade" transition="in">
                                      <p:cBhvr>
                                        <p:cTn dur="1000"/>
                                        <p:tgtEl>
                                          <p:spTgt spid="115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4">
                                            <p:txEl>
                                              <p:pRg end="2" st="2"/>
                                            </p:txEl>
                                          </p:spTgt>
                                        </p:tgtEl>
                                        <p:attrNameLst>
                                          <p:attrName>style.visibility</p:attrName>
                                        </p:attrNameLst>
                                      </p:cBhvr>
                                      <p:to>
                                        <p:strVal val="visible"/>
                                      </p:to>
                                    </p:set>
                                    <p:animEffect filter="fade" transition="in">
                                      <p:cBhvr>
                                        <p:cTn dur="1000"/>
                                        <p:tgtEl>
                                          <p:spTgt spid="115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5">
                                            <p:txEl>
                                              <p:pRg end="0" st="0"/>
                                            </p:txEl>
                                          </p:spTgt>
                                        </p:tgtEl>
                                        <p:attrNameLst>
                                          <p:attrName>style.visibility</p:attrName>
                                        </p:attrNameLst>
                                      </p:cBhvr>
                                      <p:to>
                                        <p:strVal val="visible"/>
                                      </p:to>
                                    </p:set>
                                    <p:animEffect filter="fade" transition="in">
                                      <p:cBhvr>
                                        <p:cTn dur="1000"/>
                                        <p:tgtEl>
                                          <p:spTgt spid="115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5">
                                            <p:txEl>
                                              <p:pRg end="1" st="1"/>
                                            </p:txEl>
                                          </p:spTgt>
                                        </p:tgtEl>
                                        <p:attrNameLst>
                                          <p:attrName>style.visibility</p:attrName>
                                        </p:attrNameLst>
                                      </p:cBhvr>
                                      <p:to>
                                        <p:strVal val="visible"/>
                                      </p:to>
                                    </p:set>
                                    <p:animEffect filter="fade" transition="in">
                                      <p:cBhvr>
                                        <p:cTn dur="1000"/>
                                        <p:tgtEl>
                                          <p:spTgt spid="115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5">
                                            <p:txEl>
                                              <p:pRg end="2" st="2"/>
                                            </p:txEl>
                                          </p:spTgt>
                                        </p:tgtEl>
                                        <p:attrNameLst>
                                          <p:attrName>style.visibility</p:attrName>
                                        </p:attrNameLst>
                                      </p:cBhvr>
                                      <p:to>
                                        <p:strVal val="visible"/>
                                      </p:to>
                                    </p:set>
                                    <p:animEffect filter="fade" transition="in">
                                      <p:cBhvr>
                                        <p:cTn dur="1000"/>
                                        <p:tgtEl>
                                          <p:spTgt spid="115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5">
                                            <p:txEl>
                                              <p:pRg end="3" st="3"/>
                                            </p:txEl>
                                          </p:spTgt>
                                        </p:tgtEl>
                                        <p:attrNameLst>
                                          <p:attrName>style.visibility</p:attrName>
                                        </p:attrNameLst>
                                      </p:cBhvr>
                                      <p:to>
                                        <p:strVal val="visible"/>
                                      </p:to>
                                    </p:set>
                                    <p:animEffect filter="fade" transition="in">
                                      <p:cBhvr>
                                        <p:cTn dur="1000"/>
                                        <p:tgtEl>
                                          <p:spTgt spid="115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5">
                                            <p:txEl>
                                              <p:pRg end="4" st="4"/>
                                            </p:txEl>
                                          </p:spTgt>
                                        </p:tgtEl>
                                        <p:attrNameLst>
                                          <p:attrName>style.visibility</p:attrName>
                                        </p:attrNameLst>
                                      </p:cBhvr>
                                      <p:to>
                                        <p:strVal val="visible"/>
                                      </p:to>
                                    </p:set>
                                    <p:animEffect filter="fade" transition="in">
                                      <p:cBhvr>
                                        <p:cTn dur="1000"/>
                                        <p:tgtEl>
                                          <p:spTgt spid="115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sp>
        <p:nvSpPr>
          <p:cNvPr id="1162" name="Google Shape;1162;p69"/>
          <p:cNvSpPr txBox="1"/>
          <p:nvPr/>
        </p:nvSpPr>
        <p:spPr>
          <a:xfrm>
            <a:off x="-1" y="0"/>
            <a:ext cx="9144000" cy="5143500"/>
          </a:xfrm>
          <a:prstGeom prst="rect">
            <a:avLst/>
          </a:prstGeom>
          <a:gradFill>
            <a:gsLst>
              <a:gs pos="0">
                <a:srgbClr val="FAFAFA"/>
              </a:gs>
              <a:gs pos="74000">
                <a:srgbClr val="D6D6D6"/>
              </a:gs>
              <a:gs pos="83000">
                <a:srgbClr val="D6D6D6"/>
              </a:gs>
              <a:gs pos="100000">
                <a:srgbClr val="E3E3E3"/>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C00000"/>
              </a:buClr>
              <a:buSzPts val="14700"/>
              <a:buFont typeface="Rockwell"/>
              <a:buNone/>
            </a:pPr>
            <a:r>
              <a:rPr b="1" lang="en-US" sz="14700">
                <a:solidFill>
                  <a:srgbClr val="C00000"/>
                </a:solidFill>
                <a:latin typeface="Rockwell"/>
                <a:ea typeface="Rockwell"/>
                <a:cs typeface="Rockwell"/>
                <a:sym typeface="Rockwell"/>
              </a:rPr>
              <a:t>80/20 Rule</a:t>
            </a:r>
            <a:endParaRPr b="1" baseline="30000" i="1" sz="5400">
              <a:solidFill>
                <a:srgbClr val="C00000"/>
              </a:solidFill>
              <a:latin typeface="Calibri"/>
              <a:ea typeface="Calibri"/>
              <a:cs typeface="Calibri"/>
              <a:sym typeface="Calibri"/>
            </a:endParaRPr>
          </a:p>
        </p:txBody>
      </p:sp>
      <p:sp>
        <p:nvSpPr>
          <p:cNvPr id="1163" name="Google Shape;1163;p69"/>
          <p:cNvSpPr txBox="1"/>
          <p:nvPr/>
        </p:nvSpPr>
        <p:spPr>
          <a:xfrm>
            <a:off x="628649" y="285750"/>
            <a:ext cx="7886700" cy="1089382"/>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600"/>
              <a:buFont typeface="Monda"/>
              <a:buNone/>
            </a:pPr>
            <a:r>
              <a:rPr b="1" lang="en-US" sz="3600">
                <a:solidFill>
                  <a:srgbClr val="000000"/>
                </a:solidFill>
                <a:latin typeface="Monda"/>
                <a:ea typeface="Monda"/>
                <a:cs typeface="Monda"/>
                <a:sym typeface="Monda"/>
              </a:rPr>
              <a:t>Immediate, </a:t>
            </a:r>
            <a:r>
              <a:rPr b="1" lang="en-US" sz="3600">
                <a:solidFill>
                  <a:srgbClr val="C00000"/>
                </a:solidFill>
                <a:latin typeface="Monda"/>
                <a:ea typeface="Monda"/>
                <a:cs typeface="Monda"/>
                <a:sym typeface="Monda"/>
              </a:rPr>
              <a:t>compound growth </a:t>
            </a:r>
            <a:r>
              <a:rPr b="1" lang="en-US" sz="3600">
                <a:solidFill>
                  <a:srgbClr val="000000"/>
                </a:solidFill>
                <a:latin typeface="Monda"/>
                <a:ea typeface="Monda"/>
                <a:cs typeface="Monda"/>
                <a:sym typeface="Monda"/>
              </a:rPr>
              <a:t>can be broken down into just 5 areas!</a:t>
            </a:r>
            <a:endParaRPr b="1" baseline="30000" i="1" sz="3600">
              <a:solidFill>
                <a:srgbClr val="000000"/>
              </a:solidFill>
              <a:latin typeface="Monda"/>
              <a:ea typeface="Monda"/>
              <a:cs typeface="Monda"/>
              <a:sym typeface="Monda"/>
            </a:endParaRPr>
          </a:p>
        </p:txBody>
      </p:sp>
      <p:sp>
        <p:nvSpPr>
          <p:cNvPr id="1164" name="Google Shape;1164;p69"/>
          <p:cNvSpPr txBox="1"/>
          <p:nvPr/>
        </p:nvSpPr>
        <p:spPr>
          <a:xfrm>
            <a:off x="981850" y="3389174"/>
            <a:ext cx="7180297"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Monda"/>
                <a:ea typeface="Monda"/>
                <a:cs typeface="Monda"/>
                <a:sym typeface="Monda"/>
              </a:rPr>
              <a:t>When you make small incremental increases in these 5 key areas, revenue &amp; profit growth is transformational.</a:t>
            </a:r>
            <a:endParaRPr/>
          </a:p>
          <a:p>
            <a:pPr indent="0" lvl="0" marL="0" marR="0" rtl="0" algn="ctr">
              <a:spcBef>
                <a:spcPts val="0"/>
              </a:spcBef>
              <a:spcAft>
                <a:spcPts val="0"/>
              </a:spcAft>
              <a:buNone/>
            </a:pPr>
            <a:r>
              <a:rPr lang="en-US" sz="1800">
                <a:solidFill>
                  <a:schemeClr val="dk1"/>
                </a:solidFill>
                <a:latin typeface="Monda"/>
                <a:ea typeface="Monda"/>
                <a:cs typeface="Monda"/>
                <a:sym typeface="Monda"/>
              </a:rPr>
              <a:t>This is </a:t>
            </a:r>
            <a:r>
              <a:rPr b="1" lang="en-US" sz="1800">
                <a:solidFill>
                  <a:srgbClr val="C00000"/>
                </a:solidFill>
                <a:latin typeface="Monda"/>
                <a:ea typeface="Monda"/>
                <a:cs typeface="Monda"/>
                <a:sym typeface="Monda"/>
              </a:rPr>
              <a:t>NOT DONE </a:t>
            </a:r>
            <a:r>
              <a:rPr lang="en-US" sz="1800">
                <a:solidFill>
                  <a:schemeClr val="dk1"/>
                </a:solidFill>
                <a:latin typeface="Monda"/>
                <a:ea typeface="Monda"/>
                <a:cs typeface="Monda"/>
                <a:sym typeface="Monda"/>
              </a:rPr>
              <a:t>by spending more money on ads &amp; marketing…</a:t>
            </a:r>
            <a:endParaRPr/>
          </a:p>
          <a:p>
            <a:pPr indent="0" lvl="0" marL="0" marR="0" rtl="0" algn="ctr">
              <a:spcBef>
                <a:spcPts val="0"/>
              </a:spcBef>
              <a:spcAft>
                <a:spcPts val="0"/>
              </a:spcAft>
              <a:buNone/>
            </a:pPr>
            <a:r>
              <a:rPr lang="en-US" sz="1800">
                <a:solidFill>
                  <a:schemeClr val="dk1"/>
                </a:solidFill>
                <a:latin typeface="Monda"/>
                <a:ea typeface="Monda"/>
                <a:cs typeface="Monda"/>
                <a:sym typeface="Monda"/>
              </a:rPr>
              <a:t>But by focusing on the most powerful strategies that generate exponential revenue &amp; profit growth.</a:t>
            </a:r>
            <a:endParaRPr/>
          </a:p>
          <a:p>
            <a:pPr indent="0" lvl="0" marL="0" marR="0" rtl="0" algn="ctr">
              <a:spcBef>
                <a:spcPts val="0"/>
              </a:spcBef>
              <a:spcAft>
                <a:spcPts val="0"/>
              </a:spcAft>
              <a:buNone/>
            </a:pPr>
            <a:r>
              <a:t/>
            </a:r>
            <a:endParaRPr sz="1800">
              <a:solidFill>
                <a:schemeClr val="dk1"/>
              </a:solidFill>
              <a:latin typeface="Monda"/>
              <a:ea typeface="Monda"/>
              <a:cs typeface="Monda"/>
              <a:sym typeface="Monda"/>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62"/>
                                        </p:tgtEl>
                                        <p:attrNameLst>
                                          <p:attrName>style.visibility</p:attrName>
                                        </p:attrNameLst>
                                      </p:cBhvr>
                                      <p:to>
                                        <p:strVal val="visible"/>
                                      </p:to>
                                    </p:set>
                                    <p:animEffect filter="fade" transition="in">
                                      <p:cBhvr>
                                        <p:cTn dur="5000"/>
                                        <p:tgtEl>
                                          <p:spTgt spid="11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163"/>
                                        </p:tgtEl>
                                        <p:attrNameLst>
                                          <p:attrName>style.visibility</p:attrName>
                                        </p:attrNameLst>
                                      </p:cBhvr>
                                      <p:to>
                                        <p:strVal val="visible"/>
                                      </p:to>
                                    </p:set>
                                    <p:anim calcmode="lin" valueType="num">
                                      <p:cBhvr additive="base">
                                        <p:cTn dur="1000"/>
                                        <p:tgtEl>
                                          <p:spTgt spid="116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64"/>
                                        </p:tgtEl>
                                        <p:attrNameLst>
                                          <p:attrName>style.visibility</p:attrName>
                                        </p:attrNameLst>
                                      </p:cBhvr>
                                      <p:to>
                                        <p:strVal val="visible"/>
                                      </p:to>
                                    </p:set>
                                    <p:anim calcmode="lin" valueType="num">
                                      <p:cBhvr additive="base">
                                        <p:cTn dur="1000"/>
                                        <p:tgtEl>
                                          <p:spTgt spid="116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graphicFrame>
        <p:nvGraphicFramePr>
          <p:cNvPr id="211" name="Google Shape;211;p7"/>
          <p:cNvGraphicFramePr/>
          <p:nvPr/>
        </p:nvGraphicFramePr>
        <p:xfrm>
          <a:off x="1175675" y="144225"/>
          <a:ext cx="6702600" cy="4710300"/>
        </p:xfrm>
        <a:graphic>
          <a:graphicData uri="http://schemas.openxmlformats.org/drawingml/2006/chart">
            <c:chart r:id="rId3"/>
          </a:graphicData>
        </a:graphic>
      </p:graphicFrame>
      <p:cxnSp>
        <p:nvCxnSpPr>
          <p:cNvPr id="212" name="Google Shape;212;p7"/>
          <p:cNvCxnSpPr/>
          <p:nvPr/>
        </p:nvCxnSpPr>
        <p:spPr>
          <a:xfrm flipH="1" rot="10800000">
            <a:off x="4513313" y="1130653"/>
            <a:ext cx="1139911" cy="1353065"/>
          </a:xfrm>
          <a:prstGeom prst="straightConnector1">
            <a:avLst/>
          </a:prstGeom>
          <a:noFill/>
          <a:ln cap="flat" cmpd="sng" w="9525">
            <a:solidFill>
              <a:srgbClr val="0070C0"/>
            </a:solidFill>
            <a:prstDash val="solid"/>
            <a:miter lim="800000"/>
            <a:headEnd len="sm" w="sm" type="none"/>
            <a:tailEnd len="sm" w="sm" type="none"/>
          </a:ln>
        </p:spPr>
      </p:cxnSp>
      <p:cxnSp>
        <p:nvCxnSpPr>
          <p:cNvPr id="213" name="Google Shape;213;p7"/>
          <p:cNvCxnSpPr/>
          <p:nvPr/>
        </p:nvCxnSpPr>
        <p:spPr>
          <a:xfrm flipH="1" rot="10800000">
            <a:off x="4513313" y="902053"/>
            <a:ext cx="584243" cy="1581665"/>
          </a:xfrm>
          <a:prstGeom prst="straightConnector1">
            <a:avLst/>
          </a:prstGeom>
          <a:noFill/>
          <a:ln cap="flat" cmpd="sng" w="9525">
            <a:solidFill>
              <a:srgbClr val="0070C0"/>
            </a:solidFill>
            <a:prstDash val="solid"/>
            <a:miter lim="800000"/>
            <a:headEnd len="sm" w="sm" type="none"/>
            <a:tailEnd len="sm" w="sm" type="none"/>
          </a:ln>
        </p:spPr>
      </p:cxnSp>
      <p:cxnSp>
        <p:nvCxnSpPr>
          <p:cNvPr id="214" name="Google Shape;214;p7"/>
          <p:cNvCxnSpPr/>
          <p:nvPr/>
        </p:nvCxnSpPr>
        <p:spPr>
          <a:xfrm flipH="1" rot="10800000">
            <a:off x="4513306" y="1451929"/>
            <a:ext cx="1593828" cy="1031789"/>
          </a:xfrm>
          <a:prstGeom prst="straightConnector1">
            <a:avLst/>
          </a:prstGeom>
          <a:noFill/>
          <a:ln cap="flat" cmpd="sng" w="9525">
            <a:solidFill>
              <a:srgbClr val="0070C0"/>
            </a:solidFill>
            <a:prstDash val="solid"/>
            <a:miter lim="800000"/>
            <a:headEnd len="sm" w="sm" type="none"/>
            <a:tailEnd len="sm" w="sm" type="none"/>
          </a:ln>
        </p:spPr>
      </p:cxnSp>
      <p:cxnSp>
        <p:nvCxnSpPr>
          <p:cNvPr id="215" name="Google Shape;215;p7"/>
          <p:cNvCxnSpPr/>
          <p:nvPr/>
        </p:nvCxnSpPr>
        <p:spPr>
          <a:xfrm>
            <a:off x="4513307" y="2483708"/>
            <a:ext cx="2066667" cy="444843"/>
          </a:xfrm>
          <a:prstGeom prst="straightConnector1">
            <a:avLst/>
          </a:prstGeom>
          <a:noFill/>
          <a:ln cap="flat" cmpd="sng" w="9525">
            <a:solidFill>
              <a:srgbClr val="7F6000"/>
            </a:solidFill>
            <a:prstDash val="solid"/>
            <a:miter lim="800000"/>
            <a:headEnd len="sm" w="sm" type="none"/>
            <a:tailEnd len="sm" w="sm" type="none"/>
          </a:ln>
        </p:spPr>
      </p:cxnSp>
      <p:cxnSp>
        <p:nvCxnSpPr>
          <p:cNvPr id="216" name="Google Shape;216;p7"/>
          <p:cNvCxnSpPr/>
          <p:nvPr/>
        </p:nvCxnSpPr>
        <p:spPr>
          <a:xfrm flipH="1" rot="10800000">
            <a:off x="4513307" y="2255108"/>
            <a:ext cx="2023419" cy="228600"/>
          </a:xfrm>
          <a:prstGeom prst="straightConnector1">
            <a:avLst/>
          </a:prstGeom>
          <a:noFill/>
          <a:ln cap="flat" cmpd="sng" w="9525">
            <a:solidFill>
              <a:srgbClr val="7F6000"/>
            </a:solidFill>
            <a:prstDash val="solid"/>
            <a:miter lim="800000"/>
            <a:headEnd len="sm" w="sm" type="none"/>
            <a:tailEnd len="sm" w="sm" type="none"/>
          </a:ln>
        </p:spPr>
      </p:cxnSp>
      <p:cxnSp>
        <p:nvCxnSpPr>
          <p:cNvPr id="217" name="Google Shape;217;p7"/>
          <p:cNvCxnSpPr/>
          <p:nvPr/>
        </p:nvCxnSpPr>
        <p:spPr>
          <a:xfrm>
            <a:off x="4513306" y="2482172"/>
            <a:ext cx="1936922" cy="784847"/>
          </a:xfrm>
          <a:prstGeom prst="straightConnector1">
            <a:avLst/>
          </a:prstGeom>
          <a:noFill/>
          <a:ln cap="flat" cmpd="sng" w="9525">
            <a:solidFill>
              <a:srgbClr val="7F6000"/>
            </a:solidFill>
            <a:prstDash val="solid"/>
            <a:miter lim="800000"/>
            <a:headEnd len="sm" w="sm" type="none"/>
            <a:tailEnd len="sm" w="sm" type="none"/>
          </a:ln>
        </p:spPr>
      </p:cxnSp>
      <p:cxnSp>
        <p:nvCxnSpPr>
          <p:cNvPr id="218" name="Google Shape;218;p7"/>
          <p:cNvCxnSpPr/>
          <p:nvPr/>
        </p:nvCxnSpPr>
        <p:spPr>
          <a:xfrm>
            <a:off x="4513306" y="2480623"/>
            <a:ext cx="1774450" cy="1072913"/>
          </a:xfrm>
          <a:prstGeom prst="straightConnector1">
            <a:avLst/>
          </a:prstGeom>
          <a:noFill/>
          <a:ln cap="flat" cmpd="sng" w="9525">
            <a:solidFill>
              <a:srgbClr val="7F6000"/>
            </a:solidFill>
            <a:prstDash val="solid"/>
            <a:miter lim="800000"/>
            <a:headEnd len="sm" w="sm" type="none"/>
            <a:tailEnd len="sm" w="sm" type="none"/>
          </a:ln>
        </p:spPr>
      </p:cxnSp>
      <p:cxnSp>
        <p:nvCxnSpPr>
          <p:cNvPr id="219" name="Google Shape;219;p7"/>
          <p:cNvCxnSpPr/>
          <p:nvPr/>
        </p:nvCxnSpPr>
        <p:spPr>
          <a:xfrm>
            <a:off x="4513306" y="2480623"/>
            <a:ext cx="1593828" cy="1304603"/>
          </a:xfrm>
          <a:prstGeom prst="straightConnector1">
            <a:avLst/>
          </a:prstGeom>
          <a:noFill/>
          <a:ln cap="flat" cmpd="sng" w="9525">
            <a:solidFill>
              <a:srgbClr val="7F6000"/>
            </a:solidFill>
            <a:prstDash val="solid"/>
            <a:miter lim="800000"/>
            <a:headEnd len="sm" w="sm" type="none"/>
            <a:tailEnd len="sm" w="sm" type="none"/>
          </a:ln>
        </p:spPr>
      </p:cxnSp>
      <p:cxnSp>
        <p:nvCxnSpPr>
          <p:cNvPr id="220" name="Google Shape;220;p7"/>
          <p:cNvCxnSpPr/>
          <p:nvPr/>
        </p:nvCxnSpPr>
        <p:spPr>
          <a:xfrm>
            <a:off x="4513307" y="2483718"/>
            <a:ext cx="2066667" cy="117389"/>
          </a:xfrm>
          <a:prstGeom prst="straightConnector1">
            <a:avLst/>
          </a:prstGeom>
          <a:noFill/>
          <a:ln cap="flat" cmpd="sng" w="9525">
            <a:solidFill>
              <a:srgbClr val="7F6000"/>
            </a:solidFill>
            <a:prstDash val="solid"/>
            <a:miter lim="800000"/>
            <a:headEnd len="sm" w="sm" type="none"/>
            <a:tailEnd len="sm" w="sm" type="none"/>
          </a:ln>
        </p:spPr>
      </p:cxnSp>
      <p:cxnSp>
        <p:nvCxnSpPr>
          <p:cNvPr id="221" name="Google Shape;221;p7"/>
          <p:cNvCxnSpPr/>
          <p:nvPr/>
        </p:nvCxnSpPr>
        <p:spPr>
          <a:xfrm flipH="1">
            <a:off x="4208144" y="2480626"/>
            <a:ext cx="305163" cy="1889798"/>
          </a:xfrm>
          <a:prstGeom prst="straightConnector1">
            <a:avLst/>
          </a:prstGeom>
          <a:noFill/>
          <a:ln cap="flat" cmpd="sng" w="9525">
            <a:solidFill>
              <a:srgbClr val="385623"/>
            </a:solidFill>
            <a:prstDash val="solid"/>
            <a:miter lim="800000"/>
            <a:headEnd len="sm" w="sm" type="none"/>
            <a:tailEnd len="sm" w="sm" type="none"/>
          </a:ln>
        </p:spPr>
      </p:cxnSp>
      <p:cxnSp>
        <p:nvCxnSpPr>
          <p:cNvPr id="222" name="Google Shape;222;p7"/>
          <p:cNvCxnSpPr/>
          <p:nvPr/>
        </p:nvCxnSpPr>
        <p:spPr>
          <a:xfrm flipH="1">
            <a:off x="3718570" y="2480628"/>
            <a:ext cx="794738" cy="1795079"/>
          </a:xfrm>
          <a:prstGeom prst="straightConnector1">
            <a:avLst/>
          </a:prstGeom>
          <a:noFill/>
          <a:ln cap="flat" cmpd="sng" w="9525">
            <a:solidFill>
              <a:srgbClr val="385623"/>
            </a:solidFill>
            <a:prstDash val="solid"/>
            <a:miter lim="800000"/>
            <a:headEnd len="sm" w="sm" type="none"/>
            <a:tailEnd len="sm" w="sm" type="none"/>
          </a:ln>
        </p:spPr>
      </p:cxnSp>
      <p:cxnSp>
        <p:nvCxnSpPr>
          <p:cNvPr id="223" name="Google Shape;223;p7"/>
          <p:cNvCxnSpPr/>
          <p:nvPr/>
        </p:nvCxnSpPr>
        <p:spPr>
          <a:xfrm>
            <a:off x="4513306" y="2480626"/>
            <a:ext cx="290969" cy="1889798"/>
          </a:xfrm>
          <a:prstGeom prst="straightConnector1">
            <a:avLst/>
          </a:prstGeom>
          <a:noFill/>
          <a:ln cap="flat" cmpd="sng" w="9525">
            <a:solidFill>
              <a:srgbClr val="385623"/>
            </a:solidFill>
            <a:prstDash val="solid"/>
            <a:miter lim="800000"/>
            <a:headEnd len="sm" w="sm" type="none"/>
            <a:tailEnd len="sm" w="sm" type="none"/>
          </a:ln>
        </p:spPr>
      </p:cxnSp>
      <p:cxnSp>
        <p:nvCxnSpPr>
          <p:cNvPr id="224" name="Google Shape;224;p7"/>
          <p:cNvCxnSpPr/>
          <p:nvPr/>
        </p:nvCxnSpPr>
        <p:spPr>
          <a:xfrm flipH="1">
            <a:off x="2511512" y="2480626"/>
            <a:ext cx="1990029" cy="652301"/>
          </a:xfrm>
          <a:prstGeom prst="straightConnector1">
            <a:avLst/>
          </a:prstGeom>
          <a:noFill/>
          <a:ln cap="flat" cmpd="sng" w="12700">
            <a:solidFill>
              <a:schemeClr val="accent2"/>
            </a:solidFill>
            <a:prstDash val="solid"/>
            <a:miter lim="800000"/>
            <a:headEnd len="sm" w="sm" type="none"/>
            <a:tailEnd len="sm" w="sm" type="none"/>
          </a:ln>
        </p:spPr>
      </p:cxnSp>
      <p:cxnSp>
        <p:nvCxnSpPr>
          <p:cNvPr id="225" name="Google Shape;225;p7"/>
          <p:cNvCxnSpPr/>
          <p:nvPr/>
        </p:nvCxnSpPr>
        <p:spPr>
          <a:xfrm flipH="1">
            <a:off x="2425013" y="2491654"/>
            <a:ext cx="2036220" cy="239630"/>
          </a:xfrm>
          <a:prstGeom prst="straightConnector1">
            <a:avLst/>
          </a:prstGeom>
          <a:noFill/>
          <a:ln cap="flat" cmpd="sng" w="12700">
            <a:solidFill>
              <a:schemeClr val="accent2"/>
            </a:solidFill>
            <a:prstDash val="solid"/>
            <a:miter lim="800000"/>
            <a:headEnd len="sm" w="sm" type="none"/>
            <a:tailEnd len="sm" w="sm" type="none"/>
          </a:ln>
        </p:spPr>
      </p:cxnSp>
      <p:cxnSp>
        <p:nvCxnSpPr>
          <p:cNvPr id="226" name="Google Shape;226;p7"/>
          <p:cNvCxnSpPr/>
          <p:nvPr/>
        </p:nvCxnSpPr>
        <p:spPr>
          <a:xfrm flipH="1">
            <a:off x="2687595" y="2502681"/>
            <a:ext cx="1811596" cy="943313"/>
          </a:xfrm>
          <a:prstGeom prst="straightConnector1">
            <a:avLst/>
          </a:prstGeom>
          <a:noFill/>
          <a:ln cap="flat" cmpd="sng" w="12700">
            <a:solidFill>
              <a:schemeClr val="accent2"/>
            </a:solidFill>
            <a:prstDash val="solid"/>
            <a:miter lim="800000"/>
            <a:headEnd len="sm" w="sm" type="none"/>
            <a:tailEnd len="sm" w="sm" type="none"/>
          </a:ln>
        </p:spPr>
      </p:cxnSp>
      <p:cxnSp>
        <p:nvCxnSpPr>
          <p:cNvPr id="227" name="Google Shape;227;p7"/>
          <p:cNvCxnSpPr/>
          <p:nvPr/>
        </p:nvCxnSpPr>
        <p:spPr>
          <a:xfrm flipH="1">
            <a:off x="2872946" y="2500458"/>
            <a:ext cx="1647900" cy="1278586"/>
          </a:xfrm>
          <a:prstGeom prst="straightConnector1">
            <a:avLst/>
          </a:prstGeom>
          <a:noFill/>
          <a:ln cap="flat" cmpd="sng" w="12700">
            <a:solidFill>
              <a:schemeClr val="accent2"/>
            </a:solidFill>
            <a:prstDash val="solid"/>
            <a:miter lim="800000"/>
            <a:headEnd len="sm" w="sm" type="none"/>
            <a:tailEnd len="sm" w="sm" type="none"/>
          </a:ln>
        </p:spPr>
      </p:cxnSp>
      <p:cxnSp>
        <p:nvCxnSpPr>
          <p:cNvPr id="228" name="Google Shape;228;p7"/>
          <p:cNvCxnSpPr/>
          <p:nvPr/>
        </p:nvCxnSpPr>
        <p:spPr>
          <a:xfrm rot="10800000">
            <a:off x="2425015" y="2366321"/>
            <a:ext cx="2082410" cy="136359"/>
          </a:xfrm>
          <a:prstGeom prst="straightConnector1">
            <a:avLst/>
          </a:prstGeom>
          <a:noFill/>
          <a:ln cap="flat" cmpd="sng" w="12700">
            <a:solidFill>
              <a:schemeClr val="accent2"/>
            </a:solidFill>
            <a:prstDash val="solid"/>
            <a:miter lim="800000"/>
            <a:headEnd len="sm" w="sm" type="none"/>
            <a:tailEnd len="sm" w="sm" type="none"/>
          </a:ln>
        </p:spPr>
      </p:cxnSp>
      <p:cxnSp>
        <p:nvCxnSpPr>
          <p:cNvPr id="229" name="Google Shape;229;p7"/>
          <p:cNvCxnSpPr/>
          <p:nvPr/>
        </p:nvCxnSpPr>
        <p:spPr>
          <a:xfrm rot="10800000">
            <a:off x="3280918" y="1173717"/>
            <a:ext cx="1226513" cy="1317943"/>
          </a:xfrm>
          <a:prstGeom prst="straightConnector1">
            <a:avLst/>
          </a:prstGeom>
          <a:noFill/>
          <a:ln cap="flat" cmpd="sng" w="9525">
            <a:solidFill>
              <a:srgbClr val="002060"/>
            </a:solidFill>
            <a:prstDash val="solid"/>
            <a:miter lim="800000"/>
            <a:headEnd len="sm" w="sm" type="none"/>
            <a:tailEnd len="sm" w="sm" type="none"/>
          </a:ln>
        </p:spPr>
      </p:cxnSp>
      <p:cxnSp>
        <p:nvCxnSpPr>
          <p:cNvPr id="230" name="Google Shape;230;p7"/>
          <p:cNvCxnSpPr/>
          <p:nvPr/>
        </p:nvCxnSpPr>
        <p:spPr>
          <a:xfrm rot="10800000">
            <a:off x="3697123" y="975106"/>
            <a:ext cx="810307" cy="1507742"/>
          </a:xfrm>
          <a:prstGeom prst="straightConnector1">
            <a:avLst/>
          </a:prstGeom>
          <a:noFill/>
          <a:ln cap="flat" cmpd="sng" w="9525">
            <a:solidFill>
              <a:srgbClr val="002060"/>
            </a:solidFill>
            <a:prstDash val="solid"/>
            <a:miter lim="800000"/>
            <a:headEnd len="sm" w="sm" type="none"/>
            <a:tailEnd len="sm" w="sm" type="none"/>
          </a:ln>
        </p:spPr>
      </p:cxnSp>
      <p:cxnSp>
        <p:nvCxnSpPr>
          <p:cNvPr id="231" name="Google Shape;231;p7"/>
          <p:cNvCxnSpPr/>
          <p:nvPr/>
        </p:nvCxnSpPr>
        <p:spPr>
          <a:xfrm rot="10800000">
            <a:off x="2836489" y="1550985"/>
            <a:ext cx="1684358" cy="940673"/>
          </a:xfrm>
          <a:prstGeom prst="straightConnector1">
            <a:avLst/>
          </a:prstGeom>
          <a:noFill/>
          <a:ln cap="flat" cmpd="sng" w="9525">
            <a:solidFill>
              <a:srgbClr val="002060"/>
            </a:solidFill>
            <a:prstDash val="solid"/>
            <a:miter lim="800000"/>
            <a:headEnd len="sm" w="sm" type="none"/>
            <a:tailEnd len="sm" w="sm" type="none"/>
          </a:ln>
        </p:spPr>
      </p:cxnSp>
      <p:sp>
        <p:nvSpPr>
          <p:cNvPr id="232" name="Google Shape;232;p7"/>
          <p:cNvSpPr txBox="1"/>
          <p:nvPr/>
        </p:nvSpPr>
        <p:spPr>
          <a:xfrm rot="1597526">
            <a:off x="2627629" y="1844525"/>
            <a:ext cx="964254" cy="19620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825">
                <a:solidFill>
                  <a:schemeClr val="dk1"/>
                </a:solidFill>
                <a:latin typeface="Calibri"/>
                <a:ea typeface="Calibri"/>
                <a:cs typeface="Calibri"/>
                <a:sym typeface="Calibri"/>
              </a:rPr>
              <a:t>Increase Price</a:t>
            </a:r>
            <a:endParaRPr/>
          </a:p>
        </p:txBody>
      </p:sp>
      <p:sp>
        <p:nvSpPr>
          <p:cNvPr id="233" name="Google Shape;233;p7"/>
          <p:cNvSpPr txBox="1"/>
          <p:nvPr/>
        </p:nvSpPr>
        <p:spPr>
          <a:xfrm rot="5101130">
            <a:off x="3885701" y="1117942"/>
            <a:ext cx="964254" cy="19620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825">
                <a:solidFill>
                  <a:schemeClr val="dk1"/>
                </a:solidFill>
                <a:latin typeface="Calibri"/>
                <a:ea typeface="Calibri"/>
                <a:cs typeface="Calibri"/>
                <a:sym typeface="Calibri"/>
              </a:rPr>
              <a:t>Cut Costs</a:t>
            </a:r>
            <a:endParaRPr/>
          </a:p>
        </p:txBody>
      </p:sp>
      <p:sp>
        <p:nvSpPr>
          <p:cNvPr id="234" name="Google Shape;234;p7"/>
          <p:cNvSpPr txBox="1"/>
          <p:nvPr/>
        </p:nvSpPr>
        <p:spPr>
          <a:xfrm rot="3091158">
            <a:off x="3338346" y="1459929"/>
            <a:ext cx="964254" cy="19620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825">
                <a:solidFill>
                  <a:schemeClr val="dk1"/>
                </a:solidFill>
                <a:latin typeface="Calibri"/>
                <a:ea typeface="Calibri"/>
                <a:cs typeface="Calibri"/>
                <a:sym typeface="Calibri"/>
              </a:rPr>
              <a:t>Upsell &amp; Cross-Sell</a:t>
            </a:r>
            <a:endParaRPr/>
          </a:p>
        </p:txBody>
      </p:sp>
      <p:sp>
        <p:nvSpPr>
          <p:cNvPr id="235" name="Google Shape;235;p7"/>
          <p:cNvSpPr txBox="1"/>
          <p:nvPr/>
        </p:nvSpPr>
        <p:spPr>
          <a:xfrm rot="2258058">
            <a:off x="2959453" y="1694022"/>
            <a:ext cx="1441571" cy="323163"/>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825">
                <a:solidFill>
                  <a:schemeClr val="dk1"/>
                </a:solidFill>
                <a:latin typeface="Calibri"/>
                <a:ea typeface="Calibri"/>
                <a:cs typeface="Calibri"/>
                <a:sym typeface="Calibri"/>
              </a:rPr>
              <a:t>Increase Longevity of the Buying Relationship</a:t>
            </a:r>
            <a:endParaRPr/>
          </a:p>
        </p:txBody>
      </p:sp>
      <p:sp>
        <p:nvSpPr>
          <p:cNvPr id="236" name="Google Shape;236;p7"/>
          <p:cNvSpPr txBox="1"/>
          <p:nvPr/>
        </p:nvSpPr>
        <p:spPr>
          <a:xfrm rot="509423">
            <a:off x="2042463" y="2132251"/>
            <a:ext cx="1742789" cy="19620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825">
                <a:solidFill>
                  <a:schemeClr val="dk1"/>
                </a:solidFill>
                <a:latin typeface="Calibri"/>
                <a:ea typeface="Calibri"/>
                <a:cs typeface="Calibri"/>
                <a:sym typeface="Calibri"/>
              </a:rPr>
              <a:t>Sales Team</a:t>
            </a:r>
            <a:endParaRPr/>
          </a:p>
        </p:txBody>
      </p:sp>
      <p:sp>
        <p:nvSpPr>
          <p:cNvPr id="237" name="Google Shape;237;p7"/>
          <p:cNvSpPr txBox="1"/>
          <p:nvPr/>
        </p:nvSpPr>
        <p:spPr>
          <a:xfrm>
            <a:off x="2035178" y="2420414"/>
            <a:ext cx="1742789" cy="19620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825">
                <a:solidFill>
                  <a:schemeClr val="dk1"/>
                </a:solidFill>
                <a:latin typeface="Calibri"/>
                <a:ea typeface="Calibri"/>
                <a:cs typeface="Calibri"/>
                <a:sym typeface="Calibri"/>
              </a:rPr>
              <a:t>Appointments</a:t>
            </a:r>
            <a:endParaRPr/>
          </a:p>
        </p:txBody>
      </p:sp>
      <p:sp>
        <p:nvSpPr>
          <p:cNvPr id="238" name="Google Shape;238;p7"/>
          <p:cNvSpPr txBox="1"/>
          <p:nvPr/>
        </p:nvSpPr>
        <p:spPr>
          <a:xfrm rot="-661182">
            <a:off x="2365627" y="2646832"/>
            <a:ext cx="1742789" cy="19620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825">
                <a:solidFill>
                  <a:schemeClr val="dk1"/>
                </a:solidFill>
                <a:latin typeface="Calibri"/>
                <a:ea typeface="Calibri"/>
                <a:cs typeface="Calibri"/>
                <a:sym typeface="Calibri"/>
              </a:rPr>
              <a:t>Additional Products &amp; Services</a:t>
            </a:r>
            <a:endParaRPr/>
          </a:p>
        </p:txBody>
      </p:sp>
      <p:sp>
        <p:nvSpPr>
          <p:cNvPr id="239" name="Google Shape;239;p7"/>
          <p:cNvSpPr txBox="1"/>
          <p:nvPr/>
        </p:nvSpPr>
        <p:spPr>
          <a:xfrm rot="-1449997">
            <a:off x="2527788" y="2889784"/>
            <a:ext cx="1602580" cy="19620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825">
                <a:solidFill>
                  <a:schemeClr val="dk1"/>
                </a:solidFill>
                <a:latin typeface="Calibri"/>
                <a:ea typeface="Calibri"/>
                <a:cs typeface="Calibri"/>
                <a:sym typeface="Calibri"/>
              </a:rPr>
              <a:t>Increase Frequency of Purchase</a:t>
            </a:r>
            <a:endParaRPr/>
          </a:p>
        </p:txBody>
      </p:sp>
      <p:sp>
        <p:nvSpPr>
          <p:cNvPr id="240" name="Google Shape;240;p7"/>
          <p:cNvSpPr txBox="1"/>
          <p:nvPr/>
        </p:nvSpPr>
        <p:spPr>
          <a:xfrm rot="-1802252">
            <a:off x="2222662" y="3302245"/>
            <a:ext cx="1742789" cy="19620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825">
                <a:solidFill>
                  <a:schemeClr val="dk1"/>
                </a:solidFill>
                <a:latin typeface="Calibri"/>
                <a:ea typeface="Calibri"/>
                <a:cs typeface="Calibri"/>
                <a:sym typeface="Calibri"/>
              </a:rPr>
              <a:t>Downsell</a:t>
            </a:r>
            <a:endParaRPr sz="825">
              <a:solidFill>
                <a:schemeClr val="dk1"/>
              </a:solidFill>
              <a:latin typeface="Calibri"/>
              <a:ea typeface="Calibri"/>
              <a:cs typeface="Calibri"/>
              <a:sym typeface="Calibri"/>
            </a:endParaRPr>
          </a:p>
        </p:txBody>
      </p:sp>
      <p:sp>
        <p:nvSpPr>
          <p:cNvPr id="241" name="Google Shape;241;p7"/>
          <p:cNvSpPr txBox="1"/>
          <p:nvPr/>
        </p:nvSpPr>
        <p:spPr>
          <a:xfrm rot="-2700762">
            <a:off x="2739571" y="3281284"/>
            <a:ext cx="1688179" cy="19620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825">
                <a:solidFill>
                  <a:schemeClr val="dk1"/>
                </a:solidFill>
                <a:latin typeface="Calibri"/>
                <a:ea typeface="Calibri"/>
                <a:cs typeface="Calibri"/>
                <a:sym typeface="Calibri"/>
              </a:rPr>
              <a:t>Reactivate Former Customers</a:t>
            </a:r>
            <a:endParaRPr/>
          </a:p>
        </p:txBody>
      </p:sp>
      <p:sp>
        <p:nvSpPr>
          <p:cNvPr id="242" name="Google Shape;242;p7"/>
          <p:cNvSpPr txBox="1"/>
          <p:nvPr/>
        </p:nvSpPr>
        <p:spPr>
          <a:xfrm rot="-3649482">
            <a:off x="3342896" y="3615418"/>
            <a:ext cx="890397" cy="19620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825">
                <a:solidFill>
                  <a:schemeClr val="dk1"/>
                </a:solidFill>
                <a:latin typeface="Calibri"/>
                <a:ea typeface="Calibri"/>
                <a:cs typeface="Calibri"/>
                <a:sym typeface="Calibri"/>
              </a:rPr>
              <a:t>Compelling Offer</a:t>
            </a:r>
            <a:endParaRPr/>
          </a:p>
        </p:txBody>
      </p:sp>
      <p:sp>
        <p:nvSpPr>
          <p:cNvPr id="243" name="Google Shape;243;p7"/>
          <p:cNvSpPr txBox="1"/>
          <p:nvPr/>
        </p:nvSpPr>
        <p:spPr>
          <a:xfrm rot="-4494755">
            <a:off x="3566441" y="3890384"/>
            <a:ext cx="964254" cy="19620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825">
                <a:solidFill>
                  <a:schemeClr val="dk1"/>
                </a:solidFill>
                <a:latin typeface="Calibri"/>
                <a:ea typeface="Calibri"/>
                <a:cs typeface="Calibri"/>
                <a:sym typeface="Calibri"/>
              </a:rPr>
              <a:t>Scripts</a:t>
            </a:r>
            <a:endParaRPr/>
          </a:p>
        </p:txBody>
      </p:sp>
      <p:sp>
        <p:nvSpPr>
          <p:cNvPr id="244" name="Google Shape;244;p7"/>
          <p:cNvSpPr txBox="1"/>
          <p:nvPr/>
        </p:nvSpPr>
        <p:spPr>
          <a:xfrm rot="5400000">
            <a:off x="4043422" y="3773752"/>
            <a:ext cx="964254" cy="19620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825">
                <a:solidFill>
                  <a:schemeClr val="dk1"/>
                </a:solidFill>
                <a:latin typeface="Calibri"/>
                <a:ea typeface="Calibri"/>
                <a:cs typeface="Calibri"/>
                <a:sym typeface="Calibri"/>
              </a:rPr>
              <a:t>Initial Close Rates</a:t>
            </a:r>
            <a:endParaRPr/>
          </a:p>
        </p:txBody>
      </p:sp>
      <p:sp>
        <p:nvSpPr>
          <p:cNvPr id="245" name="Google Shape;245;p7"/>
          <p:cNvSpPr txBox="1"/>
          <p:nvPr/>
        </p:nvSpPr>
        <p:spPr>
          <a:xfrm rot="4392905">
            <a:off x="4329012" y="3598693"/>
            <a:ext cx="1166738" cy="19620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825">
                <a:solidFill>
                  <a:schemeClr val="dk1"/>
                </a:solidFill>
                <a:latin typeface="Calibri"/>
                <a:ea typeface="Calibri"/>
                <a:cs typeface="Calibri"/>
                <a:sym typeface="Calibri"/>
              </a:rPr>
              <a:t>Follow-up Close Rates</a:t>
            </a:r>
            <a:endParaRPr/>
          </a:p>
        </p:txBody>
      </p:sp>
      <p:sp>
        <p:nvSpPr>
          <p:cNvPr id="246" name="Google Shape;246;p7"/>
          <p:cNvSpPr txBox="1"/>
          <p:nvPr/>
        </p:nvSpPr>
        <p:spPr>
          <a:xfrm rot="-727874">
            <a:off x="5627634" y="1988301"/>
            <a:ext cx="1492183" cy="19620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825">
                <a:solidFill>
                  <a:schemeClr val="dk1"/>
                </a:solidFill>
                <a:latin typeface="Arial"/>
                <a:ea typeface="Arial"/>
                <a:cs typeface="Arial"/>
                <a:sym typeface="Arial"/>
              </a:rPr>
              <a:t>Referral Systems</a:t>
            </a:r>
            <a:endParaRPr/>
          </a:p>
        </p:txBody>
      </p:sp>
      <p:sp>
        <p:nvSpPr>
          <p:cNvPr id="247" name="Google Shape;247;p7"/>
          <p:cNvSpPr txBox="1"/>
          <p:nvPr/>
        </p:nvSpPr>
        <p:spPr>
          <a:xfrm rot="-301817">
            <a:off x="5739250" y="2270895"/>
            <a:ext cx="1965548" cy="19620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825">
                <a:solidFill>
                  <a:schemeClr val="dk1"/>
                </a:solidFill>
                <a:latin typeface="Arial"/>
                <a:ea typeface="Arial"/>
                <a:cs typeface="Arial"/>
                <a:sym typeface="Arial"/>
              </a:rPr>
              <a:t>JVs &amp; Alliances</a:t>
            </a:r>
            <a:endParaRPr/>
          </a:p>
        </p:txBody>
      </p:sp>
      <p:sp>
        <p:nvSpPr>
          <p:cNvPr id="248" name="Google Shape;248;p7"/>
          <p:cNvSpPr txBox="1"/>
          <p:nvPr/>
        </p:nvSpPr>
        <p:spPr>
          <a:xfrm rot="397942">
            <a:off x="5805211" y="2646834"/>
            <a:ext cx="1492183" cy="19620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825">
                <a:solidFill>
                  <a:schemeClr val="dk1"/>
                </a:solidFill>
                <a:latin typeface="Arial"/>
                <a:ea typeface="Arial"/>
                <a:cs typeface="Arial"/>
                <a:sym typeface="Arial"/>
              </a:rPr>
              <a:t>Publicity &amp; PR</a:t>
            </a:r>
            <a:endParaRPr/>
          </a:p>
        </p:txBody>
      </p:sp>
      <p:sp>
        <p:nvSpPr>
          <p:cNvPr id="249" name="Google Shape;249;p7"/>
          <p:cNvSpPr txBox="1"/>
          <p:nvPr/>
        </p:nvSpPr>
        <p:spPr>
          <a:xfrm rot="916784">
            <a:off x="5812069" y="2999680"/>
            <a:ext cx="1492183" cy="19620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825">
                <a:solidFill>
                  <a:schemeClr val="dk1"/>
                </a:solidFill>
                <a:latin typeface="Arial"/>
                <a:ea typeface="Arial"/>
                <a:cs typeface="Arial"/>
                <a:sym typeface="Arial"/>
              </a:rPr>
              <a:t>Direct Mail</a:t>
            </a:r>
            <a:endParaRPr/>
          </a:p>
        </p:txBody>
      </p:sp>
      <p:sp>
        <p:nvSpPr>
          <p:cNvPr id="250" name="Google Shape;250;p7"/>
          <p:cNvSpPr txBox="1"/>
          <p:nvPr/>
        </p:nvSpPr>
        <p:spPr>
          <a:xfrm rot="1510808">
            <a:off x="5660748" y="3315606"/>
            <a:ext cx="1492183" cy="19620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825">
                <a:solidFill>
                  <a:schemeClr val="dk1"/>
                </a:solidFill>
                <a:latin typeface="Arial"/>
                <a:ea typeface="Arial"/>
                <a:cs typeface="Arial"/>
                <a:sym typeface="Arial"/>
              </a:rPr>
              <a:t>Advertising</a:t>
            </a:r>
            <a:endParaRPr/>
          </a:p>
        </p:txBody>
      </p:sp>
      <p:sp>
        <p:nvSpPr>
          <p:cNvPr id="251" name="Google Shape;251;p7"/>
          <p:cNvSpPr txBox="1"/>
          <p:nvPr/>
        </p:nvSpPr>
        <p:spPr>
          <a:xfrm rot="2165343">
            <a:off x="5325165" y="3285627"/>
            <a:ext cx="964254" cy="19620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825">
                <a:solidFill>
                  <a:schemeClr val="dk1"/>
                </a:solidFill>
                <a:latin typeface="Arial"/>
                <a:ea typeface="Arial"/>
                <a:cs typeface="Arial"/>
                <a:sym typeface="Arial"/>
              </a:rPr>
              <a:t>Digital Marketing</a:t>
            </a:r>
            <a:endParaRPr/>
          </a:p>
        </p:txBody>
      </p:sp>
      <p:sp>
        <p:nvSpPr>
          <p:cNvPr id="252" name="Google Shape;252;p7"/>
          <p:cNvSpPr txBox="1"/>
          <p:nvPr/>
        </p:nvSpPr>
        <p:spPr>
          <a:xfrm rot="2835240">
            <a:off x="5357385" y="3962906"/>
            <a:ext cx="1492183" cy="19620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825">
                <a:solidFill>
                  <a:schemeClr val="dk1"/>
                </a:solidFill>
                <a:latin typeface="Arial"/>
                <a:ea typeface="Arial"/>
                <a:cs typeface="Arial"/>
                <a:sym typeface="Arial"/>
              </a:rPr>
              <a:t>Other</a:t>
            </a:r>
            <a:endParaRPr/>
          </a:p>
        </p:txBody>
      </p:sp>
      <p:sp>
        <p:nvSpPr>
          <p:cNvPr id="253" name="Google Shape;253;p7"/>
          <p:cNvSpPr txBox="1"/>
          <p:nvPr/>
        </p:nvSpPr>
        <p:spPr>
          <a:xfrm rot="-4799827">
            <a:off x="4446881" y="1023589"/>
            <a:ext cx="614792" cy="19620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825">
                <a:solidFill>
                  <a:schemeClr val="dk1"/>
                </a:solidFill>
                <a:latin typeface="Calibri"/>
                <a:ea typeface="Calibri"/>
                <a:cs typeface="Calibri"/>
                <a:sym typeface="Calibri"/>
              </a:rPr>
              <a:t>Strategy</a:t>
            </a:r>
            <a:endParaRPr/>
          </a:p>
        </p:txBody>
      </p:sp>
      <p:sp>
        <p:nvSpPr>
          <p:cNvPr id="254" name="Google Shape;254;p7"/>
          <p:cNvSpPr txBox="1"/>
          <p:nvPr/>
        </p:nvSpPr>
        <p:spPr>
          <a:xfrm rot="-3596993">
            <a:off x="4314461" y="1421474"/>
            <a:ext cx="1528637" cy="19620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825">
                <a:solidFill>
                  <a:schemeClr val="dk1"/>
                </a:solidFill>
                <a:latin typeface="Calibri"/>
                <a:ea typeface="Calibri"/>
                <a:cs typeface="Calibri"/>
                <a:sym typeface="Calibri"/>
              </a:rPr>
              <a:t>Market Dominating Position</a:t>
            </a:r>
            <a:endParaRPr/>
          </a:p>
        </p:txBody>
      </p:sp>
      <p:sp>
        <p:nvSpPr>
          <p:cNvPr id="255" name="Google Shape;255;p7"/>
          <p:cNvSpPr txBox="1"/>
          <p:nvPr/>
        </p:nvSpPr>
        <p:spPr>
          <a:xfrm rot="-2451037">
            <a:off x="4892383" y="1419373"/>
            <a:ext cx="1483864" cy="19620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825">
                <a:solidFill>
                  <a:schemeClr val="dk1"/>
                </a:solidFill>
                <a:latin typeface="Calibri"/>
                <a:ea typeface="Calibri"/>
                <a:cs typeface="Calibri"/>
                <a:sym typeface="Calibri"/>
              </a:rPr>
              <a:t>Policies, Procedures</a:t>
            </a:r>
            <a:endParaRPr/>
          </a:p>
        </p:txBody>
      </p:sp>
      <p:sp>
        <p:nvSpPr>
          <p:cNvPr id="256" name="Google Shape;256;p7"/>
          <p:cNvSpPr txBox="1"/>
          <p:nvPr/>
        </p:nvSpPr>
        <p:spPr>
          <a:xfrm rot="-1507228">
            <a:off x="4931710" y="1894093"/>
            <a:ext cx="1330730" cy="19620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825">
                <a:solidFill>
                  <a:schemeClr val="dk1"/>
                </a:solidFill>
                <a:latin typeface="Calibri"/>
                <a:ea typeface="Calibri"/>
                <a:cs typeface="Calibri"/>
                <a:sym typeface="Calibri"/>
              </a:rPr>
              <a:t>Trust, Expertise, Education</a:t>
            </a:r>
            <a:endParaRPr/>
          </a:p>
        </p:txBody>
      </p:sp>
      <p:cxnSp>
        <p:nvCxnSpPr>
          <p:cNvPr id="257" name="Google Shape;257;p7"/>
          <p:cNvCxnSpPr/>
          <p:nvPr/>
        </p:nvCxnSpPr>
        <p:spPr>
          <a:xfrm>
            <a:off x="4495420" y="2485849"/>
            <a:ext cx="848974" cy="1755617"/>
          </a:xfrm>
          <a:prstGeom prst="straightConnector1">
            <a:avLst/>
          </a:prstGeom>
          <a:noFill/>
          <a:ln cap="flat" cmpd="sng" w="9525">
            <a:solidFill>
              <a:srgbClr val="385623"/>
            </a:solidFill>
            <a:prstDash val="solid"/>
            <a:miter lim="800000"/>
            <a:headEnd len="sm" w="sm" type="none"/>
            <a:tailEnd len="sm" w="sm" type="none"/>
          </a:ln>
        </p:spPr>
      </p:cxnSp>
      <p:sp>
        <p:nvSpPr>
          <p:cNvPr id="258" name="Google Shape;258;p7"/>
          <p:cNvSpPr txBox="1"/>
          <p:nvPr/>
        </p:nvSpPr>
        <p:spPr>
          <a:xfrm rot="3657642">
            <a:off x="4617945" y="3522224"/>
            <a:ext cx="1166738" cy="19620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825">
                <a:solidFill>
                  <a:schemeClr val="dk1"/>
                </a:solidFill>
                <a:latin typeface="Calibri"/>
                <a:ea typeface="Calibri"/>
                <a:cs typeface="Calibri"/>
                <a:sym typeface="Calibri"/>
              </a:rPr>
              <a:t>Drip Campaign</a:t>
            </a:r>
            <a:endParaRPr/>
          </a:p>
        </p:txBody>
      </p:sp>
      <p:cxnSp>
        <p:nvCxnSpPr>
          <p:cNvPr id="259" name="Google Shape;259;p7"/>
          <p:cNvCxnSpPr/>
          <p:nvPr/>
        </p:nvCxnSpPr>
        <p:spPr>
          <a:xfrm rot="10800000">
            <a:off x="4100304" y="870773"/>
            <a:ext cx="416206" cy="1630689"/>
          </a:xfrm>
          <a:prstGeom prst="straightConnector1">
            <a:avLst/>
          </a:prstGeom>
          <a:noFill/>
          <a:ln cap="flat" cmpd="sng" w="9525">
            <a:solidFill>
              <a:srgbClr val="002060"/>
            </a:solidFill>
            <a:prstDash val="solid"/>
            <a:miter lim="800000"/>
            <a:headEnd len="sm" w="sm" type="none"/>
            <a:tailEnd len="sm" w="sm" type="none"/>
          </a:ln>
        </p:spPr>
      </p:cxnSp>
      <p:sp>
        <p:nvSpPr>
          <p:cNvPr id="260" name="Google Shape;260;p7"/>
          <p:cNvSpPr txBox="1"/>
          <p:nvPr/>
        </p:nvSpPr>
        <p:spPr>
          <a:xfrm rot="4245135">
            <a:off x="3551089" y="1174562"/>
            <a:ext cx="964254" cy="19620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825">
                <a:solidFill>
                  <a:schemeClr val="dk1"/>
                </a:solidFill>
                <a:latin typeface="Calibri"/>
                <a:ea typeface="Calibri"/>
                <a:cs typeface="Calibri"/>
                <a:sym typeface="Calibri"/>
              </a:rPr>
              <a:t>Bundling</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8"/>
          <p:cNvSpPr txBox="1"/>
          <p:nvPr>
            <p:ph type="title"/>
          </p:nvPr>
        </p:nvSpPr>
        <p:spPr>
          <a:xfrm>
            <a:off x="417046" y="524069"/>
            <a:ext cx="2982613" cy="523167"/>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C55A11"/>
              </a:buClr>
              <a:buSzPct val="100000"/>
              <a:buFont typeface="Calibri"/>
              <a:buNone/>
            </a:pPr>
            <a:r>
              <a:rPr b="1" lang="en-US">
                <a:solidFill>
                  <a:srgbClr val="C55A11"/>
                </a:solidFill>
              </a:rPr>
              <a:t>More Leads</a:t>
            </a:r>
            <a:endParaRPr/>
          </a:p>
        </p:txBody>
      </p:sp>
      <p:sp>
        <p:nvSpPr>
          <p:cNvPr id="266" name="Google Shape;266;p8"/>
          <p:cNvSpPr/>
          <p:nvPr/>
        </p:nvSpPr>
        <p:spPr>
          <a:xfrm rot="-10057495">
            <a:off x="296564" y="1451657"/>
            <a:ext cx="3864576" cy="834081"/>
          </a:xfrm>
          <a:prstGeom prst="triangle">
            <a:avLst>
              <a:gd fmla="val 2739" name="adj"/>
            </a:avLst>
          </a:prstGeom>
          <a:solidFill>
            <a:srgbClr val="C55A11"/>
          </a:solidFill>
          <a:ln cap="flat" cmpd="sng" w="12700">
            <a:solidFill>
              <a:srgbClr val="7F6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7" name="Google Shape;267;p8"/>
          <p:cNvSpPr txBox="1"/>
          <p:nvPr/>
        </p:nvSpPr>
        <p:spPr>
          <a:xfrm rot="1146535">
            <a:off x="2344694" y="1656331"/>
            <a:ext cx="1629237" cy="62324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Digital Marketing</a:t>
            </a:r>
            <a:endParaRPr/>
          </a:p>
        </p:txBody>
      </p:sp>
      <p:sp>
        <p:nvSpPr>
          <p:cNvPr id="268" name="Google Shape;268;p8"/>
          <p:cNvSpPr/>
          <p:nvPr/>
        </p:nvSpPr>
        <p:spPr>
          <a:xfrm>
            <a:off x="3491771" y="524069"/>
            <a:ext cx="965229" cy="928848"/>
          </a:xfrm>
          <a:prstGeom prst="heptagon">
            <a:avLst>
              <a:gd fmla="val 102572" name="hf"/>
              <a:gd fmla="val 105210" name="vf"/>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Content</a:t>
            </a:r>
            <a:endParaRPr/>
          </a:p>
        </p:txBody>
      </p:sp>
      <p:sp>
        <p:nvSpPr>
          <p:cNvPr id="269" name="Google Shape;269;p8"/>
          <p:cNvSpPr/>
          <p:nvPr/>
        </p:nvSpPr>
        <p:spPr>
          <a:xfrm>
            <a:off x="4437593" y="1598495"/>
            <a:ext cx="1163021" cy="1016760"/>
          </a:xfrm>
          <a:prstGeom prst="heptagon">
            <a:avLst>
              <a:gd fmla="val 102572" name="hf"/>
              <a:gd fmla="val 105210" name="vf"/>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125">
                <a:solidFill>
                  <a:schemeClr val="dk1"/>
                </a:solidFill>
                <a:latin typeface="Arial"/>
                <a:ea typeface="Arial"/>
                <a:cs typeface="Arial"/>
                <a:sym typeface="Arial"/>
              </a:rPr>
              <a:t>Search Engine Optimization</a:t>
            </a:r>
            <a:endParaRPr/>
          </a:p>
          <a:p>
            <a:pPr indent="0" lvl="0" marL="0" marR="0" rtl="0" algn="ctr">
              <a:spcBef>
                <a:spcPts val="0"/>
              </a:spcBef>
              <a:spcAft>
                <a:spcPts val="0"/>
              </a:spcAft>
              <a:buNone/>
            </a:pPr>
            <a:r>
              <a:rPr lang="en-US" sz="1125">
                <a:solidFill>
                  <a:schemeClr val="dk1"/>
                </a:solidFill>
                <a:latin typeface="Arial"/>
                <a:ea typeface="Arial"/>
                <a:cs typeface="Arial"/>
                <a:sym typeface="Arial"/>
              </a:rPr>
              <a:t>(SEO)</a:t>
            </a:r>
            <a:endParaRPr/>
          </a:p>
        </p:txBody>
      </p:sp>
      <p:sp>
        <p:nvSpPr>
          <p:cNvPr id="270" name="Google Shape;270;p8"/>
          <p:cNvSpPr/>
          <p:nvPr/>
        </p:nvSpPr>
        <p:spPr>
          <a:xfrm>
            <a:off x="4635380" y="196424"/>
            <a:ext cx="965229" cy="928848"/>
          </a:xfrm>
          <a:prstGeom prst="heptagon">
            <a:avLst>
              <a:gd fmla="val 102572" name="hf"/>
              <a:gd fmla="val 105210" name="vf"/>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125">
                <a:solidFill>
                  <a:schemeClr val="dk1"/>
                </a:solidFill>
                <a:latin typeface="Arial"/>
                <a:ea typeface="Arial"/>
                <a:cs typeface="Arial"/>
                <a:sym typeface="Arial"/>
              </a:rPr>
              <a:t>Search Engine Marketing</a:t>
            </a:r>
            <a:endParaRPr/>
          </a:p>
          <a:p>
            <a:pPr indent="0" lvl="0" marL="0" marR="0" rtl="0" algn="ctr">
              <a:spcBef>
                <a:spcPts val="0"/>
              </a:spcBef>
              <a:spcAft>
                <a:spcPts val="0"/>
              </a:spcAft>
              <a:buNone/>
            </a:pPr>
            <a:r>
              <a:rPr lang="en-US" sz="1125">
                <a:solidFill>
                  <a:schemeClr val="dk1"/>
                </a:solidFill>
                <a:latin typeface="Arial"/>
                <a:ea typeface="Arial"/>
                <a:cs typeface="Arial"/>
                <a:sym typeface="Arial"/>
              </a:rPr>
              <a:t>(SEM)</a:t>
            </a:r>
            <a:endParaRPr/>
          </a:p>
        </p:txBody>
      </p:sp>
      <p:sp>
        <p:nvSpPr>
          <p:cNvPr id="271" name="Google Shape;271;p8"/>
          <p:cNvSpPr/>
          <p:nvPr/>
        </p:nvSpPr>
        <p:spPr>
          <a:xfrm>
            <a:off x="5811848" y="2132830"/>
            <a:ext cx="965229" cy="928848"/>
          </a:xfrm>
          <a:prstGeom prst="heptagon">
            <a:avLst>
              <a:gd fmla="val 102572" name="hf"/>
              <a:gd fmla="val 105210" name="vf"/>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Data Science &amp; Analytics</a:t>
            </a:r>
            <a:endParaRPr/>
          </a:p>
        </p:txBody>
      </p:sp>
      <p:sp>
        <p:nvSpPr>
          <p:cNvPr id="272" name="Google Shape;272;p8"/>
          <p:cNvSpPr/>
          <p:nvPr/>
        </p:nvSpPr>
        <p:spPr>
          <a:xfrm>
            <a:off x="6681806" y="250544"/>
            <a:ext cx="965229" cy="928848"/>
          </a:xfrm>
          <a:prstGeom prst="heptagon">
            <a:avLst>
              <a:gd fmla="val 102572" name="hf"/>
              <a:gd fmla="val 105210" name="vf"/>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Social Media</a:t>
            </a:r>
            <a:endParaRPr/>
          </a:p>
        </p:txBody>
      </p:sp>
      <p:sp>
        <p:nvSpPr>
          <p:cNvPr id="273" name="Google Shape;273;p8"/>
          <p:cNvSpPr/>
          <p:nvPr/>
        </p:nvSpPr>
        <p:spPr>
          <a:xfrm>
            <a:off x="6681806" y="1509137"/>
            <a:ext cx="1135560" cy="994815"/>
          </a:xfrm>
          <a:prstGeom prst="heptagon">
            <a:avLst>
              <a:gd fmla="val 102572" name="hf"/>
              <a:gd fmla="val 105210" name="vf"/>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125">
                <a:solidFill>
                  <a:schemeClr val="dk1"/>
                </a:solidFill>
                <a:latin typeface="Arial"/>
                <a:ea typeface="Arial"/>
                <a:cs typeface="Arial"/>
                <a:sym typeface="Arial"/>
              </a:rPr>
              <a:t>Conversion Optimization</a:t>
            </a:r>
            <a:endParaRPr/>
          </a:p>
        </p:txBody>
      </p:sp>
      <p:sp>
        <p:nvSpPr>
          <p:cNvPr id="274" name="Google Shape;274;p8"/>
          <p:cNvSpPr/>
          <p:nvPr/>
        </p:nvSpPr>
        <p:spPr>
          <a:xfrm>
            <a:off x="7005922" y="2740413"/>
            <a:ext cx="1057547" cy="928848"/>
          </a:xfrm>
          <a:prstGeom prst="heptagon">
            <a:avLst>
              <a:gd fmla="val 102572" name="hf"/>
              <a:gd fmla="val 105210" name="vf"/>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125">
                <a:solidFill>
                  <a:schemeClr val="dk1"/>
                </a:solidFill>
                <a:latin typeface="Arial"/>
                <a:ea typeface="Arial"/>
                <a:cs typeface="Arial"/>
                <a:sym typeface="Arial"/>
              </a:rPr>
              <a:t>Paid Advertising</a:t>
            </a:r>
            <a:endParaRPr/>
          </a:p>
          <a:p>
            <a:pPr indent="0" lvl="0" marL="0" marR="0" rtl="0" algn="ctr">
              <a:spcBef>
                <a:spcPts val="0"/>
              </a:spcBef>
              <a:spcAft>
                <a:spcPts val="0"/>
              </a:spcAft>
              <a:buNone/>
            </a:pPr>
            <a:r>
              <a:rPr lang="en-US" sz="825">
                <a:solidFill>
                  <a:schemeClr val="dk1"/>
                </a:solidFill>
                <a:latin typeface="Arial"/>
                <a:ea typeface="Arial"/>
                <a:cs typeface="Arial"/>
                <a:sym typeface="Arial"/>
              </a:rPr>
              <a:t>(Pay-per-click, pay-per-view)</a:t>
            </a:r>
            <a:endParaRPr/>
          </a:p>
        </p:txBody>
      </p:sp>
      <p:sp>
        <p:nvSpPr>
          <p:cNvPr id="275" name="Google Shape;275;p8"/>
          <p:cNvSpPr/>
          <p:nvPr/>
        </p:nvSpPr>
        <p:spPr>
          <a:xfrm>
            <a:off x="6229988" y="3761305"/>
            <a:ext cx="965229" cy="928848"/>
          </a:xfrm>
          <a:prstGeom prst="heptagon">
            <a:avLst>
              <a:gd fmla="val 102572" name="hf"/>
              <a:gd fmla="val 105210" name="vf"/>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Mobile</a:t>
            </a:r>
            <a:endParaRPr/>
          </a:p>
        </p:txBody>
      </p:sp>
      <p:sp>
        <p:nvSpPr>
          <p:cNvPr id="276" name="Google Shape;276;p8"/>
          <p:cNvSpPr/>
          <p:nvPr/>
        </p:nvSpPr>
        <p:spPr>
          <a:xfrm>
            <a:off x="4984607" y="4015115"/>
            <a:ext cx="965229" cy="928848"/>
          </a:xfrm>
          <a:prstGeom prst="heptagon">
            <a:avLst>
              <a:gd fmla="val 102572" name="hf"/>
              <a:gd fmla="val 105210" name="vf"/>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Email</a:t>
            </a:r>
            <a:endParaRPr/>
          </a:p>
        </p:txBody>
      </p:sp>
      <p:sp>
        <p:nvSpPr>
          <p:cNvPr id="277" name="Google Shape;277;p8"/>
          <p:cNvSpPr/>
          <p:nvPr/>
        </p:nvSpPr>
        <p:spPr>
          <a:xfrm>
            <a:off x="5297867" y="3036225"/>
            <a:ext cx="965229" cy="928848"/>
          </a:xfrm>
          <a:prstGeom prst="heptagon">
            <a:avLst>
              <a:gd fmla="val 102572" name="hf"/>
              <a:gd fmla="val 105210" name="vf"/>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Website</a:t>
            </a:r>
            <a:endParaRPr/>
          </a:p>
        </p:txBody>
      </p:sp>
      <p:sp>
        <p:nvSpPr>
          <p:cNvPr id="278" name="Google Shape;278;p8"/>
          <p:cNvSpPr/>
          <p:nvPr/>
        </p:nvSpPr>
        <p:spPr>
          <a:xfrm>
            <a:off x="3795815" y="3863735"/>
            <a:ext cx="965229" cy="928848"/>
          </a:xfrm>
          <a:prstGeom prst="heptagon">
            <a:avLst>
              <a:gd fmla="val 102572" name="hf"/>
              <a:gd fmla="val 105210" name="vf"/>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Affiliate</a:t>
            </a:r>
            <a:endParaRPr/>
          </a:p>
        </p:txBody>
      </p:sp>
      <p:sp>
        <p:nvSpPr>
          <p:cNvPr id="279" name="Google Shape;279;p8"/>
          <p:cNvSpPr/>
          <p:nvPr/>
        </p:nvSpPr>
        <p:spPr>
          <a:xfrm>
            <a:off x="3005419" y="2789308"/>
            <a:ext cx="1035248" cy="928848"/>
          </a:xfrm>
          <a:prstGeom prst="heptagon">
            <a:avLst>
              <a:gd fmla="val 102572" name="hf"/>
              <a:gd fmla="val 105210" name="vf"/>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125">
                <a:solidFill>
                  <a:schemeClr val="dk1"/>
                </a:solidFill>
                <a:latin typeface="Arial"/>
                <a:ea typeface="Arial"/>
                <a:cs typeface="Arial"/>
                <a:sym typeface="Arial"/>
              </a:rPr>
              <a:t>Reputation</a:t>
            </a:r>
            <a:endParaRPr/>
          </a:p>
        </p:txBody>
      </p:sp>
      <p:sp>
        <p:nvSpPr>
          <p:cNvPr id="280" name="Google Shape;280;p8"/>
          <p:cNvSpPr/>
          <p:nvPr/>
        </p:nvSpPr>
        <p:spPr>
          <a:xfrm>
            <a:off x="768917" y="4055012"/>
            <a:ext cx="965229" cy="928848"/>
          </a:xfrm>
          <a:prstGeom prst="heptagon">
            <a:avLst>
              <a:gd fmla="val 102572" name="hf"/>
              <a:gd fmla="val 105210" name="vf"/>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Local</a:t>
            </a:r>
            <a:endParaRPr/>
          </a:p>
        </p:txBody>
      </p:sp>
      <p:sp>
        <p:nvSpPr>
          <p:cNvPr id="281" name="Google Shape;281;p8"/>
          <p:cNvSpPr/>
          <p:nvPr/>
        </p:nvSpPr>
        <p:spPr>
          <a:xfrm>
            <a:off x="1746239" y="3317214"/>
            <a:ext cx="965229" cy="928848"/>
          </a:xfrm>
          <a:prstGeom prst="heptagon">
            <a:avLst>
              <a:gd fmla="val 102572" name="hf"/>
              <a:gd fmla="val 105210" name="vf"/>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Networks</a:t>
            </a:r>
            <a:endParaRPr/>
          </a:p>
          <a:p>
            <a:pPr indent="0" lvl="0" marL="0" marR="0" rtl="0" algn="ctr">
              <a:spcBef>
                <a:spcPts val="0"/>
              </a:spcBef>
              <a:spcAft>
                <a:spcPts val="0"/>
              </a:spcAft>
              <a:buNone/>
            </a:pPr>
            <a:r>
              <a:rPr lang="en-US" sz="825">
                <a:solidFill>
                  <a:schemeClr val="dk1"/>
                </a:solidFill>
                <a:latin typeface="Arial"/>
                <a:ea typeface="Arial"/>
                <a:cs typeface="Arial"/>
                <a:sym typeface="Arial"/>
              </a:rPr>
              <a:t>(Exchanges, Community Management</a:t>
            </a:r>
            <a:endParaRPr/>
          </a:p>
        </p:txBody>
      </p:sp>
      <p:sp>
        <p:nvSpPr>
          <p:cNvPr id="282" name="Google Shape;282;p8"/>
          <p:cNvSpPr/>
          <p:nvPr/>
        </p:nvSpPr>
        <p:spPr>
          <a:xfrm>
            <a:off x="417041" y="2994374"/>
            <a:ext cx="965229" cy="928848"/>
          </a:xfrm>
          <a:prstGeom prst="heptagon">
            <a:avLst>
              <a:gd fmla="val 102572" name="hf"/>
              <a:gd fmla="val 105210" name="vf"/>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125">
                <a:solidFill>
                  <a:schemeClr val="dk1"/>
                </a:solidFill>
                <a:latin typeface="Arial"/>
                <a:ea typeface="Arial"/>
                <a:cs typeface="Arial"/>
                <a:sym typeface="Arial"/>
              </a:rPr>
              <a:t>Behavioral</a:t>
            </a:r>
            <a:endParaRPr/>
          </a:p>
        </p:txBody>
      </p:sp>
      <p:sp>
        <p:nvSpPr>
          <p:cNvPr id="283" name="Google Shape;283;p8"/>
          <p:cNvSpPr/>
          <p:nvPr/>
        </p:nvSpPr>
        <p:spPr>
          <a:xfrm>
            <a:off x="1704205" y="2138717"/>
            <a:ext cx="1099508" cy="928848"/>
          </a:xfrm>
          <a:prstGeom prst="heptagon">
            <a:avLst>
              <a:gd fmla="val 102572" name="hf"/>
              <a:gd fmla="val 105210" name="vf"/>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125">
                <a:solidFill>
                  <a:schemeClr val="dk1"/>
                </a:solidFill>
                <a:latin typeface="Arial"/>
                <a:ea typeface="Arial"/>
                <a:cs typeface="Arial"/>
                <a:sym typeface="Arial"/>
              </a:rPr>
              <a:t>Ecommerce</a:t>
            </a:r>
            <a:endParaRPr/>
          </a:p>
        </p:txBody>
      </p:sp>
      <p:sp>
        <p:nvSpPr>
          <p:cNvPr id="284" name="Google Shape;284;p8"/>
          <p:cNvSpPr/>
          <p:nvPr/>
        </p:nvSpPr>
        <p:spPr>
          <a:xfrm>
            <a:off x="343885" y="1752023"/>
            <a:ext cx="1083320" cy="1001991"/>
          </a:xfrm>
          <a:prstGeom prst="heptagon">
            <a:avLst>
              <a:gd fmla="val 102572" name="hf"/>
              <a:gd fmla="val 105210" name="vf"/>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125">
                <a:solidFill>
                  <a:schemeClr val="dk1"/>
                </a:solidFill>
                <a:latin typeface="Arial"/>
                <a:ea typeface="Arial"/>
                <a:cs typeface="Arial"/>
                <a:sym typeface="Arial"/>
              </a:rPr>
              <a:t>Copywriting</a:t>
            </a:r>
            <a:endParaRPr/>
          </a:p>
        </p:txBody>
      </p:sp>
      <p:sp>
        <p:nvSpPr>
          <p:cNvPr id="285" name="Google Shape;285;p8"/>
          <p:cNvSpPr/>
          <p:nvPr/>
        </p:nvSpPr>
        <p:spPr>
          <a:xfrm>
            <a:off x="8020815" y="2637696"/>
            <a:ext cx="798394" cy="188993"/>
          </a:xfrm>
          <a:prstGeom prst="roundRect">
            <a:avLst>
              <a:gd fmla="val 16667" name="adj"/>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825">
                <a:solidFill>
                  <a:srgbClr val="1F3864"/>
                </a:solidFill>
                <a:latin typeface="Arial"/>
                <a:ea typeface="Arial"/>
                <a:cs typeface="Arial"/>
                <a:sym typeface="Arial"/>
              </a:rPr>
              <a:t>Retargeting</a:t>
            </a:r>
            <a:endParaRPr/>
          </a:p>
        </p:txBody>
      </p:sp>
      <p:sp>
        <p:nvSpPr>
          <p:cNvPr id="286" name="Google Shape;286;p8"/>
          <p:cNvSpPr/>
          <p:nvPr/>
        </p:nvSpPr>
        <p:spPr>
          <a:xfrm>
            <a:off x="8121606" y="2881783"/>
            <a:ext cx="798394" cy="188993"/>
          </a:xfrm>
          <a:prstGeom prst="roundRect">
            <a:avLst>
              <a:gd fmla="val 16667" name="adj"/>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825">
                <a:solidFill>
                  <a:srgbClr val="1F3864"/>
                </a:solidFill>
                <a:latin typeface="Arial"/>
                <a:ea typeface="Arial"/>
                <a:cs typeface="Arial"/>
                <a:sym typeface="Arial"/>
              </a:rPr>
              <a:t>Sponsorship</a:t>
            </a:r>
            <a:endParaRPr/>
          </a:p>
        </p:txBody>
      </p:sp>
      <p:sp>
        <p:nvSpPr>
          <p:cNvPr id="287" name="Google Shape;287;p8"/>
          <p:cNvSpPr/>
          <p:nvPr/>
        </p:nvSpPr>
        <p:spPr>
          <a:xfrm>
            <a:off x="8126196" y="3143971"/>
            <a:ext cx="798394" cy="188993"/>
          </a:xfrm>
          <a:prstGeom prst="roundRect">
            <a:avLst>
              <a:gd fmla="val 16667" name="adj"/>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825">
                <a:solidFill>
                  <a:srgbClr val="1F3864"/>
                </a:solidFill>
                <a:latin typeface="Arial"/>
                <a:ea typeface="Arial"/>
                <a:cs typeface="Arial"/>
                <a:sym typeface="Arial"/>
              </a:rPr>
              <a:t>Video</a:t>
            </a:r>
            <a:endParaRPr/>
          </a:p>
        </p:txBody>
      </p:sp>
      <p:sp>
        <p:nvSpPr>
          <p:cNvPr id="288" name="Google Shape;288;p8"/>
          <p:cNvSpPr/>
          <p:nvPr/>
        </p:nvSpPr>
        <p:spPr>
          <a:xfrm>
            <a:off x="8126196" y="3406161"/>
            <a:ext cx="798394" cy="188993"/>
          </a:xfrm>
          <a:prstGeom prst="roundRect">
            <a:avLst>
              <a:gd fmla="val 16667" name="adj"/>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825">
                <a:solidFill>
                  <a:srgbClr val="1F3864"/>
                </a:solidFill>
                <a:latin typeface="Arial"/>
                <a:ea typeface="Arial"/>
                <a:cs typeface="Arial"/>
                <a:sym typeface="Arial"/>
              </a:rPr>
              <a:t>Rich Media</a:t>
            </a:r>
            <a:endParaRPr/>
          </a:p>
        </p:txBody>
      </p:sp>
      <p:sp>
        <p:nvSpPr>
          <p:cNvPr id="289" name="Google Shape;289;p8"/>
          <p:cNvSpPr/>
          <p:nvPr/>
        </p:nvSpPr>
        <p:spPr>
          <a:xfrm>
            <a:off x="8020815" y="3668352"/>
            <a:ext cx="798394" cy="188993"/>
          </a:xfrm>
          <a:prstGeom prst="roundRect">
            <a:avLst>
              <a:gd fmla="val 16667" name="adj"/>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825">
                <a:solidFill>
                  <a:srgbClr val="1F3864"/>
                </a:solidFill>
                <a:latin typeface="Arial"/>
                <a:ea typeface="Arial"/>
                <a:cs typeface="Arial"/>
                <a:sym typeface="Arial"/>
              </a:rPr>
              <a:t>Banners</a:t>
            </a:r>
            <a:endParaRPr/>
          </a:p>
        </p:txBody>
      </p:sp>
      <p:sp>
        <p:nvSpPr>
          <p:cNvPr id="290" name="Google Shape;290;p8"/>
          <p:cNvSpPr/>
          <p:nvPr/>
        </p:nvSpPr>
        <p:spPr>
          <a:xfrm>
            <a:off x="7711899" y="247408"/>
            <a:ext cx="798394" cy="188993"/>
          </a:xfrm>
          <a:prstGeom prst="roundRect">
            <a:avLst>
              <a:gd fmla="val 16667" name="adj"/>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825">
                <a:solidFill>
                  <a:srgbClr val="1F3864"/>
                </a:solidFill>
                <a:latin typeface="Arial"/>
                <a:ea typeface="Arial"/>
                <a:cs typeface="Arial"/>
                <a:sym typeface="Arial"/>
              </a:rPr>
              <a:t>Facebook</a:t>
            </a:r>
            <a:endParaRPr/>
          </a:p>
        </p:txBody>
      </p:sp>
      <p:sp>
        <p:nvSpPr>
          <p:cNvPr id="291" name="Google Shape;291;p8"/>
          <p:cNvSpPr/>
          <p:nvPr/>
        </p:nvSpPr>
        <p:spPr>
          <a:xfrm>
            <a:off x="7711899" y="497620"/>
            <a:ext cx="798394" cy="188993"/>
          </a:xfrm>
          <a:prstGeom prst="roundRect">
            <a:avLst>
              <a:gd fmla="val 16667" name="adj"/>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825">
                <a:solidFill>
                  <a:srgbClr val="1F3864"/>
                </a:solidFill>
                <a:latin typeface="Arial"/>
                <a:ea typeface="Arial"/>
                <a:cs typeface="Arial"/>
                <a:sym typeface="Arial"/>
              </a:rPr>
              <a:t>Twitter</a:t>
            </a:r>
            <a:endParaRPr/>
          </a:p>
        </p:txBody>
      </p:sp>
      <p:sp>
        <p:nvSpPr>
          <p:cNvPr id="292" name="Google Shape;292;p8"/>
          <p:cNvSpPr/>
          <p:nvPr/>
        </p:nvSpPr>
        <p:spPr>
          <a:xfrm>
            <a:off x="7711899" y="759532"/>
            <a:ext cx="798394" cy="188993"/>
          </a:xfrm>
          <a:prstGeom prst="roundRect">
            <a:avLst>
              <a:gd fmla="val 16667" name="adj"/>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825">
                <a:solidFill>
                  <a:srgbClr val="1F3864"/>
                </a:solidFill>
                <a:latin typeface="Arial"/>
                <a:ea typeface="Arial"/>
                <a:cs typeface="Arial"/>
                <a:sym typeface="Arial"/>
              </a:rPr>
              <a:t>LinkedIn</a:t>
            </a:r>
            <a:endParaRPr/>
          </a:p>
        </p:txBody>
      </p:sp>
      <p:sp>
        <p:nvSpPr>
          <p:cNvPr id="293" name="Google Shape;293;p8"/>
          <p:cNvSpPr/>
          <p:nvPr/>
        </p:nvSpPr>
        <p:spPr>
          <a:xfrm>
            <a:off x="7714353" y="1008525"/>
            <a:ext cx="798394" cy="188993"/>
          </a:xfrm>
          <a:prstGeom prst="roundRect">
            <a:avLst>
              <a:gd fmla="val 16667" name="adj"/>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825">
                <a:solidFill>
                  <a:srgbClr val="1F3864"/>
                </a:solidFill>
                <a:latin typeface="Arial"/>
                <a:ea typeface="Arial"/>
                <a:cs typeface="Arial"/>
                <a:sym typeface="Arial"/>
              </a:rPr>
              <a:t>Instagram</a:t>
            </a:r>
            <a:endParaRPr/>
          </a:p>
        </p:txBody>
      </p:sp>
      <p:sp>
        <p:nvSpPr>
          <p:cNvPr id="294" name="Google Shape;294;p8"/>
          <p:cNvSpPr/>
          <p:nvPr/>
        </p:nvSpPr>
        <p:spPr>
          <a:xfrm>
            <a:off x="5601166" y="852180"/>
            <a:ext cx="1156814" cy="1100410"/>
          </a:xfrm>
          <a:prstGeom prst="heptagon">
            <a:avLst>
              <a:gd fmla="val 102572" name="hf"/>
              <a:gd fmla="val 105210" name="vf"/>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125">
                <a:solidFill>
                  <a:schemeClr val="dk1"/>
                </a:solidFill>
                <a:latin typeface="Arial"/>
                <a:ea typeface="Arial"/>
                <a:cs typeface="Arial"/>
                <a:sym typeface="Arial"/>
              </a:rPr>
              <a:t>Social Bookmarking</a:t>
            </a:r>
            <a:endParaRPr/>
          </a:p>
        </p:txBody>
      </p:sp>
      <p:sp>
        <p:nvSpPr>
          <p:cNvPr id="295" name="Google Shape;295;p8"/>
          <p:cNvSpPr/>
          <p:nvPr/>
        </p:nvSpPr>
        <p:spPr>
          <a:xfrm>
            <a:off x="2617235" y="4031288"/>
            <a:ext cx="965229" cy="928848"/>
          </a:xfrm>
          <a:prstGeom prst="heptagon">
            <a:avLst>
              <a:gd fmla="val 102572" name="hf"/>
              <a:gd fmla="val 105210" name="vf"/>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125">
                <a:solidFill>
                  <a:schemeClr val="dk1"/>
                </a:solidFill>
                <a:latin typeface="Arial"/>
                <a:ea typeface="Arial"/>
                <a:cs typeface="Arial"/>
                <a:sym typeface="Arial"/>
              </a:rPr>
              <a:t>Blogging</a:t>
            </a:r>
            <a:endParaRPr/>
          </a:p>
        </p:txBody>
      </p:sp>
      <p:sp>
        <p:nvSpPr>
          <p:cNvPr id="296" name="Google Shape;296;p8"/>
          <p:cNvSpPr/>
          <p:nvPr/>
        </p:nvSpPr>
        <p:spPr>
          <a:xfrm>
            <a:off x="4233086" y="2846358"/>
            <a:ext cx="965229" cy="928848"/>
          </a:xfrm>
          <a:prstGeom prst="heptagon">
            <a:avLst>
              <a:gd fmla="val 102572" name="hf"/>
              <a:gd fmla="val 105210" name="vf"/>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Live Video and Audio</a:t>
            </a:r>
            <a:endParaRPr/>
          </a:p>
        </p:txBody>
      </p:sp>
      <p:sp>
        <p:nvSpPr>
          <p:cNvPr id="297" name="Google Shape;297;p8"/>
          <p:cNvSpPr/>
          <p:nvPr/>
        </p:nvSpPr>
        <p:spPr>
          <a:xfrm>
            <a:off x="7540415" y="1266752"/>
            <a:ext cx="1151547" cy="157843"/>
          </a:xfrm>
          <a:prstGeom prst="roundRect">
            <a:avLst>
              <a:gd fmla="val 16667" name="adj"/>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825">
                <a:solidFill>
                  <a:srgbClr val="1F3864"/>
                </a:solidFill>
                <a:latin typeface="Arial"/>
                <a:ea typeface="Arial"/>
                <a:cs typeface="Arial"/>
                <a:sym typeface="Arial"/>
              </a:rPr>
              <a:t>…and MANY more</a:t>
            </a:r>
            <a:endParaRPr/>
          </a:p>
        </p:txBody>
      </p:sp>
      <p:sp>
        <p:nvSpPr>
          <p:cNvPr id="298" name="Google Shape;298;p8"/>
          <p:cNvSpPr/>
          <p:nvPr/>
        </p:nvSpPr>
        <p:spPr>
          <a:xfrm>
            <a:off x="7195217" y="4164948"/>
            <a:ext cx="965229" cy="928848"/>
          </a:xfrm>
          <a:prstGeom prst="heptagon">
            <a:avLst>
              <a:gd fmla="val 102572" name="hf"/>
              <a:gd fmla="val 105210" name="vf"/>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1200">
                <a:solidFill>
                  <a:schemeClr val="dk1"/>
                </a:solidFill>
                <a:latin typeface="Arial"/>
                <a:ea typeface="Arial"/>
                <a:cs typeface="Arial"/>
                <a:sym typeface="Arial"/>
              </a:rPr>
              <a:t>Link Sharing</a:t>
            </a:r>
            <a:endParaRPr/>
          </a:p>
        </p:txBody>
      </p:sp>
      <p:sp>
        <p:nvSpPr>
          <p:cNvPr id="299" name="Google Shape;299;p8"/>
          <p:cNvSpPr/>
          <p:nvPr/>
        </p:nvSpPr>
        <p:spPr>
          <a:xfrm>
            <a:off x="7817367" y="2131300"/>
            <a:ext cx="798394" cy="188993"/>
          </a:xfrm>
          <a:prstGeom prst="roundRect">
            <a:avLst>
              <a:gd fmla="val 16667" name="adj"/>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825">
                <a:solidFill>
                  <a:srgbClr val="1F3864"/>
                </a:solidFill>
                <a:latin typeface="Arial"/>
                <a:ea typeface="Arial"/>
                <a:cs typeface="Arial"/>
                <a:sym typeface="Arial"/>
              </a:rPr>
              <a:t>Google Ads</a:t>
            </a:r>
            <a:endParaRPr/>
          </a:p>
        </p:txBody>
      </p:sp>
      <p:sp>
        <p:nvSpPr>
          <p:cNvPr id="300" name="Google Shape;300;p8"/>
          <p:cNvSpPr/>
          <p:nvPr/>
        </p:nvSpPr>
        <p:spPr>
          <a:xfrm>
            <a:off x="7910139" y="2386178"/>
            <a:ext cx="798394" cy="188993"/>
          </a:xfrm>
          <a:prstGeom prst="roundRect">
            <a:avLst>
              <a:gd fmla="val 16667" name="adj"/>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825">
                <a:solidFill>
                  <a:srgbClr val="1F3864"/>
                </a:solidFill>
                <a:latin typeface="Arial"/>
                <a:ea typeface="Arial"/>
                <a:cs typeface="Arial"/>
                <a:sym typeface="Arial"/>
              </a:rPr>
              <a:t>Facebook Ads</a:t>
            </a:r>
            <a:endParaRPr/>
          </a:p>
        </p:txBody>
      </p:sp>
      <p:sp>
        <p:nvSpPr>
          <p:cNvPr id="301" name="Google Shape;301;p8"/>
          <p:cNvSpPr/>
          <p:nvPr/>
        </p:nvSpPr>
        <p:spPr>
          <a:xfrm>
            <a:off x="7818866" y="3923231"/>
            <a:ext cx="965229" cy="204707"/>
          </a:xfrm>
          <a:prstGeom prst="roundRect">
            <a:avLst>
              <a:gd fmla="val 16667" name="adj"/>
            </a:avLst>
          </a:prstGeom>
          <a:solidFill>
            <a:srgbClr val="C55A1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US" sz="825">
                <a:solidFill>
                  <a:srgbClr val="1F3864"/>
                </a:solidFill>
                <a:latin typeface="Arial"/>
                <a:ea typeface="Arial"/>
                <a:cs typeface="Arial"/>
                <a:sym typeface="Arial"/>
              </a:rPr>
              <a:t>And MANY Others</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8"/>
                                        </p:tgtEl>
                                        <p:attrNameLst>
                                          <p:attrName>style.visibility</p:attrName>
                                        </p:attrNameLst>
                                      </p:cBhvr>
                                      <p:to>
                                        <p:strVal val="visible"/>
                                      </p:to>
                                    </p:set>
                                  </p:childTnLst>
                                </p:cTn>
                              </p:par>
                              <p:par>
                                <p:cTn fill="hold" nodeType="withEffect" presetClass="entr" presetID="1" presetSubtype="0">
                                  <p:stCondLst>
                                    <p:cond delay="200"/>
                                  </p:stCondLst>
                                  <p:childTnLst>
                                    <p:set>
                                      <p:cBhvr>
                                        <p:cTn dur="1" fill="hold">
                                          <p:stCondLst>
                                            <p:cond delay="0"/>
                                          </p:stCondLst>
                                        </p:cTn>
                                        <p:tgtEl>
                                          <p:spTgt spid="270"/>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200"/>
                                  </p:stCondLst>
                                  <p:childTnLst>
                                    <p:set>
                                      <p:cBhvr>
                                        <p:cTn dur="1" fill="hold">
                                          <p:stCondLst>
                                            <p:cond delay="0"/>
                                          </p:stCondLst>
                                        </p:cTn>
                                        <p:tgtEl>
                                          <p:spTgt spid="294"/>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200"/>
                                  </p:stCondLst>
                                  <p:childTnLst>
                                    <p:set>
                                      <p:cBhvr>
                                        <p:cTn dur="1" fill="hold">
                                          <p:stCondLst>
                                            <p:cond delay="0"/>
                                          </p:stCondLst>
                                        </p:cTn>
                                        <p:tgtEl>
                                          <p:spTgt spid="269"/>
                                        </p:tgtEl>
                                        <p:attrNameLst>
                                          <p:attrName>style.visibility</p:attrName>
                                        </p:attrNameLst>
                                      </p:cBhvr>
                                      <p:to>
                                        <p:strVal val="visible"/>
                                      </p:to>
                                    </p:set>
                                  </p:childTnLst>
                                </p:cTn>
                              </p:par>
                            </p:childTnLst>
                          </p:cTn>
                        </p:par>
                        <p:par>
                          <p:cTn fill="hold">
                            <p:stCondLst>
                              <p:cond delay="3"/>
                            </p:stCondLst>
                            <p:childTnLst>
                              <p:par>
                                <p:cTn fill="hold" nodeType="afterEffect" presetClass="entr" presetID="1" presetSubtype="0">
                                  <p:stCondLst>
                                    <p:cond delay="200"/>
                                  </p:stCondLst>
                                  <p:childTnLst>
                                    <p:set>
                                      <p:cBhvr>
                                        <p:cTn dur="1" fill="hold">
                                          <p:stCondLst>
                                            <p:cond delay="0"/>
                                          </p:stCondLst>
                                        </p:cTn>
                                        <p:tgtEl>
                                          <p:spTgt spid="271"/>
                                        </p:tgtEl>
                                        <p:attrNameLst>
                                          <p:attrName>style.visibility</p:attrName>
                                        </p:attrNameLst>
                                      </p:cBhvr>
                                      <p:to>
                                        <p:strVal val="visible"/>
                                      </p:to>
                                    </p:set>
                                  </p:childTnLst>
                                </p:cTn>
                              </p:par>
                            </p:childTnLst>
                          </p:cTn>
                        </p:par>
                        <p:par>
                          <p:cTn fill="hold">
                            <p:stCondLst>
                              <p:cond delay="4"/>
                            </p:stCondLst>
                            <p:childTnLst>
                              <p:par>
                                <p:cTn fill="hold" nodeType="afterEffect" presetClass="entr" presetID="1" presetSubtype="0">
                                  <p:stCondLst>
                                    <p:cond delay="200"/>
                                  </p:stCondLst>
                                  <p:childTnLst>
                                    <p:set>
                                      <p:cBhvr>
                                        <p:cTn dur="1" fill="hold">
                                          <p:stCondLst>
                                            <p:cond delay="0"/>
                                          </p:stCondLst>
                                        </p:cTn>
                                        <p:tgtEl>
                                          <p:spTgt spid="284"/>
                                        </p:tgtEl>
                                        <p:attrNameLst>
                                          <p:attrName>style.visibility</p:attrName>
                                        </p:attrNameLst>
                                      </p:cBhvr>
                                      <p:to>
                                        <p:strVal val="visible"/>
                                      </p:to>
                                    </p:set>
                                  </p:childTnLst>
                                </p:cTn>
                              </p:par>
                            </p:childTnLst>
                          </p:cTn>
                        </p:par>
                        <p:par>
                          <p:cTn fill="hold">
                            <p:stCondLst>
                              <p:cond delay="5"/>
                            </p:stCondLst>
                            <p:childTnLst>
                              <p:par>
                                <p:cTn fill="hold" nodeType="afterEffect" presetClass="entr" presetID="1" presetSubtype="0">
                                  <p:stCondLst>
                                    <p:cond delay="200"/>
                                  </p:stCondLst>
                                  <p:childTnLst>
                                    <p:set>
                                      <p:cBhvr>
                                        <p:cTn dur="1" fill="hold">
                                          <p:stCondLst>
                                            <p:cond delay="0"/>
                                          </p:stCondLst>
                                        </p:cTn>
                                        <p:tgtEl>
                                          <p:spTgt spid="283"/>
                                        </p:tgtEl>
                                        <p:attrNameLst>
                                          <p:attrName>style.visibility</p:attrName>
                                        </p:attrNameLst>
                                      </p:cBhvr>
                                      <p:to>
                                        <p:strVal val="visible"/>
                                      </p:to>
                                    </p:set>
                                  </p:childTnLst>
                                </p:cTn>
                              </p:par>
                            </p:childTnLst>
                          </p:cTn>
                        </p:par>
                        <p:par>
                          <p:cTn fill="hold">
                            <p:stCondLst>
                              <p:cond delay="6"/>
                            </p:stCondLst>
                            <p:childTnLst>
                              <p:par>
                                <p:cTn fill="hold" nodeType="afterEffect" presetClass="entr" presetID="1" presetSubtype="0">
                                  <p:stCondLst>
                                    <p:cond delay="200"/>
                                  </p:stCondLst>
                                  <p:childTnLst>
                                    <p:set>
                                      <p:cBhvr>
                                        <p:cTn dur="1" fill="hold">
                                          <p:stCondLst>
                                            <p:cond delay="0"/>
                                          </p:stCondLst>
                                        </p:cTn>
                                        <p:tgtEl>
                                          <p:spTgt spid="282"/>
                                        </p:tgtEl>
                                        <p:attrNameLst>
                                          <p:attrName>style.visibility</p:attrName>
                                        </p:attrNameLst>
                                      </p:cBhvr>
                                      <p:to>
                                        <p:strVal val="visible"/>
                                      </p:to>
                                    </p:set>
                                  </p:childTnLst>
                                </p:cTn>
                              </p:par>
                            </p:childTnLst>
                          </p:cTn>
                        </p:par>
                        <p:par>
                          <p:cTn fill="hold">
                            <p:stCondLst>
                              <p:cond delay="7"/>
                            </p:stCondLst>
                            <p:childTnLst>
                              <p:par>
                                <p:cTn fill="hold" nodeType="afterEffect" presetClass="entr" presetID="1" presetSubtype="0">
                                  <p:stCondLst>
                                    <p:cond delay="200"/>
                                  </p:stCondLst>
                                  <p:childTnLst>
                                    <p:set>
                                      <p:cBhvr>
                                        <p:cTn dur="1" fill="hold">
                                          <p:stCondLst>
                                            <p:cond delay="0"/>
                                          </p:stCondLst>
                                        </p:cTn>
                                        <p:tgtEl>
                                          <p:spTgt spid="281"/>
                                        </p:tgtEl>
                                        <p:attrNameLst>
                                          <p:attrName>style.visibility</p:attrName>
                                        </p:attrNameLst>
                                      </p:cBhvr>
                                      <p:to>
                                        <p:strVal val="visible"/>
                                      </p:to>
                                    </p:set>
                                  </p:childTnLst>
                                </p:cTn>
                              </p:par>
                            </p:childTnLst>
                          </p:cTn>
                        </p:par>
                        <p:par>
                          <p:cTn fill="hold">
                            <p:stCondLst>
                              <p:cond delay="8"/>
                            </p:stCondLst>
                            <p:childTnLst>
                              <p:par>
                                <p:cTn fill="hold" nodeType="afterEffect" presetClass="entr" presetID="1" presetSubtype="0">
                                  <p:stCondLst>
                                    <p:cond delay="200"/>
                                  </p:stCondLst>
                                  <p:childTnLst>
                                    <p:set>
                                      <p:cBhvr>
                                        <p:cTn dur="1" fill="hold">
                                          <p:stCondLst>
                                            <p:cond delay="0"/>
                                          </p:stCondLst>
                                        </p:cTn>
                                        <p:tgtEl>
                                          <p:spTgt spid="280"/>
                                        </p:tgtEl>
                                        <p:attrNameLst>
                                          <p:attrName>style.visibility</p:attrName>
                                        </p:attrNameLst>
                                      </p:cBhvr>
                                      <p:to>
                                        <p:strVal val="visible"/>
                                      </p:to>
                                    </p:set>
                                  </p:childTnLst>
                                </p:cTn>
                              </p:par>
                            </p:childTnLst>
                          </p:cTn>
                        </p:par>
                        <p:par>
                          <p:cTn fill="hold">
                            <p:stCondLst>
                              <p:cond delay="9"/>
                            </p:stCondLst>
                            <p:childTnLst>
                              <p:par>
                                <p:cTn fill="hold" nodeType="afterEffect" presetClass="entr" presetID="1" presetSubtype="0">
                                  <p:stCondLst>
                                    <p:cond delay="200"/>
                                  </p:stCondLst>
                                  <p:childTnLst>
                                    <p:set>
                                      <p:cBhvr>
                                        <p:cTn dur="1" fill="hold">
                                          <p:stCondLst>
                                            <p:cond delay="0"/>
                                          </p:stCondLst>
                                        </p:cTn>
                                        <p:tgtEl>
                                          <p:spTgt spid="295"/>
                                        </p:tgtEl>
                                        <p:attrNameLst>
                                          <p:attrName>style.visibility</p:attrName>
                                        </p:attrNameLst>
                                      </p:cBhvr>
                                      <p:to>
                                        <p:strVal val="visible"/>
                                      </p:to>
                                    </p:set>
                                  </p:childTnLst>
                                </p:cTn>
                              </p:par>
                            </p:childTnLst>
                          </p:cTn>
                        </p:par>
                        <p:par>
                          <p:cTn fill="hold">
                            <p:stCondLst>
                              <p:cond delay="10"/>
                            </p:stCondLst>
                            <p:childTnLst>
                              <p:par>
                                <p:cTn fill="hold" nodeType="afterEffect" presetClass="entr" presetID="1" presetSubtype="0">
                                  <p:stCondLst>
                                    <p:cond delay="200"/>
                                  </p:stCondLst>
                                  <p:childTnLst>
                                    <p:set>
                                      <p:cBhvr>
                                        <p:cTn dur="1" fill="hold">
                                          <p:stCondLst>
                                            <p:cond delay="0"/>
                                          </p:stCondLst>
                                        </p:cTn>
                                        <p:tgtEl>
                                          <p:spTgt spid="279"/>
                                        </p:tgtEl>
                                        <p:attrNameLst>
                                          <p:attrName>style.visibility</p:attrName>
                                        </p:attrNameLst>
                                      </p:cBhvr>
                                      <p:to>
                                        <p:strVal val="visible"/>
                                      </p:to>
                                    </p:set>
                                  </p:childTnLst>
                                </p:cTn>
                              </p:par>
                            </p:childTnLst>
                          </p:cTn>
                        </p:par>
                        <p:par>
                          <p:cTn fill="hold">
                            <p:stCondLst>
                              <p:cond delay="11"/>
                            </p:stCondLst>
                            <p:childTnLst>
                              <p:par>
                                <p:cTn fill="hold" nodeType="afterEffect" presetClass="entr" presetID="1" presetSubtype="0">
                                  <p:stCondLst>
                                    <p:cond delay="200"/>
                                  </p:stCondLst>
                                  <p:childTnLst>
                                    <p:set>
                                      <p:cBhvr>
                                        <p:cTn dur="1" fill="hold">
                                          <p:stCondLst>
                                            <p:cond delay="0"/>
                                          </p:stCondLst>
                                        </p:cTn>
                                        <p:tgtEl>
                                          <p:spTgt spid="278"/>
                                        </p:tgtEl>
                                        <p:attrNameLst>
                                          <p:attrName>style.visibility</p:attrName>
                                        </p:attrNameLst>
                                      </p:cBhvr>
                                      <p:to>
                                        <p:strVal val="visible"/>
                                      </p:to>
                                    </p:set>
                                  </p:childTnLst>
                                </p:cTn>
                              </p:par>
                            </p:childTnLst>
                          </p:cTn>
                        </p:par>
                        <p:par>
                          <p:cTn fill="hold">
                            <p:stCondLst>
                              <p:cond delay="12"/>
                            </p:stCondLst>
                            <p:childTnLst>
                              <p:par>
                                <p:cTn fill="hold" nodeType="afterEffect" presetClass="entr" presetID="1" presetSubtype="0">
                                  <p:stCondLst>
                                    <p:cond delay="200"/>
                                  </p:stCondLst>
                                  <p:childTnLst>
                                    <p:set>
                                      <p:cBhvr>
                                        <p:cTn dur="1" fill="hold">
                                          <p:stCondLst>
                                            <p:cond delay="0"/>
                                          </p:stCondLst>
                                        </p:cTn>
                                        <p:tgtEl>
                                          <p:spTgt spid="296"/>
                                        </p:tgtEl>
                                        <p:attrNameLst>
                                          <p:attrName>style.visibility</p:attrName>
                                        </p:attrNameLst>
                                      </p:cBhvr>
                                      <p:to>
                                        <p:strVal val="visible"/>
                                      </p:to>
                                    </p:set>
                                  </p:childTnLst>
                                </p:cTn>
                              </p:par>
                            </p:childTnLst>
                          </p:cTn>
                        </p:par>
                        <p:par>
                          <p:cTn fill="hold">
                            <p:stCondLst>
                              <p:cond delay="13"/>
                            </p:stCondLst>
                            <p:childTnLst>
                              <p:par>
                                <p:cTn fill="hold" nodeType="afterEffect" presetClass="entr" presetID="1" presetSubtype="0">
                                  <p:stCondLst>
                                    <p:cond delay="200"/>
                                  </p:stCondLst>
                                  <p:childTnLst>
                                    <p:set>
                                      <p:cBhvr>
                                        <p:cTn dur="1" fill="hold">
                                          <p:stCondLst>
                                            <p:cond delay="0"/>
                                          </p:stCondLst>
                                        </p:cTn>
                                        <p:tgtEl>
                                          <p:spTgt spid="276"/>
                                        </p:tgtEl>
                                        <p:attrNameLst>
                                          <p:attrName>style.visibility</p:attrName>
                                        </p:attrNameLst>
                                      </p:cBhvr>
                                      <p:to>
                                        <p:strVal val="visible"/>
                                      </p:to>
                                    </p:set>
                                  </p:childTnLst>
                                </p:cTn>
                              </p:par>
                            </p:childTnLst>
                          </p:cTn>
                        </p:par>
                        <p:par>
                          <p:cTn fill="hold">
                            <p:stCondLst>
                              <p:cond delay="14"/>
                            </p:stCondLst>
                            <p:childTnLst>
                              <p:par>
                                <p:cTn fill="hold" nodeType="afterEffect" presetClass="entr" presetID="1" presetSubtype="0">
                                  <p:stCondLst>
                                    <p:cond delay="200"/>
                                  </p:stCondLst>
                                  <p:childTnLst>
                                    <p:set>
                                      <p:cBhvr>
                                        <p:cTn dur="1" fill="hold">
                                          <p:stCondLst>
                                            <p:cond delay="0"/>
                                          </p:stCondLst>
                                        </p:cTn>
                                        <p:tgtEl>
                                          <p:spTgt spid="277"/>
                                        </p:tgtEl>
                                        <p:attrNameLst>
                                          <p:attrName>style.visibility</p:attrName>
                                        </p:attrNameLst>
                                      </p:cBhvr>
                                      <p:to>
                                        <p:strVal val="visible"/>
                                      </p:to>
                                    </p:set>
                                  </p:childTnLst>
                                </p:cTn>
                              </p:par>
                            </p:childTnLst>
                          </p:cTn>
                        </p:par>
                        <p:par>
                          <p:cTn fill="hold">
                            <p:stCondLst>
                              <p:cond delay="15"/>
                            </p:stCondLst>
                            <p:childTnLst>
                              <p:par>
                                <p:cTn fill="hold" nodeType="afterEffect" presetClass="entr" presetID="1" presetSubtype="0">
                                  <p:stCondLst>
                                    <p:cond delay="200"/>
                                  </p:stCondLst>
                                  <p:childTnLst>
                                    <p:set>
                                      <p:cBhvr>
                                        <p:cTn dur="1" fill="hold">
                                          <p:stCondLst>
                                            <p:cond delay="0"/>
                                          </p:stCondLst>
                                        </p:cTn>
                                        <p:tgtEl>
                                          <p:spTgt spid="275"/>
                                        </p:tgtEl>
                                        <p:attrNameLst>
                                          <p:attrName>style.visibility</p:attrName>
                                        </p:attrNameLst>
                                      </p:cBhvr>
                                      <p:to>
                                        <p:strVal val="visible"/>
                                      </p:to>
                                    </p:set>
                                  </p:childTnLst>
                                </p:cTn>
                              </p:par>
                            </p:childTnLst>
                          </p:cTn>
                        </p:par>
                        <p:par>
                          <p:cTn fill="hold">
                            <p:stCondLst>
                              <p:cond delay="16"/>
                            </p:stCondLst>
                            <p:childTnLst>
                              <p:par>
                                <p:cTn fill="hold" nodeType="afterEffect" presetClass="entr" presetID="1" presetSubtype="0">
                                  <p:stCondLst>
                                    <p:cond delay="200"/>
                                  </p:stCondLst>
                                  <p:childTnLst>
                                    <p:set>
                                      <p:cBhvr>
                                        <p:cTn dur="1" fill="hold">
                                          <p:stCondLst>
                                            <p:cond delay="0"/>
                                          </p:stCondLst>
                                        </p:cTn>
                                        <p:tgtEl>
                                          <p:spTgt spid="298"/>
                                        </p:tgtEl>
                                        <p:attrNameLst>
                                          <p:attrName>style.visibility</p:attrName>
                                        </p:attrNameLst>
                                      </p:cBhvr>
                                      <p:to>
                                        <p:strVal val="visible"/>
                                      </p:to>
                                    </p:set>
                                  </p:childTnLst>
                                </p:cTn>
                              </p:par>
                            </p:childTnLst>
                          </p:cTn>
                        </p:par>
                        <p:par>
                          <p:cTn fill="hold">
                            <p:stCondLst>
                              <p:cond delay="17"/>
                            </p:stCondLst>
                            <p:childTnLst>
                              <p:par>
                                <p:cTn fill="hold" nodeType="afterEffect" presetClass="entr" presetID="1" presetSubtype="0">
                                  <p:stCondLst>
                                    <p:cond delay="200"/>
                                  </p:stCondLst>
                                  <p:childTnLst>
                                    <p:set>
                                      <p:cBhvr>
                                        <p:cTn dur="1" fill="hold">
                                          <p:stCondLst>
                                            <p:cond delay="0"/>
                                          </p:stCondLst>
                                        </p:cTn>
                                        <p:tgtEl>
                                          <p:spTgt spid="274"/>
                                        </p:tgtEl>
                                        <p:attrNameLst>
                                          <p:attrName>style.visibility</p:attrName>
                                        </p:attrNameLst>
                                      </p:cBhvr>
                                      <p:to>
                                        <p:strVal val="visible"/>
                                      </p:to>
                                    </p:set>
                                  </p:childTnLst>
                                </p:cTn>
                              </p:par>
                            </p:childTnLst>
                          </p:cTn>
                        </p:par>
                        <p:par>
                          <p:cTn fill="hold">
                            <p:stCondLst>
                              <p:cond delay="18"/>
                            </p:stCondLst>
                            <p:childTnLst>
                              <p:par>
                                <p:cTn fill="hold" nodeType="afterEffect" presetClass="entr" presetID="1" presetSubtype="0">
                                  <p:stCondLst>
                                    <p:cond delay="200"/>
                                  </p:stCondLst>
                                  <p:childTnLst>
                                    <p:set>
                                      <p:cBhvr>
                                        <p:cTn dur="1" fill="hold">
                                          <p:stCondLst>
                                            <p:cond delay="0"/>
                                          </p:stCondLst>
                                        </p:cTn>
                                        <p:tgtEl>
                                          <p:spTgt spid="273"/>
                                        </p:tgtEl>
                                        <p:attrNameLst>
                                          <p:attrName>style.visibility</p:attrName>
                                        </p:attrNameLst>
                                      </p:cBhvr>
                                      <p:to>
                                        <p:strVal val="visible"/>
                                      </p:to>
                                    </p:set>
                                  </p:childTnLst>
                                </p:cTn>
                              </p:par>
                            </p:childTnLst>
                          </p:cTn>
                        </p:par>
                        <p:par>
                          <p:cTn fill="hold">
                            <p:stCondLst>
                              <p:cond delay="19"/>
                            </p:stCondLst>
                            <p:childTnLst>
                              <p:par>
                                <p:cTn fill="hold" nodeType="afterEffect" presetClass="entr" presetID="1" presetSubtype="0">
                                  <p:stCondLst>
                                    <p:cond delay="200"/>
                                  </p:stCondLst>
                                  <p:childTnLst>
                                    <p:set>
                                      <p:cBhvr>
                                        <p:cTn dur="1" fill="hold">
                                          <p:stCondLst>
                                            <p:cond delay="0"/>
                                          </p:stCondLst>
                                        </p:cTn>
                                        <p:tgtEl>
                                          <p:spTgt spid="272"/>
                                        </p:tgtEl>
                                        <p:attrNameLst>
                                          <p:attrName>style.visibility</p:attrName>
                                        </p:attrNameLst>
                                      </p:cBhvr>
                                      <p:to>
                                        <p:strVal val="visible"/>
                                      </p:to>
                                    </p:set>
                                  </p:childTnLst>
                                </p:cTn>
                              </p:par>
                            </p:childTnLst>
                          </p:cTn>
                        </p:par>
                        <p:par>
                          <p:cTn fill="hold">
                            <p:stCondLst>
                              <p:cond delay="20"/>
                            </p:stCondLst>
                            <p:childTnLst>
                              <p:par>
                                <p:cTn fill="hold" nodeType="afterEffect" presetClass="entr" presetID="1" presetSubtype="0">
                                  <p:stCondLst>
                                    <p:cond delay="0"/>
                                  </p:stCondLst>
                                  <p:childTnLst>
                                    <p:set>
                                      <p:cBhvr>
                                        <p:cTn dur="1" fill="hold">
                                          <p:stCondLst>
                                            <p:cond delay="0"/>
                                          </p:stCondLst>
                                        </p:cTn>
                                        <p:tgtEl>
                                          <p:spTgt spid="299"/>
                                        </p:tgtEl>
                                        <p:attrNameLst>
                                          <p:attrName>style.visibility</p:attrName>
                                        </p:attrNameLst>
                                      </p:cBhvr>
                                      <p:to>
                                        <p:strVal val="visible"/>
                                      </p:to>
                                    </p:set>
                                  </p:childTnLst>
                                </p:cTn>
                              </p:par>
                            </p:childTnLst>
                          </p:cTn>
                        </p:par>
                        <p:par>
                          <p:cTn fill="hold">
                            <p:stCondLst>
                              <p:cond delay="21"/>
                            </p:stCondLst>
                            <p:childTnLst>
                              <p:par>
                                <p:cTn fill="hold" nodeType="afterEffect" presetClass="entr" presetID="1" presetSubtype="0">
                                  <p:stCondLst>
                                    <p:cond delay="0"/>
                                  </p:stCondLst>
                                  <p:childTnLst>
                                    <p:set>
                                      <p:cBhvr>
                                        <p:cTn dur="1" fill="hold">
                                          <p:stCondLst>
                                            <p:cond delay="0"/>
                                          </p:stCondLst>
                                        </p:cTn>
                                        <p:tgtEl>
                                          <p:spTgt spid="300"/>
                                        </p:tgtEl>
                                        <p:attrNameLst>
                                          <p:attrName>style.visibility</p:attrName>
                                        </p:attrNameLst>
                                      </p:cBhvr>
                                      <p:to>
                                        <p:strVal val="visible"/>
                                      </p:to>
                                    </p:set>
                                  </p:childTnLst>
                                </p:cTn>
                              </p:par>
                            </p:childTnLst>
                          </p:cTn>
                        </p:par>
                        <p:par>
                          <p:cTn fill="hold">
                            <p:stCondLst>
                              <p:cond delay="22"/>
                            </p:stCondLst>
                            <p:childTnLst>
                              <p:par>
                                <p:cTn fill="hold" nodeType="afterEffect" presetClass="entr" presetID="1" presetSubtype="0">
                                  <p:stCondLst>
                                    <p:cond delay="200"/>
                                  </p:stCondLst>
                                  <p:childTnLst>
                                    <p:set>
                                      <p:cBhvr>
                                        <p:cTn dur="1" fill="hold">
                                          <p:stCondLst>
                                            <p:cond delay="0"/>
                                          </p:stCondLst>
                                        </p:cTn>
                                        <p:tgtEl>
                                          <p:spTgt spid="285"/>
                                        </p:tgtEl>
                                        <p:attrNameLst>
                                          <p:attrName>style.visibility</p:attrName>
                                        </p:attrNameLst>
                                      </p:cBhvr>
                                      <p:to>
                                        <p:strVal val="visible"/>
                                      </p:to>
                                    </p:set>
                                  </p:childTnLst>
                                </p:cTn>
                              </p:par>
                            </p:childTnLst>
                          </p:cTn>
                        </p:par>
                        <p:par>
                          <p:cTn fill="hold">
                            <p:stCondLst>
                              <p:cond delay="23"/>
                            </p:stCondLst>
                            <p:childTnLst>
                              <p:par>
                                <p:cTn fill="hold" nodeType="afterEffect" presetClass="entr" presetID="1" presetSubtype="0">
                                  <p:stCondLst>
                                    <p:cond delay="200"/>
                                  </p:stCondLst>
                                  <p:childTnLst>
                                    <p:set>
                                      <p:cBhvr>
                                        <p:cTn dur="1" fill="hold">
                                          <p:stCondLst>
                                            <p:cond delay="0"/>
                                          </p:stCondLst>
                                        </p:cTn>
                                        <p:tgtEl>
                                          <p:spTgt spid="286"/>
                                        </p:tgtEl>
                                        <p:attrNameLst>
                                          <p:attrName>style.visibility</p:attrName>
                                        </p:attrNameLst>
                                      </p:cBhvr>
                                      <p:to>
                                        <p:strVal val="visible"/>
                                      </p:to>
                                    </p:set>
                                  </p:childTnLst>
                                </p:cTn>
                              </p:par>
                            </p:childTnLst>
                          </p:cTn>
                        </p:par>
                        <p:par>
                          <p:cTn fill="hold">
                            <p:stCondLst>
                              <p:cond delay="24"/>
                            </p:stCondLst>
                            <p:childTnLst>
                              <p:par>
                                <p:cTn fill="hold" nodeType="afterEffect" presetClass="entr" presetID="1" presetSubtype="0">
                                  <p:stCondLst>
                                    <p:cond delay="200"/>
                                  </p:stCondLst>
                                  <p:childTnLst>
                                    <p:set>
                                      <p:cBhvr>
                                        <p:cTn dur="1" fill="hold">
                                          <p:stCondLst>
                                            <p:cond delay="0"/>
                                          </p:stCondLst>
                                        </p:cTn>
                                        <p:tgtEl>
                                          <p:spTgt spid="287"/>
                                        </p:tgtEl>
                                        <p:attrNameLst>
                                          <p:attrName>style.visibility</p:attrName>
                                        </p:attrNameLst>
                                      </p:cBhvr>
                                      <p:to>
                                        <p:strVal val="visible"/>
                                      </p:to>
                                    </p:set>
                                  </p:childTnLst>
                                </p:cTn>
                              </p:par>
                            </p:childTnLst>
                          </p:cTn>
                        </p:par>
                        <p:par>
                          <p:cTn fill="hold">
                            <p:stCondLst>
                              <p:cond delay="25"/>
                            </p:stCondLst>
                            <p:childTnLst>
                              <p:par>
                                <p:cTn fill="hold" nodeType="afterEffect" presetClass="entr" presetID="1" presetSubtype="0">
                                  <p:stCondLst>
                                    <p:cond delay="200"/>
                                  </p:stCondLst>
                                  <p:childTnLst>
                                    <p:set>
                                      <p:cBhvr>
                                        <p:cTn dur="1" fill="hold">
                                          <p:stCondLst>
                                            <p:cond delay="0"/>
                                          </p:stCondLst>
                                        </p:cTn>
                                        <p:tgtEl>
                                          <p:spTgt spid="288"/>
                                        </p:tgtEl>
                                        <p:attrNameLst>
                                          <p:attrName>style.visibility</p:attrName>
                                        </p:attrNameLst>
                                      </p:cBhvr>
                                      <p:to>
                                        <p:strVal val="visible"/>
                                      </p:to>
                                    </p:set>
                                  </p:childTnLst>
                                </p:cTn>
                              </p:par>
                            </p:childTnLst>
                          </p:cTn>
                        </p:par>
                        <p:par>
                          <p:cTn fill="hold">
                            <p:stCondLst>
                              <p:cond delay="26"/>
                            </p:stCondLst>
                            <p:childTnLst>
                              <p:par>
                                <p:cTn fill="hold" nodeType="afterEffect" presetClass="entr" presetID="1" presetSubtype="0">
                                  <p:stCondLst>
                                    <p:cond delay="200"/>
                                  </p:stCondLst>
                                  <p:childTnLst>
                                    <p:set>
                                      <p:cBhvr>
                                        <p:cTn dur="1" fill="hold">
                                          <p:stCondLst>
                                            <p:cond delay="0"/>
                                          </p:stCondLst>
                                        </p:cTn>
                                        <p:tgtEl>
                                          <p:spTgt spid="289"/>
                                        </p:tgtEl>
                                        <p:attrNameLst>
                                          <p:attrName>style.visibility</p:attrName>
                                        </p:attrNameLst>
                                      </p:cBhvr>
                                      <p:to>
                                        <p:strVal val="visible"/>
                                      </p:to>
                                    </p:set>
                                  </p:childTnLst>
                                </p:cTn>
                              </p:par>
                            </p:childTnLst>
                          </p:cTn>
                        </p:par>
                        <p:par>
                          <p:cTn fill="hold">
                            <p:stCondLst>
                              <p:cond delay="27"/>
                            </p:stCondLst>
                            <p:childTnLst>
                              <p:par>
                                <p:cTn fill="hold" nodeType="afterEffect" presetClass="entr" presetID="1" presetSubtype="0">
                                  <p:stCondLst>
                                    <p:cond delay="0"/>
                                  </p:stCondLst>
                                  <p:childTnLst>
                                    <p:set>
                                      <p:cBhvr>
                                        <p:cTn dur="1" fill="hold">
                                          <p:stCondLst>
                                            <p:cond delay="0"/>
                                          </p:stCondLst>
                                        </p:cTn>
                                        <p:tgtEl>
                                          <p:spTgt spid="301"/>
                                        </p:tgtEl>
                                        <p:attrNameLst>
                                          <p:attrName>style.visibility</p:attrName>
                                        </p:attrNameLst>
                                      </p:cBhvr>
                                      <p:to>
                                        <p:strVal val="visible"/>
                                      </p:to>
                                    </p:set>
                                  </p:childTnLst>
                                </p:cTn>
                              </p:par>
                            </p:childTnLst>
                          </p:cTn>
                        </p:par>
                        <p:par>
                          <p:cTn fill="hold">
                            <p:stCondLst>
                              <p:cond delay="28"/>
                            </p:stCondLst>
                            <p:childTnLst>
                              <p:par>
                                <p:cTn fill="hold" nodeType="afterEffect" presetClass="entr" presetID="1" presetSubtype="0">
                                  <p:stCondLst>
                                    <p:cond delay="200"/>
                                  </p:stCondLst>
                                  <p:childTnLst>
                                    <p:set>
                                      <p:cBhvr>
                                        <p:cTn dur="1" fill="hold">
                                          <p:stCondLst>
                                            <p:cond delay="0"/>
                                          </p:stCondLst>
                                        </p:cTn>
                                        <p:tgtEl>
                                          <p:spTgt spid="290"/>
                                        </p:tgtEl>
                                        <p:attrNameLst>
                                          <p:attrName>style.visibility</p:attrName>
                                        </p:attrNameLst>
                                      </p:cBhvr>
                                      <p:to>
                                        <p:strVal val="visible"/>
                                      </p:to>
                                    </p:set>
                                  </p:childTnLst>
                                </p:cTn>
                              </p:par>
                            </p:childTnLst>
                          </p:cTn>
                        </p:par>
                        <p:par>
                          <p:cTn fill="hold">
                            <p:stCondLst>
                              <p:cond delay="29"/>
                            </p:stCondLst>
                            <p:childTnLst>
                              <p:par>
                                <p:cTn fill="hold" nodeType="afterEffect" presetClass="entr" presetID="1" presetSubtype="0">
                                  <p:stCondLst>
                                    <p:cond delay="200"/>
                                  </p:stCondLst>
                                  <p:childTnLst>
                                    <p:set>
                                      <p:cBhvr>
                                        <p:cTn dur="1" fill="hold">
                                          <p:stCondLst>
                                            <p:cond delay="0"/>
                                          </p:stCondLst>
                                        </p:cTn>
                                        <p:tgtEl>
                                          <p:spTgt spid="291"/>
                                        </p:tgtEl>
                                        <p:attrNameLst>
                                          <p:attrName>style.visibility</p:attrName>
                                        </p:attrNameLst>
                                      </p:cBhvr>
                                      <p:to>
                                        <p:strVal val="visible"/>
                                      </p:to>
                                    </p:set>
                                  </p:childTnLst>
                                </p:cTn>
                              </p:par>
                            </p:childTnLst>
                          </p:cTn>
                        </p:par>
                        <p:par>
                          <p:cTn fill="hold">
                            <p:stCondLst>
                              <p:cond delay="30"/>
                            </p:stCondLst>
                            <p:childTnLst>
                              <p:par>
                                <p:cTn fill="hold" nodeType="afterEffect" presetClass="entr" presetID="1" presetSubtype="0">
                                  <p:stCondLst>
                                    <p:cond delay="200"/>
                                  </p:stCondLst>
                                  <p:childTnLst>
                                    <p:set>
                                      <p:cBhvr>
                                        <p:cTn dur="1" fill="hold">
                                          <p:stCondLst>
                                            <p:cond delay="0"/>
                                          </p:stCondLst>
                                        </p:cTn>
                                        <p:tgtEl>
                                          <p:spTgt spid="292"/>
                                        </p:tgtEl>
                                        <p:attrNameLst>
                                          <p:attrName>style.visibility</p:attrName>
                                        </p:attrNameLst>
                                      </p:cBhvr>
                                      <p:to>
                                        <p:strVal val="visible"/>
                                      </p:to>
                                    </p:set>
                                  </p:childTnLst>
                                </p:cTn>
                              </p:par>
                            </p:childTnLst>
                          </p:cTn>
                        </p:par>
                        <p:par>
                          <p:cTn fill="hold">
                            <p:stCondLst>
                              <p:cond delay="31"/>
                            </p:stCondLst>
                            <p:childTnLst>
                              <p:par>
                                <p:cTn fill="hold" nodeType="afterEffect" presetClass="entr" presetID="1" presetSubtype="0">
                                  <p:stCondLst>
                                    <p:cond delay="200"/>
                                  </p:stCondLst>
                                  <p:childTnLst>
                                    <p:set>
                                      <p:cBhvr>
                                        <p:cTn dur="1" fill="hold">
                                          <p:stCondLst>
                                            <p:cond delay="0"/>
                                          </p:stCondLst>
                                        </p:cTn>
                                        <p:tgtEl>
                                          <p:spTgt spid="293"/>
                                        </p:tgtEl>
                                        <p:attrNameLst>
                                          <p:attrName>style.visibility</p:attrName>
                                        </p:attrNameLst>
                                      </p:cBhvr>
                                      <p:to>
                                        <p:strVal val="visible"/>
                                      </p:to>
                                    </p:set>
                                  </p:childTnLst>
                                </p:cTn>
                              </p:par>
                            </p:childTnLst>
                          </p:cTn>
                        </p:par>
                        <p:par>
                          <p:cTn fill="hold">
                            <p:stCondLst>
                              <p:cond delay="32"/>
                            </p:stCondLst>
                            <p:childTnLst>
                              <p:par>
                                <p:cTn fill="hold" nodeType="afterEffect" presetClass="entr" presetID="1" presetSubtype="0">
                                  <p:stCondLst>
                                    <p:cond delay="200"/>
                                  </p:stCondLst>
                                  <p:childTnLst>
                                    <p:set>
                                      <p:cBhvr>
                                        <p:cTn dur="1" fill="hold">
                                          <p:stCondLst>
                                            <p:cond delay="0"/>
                                          </p:stCondLst>
                                        </p:cTn>
                                        <p:tgtEl>
                                          <p:spTgt spid="2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graphicFrame>
        <p:nvGraphicFramePr>
          <p:cNvPr id="306" name="Google Shape;306;p9"/>
          <p:cNvGraphicFramePr/>
          <p:nvPr/>
        </p:nvGraphicFramePr>
        <p:xfrm>
          <a:off x="862021" y="-76193"/>
          <a:ext cx="7257900" cy="5100600"/>
        </p:xfrm>
        <a:graphic>
          <a:graphicData uri="http://schemas.openxmlformats.org/drawingml/2006/chart">
            <c:chart r:id="rId3"/>
          </a:graphicData>
        </a:graphic>
      </p:graphicFrame>
      <p:cxnSp>
        <p:nvCxnSpPr>
          <p:cNvPr id="307" name="Google Shape;307;p9"/>
          <p:cNvCxnSpPr/>
          <p:nvPr/>
        </p:nvCxnSpPr>
        <p:spPr>
          <a:xfrm flipH="1" rot="10800000">
            <a:off x="4513313" y="1130653"/>
            <a:ext cx="1139911" cy="1353065"/>
          </a:xfrm>
          <a:prstGeom prst="straightConnector1">
            <a:avLst/>
          </a:prstGeom>
          <a:noFill/>
          <a:ln cap="flat" cmpd="sng" w="9525">
            <a:solidFill>
              <a:srgbClr val="0070C0"/>
            </a:solidFill>
            <a:prstDash val="solid"/>
            <a:miter lim="800000"/>
            <a:headEnd len="sm" w="sm" type="none"/>
            <a:tailEnd len="sm" w="sm" type="none"/>
          </a:ln>
        </p:spPr>
      </p:cxnSp>
      <p:cxnSp>
        <p:nvCxnSpPr>
          <p:cNvPr id="308" name="Google Shape;308;p9"/>
          <p:cNvCxnSpPr/>
          <p:nvPr/>
        </p:nvCxnSpPr>
        <p:spPr>
          <a:xfrm flipH="1" rot="10800000">
            <a:off x="4513313" y="902053"/>
            <a:ext cx="584243" cy="1581665"/>
          </a:xfrm>
          <a:prstGeom prst="straightConnector1">
            <a:avLst/>
          </a:prstGeom>
          <a:noFill/>
          <a:ln cap="flat" cmpd="sng" w="9525">
            <a:solidFill>
              <a:srgbClr val="0070C0"/>
            </a:solidFill>
            <a:prstDash val="solid"/>
            <a:miter lim="800000"/>
            <a:headEnd len="sm" w="sm" type="none"/>
            <a:tailEnd len="sm" w="sm" type="none"/>
          </a:ln>
        </p:spPr>
      </p:cxnSp>
      <p:cxnSp>
        <p:nvCxnSpPr>
          <p:cNvPr id="309" name="Google Shape;309;p9"/>
          <p:cNvCxnSpPr/>
          <p:nvPr/>
        </p:nvCxnSpPr>
        <p:spPr>
          <a:xfrm flipH="1" rot="10800000">
            <a:off x="4513306" y="1451929"/>
            <a:ext cx="1593828" cy="1031789"/>
          </a:xfrm>
          <a:prstGeom prst="straightConnector1">
            <a:avLst/>
          </a:prstGeom>
          <a:noFill/>
          <a:ln cap="flat" cmpd="sng" w="9525">
            <a:solidFill>
              <a:srgbClr val="0070C0"/>
            </a:solidFill>
            <a:prstDash val="solid"/>
            <a:miter lim="800000"/>
            <a:headEnd len="sm" w="sm" type="none"/>
            <a:tailEnd len="sm" w="sm" type="none"/>
          </a:ln>
        </p:spPr>
      </p:cxnSp>
      <p:cxnSp>
        <p:nvCxnSpPr>
          <p:cNvPr id="310" name="Google Shape;310;p9"/>
          <p:cNvCxnSpPr/>
          <p:nvPr/>
        </p:nvCxnSpPr>
        <p:spPr>
          <a:xfrm>
            <a:off x="4513307" y="2483708"/>
            <a:ext cx="2066667" cy="444843"/>
          </a:xfrm>
          <a:prstGeom prst="straightConnector1">
            <a:avLst/>
          </a:prstGeom>
          <a:noFill/>
          <a:ln cap="flat" cmpd="sng" w="9525">
            <a:solidFill>
              <a:srgbClr val="7F6000"/>
            </a:solidFill>
            <a:prstDash val="solid"/>
            <a:miter lim="800000"/>
            <a:headEnd len="sm" w="sm" type="none"/>
            <a:tailEnd len="sm" w="sm" type="none"/>
          </a:ln>
        </p:spPr>
      </p:cxnSp>
      <p:cxnSp>
        <p:nvCxnSpPr>
          <p:cNvPr id="311" name="Google Shape;311;p9"/>
          <p:cNvCxnSpPr/>
          <p:nvPr/>
        </p:nvCxnSpPr>
        <p:spPr>
          <a:xfrm flipH="1" rot="10800000">
            <a:off x="4513307" y="2255108"/>
            <a:ext cx="2023419" cy="228600"/>
          </a:xfrm>
          <a:prstGeom prst="straightConnector1">
            <a:avLst/>
          </a:prstGeom>
          <a:noFill/>
          <a:ln cap="flat" cmpd="sng" w="9525">
            <a:solidFill>
              <a:srgbClr val="7F6000"/>
            </a:solidFill>
            <a:prstDash val="solid"/>
            <a:miter lim="800000"/>
            <a:headEnd len="sm" w="sm" type="none"/>
            <a:tailEnd len="sm" w="sm" type="none"/>
          </a:ln>
        </p:spPr>
      </p:cxnSp>
      <p:cxnSp>
        <p:nvCxnSpPr>
          <p:cNvPr id="312" name="Google Shape;312;p9"/>
          <p:cNvCxnSpPr/>
          <p:nvPr/>
        </p:nvCxnSpPr>
        <p:spPr>
          <a:xfrm>
            <a:off x="4513306" y="2482172"/>
            <a:ext cx="1936922" cy="784847"/>
          </a:xfrm>
          <a:prstGeom prst="straightConnector1">
            <a:avLst/>
          </a:prstGeom>
          <a:noFill/>
          <a:ln cap="flat" cmpd="sng" w="9525">
            <a:solidFill>
              <a:srgbClr val="7F6000"/>
            </a:solidFill>
            <a:prstDash val="solid"/>
            <a:miter lim="800000"/>
            <a:headEnd len="sm" w="sm" type="none"/>
            <a:tailEnd len="sm" w="sm" type="none"/>
          </a:ln>
        </p:spPr>
      </p:cxnSp>
      <p:cxnSp>
        <p:nvCxnSpPr>
          <p:cNvPr id="313" name="Google Shape;313;p9"/>
          <p:cNvCxnSpPr/>
          <p:nvPr/>
        </p:nvCxnSpPr>
        <p:spPr>
          <a:xfrm>
            <a:off x="4513306" y="2480623"/>
            <a:ext cx="1774450" cy="1072913"/>
          </a:xfrm>
          <a:prstGeom prst="straightConnector1">
            <a:avLst/>
          </a:prstGeom>
          <a:noFill/>
          <a:ln cap="flat" cmpd="sng" w="9525">
            <a:solidFill>
              <a:srgbClr val="7F6000"/>
            </a:solidFill>
            <a:prstDash val="solid"/>
            <a:miter lim="800000"/>
            <a:headEnd len="sm" w="sm" type="none"/>
            <a:tailEnd len="sm" w="sm" type="none"/>
          </a:ln>
        </p:spPr>
      </p:cxnSp>
      <p:cxnSp>
        <p:nvCxnSpPr>
          <p:cNvPr id="314" name="Google Shape;314;p9"/>
          <p:cNvCxnSpPr/>
          <p:nvPr/>
        </p:nvCxnSpPr>
        <p:spPr>
          <a:xfrm>
            <a:off x="4513306" y="2480623"/>
            <a:ext cx="1593828" cy="1304603"/>
          </a:xfrm>
          <a:prstGeom prst="straightConnector1">
            <a:avLst/>
          </a:prstGeom>
          <a:noFill/>
          <a:ln cap="flat" cmpd="sng" w="9525">
            <a:solidFill>
              <a:srgbClr val="7F6000"/>
            </a:solidFill>
            <a:prstDash val="solid"/>
            <a:miter lim="800000"/>
            <a:headEnd len="sm" w="sm" type="none"/>
            <a:tailEnd len="sm" w="sm" type="none"/>
          </a:ln>
        </p:spPr>
      </p:cxnSp>
      <p:cxnSp>
        <p:nvCxnSpPr>
          <p:cNvPr id="315" name="Google Shape;315;p9"/>
          <p:cNvCxnSpPr/>
          <p:nvPr/>
        </p:nvCxnSpPr>
        <p:spPr>
          <a:xfrm>
            <a:off x="4513307" y="2483718"/>
            <a:ext cx="2066667" cy="117389"/>
          </a:xfrm>
          <a:prstGeom prst="straightConnector1">
            <a:avLst/>
          </a:prstGeom>
          <a:noFill/>
          <a:ln cap="flat" cmpd="sng" w="9525">
            <a:solidFill>
              <a:srgbClr val="7F6000"/>
            </a:solidFill>
            <a:prstDash val="solid"/>
            <a:miter lim="800000"/>
            <a:headEnd len="sm" w="sm" type="none"/>
            <a:tailEnd len="sm" w="sm" type="none"/>
          </a:ln>
        </p:spPr>
      </p:cxnSp>
      <p:cxnSp>
        <p:nvCxnSpPr>
          <p:cNvPr id="316" name="Google Shape;316;p9"/>
          <p:cNvCxnSpPr/>
          <p:nvPr/>
        </p:nvCxnSpPr>
        <p:spPr>
          <a:xfrm flipH="1">
            <a:off x="4208144" y="2480626"/>
            <a:ext cx="305163" cy="1889798"/>
          </a:xfrm>
          <a:prstGeom prst="straightConnector1">
            <a:avLst/>
          </a:prstGeom>
          <a:noFill/>
          <a:ln cap="flat" cmpd="sng" w="9525">
            <a:solidFill>
              <a:srgbClr val="385623"/>
            </a:solidFill>
            <a:prstDash val="solid"/>
            <a:miter lim="800000"/>
            <a:headEnd len="sm" w="sm" type="none"/>
            <a:tailEnd len="sm" w="sm" type="none"/>
          </a:ln>
        </p:spPr>
      </p:cxnSp>
      <p:cxnSp>
        <p:nvCxnSpPr>
          <p:cNvPr id="317" name="Google Shape;317;p9"/>
          <p:cNvCxnSpPr/>
          <p:nvPr/>
        </p:nvCxnSpPr>
        <p:spPr>
          <a:xfrm flipH="1">
            <a:off x="3718570" y="2480628"/>
            <a:ext cx="794738" cy="1795079"/>
          </a:xfrm>
          <a:prstGeom prst="straightConnector1">
            <a:avLst/>
          </a:prstGeom>
          <a:noFill/>
          <a:ln cap="flat" cmpd="sng" w="9525">
            <a:solidFill>
              <a:srgbClr val="385623"/>
            </a:solidFill>
            <a:prstDash val="solid"/>
            <a:miter lim="800000"/>
            <a:headEnd len="sm" w="sm" type="none"/>
            <a:tailEnd len="sm" w="sm" type="none"/>
          </a:ln>
        </p:spPr>
      </p:cxnSp>
      <p:cxnSp>
        <p:nvCxnSpPr>
          <p:cNvPr id="318" name="Google Shape;318;p9"/>
          <p:cNvCxnSpPr/>
          <p:nvPr/>
        </p:nvCxnSpPr>
        <p:spPr>
          <a:xfrm>
            <a:off x="4513306" y="2480626"/>
            <a:ext cx="290969" cy="1889798"/>
          </a:xfrm>
          <a:prstGeom prst="straightConnector1">
            <a:avLst/>
          </a:prstGeom>
          <a:noFill/>
          <a:ln cap="flat" cmpd="sng" w="9525">
            <a:solidFill>
              <a:srgbClr val="385623"/>
            </a:solidFill>
            <a:prstDash val="solid"/>
            <a:miter lim="800000"/>
            <a:headEnd len="sm" w="sm" type="none"/>
            <a:tailEnd len="sm" w="sm" type="none"/>
          </a:ln>
        </p:spPr>
      </p:cxnSp>
      <p:cxnSp>
        <p:nvCxnSpPr>
          <p:cNvPr id="319" name="Google Shape;319;p9"/>
          <p:cNvCxnSpPr/>
          <p:nvPr/>
        </p:nvCxnSpPr>
        <p:spPr>
          <a:xfrm flipH="1">
            <a:off x="2511512" y="2480626"/>
            <a:ext cx="1990029" cy="652301"/>
          </a:xfrm>
          <a:prstGeom prst="straightConnector1">
            <a:avLst/>
          </a:prstGeom>
          <a:noFill/>
          <a:ln cap="flat" cmpd="sng" w="12700">
            <a:solidFill>
              <a:schemeClr val="accent2"/>
            </a:solidFill>
            <a:prstDash val="solid"/>
            <a:miter lim="800000"/>
            <a:headEnd len="sm" w="sm" type="none"/>
            <a:tailEnd len="sm" w="sm" type="none"/>
          </a:ln>
        </p:spPr>
      </p:cxnSp>
      <p:cxnSp>
        <p:nvCxnSpPr>
          <p:cNvPr id="320" name="Google Shape;320;p9"/>
          <p:cNvCxnSpPr/>
          <p:nvPr/>
        </p:nvCxnSpPr>
        <p:spPr>
          <a:xfrm flipH="1">
            <a:off x="2425013" y="2491654"/>
            <a:ext cx="2036220" cy="239630"/>
          </a:xfrm>
          <a:prstGeom prst="straightConnector1">
            <a:avLst/>
          </a:prstGeom>
          <a:noFill/>
          <a:ln cap="flat" cmpd="sng" w="12700">
            <a:solidFill>
              <a:schemeClr val="accent2"/>
            </a:solidFill>
            <a:prstDash val="solid"/>
            <a:miter lim="800000"/>
            <a:headEnd len="sm" w="sm" type="none"/>
            <a:tailEnd len="sm" w="sm" type="none"/>
          </a:ln>
        </p:spPr>
      </p:cxnSp>
      <p:cxnSp>
        <p:nvCxnSpPr>
          <p:cNvPr id="321" name="Google Shape;321;p9"/>
          <p:cNvCxnSpPr/>
          <p:nvPr/>
        </p:nvCxnSpPr>
        <p:spPr>
          <a:xfrm flipH="1">
            <a:off x="2687595" y="2502681"/>
            <a:ext cx="1811596" cy="943313"/>
          </a:xfrm>
          <a:prstGeom prst="straightConnector1">
            <a:avLst/>
          </a:prstGeom>
          <a:noFill/>
          <a:ln cap="flat" cmpd="sng" w="12700">
            <a:solidFill>
              <a:schemeClr val="accent2"/>
            </a:solidFill>
            <a:prstDash val="solid"/>
            <a:miter lim="800000"/>
            <a:headEnd len="sm" w="sm" type="none"/>
            <a:tailEnd len="sm" w="sm" type="none"/>
          </a:ln>
        </p:spPr>
      </p:cxnSp>
      <p:cxnSp>
        <p:nvCxnSpPr>
          <p:cNvPr id="322" name="Google Shape;322;p9"/>
          <p:cNvCxnSpPr/>
          <p:nvPr/>
        </p:nvCxnSpPr>
        <p:spPr>
          <a:xfrm flipH="1">
            <a:off x="2872946" y="2500458"/>
            <a:ext cx="1647900" cy="1278586"/>
          </a:xfrm>
          <a:prstGeom prst="straightConnector1">
            <a:avLst/>
          </a:prstGeom>
          <a:noFill/>
          <a:ln cap="flat" cmpd="sng" w="12700">
            <a:solidFill>
              <a:schemeClr val="accent2"/>
            </a:solidFill>
            <a:prstDash val="solid"/>
            <a:miter lim="800000"/>
            <a:headEnd len="sm" w="sm" type="none"/>
            <a:tailEnd len="sm" w="sm" type="none"/>
          </a:ln>
        </p:spPr>
      </p:cxnSp>
      <p:cxnSp>
        <p:nvCxnSpPr>
          <p:cNvPr id="323" name="Google Shape;323;p9"/>
          <p:cNvCxnSpPr/>
          <p:nvPr/>
        </p:nvCxnSpPr>
        <p:spPr>
          <a:xfrm rot="10800000">
            <a:off x="2425015" y="2366321"/>
            <a:ext cx="2082410" cy="136359"/>
          </a:xfrm>
          <a:prstGeom prst="straightConnector1">
            <a:avLst/>
          </a:prstGeom>
          <a:noFill/>
          <a:ln cap="flat" cmpd="sng" w="12700">
            <a:solidFill>
              <a:schemeClr val="accent2"/>
            </a:solidFill>
            <a:prstDash val="solid"/>
            <a:miter lim="800000"/>
            <a:headEnd len="sm" w="sm" type="none"/>
            <a:tailEnd len="sm" w="sm" type="none"/>
          </a:ln>
        </p:spPr>
      </p:cxnSp>
      <p:cxnSp>
        <p:nvCxnSpPr>
          <p:cNvPr id="324" name="Google Shape;324;p9"/>
          <p:cNvCxnSpPr/>
          <p:nvPr/>
        </p:nvCxnSpPr>
        <p:spPr>
          <a:xfrm rot="10800000">
            <a:off x="3280918" y="1173717"/>
            <a:ext cx="1226513" cy="1317943"/>
          </a:xfrm>
          <a:prstGeom prst="straightConnector1">
            <a:avLst/>
          </a:prstGeom>
          <a:noFill/>
          <a:ln cap="flat" cmpd="sng" w="9525">
            <a:solidFill>
              <a:srgbClr val="002060"/>
            </a:solidFill>
            <a:prstDash val="solid"/>
            <a:miter lim="800000"/>
            <a:headEnd len="sm" w="sm" type="none"/>
            <a:tailEnd len="sm" w="sm" type="none"/>
          </a:ln>
        </p:spPr>
      </p:cxnSp>
      <p:cxnSp>
        <p:nvCxnSpPr>
          <p:cNvPr id="325" name="Google Shape;325;p9"/>
          <p:cNvCxnSpPr/>
          <p:nvPr/>
        </p:nvCxnSpPr>
        <p:spPr>
          <a:xfrm rot="10800000">
            <a:off x="3697123" y="975106"/>
            <a:ext cx="810307" cy="1507742"/>
          </a:xfrm>
          <a:prstGeom prst="straightConnector1">
            <a:avLst/>
          </a:prstGeom>
          <a:noFill/>
          <a:ln cap="flat" cmpd="sng" w="9525">
            <a:solidFill>
              <a:srgbClr val="002060"/>
            </a:solidFill>
            <a:prstDash val="solid"/>
            <a:miter lim="800000"/>
            <a:headEnd len="sm" w="sm" type="none"/>
            <a:tailEnd len="sm" w="sm" type="none"/>
          </a:ln>
        </p:spPr>
      </p:cxnSp>
      <p:cxnSp>
        <p:nvCxnSpPr>
          <p:cNvPr id="326" name="Google Shape;326;p9"/>
          <p:cNvCxnSpPr/>
          <p:nvPr/>
        </p:nvCxnSpPr>
        <p:spPr>
          <a:xfrm rot="10800000">
            <a:off x="2836489" y="1550985"/>
            <a:ext cx="1684358" cy="940673"/>
          </a:xfrm>
          <a:prstGeom prst="straightConnector1">
            <a:avLst/>
          </a:prstGeom>
          <a:noFill/>
          <a:ln cap="flat" cmpd="sng" w="9525">
            <a:solidFill>
              <a:srgbClr val="002060"/>
            </a:solidFill>
            <a:prstDash val="solid"/>
            <a:miter lim="800000"/>
            <a:headEnd len="sm" w="sm" type="none"/>
            <a:tailEnd len="sm" w="sm" type="none"/>
          </a:ln>
        </p:spPr>
      </p:cxnSp>
      <p:sp>
        <p:nvSpPr>
          <p:cNvPr id="327" name="Google Shape;327;p9"/>
          <p:cNvSpPr txBox="1"/>
          <p:nvPr/>
        </p:nvSpPr>
        <p:spPr>
          <a:xfrm rot="1597526">
            <a:off x="2627629" y="1844525"/>
            <a:ext cx="964254" cy="19620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825">
                <a:solidFill>
                  <a:schemeClr val="dk1"/>
                </a:solidFill>
                <a:latin typeface="Calibri"/>
                <a:ea typeface="Calibri"/>
                <a:cs typeface="Calibri"/>
                <a:sym typeface="Calibri"/>
              </a:rPr>
              <a:t>Increase Price</a:t>
            </a:r>
            <a:endParaRPr/>
          </a:p>
        </p:txBody>
      </p:sp>
      <p:sp>
        <p:nvSpPr>
          <p:cNvPr id="328" name="Google Shape;328;p9"/>
          <p:cNvSpPr txBox="1"/>
          <p:nvPr/>
        </p:nvSpPr>
        <p:spPr>
          <a:xfrm rot="5101130">
            <a:off x="3885701" y="1117942"/>
            <a:ext cx="964254" cy="19620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825">
                <a:solidFill>
                  <a:schemeClr val="dk1"/>
                </a:solidFill>
                <a:latin typeface="Calibri"/>
                <a:ea typeface="Calibri"/>
                <a:cs typeface="Calibri"/>
                <a:sym typeface="Calibri"/>
              </a:rPr>
              <a:t>Cut Costs</a:t>
            </a:r>
            <a:endParaRPr/>
          </a:p>
        </p:txBody>
      </p:sp>
      <p:sp>
        <p:nvSpPr>
          <p:cNvPr id="329" name="Google Shape;329;p9"/>
          <p:cNvSpPr txBox="1"/>
          <p:nvPr/>
        </p:nvSpPr>
        <p:spPr>
          <a:xfrm rot="3091158">
            <a:off x="3338346" y="1459929"/>
            <a:ext cx="964254" cy="19620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825">
                <a:solidFill>
                  <a:schemeClr val="dk1"/>
                </a:solidFill>
                <a:latin typeface="Calibri"/>
                <a:ea typeface="Calibri"/>
                <a:cs typeface="Calibri"/>
                <a:sym typeface="Calibri"/>
              </a:rPr>
              <a:t>Upsell &amp; Cross-Sell</a:t>
            </a:r>
            <a:endParaRPr/>
          </a:p>
        </p:txBody>
      </p:sp>
      <p:sp>
        <p:nvSpPr>
          <p:cNvPr id="330" name="Google Shape;330;p9"/>
          <p:cNvSpPr txBox="1"/>
          <p:nvPr/>
        </p:nvSpPr>
        <p:spPr>
          <a:xfrm rot="2258058">
            <a:off x="2959453" y="1694022"/>
            <a:ext cx="1441571" cy="323163"/>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825">
                <a:solidFill>
                  <a:schemeClr val="dk1"/>
                </a:solidFill>
                <a:latin typeface="Calibri"/>
                <a:ea typeface="Calibri"/>
                <a:cs typeface="Calibri"/>
                <a:sym typeface="Calibri"/>
              </a:rPr>
              <a:t>Increase Longevity of the Buying Relationship</a:t>
            </a:r>
            <a:endParaRPr/>
          </a:p>
        </p:txBody>
      </p:sp>
      <p:sp>
        <p:nvSpPr>
          <p:cNvPr id="331" name="Google Shape;331;p9"/>
          <p:cNvSpPr txBox="1"/>
          <p:nvPr/>
        </p:nvSpPr>
        <p:spPr>
          <a:xfrm rot="509423">
            <a:off x="2042463" y="2132251"/>
            <a:ext cx="1742789" cy="19620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825">
                <a:solidFill>
                  <a:schemeClr val="dk1"/>
                </a:solidFill>
                <a:latin typeface="Calibri"/>
                <a:ea typeface="Calibri"/>
                <a:cs typeface="Calibri"/>
                <a:sym typeface="Calibri"/>
              </a:rPr>
              <a:t>Sales Team</a:t>
            </a:r>
            <a:endParaRPr/>
          </a:p>
        </p:txBody>
      </p:sp>
      <p:sp>
        <p:nvSpPr>
          <p:cNvPr id="332" name="Google Shape;332;p9"/>
          <p:cNvSpPr txBox="1"/>
          <p:nvPr/>
        </p:nvSpPr>
        <p:spPr>
          <a:xfrm>
            <a:off x="2035178" y="2420414"/>
            <a:ext cx="1742789" cy="19620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825">
                <a:solidFill>
                  <a:schemeClr val="dk1"/>
                </a:solidFill>
                <a:latin typeface="Calibri"/>
                <a:ea typeface="Calibri"/>
                <a:cs typeface="Calibri"/>
                <a:sym typeface="Calibri"/>
              </a:rPr>
              <a:t>Appointments</a:t>
            </a:r>
            <a:endParaRPr/>
          </a:p>
        </p:txBody>
      </p:sp>
      <p:sp>
        <p:nvSpPr>
          <p:cNvPr id="333" name="Google Shape;333;p9"/>
          <p:cNvSpPr txBox="1"/>
          <p:nvPr/>
        </p:nvSpPr>
        <p:spPr>
          <a:xfrm rot="-661182">
            <a:off x="2365627" y="2646832"/>
            <a:ext cx="1742789" cy="19620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825">
                <a:solidFill>
                  <a:schemeClr val="dk1"/>
                </a:solidFill>
                <a:latin typeface="Calibri"/>
                <a:ea typeface="Calibri"/>
                <a:cs typeface="Calibri"/>
                <a:sym typeface="Calibri"/>
              </a:rPr>
              <a:t>Additional Products &amp; Services</a:t>
            </a:r>
            <a:endParaRPr/>
          </a:p>
        </p:txBody>
      </p:sp>
      <p:sp>
        <p:nvSpPr>
          <p:cNvPr id="334" name="Google Shape;334;p9"/>
          <p:cNvSpPr txBox="1"/>
          <p:nvPr/>
        </p:nvSpPr>
        <p:spPr>
          <a:xfrm rot="-1449997">
            <a:off x="2527788" y="2889784"/>
            <a:ext cx="1602580" cy="19620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825">
                <a:solidFill>
                  <a:schemeClr val="dk1"/>
                </a:solidFill>
                <a:latin typeface="Calibri"/>
                <a:ea typeface="Calibri"/>
                <a:cs typeface="Calibri"/>
                <a:sym typeface="Calibri"/>
              </a:rPr>
              <a:t>Increase Frequency of Purchase</a:t>
            </a:r>
            <a:endParaRPr/>
          </a:p>
        </p:txBody>
      </p:sp>
      <p:sp>
        <p:nvSpPr>
          <p:cNvPr id="335" name="Google Shape;335;p9"/>
          <p:cNvSpPr txBox="1"/>
          <p:nvPr/>
        </p:nvSpPr>
        <p:spPr>
          <a:xfrm rot="-1802252">
            <a:off x="2222662" y="3302245"/>
            <a:ext cx="1742789" cy="19620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825">
                <a:solidFill>
                  <a:schemeClr val="dk1"/>
                </a:solidFill>
                <a:latin typeface="Calibri"/>
                <a:ea typeface="Calibri"/>
                <a:cs typeface="Calibri"/>
                <a:sym typeface="Calibri"/>
              </a:rPr>
              <a:t>Downsell</a:t>
            </a:r>
            <a:endParaRPr sz="825">
              <a:solidFill>
                <a:schemeClr val="dk1"/>
              </a:solidFill>
              <a:latin typeface="Calibri"/>
              <a:ea typeface="Calibri"/>
              <a:cs typeface="Calibri"/>
              <a:sym typeface="Calibri"/>
            </a:endParaRPr>
          </a:p>
        </p:txBody>
      </p:sp>
      <p:sp>
        <p:nvSpPr>
          <p:cNvPr id="336" name="Google Shape;336;p9"/>
          <p:cNvSpPr txBox="1"/>
          <p:nvPr/>
        </p:nvSpPr>
        <p:spPr>
          <a:xfrm rot="-2700762">
            <a:off x="2739571" y="3281284"/>
            <a:ext cx="1688179" cy="19620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825">
                <a:solidFill>
                  <a:schemeClr val="dk1"/>
                </a:solidFill>
                <a:latin typeface="Calibri"/>
                <a:ea typeface="Calibri"/>
                <a:cs typeface="Calibri"/>
                <a:sym typeface="Calibri"/>
              </a:rPr>
              <a:t>Reactivate Former Customers</a:t>
            </a:r>
            <a:endParaRPr/>
          </a:p>
        </p:txBody>
      </p:sp>
      <p:sp>
        <p:nvSpPr>
          <p:cNvPr id="337" name="Google Shape;337;p9"/>
          <p:cNvSpPr txBox="1"/>
          <p:nvPr/>
        </p:nvSpPr>
        <p:spPr>
          <a:xfrm rot="-3649482">
            <a:off x="3342896" y="3615418"/>
            <a:ext cx="890397" cy="19620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825">
                <a:solidFill>
                  <a:schemeClr val="dk1"/>
                </a:solidFill>
                <a:latin typeface="Calibri"/>
                <a:ea typeface="Calibri"/>
                <a:cs typeface="Calibri"/>
                <a:sym typeface="Calibri"/>
              </a:rPr>
              <a:t>Compelling Offer</a:t>
            </a:r>
            <a:endParaRPr/>
          </a:p>
        </p:txBody>
      </p:sp>
      <p:sp>
        <p:nvSpPr>
          <p:cNvPr id="338" name="Google Shape;338;p9"/>
          <p:cNvSpPr txBox="1"/>
          <p:nvPr/>
        </p:nvSpPr>
        <p:spPr>
          <a:xfrm rot="-4494755">
            <a:off x="3566441" y="3890384"/>
            <a:ext cx="964254" cy="19620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825">
                <a:solidFill>
                  <a:schemeClr val="dk1"/>
                </a:solidFill>
                <a:latin typeface="Calibri"/>
                <a:ea typeface="Calibri"/>
                <a:cs typeface="Calibri"/>
                <a:sym typeface="Calibri"/>
              </a:rPr>
              <a:t>Scripts</a:t>
            </a:r>
            <a:endParaRPr/>
          </a:p>
        </p:txBody>
      </p:sp>
      <p:sp>
        <p:nvSpPr>
          <p:cNvPr id="339" name="Google Shape;339;p9"/>
          <p:cNvSpPr txBox="1"/>
          <p:nvPr/>
        </p:nvSpPr>
        <p:spPr>
          <a:xfrm rot="5400000">
            <a:off x="4043422" y="3773752"/>
            <a:ext cx="964254" cy="19620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825">
                <a:solidFill>
                  <a:schemeClr val="dk1"/>
                </a:solidFill>
                <a:latin typeface="Calibri"/>
                <a:ea typeface="Calibri"/>
                <a:cs typeface="Calibri"/>
                <a:sym typeface="Calibri"/>
              </a:rPr>
              <a:t>Initial Close Rates</a:t>
            </a:r>
            <a:endParaRPr/>
          </a:p>
        </p:txBody>
      </p:sp>
      <p:sp>
        <p:nvSpPr>
          <p:cNvPr id="340" name="Google Shape;340;p9"/>
          <p:cNvSpPr txBox="1"/>
          <p:nvPr/>
        </p:nvSpPr>
        <p:spPr>
          <a:xfrm rot="4392905">
            <a:off x="4329012" y="3598693"/>
            <a:ext cx="1166738" cy="19620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825">
                <a:solidFill>
                  <a:schemeClr val="dk1"/>
                </a:solidFill>
                <a:latin typeface="Calibri"/>
                <a:ea typeface="Calibri"/>
                <a:cs typeface="Calibri"/>
                <a:sym typeface="Calibri"/>
              </a:rPr>
              <a:t>Follow-up Close Rates</a:t>
            </a:r>
            <a:endParaRPr/>
          </a:p>
        </p:txBody>
      </p:sp>
      <p:sp>
        <p:nvSpPr>
          <p:cNvPr id="341" name="Google Shape;341;p9"/>
          <p:cNvSpPr txBox="1"/>
          <p:nvPr/>
        </p:nvSpPr>
        <p:spPr>
          <a:xfrm rot="-727874">
            <a:off x="5633400" y="2028651"/>
            <a:ext cx="1492183" cy="19620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825">
                <a:solidFill>
                  <a:schemeClr val="dk1"/>
                </a:solidFill>
                <a:latin typeface="Arial"/>
                <a:ea typeface="Arial"/>
                <a:cs typeface="Arial"/>
                <a:sym typeface="Arial"/>
              </a:rPr>
              <a:t>Referral Systems</a:t>
            </a:r>
            <a:endParaRPr/>
          </a:p>
        </p:txBody>
      </p:sp>
      <p:sp>
        <p:nvSpPr>
          <p:cNvPr id="342" name="Google Shape;342;p9"/>
          <p:cNvSpPr txBox="1"/>
          <p:nvPr/>
        </p:nvSpPr>
        <p:spPr>
          <a:xfrm rot="-301817">
            <a:off x="5739250" y="2270895"/>
            <a:ext cx="1965548" cy="19620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825">
                <a:solidFill>
                  <a:schemeClr val="dk1"/>
                </a:solidFill>
                <a:latin typeface="Arial"/>
                <a:ea typeface="Arial"/>
                <a:cs typeface="Arial"/>
                <a:sym typeface="Arial"/>
              </a:rPr>
              <a:t>JVs &amp; Alliances</a:t>
            </a:r>
            <a:endParaRPr/>
          </a:p>
        </p:txBody>
      </p:sp>
      <p:sp>
        <p:nvSpPr>
          <p:cNvPr id="343" name="Google Shape;343;p9"/>
          <p:cNvSpPr txBox="1"/>
          <p:nvPr/>
        </p:nvSpPr>
        <p:spPr>
          <a:xfrm rot="397942">
            <a:off x="5805211" y="2646834"/>
            <a:ext cx="1492183" cy="19620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825">
                <a:solidFill>
                  <a:schemeClr val="dk1"/>
                </a:solidFill>
                <a:latin typeface="Arial"/>
                <a:ea typeface="Arial"/>
                <a:cs typeface="Arial"/>
                <a:sym typeface="Arial"/>
              </a:rPr>
              <a:t>Publicity &amp; PR</a:t>
            </a:r>
            <a:endParaRPr/>
          </a:p>
        </p:txBody>
      </p:sp>
      <p:sp>
        <p:nvSpPr>
          <p:cNvPr id="344" name="Google Shape;344;p9"/>
          <p:cNvSpPr txBox="1"/>
          <p:nvPr/>
        </p:nvSpPr>
        <p:spPr>
          <a:xfrm rot="916784">
            <a:off x="5812069" y="2999680"/>
            <a:ext cx="1492183" cy="19620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825">
                <a:solidFill>
                  <a:schemeClr val="dk1"/>
                </a:solidFill>
                <a:latin typeface="Arial"/>
                <a:ea typeface="Arial"/>
                <a:cs typeface="Arial"/>
                <a:sym typeface="Arial"/>
              </a:rPr>
              <a:t>Direct Mail</a:t>
            </a:r>
            <a:endParaRPr/>
          </a:p>
        </p:txBody>
      </p:sp>
      <p:sp>
        <p:nvSpPr>
          <p:cNvPr id="345" name="Google Shape;345;p9"/>
          <p:cNvSpPr txBox="1"/>
          <p:nvPr/>
        </p:nvSpPr>
        <p:spPr>
          <a:xfrm rot="1510808">
            <a:off x="5660748" y="3315606"/>
            <a:ext cx="1492183" cy="19620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825">
                <a:solidFill>
                  <a:schemeClr val="dk1"/>
                </a:solidFill>
                <a:latin typeface="Arial"/>
                <a:ea typeface="Arial"/>
                <a:cs typeface="Arial"/>
                <a:sym typeface="Arial"/>
              </a:rPr>
              <a:t>Advertising</a:t>
            </a:r>
            <a:endParaRPr/>
          </a:p>
        </p:txBody>
      </p:sp>
      <p:sp>
        <p:nvSpPr>
          <p:cNvPr id="346" name="Google Shape;346;p9"/>
          <p:cNvSpPr txBox="1"/>
          <p:nvPr/>
        </p:nvSpPr>
        <p:spPr>
          <a:xfrm rot="2165343">
            <a:off x="5325165" y="3285627"/>
            <a:ext cx="964254" cy="19620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825">
                <a:solidFill>
                  <a:schemeClr val="dk1"/>
                </a:solidFill>
                <a:latin typeface="Arial"/>
                <a:ea typeface="Arial"/>
                <a:cs typeface="Arial"/>
                <a:sym typeface="Arial"/>
              </a:rPr>
              <a:t>Digital Marketing</a:t>
            </a:r>
            <a:endParaRPr/>
          </a:p>
        </p:txBody>
      </p:sp>
      <p:sp>
        <p:nvSpPr>
          <p:cNvPr id="347" name="Google Shape;347;p9"/>
          <p:cNvSpPr txBox="1"/>
          <p:nvPr/>
        </p:nvSpPr>
        <p:spPr>
          <a:xfrm rot="2835240">
            <a:off x="5357385" y="3962906"/>
            <a:ext cx="1492183" cy="19620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825">
                <a:solidFill>
                  <a:schemeClr val="dk1"/>
                </a:solidFill>
                <a:latin typeface="Arial"/>
                <a:ea typeface="Arial"/>
                <a:cs typeface="Arial"/>
                <a:sym typeface="Arial"/>
              </a:rPr>
              <a:t>Other</a:t>
            </a:r>
            <a:endParaRPr/>
          </a:p>
        </p:txBody>
      </p:sp>
      <p:sp>
        <p:nvSpPr>
          <p:cNvPr id="348" name="Google Shape;348;p9"/>
          <p:cNvSpPr txBox="1"/>
          <p:nvPr/>
        </p:nvSpPr>
        <p:spPr>
          <a:xfrm rot="-4799827">
            <a:off x="4446881" y="1023589"/>
            <a:ext cx="614792" cy="19620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825">
                <a:solidFill>
                  <a:schemeClr val="dk1"/>
                </a:solidFill>
                <a:latin typeface="Calibri"/>
                <a:ea typeface="Calibri"/>
                <a:cs typeface="Calibri"/>
                <a:sym typeface="Calibri"/>
              </a:rPr>
              <a:t>Strategy</a:t>
            </a:r>
            <a:endParaRPr/>
          </a:p>
        </p:txBody>
      </p:sp>
      <p:sp>
        <p:nvSpPr>
          <p:cNvPr id="349" name="Google Shape;349;p9"/>
          <p:cNvSpPr txBox="1"/>
          <p:nvPr/>
        </p:nvSpPr>
        <p:spPr>
          <a:xfrm rot="-3596993">
            <a:off x="4314461" y="1421474"/>
            <a:ext cx="1528637" cy="19620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825">
                <a:solidFill>
                  <a:schemeClr val="dk1"/>
                </a:solidFill>
                <a:latin typeface="Calibri"/>
                <a:ea typeface="Calibri"/>
                <a:cs typeface="Calibri"/>
                <a:sym typeface="Calibri"/>
              </a:rPr>
              <a:t>Market Dominating Position</a:t>
            </a:r>
            <a:endParaRPr/>
          </a:p>
        </p:txBody>
      </p:sp>
      <p:sp>
        <p:nvSpPr>
          <p:cNvPr id="350" name="Google Shape;350;p9"/>
          <p:cNvSpPr txBox="1"/>
          <p:nvPr/>
        </p:nvSpPr>
        <p:spPr>
          <a:xfrm rot="-2451037">
            <a:off x="4892383" y="1419373"/>
            <a:ext cx="1483864" cy="19620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825">
                <a:solidFill>
                  <a:schemeClr val="dk1"/>
                </a:solidFill>
                <a:latin typeface="Calibri"/>
                <a:ea typeface="Calibri"/>
                <a:cs typeface="Calibri"/>
                <a:sym typeface="Calibri"/>
              </a:rPr>
              <a:t>Policies, Procedures</a:t>
            </a:r>
            <a:endParaRPr/>
          </a:p>
        </p:txBody>
      </p:sp>
      <p:sp>
        <p:nvSpPr>
          <p:cNvPr id="351" name="Google Shape;351;p9"/>
          <p:cNvSpPr txBox="1"/>
          <p:nvPr/>
        </p:nvSpPr>
        <p:spPr>
          <a:xfrm rot="-1507228">
            <a:off x="4931710" y="1894093"/>
            <a:ext cx="1330730" cy="19620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825">
                <a:solidFill>
                  <a:schemeClr val="dk1"/>
                </a:solidFill>
                <a:latin typeface="Calibri"/>
                <a:ea typeface="Calibri"/>
                <a:cs typeface="Calibri"/>
                <a:sym typeface="Calibri"/>
              </a:rPr>
              <a:t>Trust, Expertise, Education</a:t>
            </a:r>
            <a:endParaRPr/>
          </a:p>
        </p:txBody>
      </p:sp>
      <p:cxnSp>
        <p:nvCxnSpPr>
          <p:cNvPr id="352" name="Google Shape;352;p9"/>
          <p:cNvCxnSpPr/>
          <p:nvPr/>
        </p:nvCxnSpPr>
        <p:spPr>
          <a:xfrm>
            <a:off x="4495420" y="2485849"/>
            <a:ext cx="848974" cy="1755617"/>
          </a:xfrm>
          <a:prstGeom prst="straightConnector1">
            <a:avLst/>
          </a:prstGeom>
          <a:noFill/>
          <a:ln cap="flat" cmpd="sng" w="9525">
            <a:solidFill>
              <a:srgbClr val="385623"/>
            </a:solidFill>
            <a:prstDash val="solid"/>
            <a:miter lim="800000"/>
            <a:headEnd len="sm" w="sm" type="none"/>
            <a:tailEnd len="sm" w="sm" type="none"/>
          </a:ln>
        </p:spPr>
      </p:cxnSp>
      <p:sp>
        <p:nvSpPr>
          <p:cNvPr id="353" name="Google Shape;353;p9"/>
          <p:cNvSpPr txBox="1"/>
          <p:nvPr/>
        </p:nvSpPr>
        <p:spPr>
          <a:xfrm rot="3657642">
            <a:off x="4689564" y="3606193"/>
            <a:ext cx="1166738" cy="19620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825">
                <a:solidFill>
                  <a:schemeClr val="dk1"/>
                </a:solidFill>
                <a:latin typeface="Calibri"/>
                <a:ea typeface="Calibri"/>
                <a:cs typeface="Calibri"/>
                <a:sym typeface="Calibri"/>
              </a:rPr>
              <a:t>Drip Campaign</a:t>
            </a:r>
            <a:endParaRPr/>
          </a:p>
        </p:txBody>
      </p:sp>
      <p:cxnSp>
        <p:nvCxnSpPr>
          <p:cNvPr id="354" name="Google Shape;354;p9"/>
          <p:cNvCxnSpPr/>
          <p:nvPr/>
        </p:nvCxnSpPr>
        <p:spPr>
          <a:xfrm rot="10800000">
            <a:off x="4100304" y="870773"/>
            <a:ext cx="416206" cy="1630689"/>
          </a:xfrm>
          <a:prstGeom prst="straightConnector1">
            <a:avLst/>
          </a:prstGeom>
          <a:noFill/>
          <a:ln cap="flat" cmpd="sng" w="9525">
            <a:solidFill>
              <a:srgbClr val="002060"/>
            </a:solidFill>
            <a:prstDash val="solid"/>
            <a:miter lim="800000"/>
            <a:headEnd len="sm" w="sm" type="none"/>
            <a:tailEnd len="sm" w="sm" type="none"/>
          </a:ln>
        </p:spPr>
      </p:cxnSp>
      <p:sp>
        <p:nvSpPr>
          <p:cNvPr id="355" name="Google Shape;355;p9"/>
          <p:cNvSpPr txBox="1"/>
          <p:nvPr/>
        </p:nvSpPr>
        <p:spPr>
          <a:xfrm rot="4245135">
            <a:off x="3551089" y="1174562"/>
            <a:ext cx="964254" cy="196206"/>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825">
                <a:solidFill>
                  <a:schemeClr val="dk1"/>
                </a:solidFill>
                <a:latin typeface="Calibri"/>
                <a:ea typeface="Calibri"/>
                <a:cs typeface="Calibri"/>
                <a:sym typeface="Calibri"/>
              </a:rPr>
              <a:t>Bundling</a:t>
            </a:r>
            <a:endParaRPr/>
          </a:p>
        </p:txBody>
      </p:sp>
      <p:pic>
        <p:nvPicPr>
          <p:cNvPr id="356" name="Google Shape;356;p9"/>
          <p:cNvPicPr preferRelativeResize="0"/>
          <p:nvPr/>
        </p:nvPicPr>
        <p:blipFill rotWithShape="1">
          <a:blip r:embed="rId4">
            <a:alphaModFix/>
          </a:blip>
          <a:srcRect b="0" l="0" r="0" t="0"/>
          <a:stretch/>
        </p:blipFill>
        <p:spPr>
          <a:xfrm>
            <a:off x="6782379" y="3557171"/>
            <a:ext cx="2185878" cy="1229557"/>
          </a:xfrm>
          <a:prstGeom prst="rect">
            <a:avLst/>
          </a:prstGeom>
          <a:noFill/>
          <a:ln>
            <a:noFill/>
          </a:ln>
        </p:spPr>
      </p:pic>
      <p:sp>
        <p:nvSpPr>
          <p:cNvPr id="357" name="Google Shape;357;p9"/>
          <p:cNvSpPr/>
          <p:nvPr/>
        </p:nvSpPr>
        <p:spPr>
          <a:xfrm flipH="1" rot="-1225228">
            <a:off x="8146972" y="3143294"/>
            <a:ext cx="102422" cy="455897"/>
          </a:xfrm>
          <a:prstGeom prst="downArrow">
            <a:avLst>
              <a:gd fmla="val 50000" name="adj1"/>
              <a:gd fmla="val 50000" name="adj2"/>
            </a:avLst>
          </a:prstGeom>
          <a:solidFill>
            <a:srgbClr val="FF000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8" name="Google Shape;358;p9"/>
          <p:cNvSpPr txBox="1"/>
          <p:nvPr/>
        </p:nvSpPr>
        <p:spPr>
          <a:xfrm>
            <a:off x="7076434" y="1351034"/>
            <a:ext cx="1779828" cy="1731241"/>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US" sz="2700">
                <a:solidFill>
                  <a:schemeClr val="dk1"/>
                </a:solidFill>
                <a:latin typeface="Archivo Narrow"/>
                <a:ea typeface="Archivo Narrow"/>
                <a:cs typeface="Archivo Narrow"/>
                <a:sym typeface="Archivo Narrow"/>
              </a:rPr>
              <a:t>Most “Marketing” companies start here</a:t>
            </a:r>
            <a:endParaRPr/>
          </a:p>
        </p:txBody>
      </p:sp>
      <p:sp>
        <p:nvSpPr>
          <p:cNvPr id="359" name="Google Shape;359;p9"/>
          <p:cNvSpPr txBox="1"/>
          <p:nvPr/>
        </p:nvSpPr>
        <p:spPr>
          <a:xfrm>
            <a:off x="3528989" y="230040"/>
            <a:ext cx="196560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Archivo Narrow"/>
                <a:ea typeface="Archivo Narrow"/>
                <a:cs typeface="Archivo Narrow"/>
                <a:sym typeface="Archivo Narrow"/>
              </a:rPr>
              <a:t>The Problem</a:t>
            </a:r>
            <a:endParaRPr sz="1800">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2007-08-01T18:25:28Z</dcterms:created>
  <dc:creator>Aulsh</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Laurence Debruyne</vt:lpwstr>
  </property>
</Properties>
</file>