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7.jpeg" ContentType="image/jpeg"/>
  <Override PartName="/ppt/media/image16.jpeg" ContentType="image/jpeg"/>
  <Override PartName="/ppt/media/image6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1.png" ContentType="image/png"/>
  <Override PartName="/ppt/media/image4.jpeg" ContentType="image/jpeg"/>
  <Override PartName="/ppt/media/image5.jpeg" ContentType="image/jpeg"/>
  <Override PartName="/ppt/media/image3.jpeg" ContentType="image/jpeg"/>
  <Override PartName="/ppt/media/image2.jpeg" ContentType="image/jpeg"/>
  <Override PartName="/ppt/media/image8.jpeg" ContentType="image/jpeg"/>
  <Override PartName="/ppt/media/image1.png" ContentType="image/png"/>
  <Override PartName="/ppt/media/image7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808992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90720" y="3243960"/>
            <a:ext cx="808992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36120" y="136800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990720" y="324396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36120" y="324396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260460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726000" y="1368000"/>
            <a:ext cx="260460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461280" y="1368000"/>
            <a:ext cx="260460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990720" y="3243960"/>
            <a:ext cx="260460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726000" y="3243960"/>
            <a:ext cx="260460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461280" y="3243960"/>
            <a:ext cx="260460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90720" y="1368000"/>
            <a:ext cx="8089920" cy="359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8089920" cy="359100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3947760" cy="359100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36120" y="1368000"/>
            <a:ext cx="3947760" cy="359100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455640" y="360360"/>
            <a:ext cx="3159000" cy="412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36120" y="1368000"/>
            <a:ext cx="3947760" cy="359100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90720" y="324396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3947760" cy="359100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36120" y="136800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36120" y="324396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55640" y="338400"/>
            <a:ext cx="3159000" cy="93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36120" y="1368000"/>
            <a:ext cx="394776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990720" y="3243960"/>
            <a:ext cx="8089920" cy="171288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3240"/>
            <a:ext cx="10078920" cy="56674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55640" y="360360"/>
            <a:ext cx="3159000" cy="890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GB" sz="33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1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90720" y="1368000"/>
            <a:ext cx="8089920" cy="3591000"/>
          </a:xfrm>
          <a:prstGeom prst="rect">
            <a:avLst/>
          </a:prstGeom>
        </p:spPr>
        <p:txBody>
          <a:bodyPr lIns="0" rIns="0" tIns="21240" bIns="0">
            <a:normAutofit/>
          </a:bodyPr>
          <a:p>
            <a:pPr marL="342720" indent="-342720">
              <a:spcAft>
                <a:spcPts val="1060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  <a:p>
            <a:pPr lvl="1" marL="742680" indent="-285480">
              <a:spcAft>
                <a:spcPts val="848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55520"/>
                <a:tab algn="l" pos="604800"/>
                <a:tab algn="l" pos="1054080"/>
                <a:tab algn="l" pos="1503360"/>
                <a:tab algn="l" pos="1952280"/>
                <a:tab algn="l" pos="2401560"/>
                <a:tab algn="l" pos="2850840"/>
                <a:tab algn="l" pos="3300120"/>
                <a:tab algn="l" pos="3749400"/>
                <a:tab algn="l" pos="4198680"/>
                <a:tab algn="l" pos="4647960"/>
                <a:tab algn="l" pos="5097240"/>
                <a:tab algn="l" pos="5546520"/>
                <a:tab algn="l" pos="5995800"/>
                <a:tab algn="l" pos="6445080"/>
                <a:tab algn="l" pos="6894360"/>
                <a:tab algn="l" pos="7343640"/>
                <a:tab algn="l" pos="7792920"/>
                <a:tab algn="l" pos="8242200"/>
                <a:tab algn="l" pos="8691480"/>
              </a:tabLst>
            </a:pPr>
            <a:r>
              <a:rPr b="0" lang="en-GB" sz="21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600">
              <a:spcAft>
                <a:spcPts val="635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204480"/>
                <a:tab algn="l" pos="653760"/>
                <a:tab algn="l" pos="1103040"/>
                <a:tab algn="l" pos="1552320"/>
                <a:tab algn="l" pos="2001600"/>
                <a:tab algn="l" pos="2450880"/>
                <a:tab algn="l" pos="2900160"/>
                <a:tab algn="l" pos="334944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160"/>
                <a:tab algn="l" pos="8740440"/>
              </a:tabLst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600">
              <a:spcAft>
                <a:spcPts val="422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96560"/>
                <a:tab algn="l" pos="645840"/>
                <a:tab algn="l" pos="1095120"/>
                <a:tab algn="l" pos="1544400"/>
                <a:tab algn="l" pos="1993680"/>
                <a:tab algn="l" pos="2442960"/>
                <a:tab algn="l" pos="2892240"/>
                <a:tab algn="l" pos="3341520"/>
                <a:tab algn="l" pos="3790800"/>
                <a:tab algn="l" pos="4240080"/>
                <a:tab algn="l" pos="4689360"/>
                <a:tab algn="l" pos="5138640"/>
                <a:tab algn="l" pos="5587920"/>
                <a:tab algn="l" pos="6037200"/>
                <a:tab algn="l" pos="6486480"/>
                <a:tab algn="l" pos="6935760"/>
                <a:tab algn="l" pos="7385040"/>
                <a:tab algn="l" pos="7833960"/>
                <a:tab algn="l" pos="8283240"/>
                <a:tab algn="l" pos="8732520"/>
              </a:tabLst>
            </a:pPr>
            <a:r>
              <a:rPr b="0" lang="en-GB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GB" sz="15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600">
              <a:spcAft>
                <a:spcPts val="21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GB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GB" sz="1500" spc="-1" strike="noStrike">
              <a:solidFill>
                <a:srgbClr val="ffffff"/>
              </a:solidFill>
              <a:latin typeface="Arial"/>
            </a:endParaRPr>
          </a:p>
          <a:p>
            <a:pPr lvl="5" marL="2057400" indent="-228600">
              <a:spcAft>
                <a:spcPts val="21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GB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GB" sz="1500" spc="-1" strike="noStrike">
              <a:solidFill>
                <a:srgbClr val="ffffff"/>
              </a:solidFill>
              <a:latin typeface="Arial"/>
            </a:endParaRPr>
          </a:p>
          <a:p>
            <a:pPr lvl="6" marL="2057400" indent="-228600">
              <a:spcAft>
                <a:spcPts val="21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GB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GB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863640" y="5165280"/>
            <a:ext cx="2122560" cy="38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400" spc="-1" strike="noStrike">
                <a:solidFill>
                  <a:srgbClr val="770707"/>
                </a:solidFill>
                <a:latin typeface="Arial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8080" y="5165280"/>
            <a:ext cx="3186000" cy="38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400" spc="-1" strike="noStrike">
                <a:solidFill>
                  <a:srgbClr val="770707"/>
                </a:solidFill>
                <a:latin typeface="Arial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083000" y="5165280"/>
            <a:ext cx="2195640" cy="38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71BABF1A-6DD7-4CD9-AEEF-5E90B5F624DC}" type="slidenum">
              <a:rPr b="0" lang="en-GB" sz="1400" spc="-1" strike="noStrike">
                <a:solidFill>
                  <a:srgbClr val="770707"/>
                </a:solidFill>
                <a:latin typeface="Arial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2800" cy="1798920"/>
          </a:xfrm>
          <a:prstGeom prst="rect">
            <a:avLst/>
          </a:prstGeom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331920" y="4967280"/>
            <a:ext cx="1008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60360" y="4994280"/>
            <a:ext cx="952560" cy="40644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/>
          <p:nvPr/>
        </p:nvSpPr>
        <p:spPr>
          <a:xfrm>
            <a:off x="1310040" y="4914000"/>
            <a:ext cx="8020080" cy="60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8891640" y="324000"/>
            <a:ext cx="971640" cy="97128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8939160" y="360360"/>
            <a:ext cx="889200" cy="888840"/>
          </a:xfrm>
          <a:prstGeom prst="rect">
            <a:avLst/>
          </a:prstGeom>
          <a:ln w="0">
            <a:noFill/>
          </a:ln>
        </p:spPr>
      </p:pic>
      <p:sp>
        <p:nvSpPr>
          <p:cNvPr id="48" name=""/>
          <p:cNvSpPr/>
          <p:nvPr/>
        </p:nvSpPr>
        <p:spPr>
          <a:xfrm>
            <a:off x="1080000" y="1984320"/>
            <a:ext cx="81356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6000" spc="-1" strike="noStrike">
                <a:solidFill>
                  <a:srgbClr val="ff0000"/>
                </a:solidFill>
                <a:latin typeface="Arial"/>
              </a:rPr>
              <a:t>“</a:t>
            </a:r>
            <a:r>
              <a:rPr b="1" i="1" lang="en-GB" sz="6000" spc="-1" strike="noStrike">
                <a:solidFill>
                  <a:srgbClr val="ff0000"/>
                </a:solidFill>
                <a:latin typeface="Arial"/>
              </a:rPr>
              <a:t>Living on the Water”</a:t>
            </a:r>
            <a:endParaRPr b="0" lang="en-GB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216000" y="431640"/>
            <a:ext cx="9448560" cy="125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Presentation 8</a:t>
            </a:r>
            <a:r>
              <a:rPr b="1" i="1" lang="en-GB" sz="3200" spc="-1" strike="noStrike" baseline="33000">
                <a:solidFill>
                  <a:srgbClr val="000000"/>
                </a:solidFill>
                <a:latin typeface="Arial"/>
              </a:rPr>
              <a:t>th</a:t>
            </a: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 June 2021 to the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All Party Parliamentary Group – Waterways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576000" y="2952000"/>
            <a:ext cx="7416000" cy="115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400" spc="-1" strike="noStrike">
                <a:solidFill>
                  <a:srgbClr val="0000ff"/>
                </a:solidFill>
                <a:latin typeface="Arial"/>
              </a:rPr>
              <a:t>NBTA: Supporting Itinerant Boat-dwellers</a:t>
            </a:r>
            <a:endParaRPr b="0" lang="en-GB" sz="24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400" spc="-1" strike="noStrike">
                <a:solidFill>
                  <a:srgbClr val="0000ff"/>
                </a:solidFill>
                <a:latin typeface="Arial"/>
              </a:rPr>
              <a:t>W: www.bargee-traveller.org.uk</a:t>
            </a:r>
            <a:endParaRPr b="0" lang="en-GB" sz="24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400" spc="-1" strike="noStrike">
                <a:solidFill>
                  <a:srgbClr val="0000ff"/>
                </a:solidFill>
                <a:latin typeface="Arial"/>
              </a:rPr>
              <a:t>E: secretariat@bargee-traveller.org.uk</a:t>
            </a:r>
            <a:endParaRPr b="0" lang="en-GB" sz="24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4968000" y="4245480"/>
            <a:ext cx="4824000" cy="65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Nick Brown – Secretary 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360360" y="4994280"/>
            <a:ext cx="952560" cy="406440"/>
          </a:xfrm>
          <a:prstGeom prst="rect">
            <a:avLst/>
          </a:prstGeom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1310400" y="4914000"/>
            <a:ext cx="8020080" cy="60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429840" y="480600"/>
            <a:ext cx="9072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&gt; What We Want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576000" y="1224000"/>
            <a:ext cx="9072000" cy="338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- Non-CRT: 56-day moorings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- CRT: no 20-mile range spec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    </a:t>
            </a: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(unlawful)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- CRT: &lt;14-day restrictions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    </a:t>
            </a: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to end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- recognition IN LAW of our right to live on our boats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    </a:t>
            </a: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(new legislation) irrespective of jurisdiction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- </a:t>
            </a: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this right to subordinate recreational use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5655960" y="292320"/>
            <a:ext cx="4424040" cy="287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571560" cy="4762080"/>
          </a:xfrm>
          <a:prstGeom prst="rect">
            <a:avLst/>
          </a:prstGeom>
          <a:ln w="0">
            <a:noFill/>
          </a:ln>
        </p:spPr>
      </p:pic>
      <p:sp>
        <p:nvSpPr>
          <p:cNvPr id="58" name=""/>
          <p:cNvSpPr/>
          <p:nvPr/>
        </p:nvSpPr>
        <p:spPr>
          <a:xfrm>
            <a:off x="331920" y="4967280"/>
            <a:ext cx="1008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360360" y="4994280"/>
            <a:ext cx="952560" cy="406440"/>
          </a:xfrm>
          <a:prstGeom prst="rect">
            <a:avLst/>
          </a:prstGeom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1310400" y="4914000"/>
            <a:ext cx="8020080" cy="60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360000" y="217080"/>
            <a:ext cx="9432000" cy="71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&gt; Why be an Itinerant Boat-Dweller?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1008000" y="1728000"/>
            <a:ext cx="4176000" cy="35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"/>
          <p:cNvSpPr/>
          <p:nvPr/>
        </p:nvSpPr>
        <p:spPr>
          <a:xfrm>
            <a:off x="-1200600" y="1117440"/>
            <a:ext cx="9936000" cy="35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"/>
          <p:cNvSpPr/>
          <p:nvPr/>
        </p:nvSpPr>
        <p:spPr>
          <a:xfrm>
            <a:off x="7221960" y="2173320"/>
            <a:ext cx="4176000" cy="35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9" marL="2057400" indent="-228600">
              <a:lnSpc>
                <a:spcPct val="93000"/>
              </a:lnSpc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GB" sz="2800" spc="-1" strike="noStrike">
              <a:solidFill>
                <a:srgbClr val="7da647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7da647"/>
                </a:solidFill>
                <a:latin typeface="Arial"/>
              </a:rPr>
              <a:t>a boater”</a:t>
            </a:r>
            <a:endParaRPr b="0" lang="en-GB" sz="2800" spc="-1" strike="noStrike">
              <a:solidFill>
                <a:srgbClr val="7da647"/>
              </a:solidFill>
              <a:latin typeface="Arial"/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3672000" y="1296000"/>
            <a:ext cx="6120000" cy="333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- Increase in population driven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	</a:t>
            </a: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by housing crisis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- Serenity, peace, movement in a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	</a:t>
            </a: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troubled world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- Culture, strong and supportive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	</a:t>
            </a: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community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- It is a challenge, it is fun: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	</a:t>
            </a: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“</a:t>
            </a: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They’ll take me off my boat in a box”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	</a:t>
            </a: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“</a:t>
            </a:r>
            <a:r>
              <a:rPr b="1" lang="en-GB" sz="2400" spc="-1" strike="noStrike">
                <a:solidFill>
                  <a:srgbClr val="7da647"/>
                </a:solidFill>
                <a:latin typeface="Arial"/>
              </a:rPr>
              <a:t>Once a boater always a boater”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6276600" y="1195920"/>
            <a:ext cx="3809520" cy="2476080"/>
          </a:xfrm>
          <a:prstGeom prst="rect">
            <a:avLst/>
          </a:prstGeom>
          <a:ln w="0">
            <a:noFill/>
          </a:ln>
        </p:spPr>
      </p:pic>
      <p:sp>
        <p:nvSpPr>
          <p:cNvPr id="67" name=""/>
          <p:cNvSpPr/>
          <p:nvPr/>
        </p:nvSpPr>
        <p:spPr>
          <a:xfrm>
            <a:off x="331920" y="4967280"/>
            <a:ext cx="1008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360360" y="4994280"/>
            <a:ext cx="952560" cy="406440"/>
          </a:xfrm>
          <a:prstGeom prst="rect">
            <a:avLst/>
          </a:prstGeom>
          <a:ln w="0">
            <a:noFill/>
          </a:ln>
        </p:spPr>
      </p:pic>
      <p:sp>
        <p:nvSpPr>
          <p:cNvPr id="69" name=""/>
          <p:cNvSpPr/>
          <p:nvPr/>
        </p:nvSpPr>
        <p:spPr>
          <a:xfrm>
            <a:off x="1310400" y="4914000"/>
            <a:ext cx="8020080" cy="60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429840" y="480600"/>
            <a:ext cx="9072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&gt; What Entitles us to Live on Boats?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95480" y="1080000"/>
            <a:ext cx="6428520" cy="377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- </a:t>
            </a: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Natural rivers: 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public right of navigation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- Since time immemorial 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Magna Carta, no distance 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or times specified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- No law preventing nomadic living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-  BUT Police, Crime, 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Sentencing and Courts Bill 2021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- CRT: s.17(3)(c)(ii) BW Act 1995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885840" cy="2211840"/>
          </a:xfrm>
          <a:prstGeom prst="rect">
            <a:avLst/>
          </a:prstGeom>
          <a:ln w="0">
            <a:noFill/>
          </a:ln>
        </p:spPr>
      </p:pic>
      <p:sp>
        <p:nvSpPr>
          <p:cNvPr id="73" name=""/>
          <p:cNvSpPr/>
          <p:nvPr/>
        </p:nvSpPr>
        <p:spPr>
          <a:xfrm>
            <a:off x="331920" y="4967280"/>
            <a:ext cx="1008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360360" y="4994280"/>
            <a:ext cx="952560" cy="406440"/>
          </a:xfrm>
          <a:prstGeom prst="rect">
            <a:avLst/>
          </a:prstGeom>
          <a:ln w="0">
            <a:noFill/>
          </a:ln>
        </p:spPr>
      </p:pic>
      <p:sp>
        <p:nvSpPr>
          <p:cNvPr id="75" name=""/>
          <p:cNvSpPr/>
          <p:nvPr/>
        </p:nvSpPr>
        <p:spPr>
          <a:xfrm>
            <a:off x="1310400" y="4914000"/>
            <a:ext cx="8020080" cy="60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2297880" y="73080"/>
            <a:ext cx="7632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&gt; What is all the Fuss About??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121320" y="2279880"/>
            <a:ext cx="9814680" cy="268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- Constant encroachment on these rights by: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CRT, other Navigation Authorities, 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other state actors, some private landowners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- “We are in the way” of recreational use 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– </a:t>
            </a: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trying to “get rid”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algn="ctr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 u="heavy">
                <a:solidFill>
                  <a:srgbClr val="0000ff"/>
                </a:solidFill>
                <a:uFillTx/>
                <a:latin typeface="Arial"/>
              </a:rPr>
              <a:t>We need  stronger protection</a:t>
            </a:r>
            <a:endParaRPr b="0" lang="en-GB" sz="3200" spc="-1" strike="noStrike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 u="heavy">
                <a:solidFill>
                  <a:srgbClr val="0000ff"/>
                </a:solidFill>
                <a:uFillTx/>
                <a:latin typeface="Arial"/>
              </a:rPr>
              <a:t> 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en-GB" sz="28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4104000" y="792000"/>
            <a:ext cx="5832000" cy="1677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- Recreational use subordinate to residential use: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s.8 Human Rights Act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lnSpc>
                <a:spcPct val="93000"/>
              </a:lnSpc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                                   </a:t>
            </a:r>
            <a:r>
              <a:rPr b="1" i="1" lang="en-GB" sz="2800" spc="-1" strike="noStrike">
                <a:solidFill>
                  <a:srgbClr val="0000ff"/>
                </a:solidFill>
                <a:latin typeface="Arial"/>
              </a:rPr>
              <a:t>BUT...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400000" y="0"/>
            <a:ext cx="4682160" cy="2381400"/>
          </a:xfrm>
          <a:prstGeom prst="rect">
            <a:avLst/>
          </a:prstGeom>
          <a:ln w="0">
            <a:noFill/>
          </a:ln>
        </p:spPr>
      </p:pic>
      <p:sp>
        <p:nvSpPr>
          <p:cNvPr id="80" name=""/>
          <p:cNvSpPr/>
          <p:nvPr/>
        </p:nvSpPr>
        <p:spPr>
          <a:xfrm>
            <a:off x="331920" y="4967280"/>
            <a:ext cx="1008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360360" y="4994280"/>
            <a:ext cx="952560" cy="406440"/>
          </a:xfrm>
          <a:prstGeom prst="rect">
            <a:avLst/>
          </a:prstGeom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1310400" y="4914000"/>
            <a:ext cx="8020080" cy="60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"/>
          <p:cNvSpPr txBox="1"/>
          <p:nvPr/>
        </p:nvSpPr>
        <p:spPr>
          <a:xfrm>
            <a:off x="216000" y="279360"/>
            <a:ext cx="5040000" cy="130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&gt; Casework: 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	</a:t>
            </a:r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the Numbers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216000" y="1584000"/>
            <a:ext cx="5832000" cy="93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800" spc="-1" strike="noStrike">
                <a:solidFill>
                  <a:srgbClr val="0000ff"/>
                </a:solidFill>
                <a:latin typeface="Arial"/>
              </a:rPr>
              <a:t>The NBTA provides casework support and advocacy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282240" y="2826000"/>
          <a:ext cx="9585720" cy="1575000"/>
        </p:xfrm>
        <a:graphic>
          <a:graphicData uri="http://schemas.openxmlformats.org/drawingml/2006/table">
            <a:tbl>
              <a:tblPr/>
              <a:tblGrid>
                <a:gridCol w="1369440"/>
                <a:gridCol w="1369440"/>
                <a:gridCol w="1369440"/>
                <a:gridCol w="1369440"/>
                <a:gridCol w="1369440"/>
                <a:gridCol w="1369440"/>
                <a:gridCol w="1369440"/>
              </a:tblGrid>
              <a:tr h="462960"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1" lang="en-GB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1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 b="1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1" lang="en-GB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  <a:endParaRPr b="1" lang="en-GB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1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  <a:endParaRPr b="1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1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  <a:endParaRPr b="1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1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endParaRPr b="1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1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  <a:endParaRPr b="1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111240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Litigation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Others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</a:tabLst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880">
                      <a:solidFill>
                        <a:srgbClr val="0000ff"/>
                      </a:solidFill>
                    </a:lnL>
                    <a:lnR w="2880">
                      <a:solidFill>
                        <a:srgbClr val="0000ff"/>
                      </a:solidFill>
                    </a:lnR>
                    <a:lnT w="2880">
                      <a:solidFill>
                        <a:srgbClr val="0000ff"/>
                      </a:solidFill>
                    </a:lnT>
                    <a:lnB w="2880">
                      <a:solidFill>
                        <a:srgbClr val="0000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0" y="2160000"/>
            <a:ext cx="10072800" cy="3598200"/>
          </a:xfrm>
          <a:prstGeom prst="rect">
            <a:avLst/>
          </a:prstGeom>
          <a:ln w="0">
            <a:noFill/>
          </a:ln>
        </p:spPr>
      </p:pic>
      <p:sp>
        <p:nvSpPr>
          <p:cNvPr id="87" name=""/>
          <p:cNvSpPr/>
          <p:nvPr/>
        </p:nvSpPr>
        <p:spPr>
          <a:xfrm>
            <a:off x="331920" y="4967280"/>
            <a:ext cx="1008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360360" y="4994280"/>
            <a:ext cx="952560" cy="406440"/>
          </a:xfrm>
          <a:prstGeom prst="rect">
            <a:avLst/>
          </a:prstGeom>
          <a:ln w="0">
            <a:noFill/>
          </a:ln>
        </p:spPr>
      </p:pic>
      <p:sp>
        <p:nvSpPr>
          <p:cNvPr id="89" name=""/>
          <p:cNvSpPr/>
          <p:nvPr/>
        </p:nvSpPr>
        <p:spPr>
          <a:xfrm>
            <a:off x="1310400" y="4914000"/>
            <a:ext cx="8020080" cy="60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429840" y="480600"/>
            <a:ext cx="2162160" cy="122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&gt; What 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Next?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2736000" y="288000"/>
            <a:ext cx="7200000" cy="16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3600" spc="-1" strike="noStrike">
                <a:solidFill>
                  <a:srgbClr val="000000"/>
                </a:solidFill>
                <a:latin typeface="Arial"/>
              </a:rPr>
              <a:t>Public Inquiry into conduct of all Navigation Authorities and public sector riparians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360360" y="4994280"/>
            <a:ext cx="952560" cy="406440"/>
          </a:xfrm>
          <a:prstGeom prst="rect">
            <a:avLst/>
          </a:prstGeom>
          <a:ln w="0">
            <a:noFill/>
          </a:ln>
        </p:spPr>
      </p:pic>
      <p:sp>
        <p:nvSpPr>
          <p:cNvPr id="93" name=""/>
          <p:cNvSpPr/>
          <p:nvPr/>
        </p:nvSpPr>
        <p:spPr>
          <a:xfrm>
            <a:off x="1310400" y="4914000"/>
            <a:ext cx="8020080" cy="60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i="1" lang="en-GB" sz="3200" spc="-1" strike="noStrike">
                <a:solidFill>
                  <a:srgbClr val="000000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2952000" y="2160000"/>
            <a:ext cx="353016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4000" spc="-1" strike="noStrike">
                <a:solidFill>
                  <a:srgbClr val="ff0000"/>
                </a:solidFill>
                <a:latin typeface="Arial"/>
              </a:rPr>
              <a:t>Questions….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864000" y="2880000"/>
            <a:ext cx="8567640" cy="194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en-GB" sz="3200" spc="-1" strike="noStrike">
                <a:solidFill>
                  <a:srgbClr val="0000ff"/>
                </a:solidFill>
                <a:latin typeface="Arial"/>
              </a:rPr>
              <a:t>National Bargee Travellers Association</a:t>
            </a:r>
            <a:endParaRPr b="0" lang="en-GB" sz="3200" spc="-1" strike="noStrike">
              <a:solidFill>
                <a:srgbClr val="0000ff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en-GB" sz="3200" spc="-1" strike="noStrike">
                <a:solidFill>
                  <a:srgbClr val="0000ff"/>
                </a:solidFill>
                <a:latin typeface="Arial"/>
              </a:rPr>
              <a:t>Supporting Itinerant Boat-dwellers</a:t>
            </a:r>
            <a:endParaRPr b="0" lang="en-GB" sz="3200" spc="-1" strike="noStrike">
              <a:solidFill>
                <a:srgbClr val="0000ff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en-GB" sz="3200" spc="-1" strike="noStrike">
                <a:solidFill>
                  <a:srgbClr val="0000ff"/>
                </a:solidFill>
                <a:latin typeface="Arial"/>
              </a:rPr>
              <a:t>W: www.bargee-traveller.org.uk</a:t>
            </a:r>
            <a:endParaRPr b="0" lang="en-GB" sz="3200" spc="-1" strike="noStrike">
              <a:solidFill>
                <a:srgbClr val="0000ff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en-GB" sz="3200" spc="-1" strike="noStrike">
                <a:solidFill>
                  <a:srgbClr val="0000ff"/>
                </a:solidFill>
                <a:latin typeface="Arial"/>
              </a:rPr>
              <a:t>E: secretariat@bargee-traveller.org.uk</a:t>
            </a:r>
            <a:endParaRPr b="0" lang="en-GB" sz="3200" spc="-1" strike="noStrike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180000" y="180000"/>
            <a:ext cx="1856880" cy="185688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2160000" y="180000"/>
            <a:ext cx="1856880" cy="1847520"/>
          </a:xfrm>
          <a:prstGeom prst="rect">
            <a:avLst/>
          </a:prstGeom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4"/>
          <a:stretch/>
        </p:blipFill>
        <p:spPr>
          <a:xfrm>
            <a:off x="6120000" y="180000"/>
            <a:ext cx="1856880" cy="185688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5"/>
          <a:stretch/>
        </p:blipFill>
        <p:spPr>
          <a:xfrm>
            <a:off x="4140000" y="180000"/>
            <a:ext cx="1856880" cy="185688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6"/>
          <a:stretch/>
        </p:blipFill>
        <p:spPr>
          <a:xfrm>
            <a:off x="8100000" y="180000"/>
            <a:ext cx="1856880" cy="185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Application>LibreOffice/7.1.3.2$Linux_X86_64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2021-04-09T20:37:36Z</dcterms:created>
  <dc:creator/>
  <dc:description/>
  <dc:language>en-GB</dc:language>
  <cp:lastModifiedBy/>
  <dcterms:modified xsi:type="dcterms:W3CDTF">2021-05-30T23:51:36Z</dcterms:modified>
  <cp:revision>24</cp:revision>
  <dc:subject/>
  <dc:title>Sunset</dc:title>
</cp:coreProperties>
</file>