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0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33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4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2A0542-B648-4DF7-897B-D7F7B310CD6F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4C4EC1-814A-4582-8F18-4BEB2272BB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8163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790826-D90E-4A37-A94F-5762D5AE026D}" type="slidenum">
              <a:rPr lang="fr-CA" smtClean="0"/>
              <a:pPr>
                <a:defRPr/>
              </a:pPr>
              <a:t>1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9409094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F030D-6D9D-4338-838A-24B7F94F5BC1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9FB50-CC8F-4D8B-A35B-69568476FB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947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F030D-6D9D-4338-838A-24B7F94F5BC1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9FB50-CC8F-4D8B-A35B-69568476FB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337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F030D-6D9D-4338-838A-24B7F94F5BC1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9FB50-CC8F-4D8B-A35B-69568476FB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0869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re. Texte et 2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56733" y="1"/>
            <a:ext cx="9417051" cy="1065213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1316567" y="1446214"/>
            <a:ext cx="5120217" cy="4935537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6639984" y="1446214"/>
            <a:ext cx="5120216" cy="239077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3"/>
          </p:nvPr>
        </p:nvSpPr>
        <p:spPr>
          <a:xfrm>
            <a:off x="6639984" y="3989388"/>
            <a:ext cx="5120216" cy="2392362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195806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F030D-6D9D-4338-838A-24B7F94F5BC1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9FB50-CC8F-4D8B-A35B-69568476FB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950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F030D-6D9D-4338-838A-24B7F94F5BC1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9FB50-CC8F-4D8B-A35B-69568476FB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643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F030D-6D9D-4338-838A-24B7F94F5BC1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9FB50-CC8F-4D8B-A35B-69568476FB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182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F030D-6D9D-4338-838A-24B7F94F5BC1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9FB50-CC8F-4D8B-A35B-69568476FB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205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F030D-6D9D-4338-838A-24B7F94F5BC1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9FB50-CC8F-4D8B-A35B-69568476FB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021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F030D-6D9D-4338-838A-24B7F94F5BC1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9FB50-CC8F-4D8B-A35B-69568476FB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320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F030D-6D9D-4338-838A-24B7F94F5BC1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9FB50-CC8F-4D8B-A35B-69568476FB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233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4F030D-6D9D-4338-838A-24B7F94F5BC1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9FB50-CC8F-4D8B-A35B-69568476FB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52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4F030D-6D9D-4338-838A-24B7F94F5BC1}" type="datetimeFigureOut">
              <a:rPr lang="en-US" smtClean="0"/>
              <a:t>5/3/2017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09FB50-CC8F-4D8B-A35B-69568476FB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267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4.wmf"/><Relationship Id="rId5" Type="http://schemas.openxmlformats.org/officeDocument/2006/relationships/image" Target="../media/image1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ct 2"/>
          <p:cNvGraphicFramePr>
            <a:graphicFrameLocks/>
          </p:cNvGraphicFramePr>
          <p:nvPr/>
        </p:nvGraphicFramePr>
        <p:xfrm>
          <a:off x="4589464" y="3292475"/>
          <a:ext cx="681037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4" imgW="215640" imgH="228600" progId="Equation.3">
                  <p:embed/>
                </p:oleObj>
              </mc:Choice>
              <mc:Fallback>
                <p:oleObj name="Equation" r:id="rId4" imgW="215640" imgH="228600" progId="Equation.3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9464" y="3292475"/>
                        <a:ext cx="681037" cy="5334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/>
          <p:cNvGraphicFramePr>
            <a:graphicFrameLocks/>
          </p:cNvGraphicFramePr>
          <p:nvPr/>
        </p:nvGraphicFramePr>
        <p:xfrm>
          <a:off x="2957514" y="1665288"/>
          <a:ext cx="7196137" cy="1289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quation" r:id="rId6" imgW="2197080" imgH="419040" progId="Equation.3">
                  <p:embed/>
                </p:oleObj>
              </mc:Choice>
              <mc:Fallback>
                <p:oleObj name="Equation" r:id="rId6" imgW="2197080" imgH="419040" progId="Equation.3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7514" y="1665288"/>
                        <a:ext cx="7196137" cy="1289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8" name="AutoShape 14"/>
          <p:cNvSpPr>
            <a:spLocks/>
          </p:cNvSpPr>
          <p:nvPr/>
        </p:nvSpPr>
        <p:spPr bwMode="auto">
          <a:xfrm rot="5400000">
            <a:off x="4652963" y="2141538"/>
            <a:ext cx="508000" cy="1654175"/>
          </a:xfrm>
          <a:prstGeom prst="rightBrace">
            <a:avLst>
              <a:gd name="adj1" fmla="val 27135"/>
              <a:gd name="adj2" fmla="val 50000"/>
            </a:avLst>
          </a:prstGeom>
          <a:noFill/>
          <a:ln w="12700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3079" name="AutoShape 15"/>
          <p:cNvSpPr>
            <a:spLocks/>
          </p:cNvSpPr>
          <p:nvPr/>
        </p:nvSpPr>
        <p:spPr bwMode="auto">
          <a:xfrm rot="5400000">
            <a:off x="6826251" y="2006601"/>
            <a:ext cx="508000" cy="1914525"/>
          </a:xfrm>
          <a:prstGeom prst="rightBrace">
            <a:avLst>
              <a:gd name="adj1" fmla="val 31406"/>
              <a:gd name="adj2" fmla="val 50000"/>
            </a:avLst>
          </a:prstGeom>
          <a:noFill/>
          <a:ln w="12700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fr-FR"/>
          </a:p>
        </p:txBody>
      </p:sp>
      <p:graphicFrame>
        <p:nvGraphicFramePr>
          <p:cNvPr id="3076" name="Object 16"/>
          <p:cNvGraphicFramePr>
            <a:graphicFrameLocks/>
          </p:cNvGraphicFramePr>
          <p:nvPr/>
        </p:nvGraphicFramePr>
        <p:xfrm>
          <a:off x="6791326" y="3300414"/>
          <a:ext cx="665163" cy="592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quation" r:id="rId8" imgW="215640" imgH="228600" progId="Equation.3">
                  <p:embed/>
                </p:oleObj>
              </mc:Choice>
              <mc:Fallback>
                <p:oleObj name="Equation" r:id="rId8" imgW="215640" imgH="228600" progId="Equation.3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91326" y="3300414"/>
                        <a:ext cx="665163" cy="592137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33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0" name="Rectangle 19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>
            <a:normAutofit fontScale="90000"/>
          </a:bodyPr>
          <a:lstStyle/>
          <a:p>
            <a:pPr eaLnBrk="1" hangingPunct="1"/>
            <a:r>
              <a:rPr lang="fr-CA" smtClean="0"/>
              <a:t>Le lot économique simple : </a:t>
            </a:r>
            <a:br>
              <a:rPr lang="fr-CA" smtClean="0"/>
            </a:br>
            <a:r>
              <a:rPr lang="fr-CA" smtClean="0"/>
              <a:t>Modèle mathématique</a:t>
            </a:r>
          </a:p>
        </p:txBody>
      </p:sp>
      <p:sp>
        <p:nvSpPr>
          <p:cNvPr id="3081" name="Rectangle 20"/>
          <p:cNvSpPr>
            <a:spLocks noGrp="1" noChangeArrowheads="1"/>
          </p:cNvSpPr>
          <p:nvPr>
            <p:ph type="body" sz="half" idx="1"/>
          </p:nvPr>
        </p:nvSpPr>
        <p:spPr>
          <a:xfrm>
            <a:off x="2806701" y="1225550"/>
            <a:ext cx="7261225" cy="5156200"/>
          </a:xfrm>
          <a:noFill/>
        </p:spPr>
        <p:txBody>
          <a:bodyPr/>
          <a:lstStyle/>
          <a:p>
            <a:pPr marL="0" indent="0">
              <a:buNone/>
            </a:pPr>
            <a:r>
              <a:rPr lang="fr-CA" b="1" dirty="0" smtClean="0"/>
              <a:t>Le lot économique simple : Coût total annuel</a:t>
            </a:r>
          </a:p>
        </p:txBody>
      </p:sp>
      <p:graphicFrame>
        <p:nvGraphicFramePr>
          <p:cNvPr id="3077" name="Object 24"/>
          <p:cNvGraphicFramePr>
            <a:graphicFrameLocks noGrp="1"/>
          </p:cNvGraphicFramePr>
          <p:nvPr>
            <p:ph sz="quarter" idx="3"/>
          </p:nvPr>
        </p:nvGraphicFramePr>
        <p:xfrm>
          <a:off x="8901114" y="3292475"/>
          <a:ext cx="661987" cy="649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10" imgW="215640" imgH="228600" progId="Equation.3">
                  <p:embed/>
                </p:oleObj>
              </mc:Choice>
              <mc:Fallback>
                <p:oleObj name="Equation" r:id="rId10" imgW="215640" imgH="228600" progId="Equation.3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01114" y="3292475"/>
                        <a:ext cx="661987" cy="649288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rgbClr val="FF33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2" name="AutoShape 23"/>
          <p:cNvSpPr>
            <a:spLocks/>
          </p:cNvSpPr>
          <p:nvPr/>
        </p:nvSpPr>
        <p:spPr bwMode="auto">
          <a:xfrm rot="5400000">
            <a:off x="8990013" y="2012951"/>
            <a:ext cx="508000" cy="1914525"/>
          </a:xfrm>
          <a:prstGeom prst="rightBrace">
            <a:avLst>
              <a:gd name="adj1" fmla="val 31406"/>
              <a:gd name="adj2" fmla="val 50000"/>
            </a:avLst>
          </a:prstGeom>
          <a:noFill/>
          <a:ln w="12700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3083" name="Text Box 29"/>
          <p:cNvSpPr txBox="1">
            <a:spLocks noChangeArrowheads="1"/>
          </p:cNvSpPr>
          <p:nvPr/>
        </p:nvSpPr>
        <p:spPr bwMode="auto">
          <a:xfrm>
            <a:off x="2365375" y="4210051"/>
            <a:ext cx="4032250" cy="2225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CA" sz="2000" dirty="0">
                <a:latin typeface="Times New Roman" pitchFamily="18" charset="0"/>
              </a:rPr>
              <a:t>CT : Coût total annuel</a:t>
            </a:r>
          </a:p>
          <a:p>
            <a:pPr>
              <a:spcBef>
                <a:spcPct val="50000"/>
              </a:spcBef>
            </a:pPr>
            <a:r>
              <a:rPr lang="fr-CA" sz="2000" dirty="0">
                <a:latin typeface="Times New Roman" pitchFamily="18" charset="0"/>
              </a:rPr>
              <a:t>DT : Demande annuelle</a:t>
            </a:r>
          </a:p>
          <a:p>
            <a:pPr>
              <a:spcBef>
                <a:spcPct val="50000"/>
              </a:spcBef>
            </a:pPr>
            <a:r>
              <a:rPr lang="fr-CA" sz="2000" dirty="0">
                <a:latin typeface="Times New Roman" pitchFamily="18" charset="0"/>
              </a:rPr>
              <a:t>QC : Quantité commandée</a:t>
            </a:r>
          </a:p>
          <a:p>
            <a:pPr>
              <a:spcBef>
                <a:spcPct val="50000"/>
              </a:spcBef>
            </a:pPr>
            <a:r>
              <a:rPr lang="fr-CA" sz="2000" dirty="0">
                <a:latin typeface="Times New Roman" pitchFamily="18" charset="0"/>
              </a:rPr>
              <a:t>C</a:t>
            </a:r>
            <a:r>
              <a:rPr lang="fr-CA" sz="2000" baseline="-25000" dirty="0">
                <a:latin typeface="Times New Roman" pitchFamily="18" charset="0"/>
              </a:rPr>
              <a:t>e</a:t>
            </a:r>
            <a:r>
              <a:rPr lang="fr-CA" sz="2000" dirty="0">
                <a:latin typeface="Times New Roman" pitchFamily="18" charset="0"/>
              </a:rPr>
              <a:t> : Coût annuel de stockage unitaire</a:t>
            </a:r>
          </a:p>
          <a:p>
            <a:pPr>
              <a:spcBef>
                <a:spcPct val="50000"/>
              </a:spcBef>
            </a:pPr>
            <a:r>
              <a:rPr lang="fr-CA" sz="2000" dirty="0" err="1">
                <a:latin typeface="Times New Roman" pitchFamily="18" charset="0"/>
              </a:rPr>
              <a:t>C</a:t>
            </a:r>
            <a:r>
              <a:rPr lang="fr-CA" sz="2000" baseline="-25000" dirty="0" err="1">
                <a:latin typeface="Times New Roman" pitchFamily="18" charset="0"/>
              </a:rPr>
              <a:t>te</a:t>
            </a:r>
            <a:r>
              <a:rPr lang="fr-CA" sz="2000" dirty="0">
                <a:latin typeface="Times New Roman" pitchFamily="18" charset="0"/>
              </a:rPr>
              <a:t> : Coût annuel de stockage total</a:t>
            </a:r>
          </a:p>
        </p:txBody>
      </p:sp>
      <p:sp>
        <p:nvSpPr>
          <p:cNvPr id="3084" name="Text Box 31"/>
          <p:cNvSpPr txBox="1">
            <a:spLocks noChangeArrowheads="1"/>
          </p:cNvSpPr>
          <p:nvPr/>
        </p:nvSpPr>
        <p:spPr bwMode="auto">
          <a:xfrm>
            <a:off x="6426200" y="4203701"/>
            <a:ext cx="4241800" cy="17684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CA" sz="2000" dirty="0">
                <a:latin typeface="Times New Roman" pitchFamily="18" charset="0"/>
              </a:rPr>
              <a:t>C</a:t>
            </a:r>
            <a:r>
              <a:rPr lang="fr-CA" sz="2000" baseline="-25000" dirty="0">
                <a:latin typeface="Times New Roman" pitchFamily="18" charset="0"/>
              </a:rPr>
              <a:t>c</a:t>
            </a:r>
            <a:r>
              <a:rPr lang="fr-CA" sz="2000" dirty="0">
                <a:latin typeface="Times New Roman" pitchFamily="18" charset="0"/>
              </a:rPr>
              <a:t> : Coût annuel de commande unitaire</a:t>
            </a:r>
          </a:p>
          <a:p>
            <a:pPr>
              <a:spcBef>
                <a:spcPct val="50000"/>
              </a:spcBef>
            </a:pPr>
            <a:r>
              <a:rPr lang="fr-CA" sz="2000" dirty="0" err="1">
                <a:latin typeface="Times New Roman" pitchFamily="18" charset="0"/>
              </a:rPr>
              <a:t>C</a:t>
            </a:r>
            <a:r>
              <a:rPr lang="fr-CA" sz="2000" baseline="-25000" dirty="0" err="1">
                <a:latin typeface="Times New Roman" pitchFamily="18" charset="0"/>
              </a:rPr>
              <a:t>tc</a:t>
            </a:r>
            <a:r>
              <a:rPr lang="fr-CA" sz="2000" dirty="0">
                <a:latin typeface="Times New Roman" pitchFamily="18" charset="0"/>
              </a:rPr>
              <a:t> : Coût annuel de commande total</a:t>
            </a:r>
          </a:p>
          <a:p>
            <a:pPr>
              <a:spcBef>
                <a:spcPct val="50000"/>
              </a:spcBef>
            </a:pPr>
            <a:r>
              <a:rPr lang="fr-CA" sz="2000" dirty="0">
                <a:latin typeface="Times New Roman" pitchFamily="18" charset="0"/>
              </a:rPr>
              <a:t>C</a:t>
            </a:r>
            <a:r>
              <a:rPr lang="fr-CA" sz="2000" baseline="-25000" dirty="0">
                <a:latin typeface="Times New Roman" pitchFamily="18" charset="0"/>
              </a:rPr>
              <a:t>a</a:t>
            </a:r>
            <a:r>
              <a:rPr lang="fr-CA" sz="2000" dirty="0">
                <a:latin typeface="Times New Roman" pitchFamily="18" charset="0"/>
              </a:rPr>
              <a:t> : Coût d’acquisition unitaire</a:t>
            </a:r>
          </a:p>
          <a:p>
            <a:pPr>
              <a:spcBef>
                <a:spcPct val="50000"/>
              </a:spcBef>
            </a:pPr>
            <a:r>
              <a:rPr lang="fr-CA" sz="2000" dirty="0" err="1">
                <a:latin typeface="Times New Roman" pitchFamily="18" charset="0"/>
              </a:rPr>
              <a:t>C</a:t>
            </a:r>
            <a:r>
              <a:rPr lang="fr-CA" sz="2000" baseline="-25000" dirty="0" err="1">
                <a:latin typeface="Times New Roman" pitchFamily="18" charset="0"/>
              </a:rPr>
              <a:t>ta</a:t>
            </a:r>
            <a:r>
              <a:rPr lang="fr-CA" sz="2000" dirty="0">
                <a:latin typeface="Times New Roman" pitchFamily="18" charset="0"/>
              </a:rPr>
              <a:t> : Coût annuel d’acquisition</a:t>
            </a:r>
          </a:p>
        </p:txBody>
      </p:sp>
    </p:spTree>
    <p:extLst>
      <p:ext uri="{BB962C8B-B14F-4D97-AF65-F5344CB8AC3E}">
        <p14:creationId xmlns:p14="http://schemas.microsoft.com/office/powerpoint/2010/main" val="2404865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65</Words>
  <Application>Microsoft Office PowerPoint</Application>
  <PresentationFormat>Widescreen</PresentationFormat>
  <Paragraphs>12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Equation</vt:lpstr>
      <vt:lpstr>Le lot économique simple :  Modèle mathématique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</dc:creator>
  <cp:lastModifiedBy>t</cp:lastModifiedBy>
  <cp:revision>2</cp:revision>
  <dcterms:created xsi:type="dcterms:W3CDTF">2017-05-03T15:01:05Z</dcterms:created>
  <dcterms:modified xsi:type="dcterms:W3CDTF">2017-05-03T15:41:21Z</dcterms:modified>
</cp:coreProperties>
</file>