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sldIdLst>
    <p:sldId id="261" r:id="rId5"/>
    <p:sldId id="257" r:id="rId6"/>
    <p:sldId id="258" r:id="rId7"/>
    <p:sldId id="260"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5784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319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375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591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7669AF7-7BEB-44E4-9852-375E34362B5B}" type="datetime1">
              <a:rPr lang="en-US" smtClean="0"/>
              <a:t>8/14/2023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7809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572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8/14/2023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34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444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8/14/2023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808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8/14/2023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2106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8/14/2023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965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2D6E202-B606-4609-B914-27C9371A1F6D}" type="datetime1">
              <a:rPr lang="en-US" smtClean="0"/>
              <a:t>8/14/2023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517671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D2ED-E89B-A45C-1263-30C0C1CF27EE}"/>
              </a:ext>
            </a:extLst>
          </p:cNvPr>
          <p:cNvSpPr>
            <a:spLocks noGrp="1"/>
          </p:cNvSpPr>
          <p:nvPr>
            <p:ph type="ctrTitle"/>
          </p:nvPr>
        </p:nvSpPr>
        <p:spPr>
          <a:xfrm>
            <a:off x="1290551" y="1818409"/>
            <a:ext cx="9966960" cy="2078182"/>
          </a:xfrm>
        </p:spPr>
        <p:txBody>
          <a:bodyPr/>
          <a:lstStyle/>
          <a:p>
            <a:r>
              <a:rPr lang="en-US" sz="6000" dirty="0"/>
              <a:t>Bangladesh army university of engineering and technology</a:t>
            </a:r>
            <a:endParaRPr lang="en-SG" sz="6000" dirty="0"/>
          </a:p>
        </p:txBody>
      </p:sp>
      <p:sp>
        <p:nvSpPr>
          <p:cNvPr id="3" name="Subtitle 2">
            <a:extLst>
              <a:ext uri="{FF2B5EF4-FFF2-40B4-BE49-F238E27FC236}">
                <a16:creationId xmlns:a16="http://schemas.microsoft.com/office/drawing/2014/main" id="{E6D54A8D-2AF3-7982-321F-50D8EE27FA36}"/>
              </a:ext>
            </a:extLst>
          </p:cNvPr>
          <p:cNvSpPr>
            <a:spLocks noGrp="1"/>
          </p:cNvSpPr>
          <p:nvPr>
            <p:ph type="subTitle" idx="1"/>
          </p:nvPr>
        </p:nvSpPr>
        <p:spPr>
          <a:xfrm>
            <a:off x="934766" y="4617719"/>
            <a:ext cx="8666434" cy="1273925"/>
          </a:xfrm>
        </p:spPr>
        <p:txBody>
          <a:bodyPr>
            <a:normAutofit/>
          </a:bodyPr>
          <a:lstStyle/>
          <a:p>
            <a:r>
              <a:rPr lang="en-US" sz="2800" dirty="0"/>
              <a:t>Course code :1151</a:t>
            </a:r>
          </a:p>
          <a:p>
            <a:r>
              <a:rPr lang="en-US" sz="2800" dirty="0"/>
              <a:t>Course tittle : Bangladesh Studies- History &amp; Culture</a:t>
            </a:r>
            <a:endParaRPr lang="en-SG" sz="2800" dirty="0"/>
          </a:p>
        </p:txBody>
      </p:sp>
    </p:spTree>
    <p:extLst>
      <p:ext uri="{BB962C8B-B14F-4D97-AF65-F5344CB8AC3E}">
        <p14:creationId xmlns:p14="http://schemas.microsoft.com/office/powerpoint/2010/main" val="157648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00BC-CD14-886A-DBD2-7135DE15EAF0}"/>
              </a:ext>
            </a:extLst>
          </p:cNvPr>
          <p:cNvSpPr>
            <a:spLocks noGrp="1"/>
          </p:cNvSpPr>
          <p:nvPr>
            <p:ph type="title"/>
          </p:nvPr>
        </p:nvSpPr>
        <p:spPr>
          <a:xfrm>
            <a:off x="1066800" y="2251087"/>
            <a:ext cx="10058400" cy="1609344"/>
          </a:xfrm>
        </p:spPr>
        <p:txBody>
          <a:bodyPr>
            <a:normAutofit/>
          </a:bodyPr>
          <a:lstStyle/>
          <a:p>
            <a:r>
              <a:rPr lang="en-US" sz="4400" dirty="0"/>
              <a:t> thank you everyone for your valuable time</a:t>
            </a:r>
            <a:endParaRPr lang="en-SG" sz="4400" dirty="0"/>
          </a:p>
        </p:txBody>
      </p:sp>
    </p:spTree>
    <p:extLst>
      <p:ext uri="{BB962C8B-B14F-4D97-AF65-F5344CB8AC3E}">
        <p14:creationId xmlns:p14="http://schemas.microsoft.com/office/powerpoint/2010/main" val="312927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4681048"/>
          </a:xfrm>
        </p:spPr>
        <p:txBody>
          <a:bodyPr>
            <a:normAutofit/>
          </a:bodyPr>
          <a:lstStyle/>
          <a:p>
            <a:pPr algn="ctr"/>
            <a:r>
              <a:rPr lang="en-US" sz="8000" dirty="0"/>
              <a:t>PARTITION OF BENGAL</a:t>
            </a:r>
            <a:br>
              <a:rPr lang="en-US" sz="8000" dirty="0"/>
            </a:br>
            <a:r>
              <a:rPr lang="en-US" sz="8000" dirty="0"/>
              <a:t>1905</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01936" y="4337997"/>
            <a:ext cx="5536344" cy="2366633"/>
          </a:xfrm>
        </p:spPr>
        <p:txBody>
          <a:bodyPr>
            <a:normAutofit/>
          </a:bodyPr>
          <a:lstStyle/>
          <a:p>
            <a:pPr algn="ctr"/>
            <a:r>
              <a:rPr lang="en-US" sz="4400" dirty="0">
                <a:solidFill>
                  <a:schemeClr val="bg2">
                    <a:lumMod val="25000"/>
                  </a:schemeClr>
                </a:solidFill>
              </a:rPr>
              <a:t> </a:t>
            </a:r>
            <a:r>
              <a:rPr lang="en-US" sz="3200" dirty="0">
                <a:solidFill>
                  <a:schemeClr val="bg2">
                    <a:lumMod val="25000"/>
                  </a:schemeClr>
                </a:solidFill>
              </a:rPr>
              <a:t>PRESENTED BY</a:t>
            </a:r>
          </a:p>
          <a:p>
            <a:pPr algn="ctr"/>
            <a:r>
              <a:rPr lang="en-US" sz="2400" dirty="0">
                <a:solidFill>
                  <a:schemeClr val="tx1">
                    <a:lumMod val="85000"/>
                    <a:lumOff val="15000"/>
                  </a:schemeClr>
                </a:solidFill>
              </a:rPr>
              <a:t> </a:t>
            </a:r>
            <a:r>
              <a:rPr lang="en-US" sz="2400" dirty="0" err="1">
                <a:solidFill>
                  <a:schemeClr val="tx1">
                    <a:lumMod val="85000"/>
                    <a:lumOff val="15000"/>
                  </a:schemeClr>
                </a:solidFill>
              </a:rPr>
              <a:t>Maksura</a:t>
            </a:r>
            <a:r>
              <a:rPr lang="en-US" sz="2400" dirty="0">
                <a:solidFill>
                  <a:schemeClr val="tx1">
                    <a:lumMod val="85000"/>
                    <a:lumOff val="15000"/>
                  </a:schemeClr>
                </a:solidFill>
              </a:rPr>
              <a:t> </a:t>
            </a:r>
            <a:r>
              <a:rPr lang="en-US" sz="2400" dirty="0" err="1">
                <a:solidFill>
                  <a:schemeClr val="tx1">
                    <a:lumMod val="85000"/>
                    <a:lumOff val="15000"/>
                  </a:schemeClr>
                </a:solidFill>
              </a:rPr>
              <a:t>Mahjabin</a:t>
            </a:r>
            <a:endParaRPr lang="en-US" sz="2400" dirty="0">
              <a:solidFill>
                <a:schemeClr val="tx1">
                  <a:lumMod val="85000"/>
                  <a:lumOff val="15000"/>
                </a:schemeClr>
              </a:solidFill>
            </a:endParaRPr>
          </a:p>
          <a:p>
            <a:pPr algn="ctr"/>
            <a:r>
              <a:rPr lang="en-US" sz="2400" dirty="0">
                <a:solidFill>
                  <a:schemeClr val="tx1">
                    <a:lumMod val="85000"/>
                    <a:lumOff val="15000"/>
                  </a:schemeClr>
                </a:solidFill>
              </a:rPr>
              <a:t>I’D-0812310105101022</a:t>
            </a:r>
          </a:p>
          <a:p>
            <a:pPr algn="ctr"/>
            <a:r>
              <a:rPr lang="en-US" sz="2400" dirty="0">
                <a:solidFill>
                  <a:schemeClr val="tx1">
                    <a:lumMod val="85000"/>
                    <a:lumOff val="15000"/>
                  </a:schemeClr>
                </a:solidFill>
              </a:rPr>
              <a:t>Department of CSE</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r="469" b="35501"/>
          <a:stretch/>
        </p:blipFill>
        <p:spPr>
          <a:xfrm>
            <a:off x="0" y="0"/>
            <a:ext cx="4985354"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55320" y="987136"/>
            <a:ext cx="4457007" cy="1589257"/>
          </a:xfrm>
        </p:spPr>
        <p:txBody>
          <a:bodyPr anchor="t">
            <a:normAutofit/>
          </a:bodyPr>
          <a:lstStyle/>
          <a:p>
            <a:pPr lvl="0"/>
            <a:r>
              <a:rPr lang="en-US" sz="7200" i="1" dirty="0"/>
              <a:t>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43839" y="1542482"/>
            <a:ext cx="5257801" cy="1481137"/>
          </a:xfrm>
        </p:spPr>
        <p:txBody>
          <a:bodyPr anchor="ctr">
            <a:normAutofit/>
          </a:bodyPr>
          <a:lstStyle/>
          <a:p>
            <a:pPr algn="ctr"/>
            <a:r>
              <a:rPr lang="en-US" sz="5400" dirty="0">
                <a:solidFill>
                  <a:schemeClr val="accent2">
                    <a:lumMod val="75000"/>
                  </a:schemeClr>
                </a:solidFill>
                <a:effectLst>
                  <a:outerShdw blurRad="38100" dist="38100" dir="2700000" algn="tl">
                    <a:srgbClr val="000000">
                      <a:alpha val="43137"/>
                    </a:srgbClr>
                  </a:outerShdw>
                </a:effectLst>
              </a:rPr>
              <a:t>INDEX</a:t>
            </a:r>
          </a:p>
        </p:txBody>
      </p:sp>
      <p:sp>
        <p:nvSpPr>
          <p:cNvPr id="11" name="Rectangle 10">
            <a:extLst>
              <a:ext uri="{FF2B5EF4-FFF2-40B4-BE49-F238E27FC236}">
                <a16:creationId xmlns:a16="http://schemas.microsoft.com/office/drawing/2014/main" id="{34DBF680-FBD0-4394-A076-AD549E2DB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2631257"/>
            <a:ext cx="4846320" cy="548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99C2E0D7-D0EA-F354-3BD2-7D2D41DA28FB}"/>
              </a:ext>
            </a:extLst>
          </p:cNvPr>
          <p:cNvPicPr>
            <a:picLocks noChangeAspect="1"/>
          </p:cNvPicPr>
          <p:nvPr/>
        </p:nvPicPr>
        <p:blipFill rotWithShape="1">
          <a:blip r:embed="rId4"/>
          <a:srcRect r="8444"/>
          <a:stretch/>
        </p:blipFill>
        <p:spPr>
          <a:xfrm>
            <a:off x="655319" y="2740985"/>
            <a:ext cx="4846319" cy="3948795"/>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3" name="Freeform: Shape 12">
            <a:extLst>
              <a:ext uri="{FF2B5EF4-FFF2-40B4-BE49-F238E27FC236}">
                <a16:creationId xmlns:a16="http://schemas.microsoft.com/office/drawing/2014/main" id="{025516A9-A197-45C0-A7C3-D8D04C443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7B23B0A9-2552-AF0C-37E5-B984655B3E2F}"/>
              </a:ext>
            </a:extLst>
          </p:cNvPr>
          <p:cNvSpPr txBox="1"/>
          <p:nvPr/>
        </p:nvSpPr>
        <p:spPr>
          <a:xfrm>
            <a:off x="655317" y="2759233"/>
            <a:ext cx="3935557" cy="3416320"/>
          </a:xfrm>
          <a:prstGeom prst="rect">
            <a:avLst/>
          </a:prstGeom>
          <a:noFill/>
        </p:spPr>
        <p:txBody>
          <a:bodyPr wrap="square">
            <a:spAutoFit/>
          </a:bodyPr>
          <a:lstStyle/>
          <a:p>
            <a:pPr algn="ctr">
              <a:buClrTx/>
            </a:pPr>
            <a:r>
              <a:rPr lang="en-US" sz="2400" dirty="0"/>
              <a:t>* BASIC INFO</a:t>
            </a:r>
          </a:p>
          <a:p>
            <a:pPr algn="ctr">
              <a:buClrTx/>
            </a:pPr>
            <a:r>
              <a:rPr lang="en-US" sz="2400" dirty="0"/>
              <a:t>* ORIGIN OF THE PARTITION </a:t>
            </a:r>
          </a:p>
          <a:p>
            <a:pPr algn="ctr">
              <a:buClrTx/>
            </a:pPr>
            <a:r>
              <a:rPr lang="en-US" sz="2400" dirty="0"/>
              <a:t>* REASONS BEHIND THE     PARTITION</a:t>
            </a:r>
          </a:p>
          <a:p>
            <a:pPr algn="ctr">
              <a:buClrTx/>
            </a:pPr>
            <a:r>
              <a:rPr lang="en-US" sz="2400" dirty="0"/>
              <a:t>* SIGNIFICANCE OF THE MOVEMENT </a:t>
            </a:r>
          </a:p>
          <a:p>
            <a:pPr algn="ctr">
              <a:buClrTx/>
            </a:pPr>
            <a:r>
              <a:rPr lang="en-US" sz="2400" dirty="0"/>
              <a:t>* REUNITED OF BENGAL </a:t>
            </a:r>
          </a:p>
          <a:p>
            <a:pPr algn="ctr">
              <a:buClrTx/>
            </a:pPr>
            <a:r>
              <a:rPr lang="en-US" sz="2400" dirty="0"/>
              <a:t>* DISCUSSION </a:t>
            </a:r>
            <a:endParaRPr lang="en-SG" sz="2400" dirty="0"/>
          </a:p>
        </p:txBody>
      </p:sp>
    </p:spTree>
    <p:extLst>
      <p:ext uri="{BB962C8B-B14F-4D97-AF65-F5344CB8AC3E}">
        <p14:creationId xmlns:p14="http://schemas.microsoft.com/office/powerpoint/2010/main" val="19171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ABCC-CB44-F5A6-3A2F-39ED8E05D6EE}"/>
              </a:ext>
            </a:extLst>
          </p:cNvPr>
          <p:cNvSpPr>
            <a:spLocks noGrp="1"/>
          </p:cNvSpPr>
          <p:nvPr>
            <p:ph type="title"/>
          </p:nvPr>
        </p:nvSpPr>
        <p:spPr>
          <a:xfrm>
            <a:off x="2073610" y="352460"/>
            <a:ext cx="9281160" cy="1066800"/>
          </a:xfrm>
        </p:spPr>
        <p:txBody>
          <a:bodyPr>
            <a:normAutofit/>
          </a:bodyPr>
          <a:lstStyle/>
          <a:p>
            <a:r>
              <a:rPr lang="en-US" sz="3600" dirty="0"/>
              <a:t>Basic info about Bengal partition</a:t>
            </a:r>
            <a:endParaRPr lang="en-SG" sz="3600" dirty="0"/>
          </a:p>
        </p:txBody>
      </p:sp>
      <p:sp>
        <p:nvSpPr>
          <p:cNvPr id="3" name="Text Placeholder 2">
            <a:extLst>
              <a:ext uri="{FF2B5EF4-FFF2-40B4-BE49-F238E27FC236}">
                <a16:creationId xmlns:a16="http://schemas.microsoft.com/office/drawing/2014/main" id="{374F8D88-23EC-700F-22A5-59B2A888DE7E}"/>
              </a:ext>
            </a:extLst>
          </p:cNvPr>
          <p:cNvSpPr>
            <a:spLocks noGrp="1"/>
          </p:cNvSpPr>
          <p:nvPr>
            <p:ph type="body" idx="1"/>
          </p:nvPr>
        </p:nvSpPr>
        <p:spPr>
          <a:xfrm>
            <a:off x="2167128" y="1298864"/>
            <a:ext cx="6270290" cy="2943384"/>
          </a:xfrm>
        </p:spPr>
        <p:txBody>
          <a:bodyPr anchor="ctr">
            <a:normAutofit/>
          </a:bodyPr>
          <a:lstStyle/>
          <a:p>
            <a:r>
              <a:rPr lang="en-US" sz="2400" dirty="0"/>
              <a:t>The first partition of Bengal was a territorial reorganization of the Bengal presidency implemented by the authorities of the British raj . The partition was announced on July 1905 by </a:t>
            </a:r>
            <a:r>
              <a:rPr lang="en-US" sz="2400" dirty="0" err="1"/>
              <a:t>Loard</a:t>
            </a:r>
            <a:r>
              <a:rPr lang="en-US" sz="2400" dirty="0"/>
              <a:t> Curzon</a:t>
            </a:r>
            <a:endParaRPr lang="en-SG" sz="2400" dirty="0"/>
          </a:p>
        </p:txBody>
      </p:sp>
      <p:pic>
        <p:nvPicPr>
          <p:cNvPr id="6" name="Picture 5" descr="A person in a suit and tie&#10;&#10;Description automatically generated">
            <a:extLst>
              <a:ext uri="{FF2B5EF4-FFF2-40B4-BE49-F238E27FC236}">
                <a16:creationId xmlns:a16="http://schemas.microsoft.com/office/drawing/2014/main" id="{8563F5CA-7A3A-50C3-2784-4686EF217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055" y="662000"/>
            <a:ext cx="2695436" cy="3580248"/>
          </a:xfrm>
          <a:prstGeom prst="rect">
            <a:avLst/>
          </a:prstGeom>
        </p:spPr>
      </p:pic>
    </p:spTree>
    <p:extLst>
      <p:ext uri="{BB962C8B-B14F-4D97-AF65-F5344CB8AC3E}">
        <p14:creationId xmlns:p14="http://schemas.microsoft.com/office/powerpoint/2010/main" val="141321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43" name="Rectangle 26">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8">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0">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2">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4" name="Oval 33">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7" name="Rectangle 3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C00A22-DD8A-4C85-DEAC-D5418F43B36D}"/>
              </a:ext>
            </a:extLst>
          </p:cNvPr>
          <p:cNvSpPr>
            <a:spLocks noGrp="1"/>
          </p:cNvSpPr>
          <p:nvPr>
            <p:ph type="title"/>
          </p:nvPr>
        </p:nvSpPr>
        <p:spPr>
          <a:xfrm>
            <a:off x="6556100" y="1360493"/>
            <a:ext cx="4972511" cy="894334"/>
          </a:xfrm>
        </p:spPr>
        <p:txBody>
          <a:bodyPr vert="horz" lIns="91440" tIns="45720" rIns="91440" bIns="45720" rtlCol="0" anchor="b">
            <a:normAutofit/>
          </a:bodyPr>
          <a:lstStyle/>
          <a:p>
            <a:r>
              <a:rPr lang="en-US" sz="4000" dirty="0">
                <a:solidFill>
                  <a:schemeClr val="bg1"/>
                </a:solidFill>
              </a:rPr>
              <a:t>Origin of the partition</a:t>
            </a:r>
          </a:p>
        </p:txBody>
      </p:sp>
      <p:sp>
        <p:nvSpPr>
          <p:cNvPr id="3" name="Text Placeholder 2">
            <a:extLst>
              <a:ext uri="{FF2B5EF4-FFF2-40B4-BE49-F238E27FC236}">
                <a16:creationId xmlns:a16="http://schemas.microsoft.com/office/drawing/2014/main" id="{D1DBAE15-3EBA-38D1-27A2-66304DBA71DF}"/>
              </a:ext>
            </a:extLst>
          </p:cNvPr>
          <p:cNvSpPr>
            <a:spLocks noGrp="1"/>
          </p:cNvSpPr>
          <p:nvPr>
            <p:ph type="body" idx="1"/>
          </p:nvPr>
        </p:nvSpPr>
        <p:spPr>
          <a:xfrm>
            <a:off x="6276109" y="2337070"/>
            <a:ext cx="5252503" cy="4157248"/>
          </a:xfrm>
        </p:spPr>
        <p:txBody>
          <a:bodyPr vert="horz" lIns="91440" tIns="45720" rIns="91440" bIns="45720" rtlCol="0">
            <a:noAutofit/>
          </a:bodyPr>
          <a:lstStyle/>
          <a:p>
            <a:r>
              <a:rPr lang="en-US" sz="2400" dirty="0">
                <a:solidFill>
                  <a:schemeClr val="bg1"/>
                </a:solidFill>
              </a:rPr>
              <a:t>The partition of Bengal was based on the religion . The partition divides the province between West Bengal and East Bengal whose majority was Hindu and Muslims. As the Muslims were in </a:t>
            </a:r>
            <a:r>
              <a:rPr lang="en-US" sz="2400" dirty="0" err="1">
                <a:solidFill>
                  <a:schemeClr val="bg1"/>
                </a:solidFill>
              </a:rPr>
              <a:t>favour</a:t>
            </a:r>
            <a:r>
              <a:rPr lang="en-US" sz="2400" dirty="0">
                <a:solidFill>
                  <a:schemeClr val="bg1"/>
                </a:solidFill>
              </a:rPr>
              <a:t> of the partition they would have their own province and on the other hand the Hindus opposed it.</a:t>
            </a:r>
          </a:p>
        </p:txBody>
      </p:sp>
      <p:sp>
        <p:nvSpPr>
          <p:cNvPr id="48" name="Freeform: Shape 38">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map of india with different colored areas&#10;&#10;Description automatically generated">
            <a:extLst>
              <a:ext uri="{FF2B5EF4-FFF2-40B4-BE49-F238E27FC236}">
                <a16:creationId xmlns:a16="http://schemas.microsoft.com/office/drawing/2014/main" id="{E064D5F3-E179-A188-7C9C-6AC23165C5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932708"/>
            <a:ext cx="5323326" cy="3726327"/>
          </a:xfrm>
          <a:prstGeom prst="rect">
            <a:avLst/>
          </a:prstGeom>
        </p:spPr>
      </p:pic>
    </p:spTree>
    <p:extLst>
      <p:ext uri="{BB962C8B-B14F-4D97-AF65-F5344CB8AC3E}">
        <p14:creationId xmlns:p14="http://schemas.microsoft.com/office/powerpoint/2010/main" val="4961607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3AFB-B14F-BD71-2A1D-FF543053FA17}"/>
              </a:ext>
            </a:extLst>
          </p:cNvPr>
          <p:cNvSpPr>
            <a:spLocks noGrp="1"/>
          </p:cNvSpPr>
          <p:nvPr>
            <p:ph type="title"/>
          </p:nvPr>
        </p:nvSpPr>
        <p:spPr>
          <a:xfrm>
            <a:off x="2142883" y="624840"/>
            <a:ext cx="9281160" cy="697022"/>
          </a:xfrm>
        </p:spPr>
        <p:txBody>
          <a:bodyPr anchor="t">
            <a:normAutofit/>
          </a:bodyPr>
          <a:lstStyle/>
          <a:p>
            <a:r>
              <a:rPr lang="en-US" sz="3600" dirty="0"/>
              <a:t>Reasons behind the partition </a:t>
            </a:r>
            <a:endParaRPr lang="en-SG" sz="3600" dirty="0"/>
          </a:p>
        </p:txBody>
      </p:sp>
      <p:sp>
        <p:nvSpPr>
          <p:cNvPr id="3" name="Text Placeholder 2">
            <a:extLst>
              <a:ext uri="{FF2B5EF4-FFF2-40B4-BE49-F238E27FC236}">
                <a16:creationId xmlns:a16="http://schemas.microsoft.com/office/drawing/2014/main" id="{EDCC64A9-C28F-5092-7764-E2F45E0ED544}"/>
              </a:ext>
            </a:extLst>
          </p:cNvPr>
          <p:cNvSpPr>
            <a:spLocks noGrp="1"/>
          </p:cNvSpPr>
          <p:nvPr>
            <p:ph type="body" idx="1"/>
          </p:nvPr>
        </p:nvSpPr>
        <p:spPr>
          <a:xfrm>
            <a:off x="2167128" y="1756064"/>
            <a:ext cx="9052560" cy="3780074"/>
          </a:xfrm>
        </p:spPr>
        <p:txBody>
          <a:bodyPr>
            <a:normAutofit/>
          </a:bodyPr>
          <a:lstStyle/>
          <a:p>
            <a:pPr marL="342900" indent="-342900">
              <a:buClr>
                <a:schemeClr val="tx1">
                  <a:lumMod val="65000"/>
                  <a:lumOff val="35000"/>
                </a:schemeClr>
              </a:buClr>
              <a:buFont typeface="Rockwell" panose="02060603020205020403" pitchFamily="18" charset="0"/>
              <a:buChar char="ø"/>
            </a:pPr>
            <a:r>
              <a:rPr lang="en-US" sz="2400" dirty="0"/>
              <a:t>Vastness of province.</a:t>
            </a:r>
          </a:p>
          <a:p>
            <a:pPr marL="342900" indent="-342900">
              <a:buClr>
                <a:schemeClr val="tx1">
                  <a:lumMod val="65000"/>
                  <a:lumOff val="35000"/>
                </a:schemeClr>
              </a:buClr>
              <a:buFont typeface="Rockwell" panose="02060603020205020403" pitchFamily="18" charset="0"/>
              <a:buChar char="ø"/>
            </a:pPr>
            <a:r>
              <a:rPr lang="en-US" sz="2400" dirty="0"/>
              <a:t>Limited source of communication.</a:t>
            </a:r>
          </a:p>
          <a:p>
            <a:pPr marL="342900" indent="-342900">
              <a:buClr>
                <a:schemeClr val="tx1">
                  <a:lumMod val="65000"/>
                  <a:lumOff val="35000"/>
                </a:schemeClr>
              </a:buClr>
              <a:buFont typeface="Rockwell" panose="02060603020205020403" pitchFamily="18" charset="0"/>
              <a:buChar char="ø"/>
            </a:pPr>
            <a:r>
              <a:rPr lang="en-US" sz="2400" dirty="0"/>
              <a:t>Differences of language.</a:t>
            </a:r>
          </a:p>
          <a:p>
            <a:pPr marL="342900" indent="-342900">
              <a:buClr>
                <a:schemeClr val="tx1">
                  <a:lumMod val="65000"/>
                  <a:lumOff val="35000"/>
                </a:schemeClr>
              </a:buClr>
              <a:buFont typeface="Rockwell" panose="02060603020205020403" pitchFamily="18" charset="0"/>
              <a:buChar char="ø"/>
            </a:pPr>
            <a:r>
              <a:rPr lang="en-US" sz="2400" dirty="0"/>
              <a:t>Need of the time.</a:t>
            </a:r>
          </a:p>
          <a:p>
            <a:pPr marL="342900" indent="-342900">
              <a:buClr>
                <a:schemeClr val="tx1">
                  <a:lumMod val="65000"/>
                  <a:lumOff val="35000"/>
                </a:schemeClr>
              </a:buClr>
              <a:buFont typeface="Rockwell" panose="02060603020205020403" pitchFamily="18" charset="0"/>
              <a:buChar char="ø"/>
            </a:pPr>
            <a:r>
              <a:rPr lang="en-US" sz="2400" dirty="0"/>
              <a:t>To </a:t>
            </a:r>
            <a:r>
              <a:rPr lang="en-US" sz="2400" dirty="0" err="1"/>
              <a:t>restor</a:t>
            </a:r>
            <a:r>
              <a:rPr lang="en-US" sz="2400" dirty="0"/>
              <a:t> the efficiency of the government.</a:t>
            </a:r>
          </a:p>
          <a:p>
            <a:pPr marL="342900" indent="-342900">
              <a:buClr>
                <a:schemeClr val="tx1">
                  <a:lumMod val="65000"/>
                  <a:lumOff val="35000"/>
                </a:schemeClr>
              </a:buClr>
              <a:buFont typeface="Rockwell" panose="02060603020205020403" pitchFamily="18" charset="0"/>
              <a:buChar char="ø"/>
            </a:pPr>
            <a:r>
              <a:rPr lang="en-US" sz="2400" dirty="0"/>
              <a:t>To curb the radical Bengali nationalists and to weaken the nationalists movement.</a:t>
            </a:r>
            <a:endParaRPr lang="en-SG" sz="2400" dirty="0"/>
          </a:p>
        </p:txBody>
      </p:sp>
    </p:spTree>
    <p:extLst>
      <p:ext uri="{BB962C8B-B14F-4D97-AF65-F5344CB8AC3E}">
        <p14:creationId xmlns:p14="http://schemas.microsoft.com/office/powerpoint/2010/main" val="379071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A60-473E-D98E-A9C5-50FD186C67A1}"/>
              </a:ext>
            </a:extLst>
          </p:cNvPr>
          <p:cNvSpPr>
            <a:spLocks noGrp="1"/>
          </p:cNvSpPr>
          <p:nvPr>
            <p:ph type="title"/>
          </p:nvPr>
        </p:nvSpPr>
        <p:spPr>
          <a:xfrm>
            <a:off x="1485900" y="196596"/>
            <a:ext cx="9732434" cy="1066800"/>
          </a:xfrm>
        </p:spPr>
        <p:txBody>
          <a:bodyPr>
            <a:normAutofit/>
          </a:bodyPr>
          <a:lstStyle/>
          <a:p>
            <a:r>
              <a:rPr lang="en-US" dirty="0"/>
              <a:t> </a:t>
            </a:r>
            <a:r>
              <a:rPr lang="en-US" sz="3600" dirty="0"/>
              <a:t>significance of the movement</a:t>
            </a:r>
            <a:endParaRPr lang="en-SG" dirty="0"/>
          </a:p>
        </p:txBody>
      </p:sp>
      <p:sp>
        <p:nvSpPr>
          <p:cNvPr id="3" name="Text Placeholder 2">
            <a:extLst>
              <a:ext uri="{FF2B5EF4-FFF2-40B4-BE49-F238E27FC236}">
                <a16:creationId xmlns:a16="http://schemas.microsoft.com/office/drawing/2014/main" id="{261000FB-06F9-FF0B-FAB9-ECE2E19B4DF6}"/>
              </a:ext>
            </a:extLst>
          </p:cNvPr>
          <p:cNvSpPr>
            <a:spLocks noGrp="1"/>
          </p:cNvSpPr>
          <p:nvPr>
            <p:ph type="body" idx="1"/>
          </p:nvPr>
        </p:nvSpPr>
        <p:spPr>
          <a:xfrm>
            <a:off x="1957956" y="1285425"/>
            <a:ext cx="9052560" cy="4263320"/>
          </a:xfrm>
        </p:spPr>
        <p:txBody>
          <a:bodyPr>
            <a:normAutofit fontScale="92500"/>
          </a:bodyPr>
          <a:lstStyle/>
          <a:p>
            <a:pPr marL="342900" indent="-342900">
              <a:buClr>
                <a:schemeClr val="bg2">
                  <a:lumMod val="25000"/>
                </a:schemeClr>
              </a:buClr>
              <a:buFont typeface="Wingdings" panose="05000000000000000000" pitchFamily="2" charset="2"/>
              <a:buChar char="q"/>
            </a:pPr>
            <a:r>
              <a:rPr lang="en-US" sz="2400" dirty="0"/>
              <a:t>Increased the demand for separate Muslim and Hindu province.</a:t>
            </a:r>
          </a:p>
          <a:p>
            <a:pPr marL="342900" indent="-342900">
              <a:buClr>
                <a:schemeClr val="bg2">
                  <a:lumMod val="25000"/>
                </a:schemeClr>
              </a:buClr>
              <a:buFont typeface="Wingdings" panose="05000000000000000000" pitchFamily="2" charset="2"/>
              <a:buChar char="q"/>
            </a:pPr>
            <a:r>
              <a:rPr lang="en-US" sz="2400" dirty="0"/>
              <a:t>In Bengal the Hindus was roaring against it .</a:t>
            </a:r>
          </a:p>
          <a:p>
            <a:pPr marL="342900" indent="-342900">
              <a:buClr>
                <a:schemeClr val="bg2">
                  <a:lumMod val="25000"/>
                </a:schemeClr>
              </a:buClr>
              <a:buFont typeface="Wingdings" panose="05000000000000000000" pitchFamily="2" charset="2"/>
              <a:buChar char="q"/>
            </a:pPr>
            <a:r>
              <a:rPr lang="en-US" sz="2400" dirty="0"/>
              <a:t>Increased terrorism in Bengal in the name of religion .</a:t>
            </a:r>
          </a:p>
          <a:p>
            <a:pPr marL="342900" indent="-342900">
              <a:buClr>
                <a:schemeClr val="bg2">
                  <a:lumMod val="25000"/>
                </a:schemeClr>
              </a:buClr>
              <a:buFont typeface="Wingdings" panose="05000000000000000000" pitchFamily="2" charset="2"/>
              <a:buChar char="q"/>
            </a:pPr>
            <a:r>
              <a:rPr lang="en-US" sz="2400" dirty="0"/>
              <a:t>The economy of both country suffered and faced a downfall.</a:t>
            </a:r>
          </a:p>
          <a:p>
            <a:pPr marL="342900" indent="-342900">
              <a:buClr>
                <a:schemeClr val="bg2">
                  <a:lumMod val="25000"/>
                </a:schemeClr>
              </a:buClr>
              <a:buFont typeface="Wingdings" panose="05000000000000000000" pitchFamily="2" charset="2"/>
              <a:buChar char="q"/>
            </a:pPr>
            <a:r>
              <a:rPr lang="en-US" sz="2400" dirty="0"/>
              <a:t>The fate of the people of East Bengal was opened .</a:t>
            </a:r>
          </a:p>
          <a:p>
            <a:pPr marL="342900" indent="-342900">
              <a:buClr>
                <a:schemeClr val="bg2">
                  <a:lumMod val="25000"/>
                </a:schemeClr>
              </a:buClr>
              <a:buFont typeface="Wingdings" panose="05000000000000000000" pitchFamily="2" charset="2"/>
              <a:buChar char="q"/>
            </a:pPr>
            <a:r>
              <a:rPr lang="en-US" sz="2400" dirty="0"/>
              <a:t>People were forced to migrated from one state to another . </a:t>
            </a:r>
          </a:p>
          <a:p>
            <a:pPr marL="342900" indent="-342900">
              <a:buClr>
                <a:schemeClr val="bg2">
                  <a:lumMod val="25000"/>
                </a:schemeClr>
              </a:buClr>
              <a:buFont typeface="Wingdings" panose="05000000000000000000" pitchFamily="2" charset="2"/>
              <a:buChar char="q"/>
            </a:pPr>
            <a:r>
              <a:rPr lang="en-SG" sz="2400" dirty="0"/>
              <a:t>The aftermath of the partition was marked by ongoing conflict between India and Pakistan. </a:t>
            </a:r>
          </a:p>
          <a:p>
            <a:pPr marL="342900" indent="-342900">
              <a:buClr>
                <a:schemeClr val="bg2">
                  <a:lumMod val="25000"/>
                </a:schemeClr>
              </a:buClr>
              <a:buFont typeface="Wingdings" panose="05000000000000000000" pitchFamily="2" charset="2"/>
              <a:buChar char="q"/>
            </a:pPr>
            <a:r>
              <a:rPr lang="en-SG" sz="2400" dirty="0"/>
              <a:t>Partition triggered riots , mass casualties and a colossal wave of migration.</a:t>
            </a:r>
          </a:p>
          <a:p>
            <a:pPr marL="342900" indent="-342900">
              <a:buClr>
                <a:schemeClr val="bg2">
                  <a:lumMod val="25000"/>
                </a:schemeClr>
              </a:buClr>
              <a:buFont typeface="Wingdings" panose="05000000000000000000" pitchFamily="2" charset="2"/>
              <a:buChar char="q"/>
            </a:pPr>
            <a:endParaRPr lang="en-SG" sz="2400" dirty="0"/>
          </a:p>
        </p:txBody>
      </p:sp>
    </p:spTree>
    <p:extLst>
      <p:ext uri="{BB962C8B-B14F-4D97-AF65-F5344CB8AC3E}">
        <p14:creationId xmlns:p14="http://schemas.microsoft.com/office/powerpoint/2010/main" val="248166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0B213169-07B5-EA6A-943D-9547815D2FDE}"/>
              </a:ext>
            </a:extLst>
          </p:cNvPr>
          <p:cNvSpPr>
            <a:spLocks noGrp="1"/>
          </p:cNvSpPr>
          <p:nvPr>
            <p:ph type="body" idx="1"/>
          </p:nvPr>
        </p:nvSpPr>
        <p:spPr>
          <a:xfrm>
            <a:off x="7414350" y="1006687"/>
            <a:ext cx="4016096" cy="5131241"/>
          </a:xfrm>
        </p:spPr>
        <p:txBody>
          <a:bodyPr vert="horz" lIns="91440" tIns="45720" rIns="91440" bIns="45720" rtlCol="0" anchor="ctr">
            <a:normAutofit fontScale="92500" lnSpcReduction="10000"/>
          </a:bodyPr>
          <a:lstStyle/>
          <a:p>
            <a:r>
              <a:rPr lang="en-US" sz="2400" dirty="0">
                <a:solidFill>
                  <a:schemeClr val="tx2"/>
                </a:solidFill>
              </a:rPr>
              <a:t>The annulment or </a:t>
            </a:r>
            <a:r>
              <a:rPr lang="en-US" sz="2400" dirty="0" err="1">
                <a:solidFill>
                  <a:schemeClr val="tx2"/>
                </a:solidFill>
              </a:rPr>
              <a:t>reunitation</a:t>
            </a:r>
            <a:r>
              <a:rPr lang="en-US" sz="2400" dirty="0">
                <a:solidFill>
                  <a:schemeClr val="tx2"/>
                </a:solidFill>
              </a:rPr>
              <a:t> of Bengal was in 1911. with the emergence of strong ,violent terrorist opposition by the Hindu </a:t>
            </a:r>
            <a:r>
              <a:rPr lang="en-US" sz="2400" dirty="0" err="1">
                <a:solidFill>
                  <a:schemeClr val="tx2"/>
                </a:solidFill>
              </a:rPr>
              <a:t>community,the</a:t>
            </a:r>
            <a:r>
              <a:rPr lang="en-US" sz="2400" dirty="0">
                <a:solidFill>
                  <a:schemeClr val="tx2"/>
                </a:solidFill>
              </a:rPr>
              <a:t> Hindu-Muslims relations severely deteriorated, Communal riots occurred in different places, which resulted in political changes of magnitude in the government of India’s policies. In the face of rising opposition to colonial rule the British ended the division and the partition had to be annulled</a:t>
            </a:r>
            <a:r>
              <a:rPr lang="en-US" sz="1300" dirty="0">
                <a:solidFill>
                  <a:schemeClr val="tx2"/>
                </a:solidFill>
              </a:rPr>
              <a:t>.</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BE6C9AC-6596-BBBC-533D-B1A2F621A30C}"/>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r>
              <a:rPr lang="en-US" sz="6000">
                <a:solidFill>
                  <a:srgbClr val="FFFFFF"/>
                </a:solidFill>
              </a:rPr>
              <a:t>Reunited of bengal</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36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8AD9-0704-F028-0CFD-8917F69A3C6D}"/>
              </a:ext>
            </a:extLst>
          </p:cNvPr>
          <p:cNvSpPr>
            <a:spLocks noGrp="1"/>
          </p:cNvSpPr>
          <p:nvPr>
            <p:ph type="ctrTitle"/>
          </p:nvPr>
        </p:nvSpPr>
        <p:spPr>
          <a:xfrm>
            <a:off x="916478" y="174923"/>
            <a:ext cx="9966960" cy="853777"/>
          </a:xfrm>
        </p:spPr>
        <p:txBody>
          <a:bodyPr/>
          <a:lstStyle/>
          <a:p>
            <a:r>
              <a:rPr lang="en-US" sz="3600" dirty="0"/>
              <a:t>discussion</a:t>
            </a:r>
            <a:endParaRPr lang="en-SG" sz="3600" dirty="0"/>
          </a:p>
        </p:txBody>
      </p:sp>
      <p:sp>
        <p:nvSpPr>
          <p:cNvPr id="3" name="Subtitle 2">
            <a:extLst>
              <a:ext uri="{FF2B5EF4-FFF2-40B4-BE49-F238E27FC236}">
                <a16:creationId xmlns:a16="http://schemas.microsoft.com/office/drawing/2014/main" id="{F3459181-DEC3-C24B-14C0-DA545F4DFA7A}"/>
              </a:ext>
            </a:extLst>
          </p:cNvPr>
          <p:cNvSpPr>
            <a:spLocks noGrp="1"/>
          </p:cNvSpPr>
          <p:nvPr>
            <p:ph type="subTitle" idx="1"/>
          </p:nvPr>
        </p:nvSpPr>
        <p:spPr>
          <a:xfrm>
            <a:off x="916478" y="1458882"/>
            <a:ext cx="10149840" cy="2770217"/>
          </a:xfrm>
        </p:spPr>
        <p:txBody>
          <a:bodyPr/>
          <a:lstStyle/>
          <a:p>
            <a:r>
              <a:rPr lang="en-US" dirty="0"/>
              <a:t>The partition of Bengal was one of the biggest issue for the birth of today’s Bangladesh . The agreement for divide the Bengal took place in 16</a:t>
            </a:r>
            <a:r>
              <a:rPr lang="en-US" baseline="30000" dirty="0"/>
              <a:t>th</a:t>
            </a:r>
            <a:r>
              <a:rPr lang="en-US" dirty="0"/>
              <a:t> October in 1905 .and due to many causes it had to be annulled in 1911.the main cause behind the partition was Hindu-Muslims relation .from the division Muslims were gel </a:t>
            </a:r>
            <a:r>
              <a:rPr lang="en-US" dirty="0" err="1"/>
              <a:t>benifited</a:t>
            </a:r>
            <a:r>
              <a:rPr lang="en-US" dirty="0"/>
              <a:t> and the </a:t>
            </a:r>
            <a:r>
              <a:rPr lang="en-US" dirty="0" err="1"/>
              <a:t>hindus</a:t>
            </a:r>
            <a:r>
              <a:rPr lang="en-US" dirty="0"/>
              <a:t>  were facing many difficulties. Considering  </a:t>
            </a:r>
            <a:r>
              <a:rPr lang="en-SG" dirty="0"/>
              <a:t>all effects of </a:t>
            </a:r>
            <a:r>
              <a:rPr lang="en-SG" dirty="0" err="1"/>
              <a:t>that,the</a:t>
            </a:r>
            <a:r>
              <a:rPr lang="en-SG" dirty="0"/>
              <a:t> partition of Bengal was annulled in 1911. And  once again Bengal was reunited.</a:t>
            </a:r>
            <a:endParaRPr lang="en-US" dirty="0"/>
          </a:p>
        </p:txBody>
      </p:sp>
    </p:spTree>
    <p:extLst>
      <p:ext uri="{BB962C8B-B14F-4D97-AF65-F5344CB8AC3E}">
        <p14:creationId xmlns:p14="http://schemas.microsoft.com/office/powerpoint/2010/main" val="4064644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120</TotalTime>
  <Words>468</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Rockwell</vt:lpstr>
      <vt:lpstr>Rockwell Condensed</vt:lpstr>
      <vt:lpstr>Rockwell Extra Bold</vt:lpstr>
      <vt:lpstr>Wingdings</vt:lpstr>
      <vt:lpstr>Wood Type</vt:lpstr>
      <vt:lpstr>Bangladesh army university of engineering and technology</vt:lpstr>
      <vt:lpstr>PARTITION OF BENGAL 1905</vt:lpstr>
      <vt:lpstr> </vt:lpstr>
      <vt:lpstr>Basic info about Bengal partition</vt:lpstr>
      <vt:lpstr>Origin of the partition</vt:lpstr>
      <vt:lpstr>Reasons behind the partition </vt:lpstr>
      <vt:lpstr> significance of the movement</vt:lpstr>
      <vt:lpstr>Reunited of bengal</vt:lpstr>
      <vt:lpstr>discussion</vt:lpstr>
      <vt:lpstr> thank you everyone for your valuable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Bangladesh army university of engineering and technology</dc:title>
  <dc:creator>HP</dc:creator>
  <cp:lastModifiedBy>HP</cp:lastModifiedBy>
  <cp:revision>1</cp:revision>
  <dcterms:created xsi:type="dcterms:W3CDTF">2023-08-13T22:24:25Z</dcterms:created>
  <dcterms:modified xsi:type="dcterms:W3CDTF">2023-08-14T00:25:00Z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