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6973888" cy="92598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D3CA468-771D-4DA9-806B-09FC7B4B1C5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562680"/>
            <a:ext cx="7772400" cy="703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95fad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95fa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2FFA478-EB71-4043-96A1-4D841FD9BA1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95fad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66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95fad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95fad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95fad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95fad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95fad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FC7F49B-1545-4253-A5CC-E3F3BDAAF790}" type="slidenum">
              <a:rPr b="0" lang="en-US" sz="12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200400" y="76320"/>
            <a:ext cx="274320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95fad"/>
                </a:solidFill>
                <a:effectLst/>
                <a:uFillTx/>
                <a:latin typeface="Arial Black"/>
              </a:rPr>
              <a:t>Xcelerator</a:t>
            </a:r>
            <a:endParaRPr b="0" lang="en-US" sz="3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200400" y="549360"/>
            <a:ext cx="2819520" cy="0"/>
          </a:xfrm>
          <a:prstGeom prst="line">
            <a:avLst/>
          </a:prstGeom>
          <a:ln w="31680">
            <a:solidFill>
              <a:srgbClr val="ff66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H="1" flipV="1">
            <a:off x="1194840" y="6658920"/>
            <a:ext cx="122040" cy="122040"/>
          </a:xfrm>
          <a:prstGeom prst="ellipse">
            <a:avLst/>
          </a:prstGeom>
          <a:solidFill>
            <a:srgbClr val="095fa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H="1" flipV="1">
            <a:off x="459720" y="6649920"/>
            <a:ext cx="122040" cy="122400"/>
          </a:xfrm>
          <a:prstGeom prst="ellipse">
            <a:avLst/>
          </a:prstGeom>
          <a:solidFill>
            <a:srgbClr val="095fa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0320" bIns="4032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flipH="1" flipV="1">
            <a:off x="459720" y="6457320"/>
            <a:ext cx="122040" cy="122040"/>
          </a:xfrm>
          <a:prstGeom prst="ellipse">
            <a:avLst/>
          </a:prstGeom>
          <a:solidFill>
            <a:srgbClr val="ff66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H="1" flipV="1">
            <a:off x="459720" y="6263640"/>
            <a:ext cx="122040" cy="122040"/>
          </a:xfrm>
          <a:prstGeom prst="ellipse">
            <a:avLst/>
          </a:prstGeom>
          <a:solidFill>
            <a:srgbClr val="095fa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H="1" flipV="1">
            <a:off x="1002600" y="6657840"/>
            <a:ext cx="122040" cy="122400"/>
          </a:xfrm>
          <a:prstGeom prst="ellipse">
            <a:avLst/>
          </a:prstGeom>
          <a:solidFill>
            <a:srgbClr val="095fa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0320" bIns="4032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H="1" flipV="1">
            <a:off x="268200" y="6647760"/>
            <a:ext cx="122400" cy="122040"/>
          </a:xfrm>
          <a:prstGeom prst="ellipse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H="1" flipV="1">
            <a:off x="268200" y="6456240"/>
            <a:ext cx="122400" cy="122400"/>
          </a:xfrm>
          <a:prstGeom prst="ellipse">
            <a:avLst/>
          </a:prstGeom>
          <a:solidFill>
            <a:srgbClr val="ff66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0320" bIns="4032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H="1" flipV="1">
            <a:off x="811080" y="6657840"/>
            <a:ext cx="122400" cy="122400"/>
          </a:xfrm>
          <a:prstGeom prst="ellipse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0320" bIns="4032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H="1" flipV="1">
            <a:off x="75240" y="6647760"/>
            <a:ext cx="122040" cy="122040"/>
          </a:xfrm>
          <a:prstGeom prst="ellipse">
            <a:avLst/>
          </a:prstGeom>
          <a:solidFill>
            <a:srgbClr val="ff66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 flipV="1">
            <a:off x="636480" y="6657840"/>
            <a:ext cx="122400" cy="122400"/>
          </a:xfrm>
          <a:prstGeom prst="ellipse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0320" bIns="4032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691840" y="6597720"/>
            <a:ext cx="3740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6600"/>
                </a:solidFill>
                <a:effectLst/>
                <a:uFillTx/>
                <a:latin typeface="Symbol"/>
                <a:ea typeface="Symbol"/>
              </a:rPr>
              <a:t></a:t>
            </a:r>
            <a:r>
              <a:rPr b="1" lang="en-US" sz="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LR8</a:t>
            </a:r>
            <a:endParaRPr b="0" lang="en-US" sz="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19807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600" strike="noStrike" u="none">
                <a:solidFill>
                  <a:srgbClr val="095fad"/>
                </a:solidFill>
                <a:effectLst/>
                <a:uFillTx/>
                <a:latin typeface="Arial Black"/>
              </a:rPr>
              <a:t>Xcelerator</a:t>
            </a:r>
            <a:endParaRPr b="0" lang="en-US" sz="9600" strike="noStrike" u="none">
              <a:solidFill>
                <a:srgbClr val="095fad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828800" y="36576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focus on Xecution</a:t>
            </a:r>
            <a:endParaRPr b="0" lang="en-US" sz="3600" strike="noStrike" u="none">
              <a:solidFill>
                <a:srgbClr val="095fad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914400" y="3124080"/>
            <a:ext cx="7315200" cy="0"/>
          </a:xfrm>
          <a:prstGeom prst="line">
            <a:avLst/>
          </a:prstGeom>
          <a:ln w="76320">
            <a:solidFill>
              <a:srgbClr val="ff66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 flipV="1">
            <a:off x="4297320" y="4030560"/>
            <a:ext cx="122400" cy="122400"/>
          </a:xfrm>
          <a:prstGeom prst="ellipse">
            <a:avLst/>
          </a:prstGeom>
          <a:solidFill>
            <a:srgbClr val="ff66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0320" bIns="4032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H="1" flipV="1">
            <a:off x="4104720" y="4028400"/>
            <a:ext cx="122040" cy="122040"/>
          </a:xfrm>
          <a:prstGeom prst="ellipse">
            <a:avLst/>
          </a:prstGeom>
          <a:solidFill>
            <a:srgbClr val="ff66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H="1" flipV="1">
            <a:off x="3913200" y="4028400"/>
            <a:ext cx="122400" cy="122040"/>
          </a:xfrm>
          <a:prstGeom prst="ellipse">
            <a:avLst/>
          </a:prstGeom>
          <a:solidFill>
            <a:srgbClr val="ff66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960" bIns="3996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"/>
          <p:cNvSpPr/>
          <p:nvPr/>
        </p:nvSpPr>
        <p:spPr>
          <a:xfrm>
            <a:off x="762120" y="1282680"/>
            <a:ext cx="7762680" cy="277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5 Directors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i="1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includes legal/business developers</a:t>
            </a: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6 Managers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i="1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foundation for support functions</a:t>
            </a: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12 Associates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i="1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core dynamic team (3</a:t>
            </a:r>
            <a:r>
              <a:rPr b="0" i="1" lang="en-US" sz="2400" strike="noStrike" u="none" baseline="30000">
                <a:solidFill>
                  <a:srgbClr val="095fad"/>
                </a:solidFill>
                <a:effectLst/>
                <a:uFillTx/>
                <a:latin typeface="Arial"/>
              </a:rPr>
              <a:t>rd</a:t>
            </a:r>
            <a:r>
              <a:rPr b="0" i="1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 rotation)</a:t>
            </a: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6 Analysts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i="1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core static team – analysis</a:t>
            </a: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7 Assistants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i="1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including 1 legal assistant</a:t>
            </a: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838080" y="1143000"/>
            <a:ext cx="2667240" cy="533520"/>
          </a:xfrm>
          <a:prstGeom prst="roundRect">
            <a:avLst>
              <a:gd name="adj" fmla="val 16667"/>
            </a:avLst>
          </a:pr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Staffing: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049400" y="5878440"/>
            <a:ext cx="1498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Initial six months</a:t>
            </a:r>
            <a:endParaRPr b="0" lang="en-US" sz="1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"/>
          <p:cNvSpPr/>
          <p:nvPr/>
        </p:nvSpPr>
        <p:spPr>
          <a:xfrm>
            <a:off x="762120" y="1449360"/>
            <a:ext cx="7762680" cy="28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Salaries and wages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$1,465,000</a:t>
            </a: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Outside services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$   500,000</a:t>
            </a: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Miscellaneous employee expenses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$   192,000</a:t>
            </a: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Rent, benefits, and taxes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$   288,000</a:t>
            </a: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Total</a:t>
            </a:r>
            <a:r>
              <a:rPr b="1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$2,445,000</a:t>
            </a: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838080" y="1143000"/>
            <a:ext cx="2667240" cy="533520"/>
          </a:xfrm>
          <a:prstGeom prst="roundRect">
            <a:avLst>
              <a:gd name="adj" fmla="val 16667"/>
            </a:avLst>
          </a:pr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Budget: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838080" y="3857760"/>
            <a:ext cx="7467840" cy="0"/>
          </a:xfrm>
          <a:prstGeom prst="line">
            <a:avLst/>
          </a:prstGeom>
          <a:ln w="38160">
            <a:solidFill>
              <a:srgbClr val="095fa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1049400" y="5878440"/>
            <a:ext cx="1498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Initial six months</a:t>
            </a:r>
            <a:endParaRPr b="0" lang="en-US" sz="1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" descr=""/>
          <p:cNvPicPr/>
          <p:nvPr/>
        </p:nvPicPr>
        <p:blipFill>
          <a:blip r:embed="rId1"/>
          <a:srcRect l="0" t="0" r="0" b="7142"/>
          <a:stretch/>
        </p:blipFill>
        <p:spPr>
          <a:xfrm>
            <a:off x="5105520" y="4521240"/>
            <a:ext cx="2590560" cy="1803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8" name=""/>
          <p:cNvSpPr/>
          <p:nvPr/>
        </p:nvSpPr>
        <p:spPr>
          <a:xfrm>
            <a:off x="762120" y="1282680"/>
            <a:ext cx="8381880" cy="277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myxcelerator.com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i="1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web participation environment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Online education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i="1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teaching everyone to build a business</a:t>
            </a: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Club Xcel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0" i="1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informal setting to share innovation </a:t>
            </a: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838080" y="1143000"/>
            <a:ext cx="2667240" cy="533520"/>
          </a:xfrm>
          <a:prstGeom prst="roundRect">
            <a:avLst>
              <a:gd name="adj" fmla="val 16667"/>
            </a:avLst>
          </a:pr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Enriching: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"/>
          <p:cNvSpPr/>
          <p:nvPr/>
        </p:nvSpPr>
        <p:spPr>
          <a:xfrm>
            <a:off x="762120" y="1282680"/>
            <a:ext cx="838188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Concept development phase</a:t>
            </a: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838080" y="1143000"/>
            <a:ext cx="2667240" cy="533520"/>
          </a:xfrm>
          <a:prstGeom prst="roundRect">
            <a:avLst>
              <a:gd name="adj" fmla="val 16667"/>
            </a:avLst>
          </a:pr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Action Plan: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"/>
          <p:cNvSpPr/>
          <p:nvPr/>
        </p:nvSpPr>
        <p:spPr>
          <a:xfrm>
            <a:off x="1447920" y="866880"/>
            <a:ext cx="6172200" cy="384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5200" strike="noStrike" u="none">
                <a:solidFill>
                  <a:srgbClr val="095fad"/>
                </a:solidFill>
                <a:effectLst/>
                <a:uFillTx/>
                <a:latin typeface="Arial Black"/>
              </a:rPr>
              <a:t>X</a:t>
            </a:r>
            <a:endParaRPr b="0" lang="en-US" sz="252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048120" y="4114800"/>
            <a:ext cx="3200400" cy="0"/>
          </a:xfrm>
          <a:prstGeom prst="line">
            <a:avLst/>
          </a:prstGeom>
          <a:ln w="165240">
            <a:solidFill>
              <a:srgbClr val="ff66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762120" y="1131840"/>
            <a:ext cx="7331040" cy="466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Accelerate the development and execution of management sponsored business ideas</a:t>
            </a: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10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Selection/screening and development/execution of employee proposed ideas</a:t>
            </a: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Internal intelligence unit for business trends</a:t>
            </a: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Build innovation throughout the ranks of commercial and non-commercial employees</a:t>
            </a: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38080" y="1143000"/>
            <a:ext cx="2667240" cy="533520"/>
          </a:xfrm>
          <a:prstGeom prst="roundRect">
            <a:avLst>
              <a:gd name="adj" fmla="val 16667"/>
            </a:avLst>
          </a:pr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Function: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774720" y="4724280"/>
            <a:ext cx="1447920" cy="914400"/>
          </a:xfrm>
          <a:prstGeom prst="roundRect">
            <a:avLst>
              <a:gd name="adj" fmla="val 16667"/>
            </a:avLst>
          </a:pr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Marketing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Comm.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298600" y="4724280"/>
            <a:ext cx="1447920" cy="914400"/>
          </a:xfrm>
          <a:prstGeom prst="roundRect">
            <a:avLst>
              <a:gd name="adj" fmla="val 16667"/>
            </a:avLst>
          </a:pr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Legal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822840" y="4724280"/>
            <a:ext cx="1447560" cy="914400"/>
          </a:xfrm>
          <a:prstGeom prst="roundRect">
            <a:avLst>
              <a:gd name="adj" fmla="val 16667"/>
            </a:avLst>
          </a:pr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Technical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346720" y="4724280"/>
            <a:ext cx="1447920" cy="914400"/>
          </a:xfrm>
          <a:prstGeom prst="roundRect">
            <a:avLst>
              <a:gd name="adj" fmla="val 16667"/>
            </a:avLst>
          </a:pr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Finance &amp;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Accounting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04920" y="990720"/>
            <a:ext cx="8534160" cy="4952880"/>
          </a:xfrm>
          <a:prstGeom prst="roundRect">
            <a:avLst>
              <a:gd name="adj" fmla="val 16667"/>
            </a:avLst>
          </a:prstGeom>
          <a:noFill/>
          <a:ln w="57240">
            <a:solidFill>
              <a:srgbClr val="095fad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238560" y="2133720"/>
            <a:ext cx="2666880" cy="533160"/>
          </a:xfrm>
          <a:prstGeom prst="roundRect">
            <a:avLst>
              <a:gd name="adj" fmla="val 16667"/>
            </a:avLst>
          </a:pr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70600" y="4724280"/>
            <a:ext cx="1447920" cy="914400"/>
          </a:xfrm>
          <a:prstGeom prst="roundRect">
            <a:avLst>
              <a:gd name="adj" fmla="val 16667"/>
            </a:avLst>
          </a:pr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Foresight &amp;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Intelligence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(FIG)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838080" y="3233880"/>
            <a:ext cx="1009800" cy="1066680"/>
          </a:xfrm>
          <a:custGeom>
            <a:avLst/>
            <a:gdLst>
              <a:gd name="textAreaLeft" fmla="*/ 48960 w 1009800"/>
              <a:gd name="textAreaRight" fmla="*/ 960840 w 1009800"/>
              <a:gd name="textAreaTop" fmla="*/ 48960 h 1066680"/>
              <a:gd name="textAreaBottom" fmla="*/ 1017720 h 1066680"/>
            </a:gdLst>
            <a:ahLst/>
            <a:cxnLst/>
            <a:rect l="textAreaLeft" t="textAreaTop" r="textAreaRight" b="textAreaBottom"/>
            <a:pathLst>
              <a:path w="21600" h="22816">
                <a:moveTo>
                  <a:pt x="3600" y="0"/>
                </a:moveTo>
                <a:arcTo wR="3600" hR="3600" stAng="16200000" swAng="-5400000"/>
                <a:lnTo>
                  <a:pt x="0" y="19216"/>
                </a:lnTo>
                <a:arcTo wR="3600" hR="3600" stAng="10800000" swAng="-5400000"/>
                <a:lnTo>
                  <a:pt x="18000" y="2281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148360" y="3233880"/>
            <a:ext cx="1009440" cy="1066680"/>
          </a:xfrm>
          <a:custGeom>
            <a:avLst/>
            <a:gdLst>
              <a:gd name="textAreaLeft" fmla="*/ 48960 w 1009440"/>
              <a:gd name="textAreaRight" fmla="*/ 960480 w 1009440"/>
              <a:gd name="textAreaTop" fmla="*/ 48960 h 1066680"/>
              <a:gd name="textAreaBottom" fmla="*/ 1017720 h 1066680"/>
            </a:gdLst>
            <a:ahLst/>
            <a:cxnLst/>
            <a:rect l="textAreaLeft" t="textAreaTop" r="textAreaRight" b="textAreaBottom"/>
            <a:pathLst>
              <a:path w="21600" h="22824">
                <a:moveTo>
                  <a:pt x="3600" y="0"/>
                </a:moveTo>
                <a:arcTo wR="3600" hR="3600" stAng="16200000" swAng="-5400000"/>
                <a:lnTo>
                  <a:pt x="0" y="19224"/>
                </a:lnTo>
                <a:arcTo wR="3600" hR="3600" stAng="10800000" swAng="-5400000"/>
                <a:lnTo>
                  <a:pt x="18000" y="22824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219720" y="3233880"/>
            <a:ext cx="1009800" cy="1066680"/>
          </a:xfrm>
          <a:custGeom>
            <a:avLst/>
            <a:gdLst>
              <a:gd name="textAreaLeft" fmla="*/ 48960 w 1009800"/>
              <a:gd name="textAreaRight" fmla="*/ 960840 w 1009800"/>
              <a:gd name="textAreaTop" fmla="*/ 48960 h 1066680"/>
              <a:gd name="textAreaBottom" fmla="*/ 1017720 h 1066680"/>
            </a:gdLst>
            <a:ahLst/>
            <a:cxnLst/>
            <a:rect l="textAreaLeft" t="textAreaTop" r="textAreaRight" b="textAreaBottom"/>
            <a:pathLst>
              <a:path w="21600" h="22816">
                <a:moveTo>
                  <a:pt x="3600" y="0"/>
                </a:moveTo>
                <a:arcTo wR="3600" hR="3600" stAng="16200000" swAng="-5400000"/>
                <a:lnTo>
                  <a:pt x="0" y="19216"/>
                </a:lnTo>
                <a:arcTo wR="3600" hR="3600" stAng="10800000" swAng="-5400000"/>
                <a:lnTo>
                  <a:pt x="18000" y="2281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067280" y="3233880"/>
            <a:ext cx="1009440" cy="1066680"/>
          </a:xfrm>
          <a:custGeom>
            <a:avLst/>
            <a:gdLst>
              <a:gd name="textAreaLeft" fmla="*/ 48960 w 1009440"/>
              <a:gd name="textAreaRight" fmla="*/ 960480 w 1009440"/>
              <a:gd name="textAreaTop" fmla="*/ 48960 h 1066680"/>
              <a:gd name="textAreaBottom" fmla="*/ 1017720 h 1066680"/>
            </a:gdLst>
            <a:ahLst/>
            <a:cxnLst/>
            <a:rect l="textAreaLeft" t="textAreaTop" r="textAreaRight" b="textAreaBottom"/>
            <a:pathLst>
              <a:path w="21600" h="22824">
                <a:moveTo>
                  <a:pt x="3600" y="0"/>
                </a:moveTo>
                <a:arcTo wR="3600" hR="3600" stAng="16200000" swAng="-5400000"/>
                <a:lnTo>
                  <a:pt x="0" y="19224"/>
                </a:lnTo>
                <a:arcTo wR="3600" hR="3600" stAng="10800000" swAng="-5400000"/>
                <a:lnTo>
                  <a:pt x="18000" y="22824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296120" y="3233880"/>
            <a:ext cx="1009800" cy="1066680"/>
          </a:xfrm>
          <a:custGeom>
            <a:avLst/>
            <a:gdLst>
              <a:gd name="textAreaLeft" fmla="*/ 48960 w 1009800"/>
              <a:gd name="textAreaRight" fmla="*/ 960840 w 1009800"/>
              <a:gd name="textAreaTop" fmla="*/ 48960 h 1066680"/>
              <a:gd name="textAreaBottom" fmla="*/ 1017720 h 1066680"/>
            </a:gdLst>
            <a:ahLst/>
            <a:cxnLst/>
            <a:rect l="textAreaLeft" t="textAreaTop" r="textAreaRight" b="textAreaBottom"/>
            <a:pathLst>
              <a:path w="21600" h="22816">
                <a:moveTo>
                  <a:pt x="3600" y="0"/>
                </a:moveTo>
                <a:arcTo wR="3600" hR="3600" stAng="16200000" swAng="-5400000"/>
                <a:lnTo>
                  <a:pt x="0" y="19216"/>
                </a:lnTo>
                <a:arcTo wR="3600" hR="3600" stAng="10800000" swAng="-5400000"/>
                <a:lnTo>
                  <a:pt x="18000" y="2281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905120" y="3233880"/>
            <a:ext cx="1009440" cy="1066680"/>
          </a:xfrm>
          <a:custGeom>
            <a:avLst/>
            <a:gdLst>
              <a:gd name="textAreaLeft" fmla="*/ 48960 w 1009440"/>
              <a:gd name="textAreaRight" fmla="*/ 960480 w 1009440"/>
              <a:gd name="textAreaTop" fmla="*/ 48960 h 1066680"/>
              <a:gd name="textAreaBottom" fmla="*/ 1017720 h 1066680"/>
            </a:gdLst>
            <a:ahLst/>
            <a:cxnLst/>
            <a:rect l="textAreaLeft" t="textAreaTop" r="textAreaRight" b="textAreaBottom"/>
            <a:pathLst>
              <a:path w="21600" h="22824">
                <a:moveTo>
                  <a:pt x="3600" y="0"/>
                </a:moveTo>
                <a:arcTo wR="3600" hR="3600" stAng="16200000" swAng="-5400000"/>
                <a:lnTo>
                  <a:pt x="0" y="19224"/>
                </a:lnTo>
                <a:arcTo wR="3600" hR="3600" stAng="10800000" swAng="-5400000"/>
                <a:lnTo>
                  <a:pt x="18000" y="22824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976480" y="3233880"/>
            <a:ext cx="1009800" cy="1066680"/>
          </a:xfrm>
          <a:custGeom>
            <a:avLst/>
            <a:gdLst>
              <a:gd name="textAreaLeft" fmla="*/ 48960 w 1009800"/>
              <a:gd name="textAreaRight" fmla="*/ 960840 w 1009800"/>
              <a:gd name="textAreaTop" fmla="*/ 48960 h 1066680"/>
              <a:gd name="textAreaBottom" fmla="*/ 1017720 h 1066680"/>
            </a:gdLst>
            <a:ahLst/>
            <a:cxnLst/>
            <a:rect l="textAreaLeft" t="textAreaTop" r="textAreaRight" b="textAreaBottom"/>
            <a:pathLst>
              <a:path w="21600" h="22816">
                <a:moveTo>
                  <a:pt x="3600" y="0"/>
                </a:moveTo>
                <a:arcTo wR="3600" hR="3600" stAng="16200000" swAng="-5400000"/>
                <a:lnTo>
                  <a:pt x="0" y="19216"/>
                </a:lnTo>
                <a:arcTo wR="3600" hR="3600" stAng="10800000" swAng="-5400000"/>
                <a:lnTo>
                  <a:pt x="18000" y="2281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193760" y="342756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838080" y="352260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Manageco</a:t>
            </a:r>
            <a:endParaRPr b="0" lang="en-US" sz="1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905120" y="353844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Manageco</a:t>
            </a:r>
            <a:endParaRPr b="0" lang="en-US" sz="1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971800" y="353844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Manageco</a:t>
            </a:r>
            <a:endParaRPr b="0" lang="en-US" sz="1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052880" y="353844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Manageco</a:t>
            </a:r>
            <a:endParaRPr b="0" lang="en-US" sz="1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248520" y="353844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</a:t>
            </a:r>
            <a:endParaRPr b="0" lang="en-US" sz="1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181480" y="353844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</a:t>
            </a:r>
            <a:endParaRPr b="0" lang="en-US" sz="1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315200" y="353844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Spinco</a:t>
            </a:r>
            <a:endParaRPr b="0" lang="en-US" sz="1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514680" y="2209680"/>
            <a:ext cx="2124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Execution Team</a:t>
            </a:r>
            <a:endParaRPr b="0" lang="en-US" sz="1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228840" y="1295280"/>
            <a:ext cx="2667240" cy="762120"/>
          </a:xfrm>
          <a:prstGeom prst="roundRect">
            <a:avLst>
              <a:gd name="adj" fmla="val 16667"/>
            </a:avLst>
          </a:pr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505320" y="1341360"/>
            <a:ext cx="21240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Management Committee</a:t>
            </a:r>
            <a:endParaRPr b="0" lang="en-US" sz="20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124080" y="1219320"/>
            <a:ext cx="2895840" cy="1523880"/>
          </a:xfrm>
          <a:prstGeom prst="roundRect">
            <a:avLst>
              <a:gd name="adj" fmla="val 7917"/>
            </a:avLst>
          </a:prstGeom>
          <a:noFill/>
          <a:ln w="9360">
            <a:solidFill>
              <a:srgbClr val="095fa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851040" y="4724280"/>
            <a:ext cx="7467480" cy="91440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5" name=""/>
          <p:cNvCxnSpPr>
            <a:stCxn id="53" idx="2"/>
            <a:endCxn id="35" idx="0"/>
          </p:cNvCxnSpPr>
          <p:nvPr/>
        </p:nvCxnSpPr>
        <p:spPr>
          <a:xfrm rot="5400000">
            <a:off x="2711520" y="1373760"/>
            <a:ext cx="491400" cy="3229560"/>
          </a:xfrm>
          <a:prstGeom prst="curvedConnector5">
            <a:avLst>
              <a:gd name="adj1" fmla="val 49780"/>
              <a:gd name="adj2" fmla="val 50000"/>
              <a:gd name="adj3" fmla="val 49780"/>
            </a:avLst>
          </a:prstGeom>
          <a:ln w="28440">
            <a:solidFill>
              <a:srgbClr val="ff6600"/>
            </a:solidFill>
            <a:miter/>
          </a:ln>
        </p:spPr>
      </p:cxnSp>
      <p:cxnSp>
        <p:nvCxnSpPr>
          <p:cNvPr id="56" name=""/>
          <p:cNvCxnSpPr>
            <a:stCxn id="53" idx="2"/>
            <a:endCxn id="40" idx="0"/>
          </p:cNvCxnSpPr>
          <p:nvPr/>
        </p:nvCxnSpPr>
        <p:spPr>
          <a:xfrm rot="5400000">
            <a:off x="3245040" y="1907280"/>
            <a:ext cx="491400" cy="2162880"/>
          </a:xfrm>
          <a:prstGeom prst="curvedConnector5">
            <a:avLst>
              <a:gd name="adj1" fmla="val 49780"/>
              <a:gd name="adj2" fmla="val 49991"/>
              <a:gd name="adj3" fmla="val 49780"/>
            </a:avLst>
          </a:prstGeom>
          <a:ln w="28440">
            <a:solidFill>
              <a:srgbClr val="ff6600"/>
            </a:solidFill>
            <a:miter/>
          </a:ln>
        </p:spPr>
      </p:cxnSp>
      <p:cxnSp>
        <p:nvCxnSpPr>
          <p:cNvPr id="57" name=""/>
          <p:cNvCxnSpPr>
            <a:stCxn id="53" idx="2"/>
            <a:endCxn id="41" idx="0"/>
          </p:cNvCxnSpPr>
          <p:nvPr/>
        </p:nvCxnSpPr>
        <p:spPr>
          <a:xfrm rot="5400000">
            <a:off x="3780720" y="2442960"/>
            <a:ext cx="491400" cy="1091160"/>
          </a:xfrm>
          <a:prstGeom prst="curvedConnector5">
            <a:avLst>
              <a:gd name="adj1" fmla="val 49780"/>
              <a:gd name="adj2" fmla="val 50000"/>
              <a:gd name="adj3" fmla="val 49780"/>
            </a:avLst>
          </a:prstGeom>
          <a:ln w="28440">
            <a:solidFill>
              <a:srgbClr val="ff6600"/>
            </a:solidFill>
            <a:miter/>
          </a:ln>
        </p:spPr>
      </p:cxnSp>
      <p:cxnSp>
        <p:nvCxnSpPr>
          <p:cNvPr id="58" name=""/>
          <p:cNvCxnSpPr>
            <a:stCxn id="53" idx="2"/>
            <a:endCxn id="38" idx="0"/>
          </p:cNvCxnSpPr>
          <p:nvPr/>
        </p:nvCxnSpPr>
        <p:spPr>
          <a:xfrm flipV="1" rot="10800000">
            <a:off x="4571280" y="2742840"/>
            <a:ext cx="1080" cy="491400"/>
          </a:xfrm>
          <a:prstGeom prst="curvedConnector2">
            <a:avLst/>
          </a:prstGeom>
          <a:ln w="28440">
            <a:solidFill>
              <a:srgbClr val="ff6600"/>
            </a:solidFill>
            <a:miter/>
          </a:ln>
        </p:spPr>
      </p:cxnSp>
      <p:cxnSp>
        <p:nvCxnSpPr>
          <p:cNvPr id="59" name=""/>
          <p:cNvCxnSpPr>
            <a:stCxn id="53" idx="2"/>
            <a:endCxn id="36" idx="0"/>
          </p:cNvCxnSpPr>
          <p:nvPr/>
        </p:nvCxnSpPr>
        <p:spPr>
          <a:xfrm flipH="1" rot="16200000">
            <a:off x="4866120" y="2447640"/>
            <a:ext cx="491400" cy="1081800"/>
          </a:xfrm>
          <a:prstGeom prst="curvedConnector5">
            <a:avLst>
              <a:gd name="adj1" fmla="val 49780"/>
              <a:gd name="adj2" fmla="val 50000"/>
              <a:gd name="adj3" fmla="val 49780"/>
            </a:avLst>
          </a:prstGeom>
          <a:ln w="28440">
            <a:solidFill>
              <a:srgbClr val="ff6600"/>
            </a:solidFill>
            <a:miter/>
          </a:ln>
        </p:spPr>
      </p:cxnSp>
      <p:cxnSp>
        <p:nvCxnSpPr>
          <p:cNvPr id="60" name=""/>
          <p:cNvCxnSpPr>
            <a:stCxn id="53" idx="2"/>
            <a:endCxn id="37" idx="0"/>
          </p:cNvCxnSpPr>
          <p:nvPr/>
        </p:nvCxnSpPr>
        <p:spPr>
          <a:xfrm flipH="1" rot="16200000">
            <a:off x="5402880" y="1911600"/>
            <a:ext cx="491400" cy="2153520"/>
          </a:xfrm>
          <a:prstGeom prst="curvedConnector5">
            <a:avLst>
              <a:gd name="adj1" fmla="val 49780"/>
              <a:gd name="adj2" fmla="val 49991"/>
              <a:gd name="adj3" fmla="val 49780"/>
            </a:avLst>
          </a:prstGeom>
          <a:ln w="28440">
            <a:solidFill>
              <a:srgbClr val="ff6600"/>
            </a:solidFill>
            <a:miter/>
          </a:ln>
        </p:spPr>
      </p:cxnSp>
      <p:cxnSp>
        <p:nvCxnSpPr>
          <p:cNvPr id="61" name=""/>
          <p:cNvCxnSpPr>
            <a:stCxn id="53" idx="2"/>
            <a:endCxn id="39" idx="0"/>
          </p:cNvCxnSpPr>
          <p:nvPr/>
        </p:nvCxnSpPr>
        <p:spPr>
          <a:xfrm flipH="1" rot="16200000">
            <a:off x="5940000" y="1373760"/>
            <a:ext cx="491400" cy="3229560"/>
          </a:xfrm>
          <a:prstGeom prst="curvedConnector5">
            <a:avLst>
              <a:gd name="adj1" fmla="val 49780"/>
              <a:gd name="adj2" fmla="val 50000"/>
              <a:gd name="adj3" fmla="val 49780"/>
            </a:avLst>
          </a:prstGeom>
          <a:ln w="28440">
            <a:solidFill>
              <a:srgbClr val="ff6600"/>
            </a:solidFill>
            <a:miter/>
          </a:ln>
        </p:spPr>
      </p:cxnSp>
      <p:cxnSp>
        <p:nvCxnSpPr>
          <p:cNvPr id="62" name=""/>
          <p:cNvCxnSpPr>
            <a:stCxn id="35" idx="2"/>
            <a:endCxn id="54" idx="0"/>
          </p:cNvCxnSpPr>
          <p:nvPr/>
        </p:nvCxnSpPr>
        <p:spPr>
          <a:xfrm flipH="1" rot="16200000">
            <a:off x="2751840" y="2891160"/>
            <a:ext cx="424440" cy="3242160"/>
          </a:xfrm>
          <a:prstGeom prst="curvedConnector5">
            <a:avLst>
              <a:gd name="adj1" fmla="val 49745"/>
              <a:gd name="adj2" fmla="val 49994"/>
              <a:gd name="adj3" fmla="val 49745"/>
            </a:avLst>
          </a:prstGeom>
          <a:ln w="28440">
            <a:solidFill>
              <a:srgbClr val="ff6600"/>
            </a:solidFill>
            <a:miter/>
          </a:ln>
        </p:spPr>
      </p:cxnSp>
      <p:cxnSp>
        <p:nvCxnSpPr>
          <p:cNvPr id="63" name=""/>
          <p:cNvCxnSpPr>
            <a:stCxn id="54" idx="0"/>
            <a:endCxn id="40" idx="2"/>
          </p:cNvCxnSpPr>
          <p:nvPr/>
        </p:nvCxnSpPr>
        <p:spPr>
          <a:xfrm flipV="1" rot="16200000">
            <a:off x="3284640" y="3424320"/>
            <a:ext cx="424440" cy="2175480"/>
          </a:xfrm>
          <a:prstGeom prst="curvedConnector5">
            <a:avLst>
              <a:gd name="adj1" fmla="val 49745"/>
              <a:gd name="adj2" fmla="val 50000"/>
              <a:gd name="adj3" fmla="val 49745"/>
            </a:avLst>
          </a:prstGeom>
          <a:ln w="28440">
            <a:solidFill>
              <a:srgbClr val="ff6600"/>
            </a:solidFill>
            <a:miter/>
          </a:ln>
        </p:spPr>
      </p:cxnSp>
      <p:cxnSp>
        <p:nvCxnSpPr>
          <p:cNvPr id="64" name=""/>
          <p:cNvCxnSpPr>
            <a:stCxn id="54" idx="0"/>
            <a:endCxn id="41" idx="2"/>
          </p:cNvCxnSpPr>
          <p:nvPr/>
        </p:nvCxnSpPr>
        <p:spPr>
          <a:xfrm flipV="1" rot="16200000">
            <a:off x="3821040" y="3960360"/>
            <a:ext cx="424440" cy="1103400"/>
          </a:xfrm>
          <a:prstGeom prst="curvedConnector5">
            <a:avLst>
              <a:gd name="adj1" fmla="val 49745"/>
              <a:gd name="adj2" fmla="val 50000"/>
              <a:gd name="adj3" fmla="val 49745"/>
            </a:avLst>
          </a:prstGeom>
          <a:ln w="28440">
            <a:solidFill>
              <a:srgbClr val="ff6600"/>
            </a:solidFill>
            <a:miter/>
          </a:ln>
        </p:spPr>
      </p:cxnSp>
      <p:cxnSp>
        <p:nvCxnSpPr>
          <p:cNvPr id="65" name=""/>
          <p:cNvCxnSpPr>
            <a:stCxn id="54" idx="0"/>
            <a:endCxn id="38" idx="2"/>
          </p:cNvCxnSpPr>
          <p:nvPr/>
        </p:nvCxnSpPr>
        <p:spPr>
          <a:xfrm flipV="1" rot="16200000">
            <a:off x="4365720" y="4505400"/>
            <a:ext cx="424440" cy="13320"/>
          </a:xfrm>
          <a:prstGeom prst="curvedConnector5">
            <a:avLst>
              <a:gd name="adj1" fmla="val 49745"/>
              <a:gd name="adj2" fmla="val 50000"/>
              <a:gd name="adj3" fmla="val 49745"/>
            </a:avLst>
          </a:prstGeom>
          <a:ln w="28440">
            <a:solidFill>
              <a:srgbClr val="ff6600"/>
            </a:solidFill>
            <a:miter/>
          </a:ln>
        </p:spPr>
      </p:cxnSp>
      <p:cxnSp>
        <p:nvCxnSpPr>
          <p:cNvPr id="66" name=""/>
          <p:cNvCxnSpPr>
            <a:stCxn id="54" idx="0"/>
            <a:endCxn id="36" idx="2"/>
          </p:cNvCxnSpPr>
          <p:nvPr/>
        </p:nvCxnSpPr>
        <p:spPr>
          <a:xfrm flipH="1" flipV="1" rot="5400000">
            <a:off x="4906800" y="3977640"/>
            <a:ext cx="424440" cy="1069200"/>
          </a:xfrm>
          <a:prstGeom prst="curvedConnector5">
            <a:avLst>
              <a:gd name="adj1" fmla="val 49745"/>
              <a:gd name="adj2" fmla="val 49983"/>
              <a:gd name="adj3" fmla="val 49745"/>
            </a:avLst>
          </a:prstGeom>
          <a:ln w="28440">
            <a:solidFill>
              <a:srgbClr val="ff6600"/>
            </a:solidFill>
            <a:miter/>
          </a:ln>
        </p:spPr>
      </p:cxnSp>
      <p:cxnSp>
        <p:nvCxnSpPr>
          <p:cNvPr id="67" name=""/>
          <p:cNvCxnSpPr>
            <a:stCxn id="54" idx="0"/>
            <a:endCxn id="37" idx="2"/>
          </p:cNvCxnSpPr>
          <p:nvPr/>
        </p:nvCxnSpPr>
        <p:spPr>
          <a:xfrm flipH="1" flipV="1" rot="5400000">
            <a:off x="5442480" y="3441600"/>
            <a:ext cx="424440" cy="2140920"/>
          </a:xfrm>
          <a:prstGeom prst="curvedConnector5">
            <a:avLst>
              <a:gd name="adj1" fmla="val 49745"/>
              <a:gd name="adj2" fmla="val 50000"/>
              <a:gd name="adj3" fmla="val 49745"/>
            </a:avLst>
          </a:prstGeom>
          <a:ln w="28440">
            <a:solidFill>
              <a:srgbClr val="ff6600"/>
            </a:solidFill>
            <a:miter/>
          </a:ln>
        </p:spPr>
      </p:cxnSp>
      <p:cxnSp>
        <p:nvCxnSpPr>
          <p:cNvPr id="68" name=""/>
          <p:cNvCxnSpPr>
            <a:stCxn id="54" idx="0"/>
            <a:endCxn id="39" idx="2"/>
          </p:cNvCxnSpPr>
          <p:nvPr/>
        </p:nvCxnSpPr>
        <p:spPr>
          <a:xfrm flipH="1" flipV="1" rot="5400000">
            <a:off x="5980680" y="2903760"/>
            <a:ext cx="424440" cy="3216960"/>
          </a:xfrm>
          <a:prstGeom prst="curvedConnector5">
            <a:avLst>
              <a:gd name="adj1" fmla="val 49745"/>
              <a:gd name="adj2" fmla="val 49994"/>
              <a:gd name="adj3" fmla="val 49745"/>
            </a:avLst>
          </a:prstGeom>
          <a:ln w="28440">
            <a:solidFill>
              <a:srgbClr val="ff660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" descr=""/>
          <p:cNvPicPr/>
          <p:nvPr/>
        </p:nvPicPr>
        <p:blipFill>
          <a:blip r:embed="rId1"/>
          <a:stretch/>
        </p:blipFill>
        <p:spPr>
          <a:xfrm>
            <a:off x="3733920" y="1886040"/>
            <a:ext cx="1676160" cy="701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0" name=""/>
          <p:cNvSpPr/>
          <p:nvPr/>
        </p:nvSpPr>
        <p:spPr>
          <a:xfrm>
            <a:off x="1766880" y="3809880"/>
            <a:ext cx="1447920" cy="2286000"/>
          </a:xfrm>
          <a:custGeom>
            <a:avLst/>
            <a:gdLst>
              <a:gd name="textAreaLeft" fmla="*/ 70560 w 1447920"/>
              <a:gd name="textAreaRight" fmla="*/ 1377360 w 1447920"/>
              <a:gd name="textAreaTop" fmla="*/ 70560 h 2286000"/>
              <a:gd name="textAreaBottom" fmla="*/ 2215440 h 2286000"/>
            </a:gdLst>
            <a:ahLst/>
            <a:cxnLst/>
            <a:rect l="textAreaLeft" t="textAreaTop" r="textAreaRight" b="textAreaBottom"/>
            <a:pathLst>
              <a:path w="21600" h="34099">
                <a:moveTo>
                  <a:pt x="3600" y="0"/>
                </a:moveTo>
                <a:arcTo wR="3600" hR="3600" stAng="16200000" swAng="-5400000"/>
                <a:lnTo>
                  <a:pt x="0" y="30499"/>
                </a:lnTo>
                <a:arcTo wR="3600" hR="3600" stAng="10800000" swAng="-5400000"/>
                <a:lnTo>
                  <a:pt x="18000" y="34099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Evaluate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Foresight and intelligence group will perform a complete evaluation</a:t>
            </a:r>
            <a:endParaRPr b="0" lang="en-US" sz="1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138480" y="3809880"/>
            <a:ext cx="1447920" cy="2286000"/>
          </a:xfrm>
          <a:custGeom>
            <a:avLst/>
            <a:gdLst>
              <a:gd name="textAreaLeft" fmla="*/ 70560 w 1447920"/>
              <a:gd name="textAreaRight" fmla="*/ 1377360 w 1447920"/>
              <a:gd name="textAreaTop" fmla="*/ 70560 h 2286000"/>
              <a:gd name="textAreaBottom" fmla="*/ 2215440 h 2286000"/>
            </a:gdLst>
            <a:ahLst/>
            <a:cxnLst/>
            <a:rect l="textAreaLeft" t="textAreaTop" r="textAreaRight" b="textAreaBottom"/>
            <a:pathLst>
              <a:path w="21600" h="34099">
                <a:moveTo>
                  <a:pt x="3600" y="0"/>
                </a:moveTo>
                <a:arcTo wR="3600" hR="3600" stAng="16200000" swAng="-5400000"/>
                <a:lnTo>
                  <a:pt x="0" y="30499"/>
                </a:lnTo>
                <a:arcTo wR="3600" hR="3600" stAng="10800000" swAng="-5400000"/>
                <a:lnTo>
                  <a:pt x="18000" y="34099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Approve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Management committee will approve deals following positive evaluation</a:t>
            </a:r>
            <a:endParaRPr b="0" lang="en-US" sz="1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510080" y="3809880"/>
            <a:ext cx="1447920" cy="2286000"/>
          </a:xfrm>
          <a:custGeom>
            <a:avLst/>
            <a:gdLst>
              <a:gd name="textAreaLeft" fmla="*/ 70560 w 1447920"/>
              <a:gd name="textAreaRight" fmla="*/ 1377360 w 1447920"/>
              <a:gd name="textAreaTop" fmla="*/ 70560 h 2286000"/>
              <a:gd name="textAreaBottom" fmla="*/ 2215440 h 2286000"/>
            </a:gdLst>
            <a:ahLst/>
            <a:cxnLst/>
            <a:rect l="textAreaLeft" t="textAreaTop" r="textAreaRight" b="textAreaBottom"/>
            <a:pathLst>
              <a:path w="21600" h="34099">
                <a:moveTo>
                  <a:pt x="3600" y="0"/>
                </a:moveTo>
                <a:arcTo wR="3600" hR="3600" stAng="16200000" swAng="-5400000"/>
                <a:lnTo>
                  <a:pt x="0" y="30499"/>
                </a:lnTo>
                <a:arcTo wR="3600" hR="3600" stAng="10800000" swAng="-5400000"/>
                <a:lnTo>
                  <a:pt x="18000" y="34099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Sponsor assembles team to fully build out and implement business plan</a:t>
            </a:r>
            <a:endParaRPr b="0" lang="en-US" sz="1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881680" y="3809880"/>
            <a:ext cx="1447920" cy="2286000"/>
          </a:xfrm>
          <a:custGeom>
            <a:avLst/>
            <a:gdLst>
              <a:gd name="textAreaLeft" fmla="*/ 70560 w 1447920"/>
              <a:gd name="textAreaRight" fmla="*/ 1377360 w 1447920"/>
              <a:gd name="textAreaTop" fmla="*/ 70560 h 2286000"/>
              <a:gd name="textAreaBottom" fmla="*/ 2215440 h 2286000"/>
            </a:gdLst>
            <a:ahLst/>
            <a:cxnLst/>
            <a:rect l="textAreaLeft" t="textAreaTop" r="textAreaRight" b="textAreaBottom"/>
            <a:pathLst>
              <a:path w="21600" h="34099">
                <a:moveTo>
                  <a:pt x="3600" y="0"/>
                </a:moveTo>
                <a:arcTo wR="3600" hR="3600" stAng="16200000" swAng="-5400000"/>
                <a:lnTo>
                  <a:pt x="0" y="30499"/>
                </a:lnTo>
                <a:arcTo wR="3600" hR="3600" stAng="10800000" swAng="-5400000"/>
                <a:lnTo>
                  <a:pt x="18000" y="34099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Execute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Dynamic team executes business plan and deliverables</a:t>
            </a:r>
            <a:endParaRPr b="0" lang="en-US" sz="1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" name=""/>
          <p:cNvGrpSpPr/>
          <p:nvPr/>
        </p:nvGrpSpPr>
        <p:grpSpPr>
          <a:xfrm>
            <a:off x="1438200" y="914400"/>
            <a:ext cx="2295360" cy="2286000"/>
            <a:chOff x="1438200" y="914400"/>
            <a:chExt cx="2295360" cy="2286000"/>
          </a:xfrm>
        </p:grpSpPr>
        <p:sp>
          <p:nvSpPr>
            <p:cNvPr id="75" name=""/>
            <p:cNvSpPr/>
            <p:nvPr/>
          </p:nvSpPr>
          <p:spPr>
            <a:xfrm>
              <a:off x="1438200" y="914400"/>
              <a:ext cx="2286000" cy="2286000"/>
            </a:xfrm>
            <a:prstGeom prst="roundRect">
              <a:avLst>
                <a:gd name="adj" fmla="val 16667"/>
              </a:avLst>
            </a:prstGeom>
            <a:solidFill>
              <a:srgbClr val="095fad"/>
            </a:solidFill>
            <a:ln w="9360">
              <a:solidFill>
                <a:srgbClr val="ffffff"/>
              </a:solidFill>
              <a:miter/>
            </a:ln>
            <a:effectLst>
              <a:outerShdw dist="53966" dir="2700000" blurRad="0" rotWithShape="0">
                <a:srgbClr val="ff66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Propose</a:t>
              </a:r>
              <a:endParaRPr b="0" lang="en-US" sz="1600" strike="noStrike" u="none">
                <a:solidFill>
                  <a:srgbClr val="095fa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 flipV="1">
              <a:off x="2733480" y="1675800"/>
              <a:ext cx="1000080" cy="409320"/>
            </a:xfrm>
            <a:custGeom>
              <a:avLst/>
              <a:gdLst>
                <a:gd name="textAreaLeft" fmla="*/ 0 w 1000080"/>
                <a:gd name="textAreaRight" fmla="*/ 1000440 w 1000080"/>
                <a:gd name="textAreaTop" fmla="*/ -360 h 409320"/>
                <a:gd name="textAreaBottom" fmla="*/ 409320 h 40932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21600"/>
                  </a:moveTo>
                  <a:lnTo>
                    <a:pt x="0" y="12160"/>
                  </a:lnTo>
                  <a:arcTo wR="12427" hR="8728" stAng="10800000" swAng="5400000"/>
                  <a:lnTo>
                    <a:pt x="15017" y="3432"/>
                  </a:lnTo>
                  <a:lnTo>
                    <a:pt x="15017" y="0"/>
                  </a:lnTo>
                  <a:lnTo>
                    <a:pt x="21600" y="6079"/>
                  </a:lnTo>
                  <a:lnTo>
                    <a:pt x="15017" y="12158"/>
                  </a:lnTo>
                  <a:lnTo>
                    <a:pt x="15017" y="8726"/>
                  </a:lnTo>
                  <a:lnTo>
                    <a:pt x="12427" y="8726"/>
                  </a:lnTo>
                  <a:arcTo wR="7133" hR="3434" stAng="16200000" swAng="-5400000"/>
                  <a:lnTo>
                    <a:pt x="5294" y="2160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95fa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1512360" y="2057400"/>
              <a:ext cx="12704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Management</a:t>
              </a:r>
              <a:endParaRPr b="0" lang="en-US" sz="1400" strike="noStrike" u="none">
                <a:solidFill>
                  <a:srgbClr val="095fa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2411280" y="2719440"/>
              <a:ext cx="8845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External</a:t>
              </a:r>
              <a:endParaRPr b="0" lang="en-US" sz="1400" strike="noStrike" u="none">
                <a:solidFill>
                  <a:srgbClr val="095fa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2304360" y="1386000"/>
              <a:ext cx="11221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Employees</a:t>
              </a:r>
              <a:endParaRPr b="0" lang="en-US" sz="1400" strike="noStrike" u="none">
                <a:solidFill>
                  <a:srgbClr val="095fa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2742840" y="2089080"/>
              <a:ext cx="976320" cy="244440"/>
            </a:xfrm>
            <a:prstGeom prst="rightArrow">
              <a:avLst>
                <a:gd name="adj1" fmla="val 51944"/>
                <a:gd name="adj2" fmla="val 119490"/>
              </a:avLst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95fa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2733480" y="2333520"/>
              <a:ext cx="1000080" cy="409680"/>
            </a:xfrm>
            <a:custGeom>
              <a:avLst/>
              <a:gdLst>
                <a:gd name="textAreaLeft" fmla="*/ 0 w 1000080"/>
                <a:gd name="textAreaRight" fmla="*/ 1000440 w 1000080"/>
                <a:gd name="textAreaTop" fmla="*/ 0 h 409680"/>
                <a:gd name="textAreaBottom" fmla="*/ 410040 h 40968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21600"/>
                  </a:moveTo>
                  <a:lnTo>
                    <a:pt x="0" y="12160"/>
                  </a:lnTo>
                  <a:arcTo wR="12427" hR="8728" stAng="10800000" swAng="5400000"/>
                  <a:lnTo>
                    <a:pt x="15017" y="3432"/>
                  </a:lnTo>
                  <a:lnTo>
                    <a:pt x="15017" y="0"/>
                  </a:lnTo>
                  <a:lnTo>
                    <a:pt x="21600" y="6079"/>
                  </a:lnTo>
                  <a:lnTo>
                    <a:pt x="15017" y="12158"/>
                  </a:lnTo>
                  <a:lnTo>
                    <a:pt x="15017" y="8726"/>
                  </a:lnTo>
                  <a:lnTo>
                    <a:pt x="12427" y="8726"/>
                  </a:lnTo>
                  <a:arcTo wR="7133" hR="3434" stAng="16200000" swAng="-5400000"/>
                  <a:lnTo>
                    <a:pt x="5294" y="2160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95fad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2" name=""/>
          <p:cNvGrpSpPr/>
          <p:nvPr/>
        </p:nvGrpSpPr>
        <p:grpSpPr>
          <a:xfrm>
            <a:off x="5366880" y="914400"/>
            <a:ext cx="2405520" cy="2286000"/>
            <a:chOff x="5366880" y="914400"/>
            <a:chExt cx="2405520" cy="2286000"/>
          </a:xfrm>
        </p:grpSpPr>
        <p:sp>
          <p:nvSpPr>
            <p:cNvPr id="83" name=""/>
            <p:cNvSpPr/>
            <p:nvPr/>
          </p:nvSpPr>
          <p:spPr>
            <a:xfrm>
              <a:off x="5370480" y="914400"/>
              <a:ext cx="2286000" cy="2286000"/>
            </a:xfrm>
            <a:prstGeom prst="roundRect">
              <a:avLst>
                <a:gd name="adj" fmla="val 16667"/>
              </a:avLst>
            </a:prstGeom>
            <a:solidFill>
              <a:srgbClr val="095fad"/>
            </a:solidFill>
            <a:ln w="9360">
              <a:solidFill>
                <a:srgbClr val="ffffff"/>
              </a:solidFill>
              <a:miter/>
            </a:ln>
            <a:effectLst>
              <a:outerShdw dist="53966" dir="2700000" blurRad="0" rotWithShape="0">
                <a:srgbClr val="ff66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Graduate</a:t>
              </a:r>
              <a:endParaRPr b="0" lang="en-US" sz="1600" strike="noStrike" u="none">
                <a:solidFill>
                  <a:srgbClr val="095fa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 rot="5400000">
              <a:off x="5585760" y="2152440"/>
              <a:ext cx="371520" cy="809640"/>
            </a:xfrm>
            <a:custGeom>
              <a:avLst/>
              <a:gdLst>
                <a:gd name="textAreaLeft" fmla="*/ 0 w 371520"/>
                <a:gd name="textAreaRight" fmla="*/ 371880 w 371520"/>
                <a:gd name="textAreaTop" fmla="*/ 0 h 809640"/>
                <a:gd name="textAreaBottom" fmla="*/ 810000 h 80964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21600"/>
                  </a:moveTo>
                  <a:lnTo>
                    <a:pt x="0" y="12160"/>
                  </a:lnTo>
                  <a:arcTo wR="12427" hR="9260" stAng="10800000" swAng="5400000"/>
                  <a:lnTo>
                    <a:pt x="15100" y="2900"/>
                  </a:lnTo>
                  <a:lnTo>
                    <a:pt x="15100" y="0"/>
                  </a:lnTo>
                  <a:lnTo>
                    <a:pt x="21600" y="6079"/>
                  </a:lnTo>
                  <a:lnTo>
                    <a:pt x="15100" y="12158"/>
                  </a:lnTo>
                  <a:lnTo>
                    <a:pt x="15100" y="9258"/>
                  </a:lnTo>
                  <a:lnTo>
                    <a:pt x="12427" y="9258"/>
                  </a:lnTo>
                  <a:arcTo wR="6069" hR="2902" stAng="16200000" swAng="-5400000"/>
                  <a:lnTo>
                    <a:pt x="6358" y="2160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95fa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 flipV="1" rot="16200000">
              <a:off x="5581080" y="1461960"/>
              <a:ext cx="380880" cy="809640"/>
            </a:xfrm>
            <a:custGeom>
              <a:avLst/>
              <a:gdLst>
                <a:gd name="textAreaLeft" fmla="*/ 0 w 380880"/>
                <a:gd name="textAreaRight" fmla="*/ 381240 w 380880"/>
                <a:gd name="textAreaTop" fmla="*/ -360 h 809640"/>
                <a:gd name="textAreaBottom" fmla="*/ 809640 h 80964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21600"/>
                  </a:moveTo>
                  <a:lnTo>
                    <a:pt x="0" y="12160"/>
                  </a:lnTo>
                  <a:arcTo wR="12427" hR="9260" stAng="10800000" swAng="5400000"/>
                  <a:lnTo>
                    <a:pt x="15100" y="2900"/>
                  </a:lnTo>
                  <a:lnTo>
                    <a:pt x="15100" y="0"/>
                  </a:lnTo>
                  <a:lnTo>
                    <a:pt x="21600" y="6079"/>
                  </a:lnTo>
                  <a:lnTo>
                    <a:pt x="15100" y="12158"/>
                  </a:lnTo>
                  <a:lnTo>
                    <a:pt x="15100" y="9258"/>
                  </a:lnTo>
                  <a:lnTo>
                    <a:pt x="12427" y="9258"/>
                  </a:lnTo>
                  <a:arcTo wR="6069" hR="2902" stAng="16200000" swAng="-5400000"/>
                  <a:lnTo>
                    <a:pt x="6358" y="2160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95fa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6313320" y="1952640"/>
              <a:ext cx="14590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Existing Businesses</a:t>
              </a:r>
              <a:endParaRPr b="0" lang="en-US" sz="1400" strike="noStrike" u="none">
                <a:solidFill>
                  <a:srgbClr val="095fa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5458680" y="2695680"/>
              <a:ext cx="9828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Spun Out</a:t>
              </a:r>
              <a:endParaRPr b="0" lang="en-US" sz="1400" strike="noStrike" u="none">
                <a:solidFill>
                  <a:srgbClr val="095fa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5427000" y="1428840"/>
              <a:ext cx="10425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New Units</a:t>
              </a:r>
              <a:endParaRPr b="0" lang="en-US" sz="1400" strike="noStrike" u="none">
                <a:solidFill>
                  <a:srgbClr val="095fa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5369040" y="2085840"/>
              <a:ext cx="976320" cy="244440"/>
            </a:xfrm>
            <a:prstGeom prst="rightArrow">
              <a:avLst>
                <a:gd name="adj1" fmla="val 59741"/>
                <a:gd name="adj2" fmla="val 107804"/>
              </a:avLst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95fad"/>
                </a:solidFill>
                <a:effectLst/>
                <a:uFillTx/>
                <a:latin typeface="Times New Roman"/>
              </a:endParaRPr>
            </a:p>
          </p:txBody>
        </p:sp>
      </p:grpSp>
      <p:cxnSp>
        <p:nvCxnSpPr>
          <p:cNvPr id="90" name=""/>
          <p:cNvCxnSpPr>
            <a:stCxn id="69" idx="2"/>
            <a:endCxn id="70" idx="0"/>
          </p:cNvCxnSpPr>
          <p:nvPr/>
        </p:nvCxnSpPr>
        <p:spPr>
          <a:xfrm flipH="1">
            <a:off x="2490120" y="2587320"/>
            <a:ext cx="2081880" cy="1222920"/>
          </a:xfrm>
          <a:prstGeom prst="straightConnector1">
            <a:avLst/>
          </a:prstGeom>
          <a:ln cap="rnd" w="9360">
            <a:solidFill>
              <a:srgbClr val="095fad"/>
            </a:solidFill>
            <a:custDash>
              <a:ds d="100000" sp="1000"/>
            </a:custDash>
            <a:miter/>
          </a:ln>
        </p:spPr>
      </p:cxnSp>
      <p:cxnSp>
        <p:nvCxnSpPr>
          <p:cNvPr id="91" name=""/>
          <p:cNvCxnSpPr>
            <a:stCxn id="69" idx="2"/>
            <a:endCxn id="73" idx="0"/>
          </p:cNvCxnSpPr>
          <p:nvPr/>
        </p:nvCxnSpPr>
        <p:spPr>
          <a:xfrm>
            <a:off x="4571640" y="2587320"/>
            <a:ext cx="2034360" cy="1222920"/>
          </a:xfrm>
          <a:prstGeom prst="straightConnector1">
            <a:avLst/>
          </a:prstGeom>
          <a:ln w="9360">
            <a:solidFill>
              <a:srgbClr val="095fad"/>
            </a:solidFill>
            <a:prstDash val="sysDot"/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"/>
          <p:cNvGrpSpPr/>
          <p:nvPr/>
        </p:nvGrpSpPr>
        <p:grpSpPr>
          <a:xfrm>
            <a:off x="838080" y="838080"/>
            <a:ext cx="1143000" cy="1067040"/>
            <a:chOff x="838080" y="838080"/>
            <a:chExt cx="1143000" cy="1067040"/>
          </a:xfrm>
        </p:grpSpPr>
        <p:sp>
          <p:nvSpPr>
            <p:cNvPr id="93" name=""/>
            <p:cNvSpPr/>
            <p:nvPr/>
          </p:nvSpPr>
          <p:spPr>
            <a:xfrm>
              <a:off x="843120" y="838080"/>
              <a:ext cx="1009440" cy="1067040"/>
            </a:xfrm>
            <a:custGeom>
              <a:avLst/>
              <a:gdLst>
                <a:gd name="textAreaLeft" fmla="*/ 48960 w 1009440"/>
                <a:gd name="textAreaRight" fmla="*/ 960480 w 1009440"/>
                <a:gd name="textAreaTop" fmla="*/ 48960 h 1067040"/>
                <a:gd name="textAreaBottom" fmla="*/ 1018080 h 1067040"/>
              </a:gdLst>
              <a:ahLst/>
              <a:cxnLst/>
              <a:rect l="textAreaLeft" t="textAreaTop" r="textAreaRight" b="textAreaBottom"/>
              <a:pathLst>
                <a:path w="21600" h="22832">
                  <a:moveTo>
                    <a:pt x="3600" y="0"/>
                  </a:moveTo>
                  <a:arcTo wR="3600" hR="3600" stAng="16200000" swAng="-5400000"/>
                  <a:lnTo>
                    <a:pt x="0" y="19232"/>
                  </a:lnTo>
                  <a:arcTo wR="3600" hR="3600" stAng="10800000" swAng="-5400000"/>
                  <a:lnTo>
                    <a:pt x="18000" y="2283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fad"/>
            </a:solidFill>
            <a:ln w="0">
              <a:noFill/>
            </a:ln>
            <a:effectLst>
              <a:outerShdw dist="53966" dir="2700000" blurRad="0" rotWithShape="0">
                <a:srgbClr val="ff66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95fa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838080" y="1143000"/>
              <a:ext cx="1143000" cy="734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Manageco</a:t>
              </a:r>
              <a:endParaRPr b="0" lang="en-US" sz="1400" strike="noStrike" u="none">
                <a:solidFill>
                  <a:srgbClr val="095fad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Newco</a:t>
              </a:r>
              <a:endParaRPr b="0" lang="en-US" sz="1400" strike="noStrike" u="none">
                <a:solidFill>
                  <a:srgbClr val="095fad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Spinco</a:t>
              </a:r>
              <a:endParaRPr b="0" lang="en-US" sz="1400" strike="noStrike" u="none">
                <a:solidFill>
                  <a:srgbClr val="095fad"/>
                </a:solidFill>
                <a:effectLst/>
                <a:uFillTx/>
                <a:latin typeface="Times New Roman"/>
              </a:endParaRPr>
            </a:p>
          </p:txBody>
        </p:sp>
      </p:grpSp>
      <p:cxnSp>
        <p:nvCxnSpPr>
          <p:cNvPr id="95" name=""/>
          <p:cNvCxnSpPr>
            <a:stCxn id="93" idx="1"/>
            <a:endCxn id="96" idx="1"/>
          </p:cNvCxnSpPr>
          <p:nvPr/>
        </p:nvCxnSpPr>
        <p:spPr>
          <a:xfrm>
            <a:off x="843120" y="1371600"/>
            <a:ext cx="1443600" cy="2363040"/>
          </a:xfrm>
          <a:prstGeom prst="straightConnector1">
            <a:avLst/>
          </a:prstGeom>
          <a:ln w="9360">
            <a:solidFill>
              <a:srgbClr val="095fad"/>
            </a:solidFill>
            <a:prstDash val="sysDot"/>
            <a:miter/>
          </a:ln>
        </p:spPr>
      </p:cxnSp>
      <p:cxnSp>
        <p:nvCxnSpPr>
          <p:cNvPr id="97" name=""/>
          <p:cNvCxnSpPr>
            <a:stCxn id="93" idx="0"/>
            <a:endCxn id="96" idx="0"/>
          </p:cNvCxnSpPr>
          <p:nvPr/>
        </p:nvCxnSpPr>
        <p:spPr>
          <a:xfrm>
            <a:off x="1347480" y="838080"/>
            <a:ext cx="2996280" cy="534240"/>
          </a:xfrm>
          <a:prstGeom prst="straightConnector1">
            <a:avLst/>
          </a:prstGeom>
          <a:ln w="9360">
            <a:solidFill>
              <a:srgbClr val="095fad"/>
            </a:solidFill>
            <a:prstDash val="sysDot"/>
            <a:miter/>
          </a:ln>
        </p:spPr>
      </p:cxnSp>
      <p:cxnSp>
        <p:nvCxnSpPr>
          <p:cNvPr id="98" name=""/>
          <p:cNvCxnSpPr>
            <a:stCxn id="93" idx="2"/>
            <a:endCxn id="96" idx="2"/>
          </p:cNvCxnSpPr>
          <p:nvPr/>
        </p:nvCxnSpPr>
        <p:spPr>
          <a:xfrm>
            <a:off x="1347480" y="1904760"/>
            <a:ext cx="2996280" cy="4191480"/>
          </a:xfrm>
          <a:prstGeom prst="straightConnector1">
            <a:avLst/>
          </a:prstGeom>
          <a:ln w="9360">
            <a:solidFill>
              <a:srgbClr val="095fad"/>
            </a:solidFill>
            <a:prstDash val="sysDot"/>
            <a:miter/>
          </a:ln>
        </p:spPr>
      </p:cxnSp>
      <p:cxnSp>
        <p:nvCxnSpPr>
          <p:cNvPr id="99" name=""/>
          <p:cNvCxnSpPr>
            <a:stCxn id="93" idx="3"/>
            <a:endCxn id="96" idx="3"/>
          </p:cNvCxnSpPr>
          <p:nvPr/>
        </p:nvCxnSpPr>
        <p:spPr>
          <a:xfrm>
            <a:off x="1852560" y="1371600"/>
            <a:ext cx="4548960" cy="2363040"/>
          </a:xfrm>
          <a:prstGeom prst="straightConnector1">
            <a:avLst/>
          </a:prstGeom>
          <a:ln w="9360">
            <a:solidFill>
              <a:srgbClr val="095fad"/>
            </a:solidFill>
            <a:prstDash val="sysDot"/>
            <a:miter/>
          </a:ln>
        </p:spPr>
      </p:cxnSp>
      <p:sp>
        <p:nvSpPr>
          <p:cNvPr id="96" name=""/>
          <p:cNvSpPr/>
          <p:nvPr/>
        </p:nvSpPr>
        <p:spPr>
          <a:xfrm>
            <a:off x="2286000" y="1371600"/>
            <a:ext cx="4114800" cy="4724280"/>
          </a:xfrm>
          <a:custGeom>
            <a:avLst/>
            <a:gdLst>
              <a:gd name="textAreaLeft" fmla="*/ 200880 w 4114800"/>
              <a:gd name="textAreaRight" fmla="*/ 3913920 w 4114800"/>
              <a:gd name="textAreaTop" fmla="*/ 200880 h 4724280"/>
              <a:gd name="textAreaBottom" fmla="*/ 4523400 h 4724280"/>
            </a:gdLst>
            <a:ahLst/>
            <a:cxnLst/>
            <a:rect l="textAreaLeft" t="textAreaTop" r="textAreaRight" b="textAreaBottom"/>
            <a:pathLst>
              <a:path w="21600" h="24799">
                <a:moveTo>
                  <a:pt x="3600" y="0"/>
                </a:moveTo>
                <a:arcTo wR="3600" hR="3600" stAng="16200000" swAng="-5400000"/>
                <a:lnTo>
                  <a:pt x="0" y="21199"/>
                </a:lnTo>
                <a:arcTo wR="3600" hR="3600" stAng="10800000" swAng="-5400000"/>
                <a:lnTo>
                  <a:pt x="18000" y="24799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Management Sponsor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800"/>
            </a:b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Business Team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Support as needed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286000" y="2514600"/>
            <a:ext cx="4191120" cy="380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286000" y="4686480"/>
            <a:ext cx="4191120" cy="380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934320" y="2895480"/>
            <a:ext cx="1523880" cy="1752840"/>
          </a:xfrm>
          <a:custGeom>
            <a:avLst/>
            <a:gdLst>
              <a:gd name="textAreaLeft" fmla="*/ 74160 w 1523880"/>
              <a:gd name="textAreaRight" fmla="*/ 1449720 w 1523880"/>
              <a:gd name="textAreaTop" fmla="*/ 74160 h 1752840"/>
              <a:gd name="textAreaBottom" fmla="*/ 1678680 h 1752840"/>
            </a:gdLst>
            <a:ahLst/>
            <a:cxnLst/>
            <a:rect l="textAreaLeft" t="textAreaTop" r="textAreaRight" b="textAreaBottom"/>
            <a:pathLst>
              <a:path w="21600" h="24845">
                <a:moveTo>
                  <a:pt x="3600" y="0"/>
                </a:moveTo>
                <a:arcTo wR="3600" hR="3600" stAng="16200000" swAng="-5400000"/>
                <a:lnTo>
                  <a:pt x="0" y="21245"/>
                </a:lnTo>
                <a:arcTo wR="3600" hR="3600" stAng="10800000" swAng="-5400000"/>
                <a:lnTo>
                  <a:pt x="18000" y="2484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fad"/>
          </a:solidFill>
          <a:ln w="0">
            <a:noFill/>
          </a:ln>
          <a:effectLst>
            <a:outerShdw dist="17819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Dynamic</a:t>
            </a:r>
            <a:endParaRPr b="0" lang="en-US" sz="1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Team</a:t>
            </a:r>
            <a:endParaRPr b="0" lang="en-US" sz="1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934320" y="5029200"/>
            <a:ext cx="1523880" cy="1066680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 w="0">
            <a:noFill/>
          </a:ln>
          <a:effectLst>
            <a:outerShdw dist="17819" dir="2700000" blurRad="0" rotWithShape="0">
              <a:srgbClr val="095fa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Static</a:t>
            </a:r>
            <a:endParaRPr b="0" lang="en-US" sz="1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Team</a:t>
            </a:r>
            <a:endParaRPr b="0" lang="en-US" sz="1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"/>
          <p:cNvSpPr/>
          <p:nvPr/>
        </p:nvSpPr>
        <p:spPr>
          <a:xfrm>
            <a:off x="1371600" y="1676520"/>
            <a:ext cx="1523880" cy="1752480"/>
          </a:xfrm>
          <a:custGeom>
            <a:avLst/>
            <a:gdLst>
              <a:gd name="textAreaLeft" fmla="*/ 74160 w 1523880"/>
              <a:gd name="textAreaRight" fmla="*/ 1449720 w 1523880"/>
              <a:gd name="textAreaTop" fmla="*/ 74160 h 1752480"/>
              <a:gd name="textAreaBottom" fmla="*/ 1678320 h 1752480"/>
            </a:gdLst>
            <a:ahLst/>
            <a:cxnLst/>
            <a:rect l="textAreaLeft" t="textAreaTop" r="textAreaRight" b="textAreaBottom"/>
            <a:pathLst>
              <a:path w="21600" h="24839">
                <a:moveTo>
                  <a:pt x="3600" y="0"/>
                </a:moveTo>
                <a:arcTo wR="3600" hR="3600" stAng="16200000" swAng="-5400000"/>
                <a:lnTo>
                  <a:pt x="0" y="21239"/>
                </a:lnTo>
                <a:arcTo wR="3600" hR="3600" stAng="10800000" swAng="-5400000"/>
                <a:lnTo>
                  <a:pt x="18000" y="24839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fad"/>
          </a:solidFill>
          <a:ln w="0">
            <a:noFill/>
          </a:ln>
          <a:effectLst>
            <a:outerShdw dist="17819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Dynamic</a:t>
            </a: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Team</a:t>
            </a: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371600" y="3809880"/>
            <a:ext cx="1523880" cy="1752840"/>
          </a:xfrm>
          <a:custGeom>
            <a:avLst/>
            <a:gdLst>
              <a:gd name="textAreaLeft" fmla="*/ 74160 w 1523880"/>
              <a:gd name="textAreaRight" fmla="*/ 1449720 w 1523880"/>
              <a:gd name="textAreaTop" fmla="*/ 74160 h 1752840"/>
              <a:gd name="textAreaBottom" fmla="*/ 1678680 h 1752840"/>
            </a:gdLst>
            <a:ahLst/>
            <a:cxnLst/>
            <a:rect l="textAreaLeft" t="textAreaTop" r="textAreaRight" b="textAreaBottom"/>
            <a:pathLst>
              <a:path w="21600" h="24845">
                <a:moveTo>
                  <a:pt x="3600" y="0"/>
                </a:moveTo>
                <a:arcTo wR="3600" hR="3600" stAng="16200000" swAng="-5400000"/>
                <a:lnTo>
                  <a:pt x="0" y="21245"/>
                </a:lnTo>
                <a:arcTo wR="3600" hR="3600" stAng="10800000" swAng="-5400000"/>
                <a:lnTo>
                  <a:pt x="18000" y="2484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6600"/>
          </a:solidFill>
          <a:ln w="0">
            <a:noFill/>
          </a:ln>
          <a:effectLst>
            <a:outerShdw dist="17819" dir="2700000" blurRad="0" rotWithShape="0">
              <a:srgbClr val="095fa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Static</a:t>
            </a: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Team</a:t>
            </a:r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200400" y="1676520"/>
            <a:ext cx="4876920" cy="1752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60">
            <a:solidFill>
              <a:srgbClr val="095fa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77840" indent="-177840" algn="just"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38354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Team assigned to a particular deal or business</a:t>
            </a:r>
            <a:endParaRPr b="0" lang="en-US" sz="20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marL="177840" indent="-177840" algn="just"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38354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marL="177840" indent="-177840" algn="just"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38354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Ultimately moves out from Xcelerator</a:t>
            </a:r>
            <a:endParaRPr b="0" lang="en-US" sz="20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200400" y="3809880"/>
            <a:ext cx="4876920" cy="17528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6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77840" indent="-177840" algn="just"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38354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Team assigned to a function within the Xcelerator</a:t>
            </a:r>
            <a:endParaRPr b="0" lang="en-US" sz="20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marL="177840" indent="-177840" algn="just"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38354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marL="177840" indent="-177840" algn="just"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38354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Builds the experience base that remains with the Xcelerator</a:t>
            </a:r>
            <a:endParaRPr b="0" lang="en-US" sz="20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"/>
          <p:cNvSpPr/>
          <p:nvPr/>
        </p:nvSpPr>
        <p:spPr>
          <a:xfrm>
            <a:off x="838080" y="1143000"/>
            <a:ext cx="3429000" cy="533520"/>
          </a:xfrm>
          <a:prstGeom prst="roundRect">
            <a:avLst>
              <a:gd name="adj" fmla="val 16667"/>
            </a:avLst>
          </a:pr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Execution Tools: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838080" y="2209680"/>
            <a:ext cx="1524240" cy="609840"/>
          </a:xfrm>
          <a:prstGeom prst="roundRect">
            <a:avLst>
              <a:gd name="adj" fmla="val 16667"/>
            </a:avLst>
          </a:prstGeom>
          <a:solidFill>
            <a:srgbClr val="095fad"/>
          </a:solidFill>
          <a:ln w="0">
            <a:noFill/>
          </a:ln>
          <a:effectLst>
            <a:outerShdw dist="17819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Marketing/</a:t>
            </a:r>
            <a:endParaRPr b="0" lang="en-US" sz="1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Communication</a:t>
            </a:r>
            <a:endParaRPr b="0" lang="en-US" sz="1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666880" y="2209680"/>
            <a:ext cx="4876920" cy="6098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60">
            <a:solidFill>
              <a:srgbClr val="095fa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77840" indent="-177840" algn="just">
              <a:lnSpc>
                <a:spcPct val="100000"/>
              </a:lnSpc>
              <a:tabLst>
                <a:tab algn="l" pos="0"/>
                <a:tab algn="l" pos="38354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Develop marketing and communication plan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838080" y="3124080"/>
            <a:ext cx="1524240" cy="609840"/>
          </a:xfrm>
          <a:prstGeom prst="roundRect">
            <a:avLst>
              <a:gd name="adj" fmla="val 16667"/>
            </a:avLst>
          </a:prstGeom>
          <a:solidFill>
            <a:srgbClr val="095fad"/>
          </a:solidFill>
          <a:ln w="0">
            <a:noFill/>
          </a:ln>
          <a:effectLst>
            <a:outerShdw dist="17819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Legal</a:t>
            </a:r>
            <a:endParaRPr b="0" lang="en-US" sz="1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666880" y="3124080"/>
            <a:ext cx="4876920" cy="6098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60">
            <a:solidFill>
              <a:srgbClr val="095fa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77840" indent="-177840" algn="just">
              <a:lnSpc>
                <a:spcPct val="100000"/>
              </a:lnSpc>
              <a:tabLst>
                <a:tab algn="l" pos="0"/>
                <a:tab algn="l" pos="38354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Prelim review of execution plans, IP issues, contracts, and tax strategy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838080" y="4038480"/>
            <a:ext cx="1524240" cy="609840"/>
          </a:xfrm>
          <a:prstGeom prst="roundRect">
            <a:avLst>
              <a:gd name="adj" fmla="val 16667"/>
            </a:avLst>
          </a:prstGeom>
          <a:solidFill>
            <a:srgbClr val="095fad"/>
          </a:solidFill>
          <a:ln w="0">
            <a:noFill/>
          </a:ln>
          <a:effectLst>
            <a:outerShdw dist="17819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Technical</a:t>
            </a:r>
            <a:endParaRPr b="0" lang="en-US" sz="1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666880" y="4038480"/>
            <a:ext cx="4876920" cy="6098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60">
            <a:solidFill>
              <a:srgbClr val="095fa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77840" indent="-177840" algn="just">
              <a:lnSpc>
                <a:spcPct val="100000"/>
              </a:lnSpc>
              <a:tabLst>
                <a:tab algn="l" pos="0"/>
                <a:tab algn="l" pos="38354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Execute technology aspects for relevant new businesses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838080" y="4952880"/>
            <a:ext cx="1524240" cy="609840"/>
          </a:xfrm>
          <a:prstGeom prst="roundRect">
            <a:avLst>
              <a:gd name="adj" fmla="val 16667"/>
            </a:avLst>
          </a:prstGeom>
          <a:solidFill>
            <a:srgbClr val="095fad"/>
          </a:solidFill>
          <a:ln w="0">
            <a:noFill/>
          </a:ln>
          <a:effectLst>
            <a:outerShdw dist="17819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Finance &amp;</a:t>
            </a:r>
            <a:endParaRPr b="0" lang="en-US" sz="1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Accounting</a:t>
            </a:r>
            <a:endParaRPr b="0" lang="en-US" sz="1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666880" y="4952880"/>
            <a:ext cx="4876920" cy="6098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60">
            <a:solidFill>
              <a:srgbClr val="095fa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77840" indent="-177840" algn="just">
              <a:lnSpc>
                <a:spcPct val="100000"/>
              </a:lnSpc>
              <a:tabLst>
                <a:tab algn="l" pos="0"/>
                <a:tab algn="l" pos="38354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Develop financial model, tax strategy, comply with ENE accounting standards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"/>
          <p:cNvSpPr/>
          <p:nvPr/>
        </p:nvSpPr>
        <p:spPr>
          <a:xfrm>
            <a:off x="838080" y="2057400"/>
            <a:ext cx="1524240" cy="1600200"/>
          </a:xfrm>
          <a:custGeom>
            <a:avLst/>
            <a:gdLst>
              <a:gd name="textAreaLeft" fmla="*/ 74160 w 1524240"/>
              <a:gd name="textAreaRight" fmla="*/ 1450080 w 1524240"/>
              <a:gd name="textAreaTop" fmla="*/ 74160 h 1600200"/>
              <a:gd name="textAreaBottom" fmla="*/ 1526040 h 1600200"/>
            </a:gdLst>
            <a:ahLst/>
            <a:cxnLst/>
            <a:rect l="textAreaLeft" t="textAreaTop" r="textAreaRight" b="textAreaBottom"/>
            <a:pathLst>
              <a:path w="21600" h="22676">
                <a:moveTo>
                  <a:pt x="3600" y="0"/>
                </a:moveTo>
                <a:arcTo wR="3600" hR="3600" stAng="16200000" swAng="-5400000"/>
                <a:lnTo>
                  <a:pt x="0" y="19076"/>
                </a:lnTo>
                <a:arcTo wR="3600" hR="3600" stAng="10800000" swAng="-5400000"/>
                <a:lnTo>
                  <a:pt x="18000" y="2267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fad"/>
          </a:solidFill>
          <a:ln w="0">
            <a:noFill/>
          </a:ln>
          <a:effectLst>
            <a:outerShdw dist="17819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Foresight &amp;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Intelligence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(FIG)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666880" y="2057400"/>
            <a:ext cx="4876920" cy="1600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60">
            <a:solidFill>
              <a:srgbClr val="095fa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77840" indent="-177840" algn="just"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38354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Analyze the competitive environment in which the business would reside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marL="177840" indent="-177840" algn="just"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38354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Identify emerging trends and technologies impacting the business’ environment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marL="177840" indent="-177840" algn="just">
              <a:lnSpc>
                <a:spcPct val="100000"/>
              </a:lnSpc>
              <a:buClr>
                <a:srgbClr val="ff6600"/>
              </a:buClr>
              <a:buFont typeface="Arial"/>
              <a:buChar char="•"/>
              <a:tabLst>
                <a:tab algn="l" pos="38354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Future outlook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838080" y="1143000"/>
            <a:ext cx="2667240" cy="533520"/>
          </a:xfrm>
          <a:prstGeom prst="roundRect">
            <a:avLst>
              <a:gd name="adj" fmla="val 16667"/>
            </a:avLst>
          </a:pr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Analysis: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838080" y="4038480"/>
            <a:ext cx="1524240" cy="1676520"/>
          </a:xfrm>
          <a:custGeom>
            <a:avLst/>
            <a:gdLst>
              <a:gd name="textAreaLeft" fmla="*/ 74160 w 1524240"/>
              <a:gd name="textAreaRight" fmla="*/ 1450080 w 1524240"/>
              <a:gd name="textAreaTop" fmla="*/ 74160 h 1676520"/>
              <a:gd name="textAreaBottom" fmla="*/ 1602360 h 1676520"/>
            </a:gdLst>
            <a:ahLst/>
            <a:cxnLst/>
            <a:rect l="textAreaLeft" t="textAreaTop" r="textAreaRight" b="textAreaBottom"/>
            <a:pathLst>
              <a:path w="21600" h="23757">
                <a:moveTo>
                  <a:pt x="3600" y="0"/>
                </a:moveTo>
                <a:arcTo wR="3600" hR="3600" stAng="16200000" swAng="-5400000"/>
                <a:lnTo>
                  <a:pt x="0" y="20157"/>
                </a:lnTo>
                <a:arcTo wR="3600" hR="3600" stAng="10800000" swAng="-5400000"/>
                <a:lnTo>
                  <a:pt x="18000" y="23757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fad"/>
          </a:solidFill>
          <a:ln w="0">
            <a:noFill/>
          </a:ln>
          <a:effectLst>
            <a:outerShdw dist="17819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Analysis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Framework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666880" y="4038480"/>
            <a:ext cx="4876920" cy="16765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60">
            <a:solidFill>
              <a:srgbClr val="095fa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457200" indent="-457200" algn="just">
              <a:lnSpc>
                <a:spcPct val="100000"/>
              </a:lnSpc>
              <a:buClr>
                <a:srgbClr val="ff6600"/>
              </a:buClr>
              <a:buFont typeface="Arial"/>
              <a:buAutoNum type="arabicPeriod"/>
              <a:tabLst>
                <a:tab algn="l" pos="38354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Porter 5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marL="457200" indent="-457200" algn="just">
              <a:lnSpc>
                <a:spcPct val="100000"/>
              </a:lnSpc>
              <a:buClr>
                <a:srgbClr val="ff6600"/>
              </a:buClr>
              <a:buFont typeface="Arial"/>
              <a:buAutoNum type="arabicPeriod"/>
              <a:tabLst>
                <a:tab algn="l" pos="38354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Second one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marL="457200" indent="-457200" algn="just">
              <a:lnSpc>
                <a:spcPct val="100000"/>
              </a:lnSpc>
              <a:buClr>
                <a:srgbClr val="ff6600"/>
              </a:buClr>
              <a:buFont typeface="Arial"/>
              <a:buAutoNum type="arabicPeriod"/>
              <a:tabLst>
                <a:tab algn="l" pos="38354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Third one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marL="457200" indent="-457200" algn="just">
              <a:lnSpc>
                <a:spcPct val="100000"/>
              </a:lnSpc>
              <a:buClr>
                <a:srgbClr val="ff6600"/>
              </a:buClr>
              <a:buFont typeface="Arial"/>
              <a:buAutoNum type="arabicPeriod"/>
              <a:tabLst>
                <a:tab algn="l" pos="38354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Fourth one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marL="457200" indent="-457200" algn="just">
              <a:lnSpc>
                <a:spcPct val="100000"/>
              </a:lnSpc>
              <a:buClr>
                <a:srgbClr val="ff6600"/>
              </a:buClr>
              <a:buFont typeface="Arial"/>
              <a:buAutoNum type="arabicPeriod"/>
              <a:tabLst>
                <a:tab algn="l" pos="38354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Fifth one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marL="457200" indent="-457200" algn="just">
              <a:lnSpc>
                <a:spcPct val="100000"/>
              </a:lnSpc>
              <a:buClr>
                <a:srgbClr val="ff6600"/>
              </a:buClr>
              <a:buFont typeface="Arial"/>
              <a:buAutoNum type="arabicPeriod"/>
              <a:tabLst>
                <a:tab algn="l" pos="383544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Sixth one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699000" y="1130400"/>
            <a:ext cx="5216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Focus on producing analyses/recommendations that are, insightful, well founded, and </a:t>
            </a:r>
            <a:r>
              <a:rPr b="1" i="1" lang="en-US" sz="1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actionable</a:t>
            </a:r>
            <a:endParaRPr b="0" lang="en-US" sz="1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"/>
          <p:cNvSpPr/>
          <p:nvPr/>
        </p:nvSpPr>
        <p:spPr>
          <a:xfrm>
            <a:off x="838080" y="1143000"/>
            <a:ext cx="2667240" cy="533520"/>
          </a:xfrm>
          <a:prstGeom prst="roundRect">
            <a:avLst>
              <a:gd name="adj" fmla="val 16667"/>
            </a:avLst>
          </a:prstGeom>
          <a:solidFill>
            <a:srgbClr val="095fad"/>
          </a:solidFill>
          <a:ln w="9360">
            <a:solidFill>
              <a:srgbClr val="ffffff"/>
            </a:solidFill>
            <a:miter/>
          </a:ln>
          <a:effectLst>
            <a:outerShdw dist="53966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Timeline: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838080" y="2438280"/>
            <a:ext cx="7315200" cy="28958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60">
            <a:solidFill>
              <a:srgbClr val="095fad"/>
            </a:solidFill>
            <a:miter/>
          </a:ln>
          <a:effectLst>
            <a:outerShdw dist="17819" dir="2700000" blurRad="0" rotWithShape="0">
              <a:srgbClr val="ff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77760"/>
                <a:tab algn="l" pos="1955880"/>
                <a:tab algn="l" pos="2933640"/>
                <a:tab algn="l" pos="3911760"/>
                <a:tab algn="l" pos="4889520"/>
                <a:tab algn="l" pos="5867280"/>
                <a:tab algn="l" pos="6845400"/>
                <a:tab algn="l" pos="7823160"/>
                <a:tab algn="l" pos="8801280"/>
                <a:tab algn="l" pos="9779040"/>
                <a:tab algn="l" pos="10756800"/>
              </a:tabLst>
            </a:pPr>
            <a:r>
              <a:rPr b="1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   Jan’01</a:t>
            </a:r>
            <a:r>
              <a:rPr b="1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   Feb’01</a:t>
            </a:r>
            <a:r>
              <a:rPr b="1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    Mar’01</a:t>
            </a:r>
            <a:r>
              <a:rPr b="1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    Apr’01</a:t>
            </a:r>
            <a:r>
              <a:rPr b="1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    May’01</a:t>
            </a:r>
            <a:r>
              <a:rPr b="1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   Jun’01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77760"/>
                <a:tab algn="l" pos="1955880"/>
                <a:tab algn="l" pos="2933640"/>
                <a:tab algn="l" pos="3911760"/>
                <a:tab algn="l" pos="4889520"/>
                <a:tab algn="l" pos="5867280"/>
                <a:tab algn="l" pos="6845400"/>
                <a:tab algn="l" pos="7823160"/>
                <a:tab algn="l" pos="8801280"/>
                <a:tab algn="l" pos="9779040"/>
                <a:tab algn="l" pos="10756800"/>
              </a:tabLst>
            </a:pPr>
            <a:r>
              <a:rPr b="1" lang="en-US" sz="16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838080" y="3048120"/>
            <a:ext cx="7315200" cy="1440"/>
          </a:xfrm>
          <a:prstGeom prst="line">
            <a:avLst/>
          </a:prstGeom>
          <a:ln w="28440">
            <a:solidFill>
              <a:srgbClr val="095fa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flipH="1">
            <a:off x="2120400" y="3048120"/>
            <a:ext cx="1800" cy="2286000"/>
          </a:xfrm>
          <a:prstGeom prst="line">
            <a:avLst/>
          </a:prstGeom>
          <a:ln w="28440">
            <a:solidFill>
              <a:srgbClr val="095fa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flipH="1">
            <a:off x="3048120" y="3048120"/>
            <a:ext cx="1440" cy="2286000"/>
          </a:xfrm>
          <a:prstGeom prst="line">
            <a:avLst/>
          </a:prstGeom>
          <a:ln w="28440">
            <a:solidFill>
              <a:srgbClr val="095fa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H="1">
            <a:off x="4038120" y="3048120"/>
            <a:ext cx="1800" cy="2286000"/>
          </a:xfrm>
          <a:prstGeom prst="line">
            <a:avLst/>
          </a:prstGeom>
          <a:ln w="28440">
            <a:solidFill>
              <a:srgbClr val="095fa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flipH="1">
            <a:off x="5029200" y="3048120"/>
            <a:ext cx="1440" cy="2286000"/>
          </a:xfrm>
          <a:prstGeom prst="line">
            <a:avLst/>
          </a:prstGeom>
          <a:ln w="28440">
            <a:solidFill>
              <a:srgbClr val="095fa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H="1">
            <a:off x="6019920" y="3048120"/>
            <a:ext cx="1440" cy="2286000"/>
          </a:xfrm>
          <a:prstGeom prst="line">
            <a:avLst/>
          </a:prstGeom>
          <a:ln w="28440">
            <a:solidFill>
              <a:srgbClr val="095fa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flipH="1">
            <a:off x="7009920" y="3048120"/>
            <a:ext cx="1800" cy="2286000"/>
          </a:xfrm>
          <a:prstGeom prst="line">
            <a:avLst/>
          </a:prstGeom>
          <a:ln w="28440">
            <a:solidFill>
              <a:srgbClr val="095fa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838080" y="3809880"/>
            <a:ext cx="7315200" cy="1800"/>
          </a:xfrm>
          <a:prstGeom prst="line">
            <a:avLst/>
          </a:prstGeom>
          <a:ln w="28440">
            <a:solidFill>
              <a:srgbClr val="095fa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838080" y="4572000"/>
            <a:ext cx="7315200" cy="1440"/>
          </a:xfrm>
          <a:prstGeom prst="line">
            <a:avLst/>
          </a:prstGeom>
          <a:ln w="28440">
            <a:solidFill>
              <a:srgbClr val="095fa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839880" y="3235320"/>
            <a:ext cx="688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Staff</a:t>
            </a:r>
            <a:endParaRPr b="0" lang="en-US" sz="1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846000" y="3983040"/>
            <a:ext cx="1298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Manageco</a:t>
            </a:r>
            <a:endParaRPr b="0" lang="en-US" sz="1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846000" y="4616280"/>
            <a:ext cx="10699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Newco/</a:t>
            </a:r>
            <a:endParaRPr b="0" lang="en-US" sz="1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  Spinco</a:t>
            </a:r>
            <a:endParaRPr b="0" lang="en-US" sz="1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2203560" y="3124080"/>
            <a:ext cx="691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6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7156440" y="3124080"/>
            <a:ext cx="692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36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165720" y="3124080"/>
            <a:ext cx="692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30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175360" y="3138480"/>
            <a:ext cx="691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24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184640" y="3125880"/>
            <a:ext cx="692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19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193920" y="3112920"/>
            <a:ext cx="692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13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162920" y="3897360"/>
            <a:ext cx="691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3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172200" y="3897360"/>
            <a:ext cx="692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2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181480" y="3911760"/>
            <a:ext cx="692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2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4191120" y="3898800"/>
            <a:ext cx="691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1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200400" y="3886200"/>
            <a:ext cx="692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1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162920" y="4648320"/>
            <a:ext cx="691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1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6172200" y="4648320"/>
            <a:ext cx="692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fad"/>
                </a:solidFill>
                <a:effectLst/>
                <a:uFillTx/>
                <a:latin typeface="Arial"/>
              </a:rPr>
              <a:t>1</a:t>
            </a:r>
            <a:endParaRPr b="0" lang="en-US" sz="2800" strike="noStrike" u="none">
              <a:solidFill>
                <a:srgbClr val="095fad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2000-11-09T17:08:38Z</dcterms:created>
  <dc:creator>Alhamd Alkhayat</dc:creator>
  <dc:description/>
  <dc:language>en-US</dc:language>
  <cp:lastModifiedBy>Alhamd Alkhayat</cp:lastModifiedBy>
  <dcterms:modified xsi:type="dcterms:W3CDTF">2000-11-13T18:41:00Z</dcterms:modified>
  <cp:revision>50</cp:revision>
  <dc:subject/>
  <dc:title>PowerPoint Presentation</dc:title>
</cp:coreProperties>
</file>