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3.bin" ContentType="application/vnd.openxmlformats-officedocument.oleObject"/>
  <Override PartName="/ppt/embeddings/oleObject12.bin" ContentType="application/vnd.openxmlformats-officedocument.oleObject"/>
  <Override PartName="/ppt/embeddings/oleObject11.bin" ContentType="application/vnd.openxmlformats-officedocument.oleObject"/>
  <Override PartName="/ppt/embeddings/oleObject10.bin" ContentType="application/vnd.openxmlformats-officedocument.oleObject"/>
  <Override PartName="/ppt/embeddings/oleObject9.bin" ContentType="application/vnd.openxmlformats-officedocument.oleObject"/>
  <Override PartName="/ppt/embeddings/oleObject8.bin" ContentType="application/vnd.openxmlformats-officedocument.oleObject"/>
  <Override PartName="/ppt/embeddings/oleObject1.xlsx" ContentType="application/vnd.openxmlformats-officedocument.spreadsheetml.sheet"/>
  <Override PartName="/ppt/embeddings/oleObject7.bin" ContentType="application/vnd.openxmlformats-officedocument.oleObject"/>
  <Override PartName="/ppt/embeddings/oleObject18.bin" ContentType="application/vnd.openxmlformats-officedocument.oleObject"/>
  <Override PartName="/ppt/embeddings/oleObject5.bin" ContentType="application/vnd.openxmlformats-officedocument.oleObject"/>
  <Override PartName="/ppt/embeddings/oleObject17.bin" ContentType="application/vnd.openxmlformats-officedocument.oleObject"/>
  <Override PartName="/ppt/embeddings/oleObject4.bin" ContentType="application/vnd.openxmlformats-officedocument.oleObject"/>
  <Override PartName="/ppt/embeddings/oleObject16.bin" ContentType="application/vnd.openxmlformats-officedocument.oleObject"/>
  <Override PartName="/ppt/embeddings/oleObject3.bin" ContentType="application/vnd.openxmlformats-officedocument.oleObject"/>
  <Override PartName="/ppt/embeddings/oleObject15.bin" ContentType="application/vnd.openxmlformats-officedocument.oleObject"/>
  <Override PartName="/ppt/embeddings/oleObject2.bin" ContentType="application/vnd.openxmlformats-officedocument.oleObject"/>
  <Override PartName="/ppt/embeddings/oleObject14.bin" ContentType="application/vnd.openxmlformats-officedocument.oleObject"/>
  <Override PartName="/ppt/embeddings/oleObject1.bin" ContentType="application/vnd.openxmlformats-officedocument.oleObject"/>
  <Override PartName="/ppt/embeddings/oleObject6.bin" ContentType="application/vnd.openxmlformats-officedocument.oleObject"/>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19.wmf" ContentType="image/x-wmf"/>
  <Override PartName="/ppt/media/image1.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2.wmf" ContentType="image/x-wmf"/>
  <Override PartName="/ppt/media/image11.wmf" ContentType="image/x-wmf"/>
  <Override PartName="/ppt/media/image17.wmf" ContentType="image/x-wmf"/>
  <Override PartName="/ppt/media/image8.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9FC2AC21-249E-47DD-9B6D-426E0929079F}"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40F46AB0-9B95-447C-A19B-E5D93FB84E7F}"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32415E5A-3E26-43A1-8A01-C620665191BF}"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2CFDBB1-96B2-48C4-ABA6-79343DD6963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4" name=""/>
          <p:cNvGrpSpPr/>
          <p:nvPr/>
        </p:nvGrpSpPr>
        <p:grpSpPr>
          <a:xfrm>
            <a:off x="228600" y="228600"/>
            <a:ext cx="1142280" cy="1066320"/>
            <a:chOff x="228600" y="228600"/>
            <a:chExt cx="1142280" cy="1066320"/>
          </a:xfrm>
        </p:grpSpPr>
        <p:sp>
          <p:nvSpPr>
            <p:cNvPr id="5"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aphicFrame>
        <p:nvGraphicFramePr>
          <p:cNvPr id="12" name=""/>
          <p:cNvGraphicFramePr/>
          <p:nvPr/>
        </p:nvGraphicFramePr>
        <p:xfrm>
          <a:off x="6448320" y="6095880"/>
          <a:ext cx="2695680" cy="743040"/>
        </p:xfrm>
        <a:graphic>
          <a:graphicData uri="http://schemas.openxmlformats.org/presentationml/2006/ole">
            <p:oleObj r:id="rId2" spid="">
              <p:embed/>
              <p:pic>
                <p:nvPicPr>
                  <p:cNvPr id="13" name="" descr=""/>
                  <p:cNvPicPr/>
                  <p:nvPr/>
                </p:nvPicPr>
                <p:blipFill>
                  <a:blip r:embed="rId3"/>
                  <a:stretch/>
                </p:blipFill>
                <p:spPr>
                  <a:xfrm>
                    <a:off x="6448320" y="6095880"/>
                    <a:ext cx="2695680" cy="743040"/>
                  </a:xfrm>
                  <a:prstGeom prst="rect">
                    <a:avLst/>
                  </a:prstGeom>
                  <a:noFill/>
                  <a:ln w="0">
                    <a:noFill/>
                  </a:ln>
                </p:spPr>
              </p:pic>
            </p:oleObj>
          </a:graphicData>
        </a:graphic>
      </p:graphicFrame>
      <p:sp>
        <p:nvSpPr>
          <p:cNvPr id="14" name=""/>
          <p:cNvSpPr/>
          <p:nvPr/>
        </p:nvSpPr>
        <p:spPr>
          <a:xfrm>
            <a:off x="311760" y="6251400"/>
            <a:ext cx="14036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DRAFT</a:t>
            </a:r>
            <a:endParaRPr b="0" lang="en-US" sz="2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0.wmf"/><Relationship Id="rId3"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oleObject" Target="../embeddings/oleObject2.bin"/><Relationship Id="rId4" Type="http://schemas.openxmlformats.org/officeDocument/2006/relationships/image" Target="../media/image3.wmf"/><Relationship Id="rId5" Type="http://schemas.openxmlformats.org/officeDocument/2006/relationships/oleObject" Target="../embeddings/oleObject3.bin"/><Relationship Id="rId6" Type="http://schemas.openxmlformats.org/officeDocument/2006/relationships/image" Target="../media/image4.wmf"/><Relationship Id="rId7" Type="http://schemas.openxmlformats.org/officeDocument/2006/relationships/oleObject" Target="../embeddings/oleObject4.bin"/><Relationship Id="rId8" Type="http://schemas.openxmlformats.org/officeDocument/2006/relationships/image" Target="../media/image5.wmf"/><Relationship Id="rId9" Type="http://schemas.openxmlformats.org/officeDocument/2006/relationships/oleObject" Target="../embeddings/oleObject5.bin"/><Relationship Id="rId10" Type="http://schemas.openxmlformats.org/officeDocument/2006/relationships/image" Target="../media/image6.wmf"/><Relationship Id="rId11" Type="http://schemas.openxmlformats.org/officeDocument/2006/relationships/oleObject" Target="../embeddings/oleObject6.bin"/><Relationship Id="rId12" Type="http://schemas.openxmlformats.org/officeDocument/2006/relationships/image" Target="../media/image7.wmf"/><Relationship Id="rId13" Type="http://schemas.openxmlformats.org/officeDocument/2006/relationships/oleObject" Target="../embeddings/oleObject7.bin"/><Relationship Id="rId14" Type="http://schemas.openxmlformats.org/officeDocument/2006/relationships/image" Target="../media/image8.wmf"/><Relationship Id="rId15" Type="http://schemas.openxmlformats.org/officeDocument/2006/relationships/oleObject" Target="../embeddings/oleObject8.bin"/><Relationship Id="rId16" Type="http://schemas.openxmlformats.org/officeDocument/2006/relationships/image" Target="../media/image9.wmf"/><Relationship Id="rId17" Type="http://schemas.openxmlformats.org/officeDocument/2006/relationships/oleObject" Target="../embeddings/oleObject9.bin"/><Relationship Id="rId18" Type="http://schemas.openxmlformats.org/officeDocument/2006/relationships/image" Target="../media/image10.wmf"/><Relationship Id="rId19" Type="http://schemas.openxmlformats.org/officeDocument/2006/relationships/oleObject" Target="../embeddings/oleObject10.bin"/><Relationship Id="rId20" Type="http://schemas.openxmlformats.org/officeDocument/2006/relationships/image" Target="../media/image11.wmf"/><Relationship Id="rId21" Type="http://schemas.openxmlformats.org/officeDocument/2006/relationships/oleObject" Target="../embeddings/oleObject11.bin"/><Relationship Id="rId22" Type="http://schemas.openxmlformats.org/officeDocument/2006/relationships/image" Target="../media/image12.wmf"/><Relationship Id="rId23" Type="http://schemas.openxmlformats.org/officeDocument/2006/relationships/oleObject" Target="../embeddings/oleObject12.bin"/><Relationship Id="rId24" Type="http://schemas.openxmlformats.org/officeDocument/2006/relationships/image" Target="../media/image13.wmf"/><Relationship Id="rId25" Type="http://schemas.openxmlformats.org/officeDocument/2006/relationships/oleObject" Target="../embeddings/oleObject13.bin"/><Relationship Id="rId26" Type="http://schemas.openxmlformats.org/officeDocument/2006/relationships/image" Target="../media/image14.wmf"/><Relationship Id="rId27" Type="http://schemas.openxmlformats.org/officeDocument/2006/relationships/oleObject" Target="../embeddings/oleObject14.bin"/><Relationship Id="rId28" Type="http://schemas.openxmlformats.org/officeDocument/2006/relationships/image" Target="../media/image15.wmf"/><Relationship Id="rId29" Type="http://schemas.openxmlformats.org/officeDocument/2006/relationships/oleObject" Target="../embeddings/oleObject15.bin"/><Relationship Id="rId30" Type="http://schemas.openxmlformats.org/officeDocument/2006/relationships/image" Target="../media/image16.wmf"/><Relationship Id="rId31" Type="http://schemas.openxmlformats.org/officeDocument/2006/relationships/oleObject" Target="../embeddings/oleObject16.bin"/><Relationship Id="rId32" Type="http://schemas.openxmlformats.org/officeDocument/2006/relationships/image" Target="../media/image17.wmf"/><Relationship Id="rId33" Type="http://schemas.openxmlformats.org/officeDocument/2006/relationships/oleObject" Target="../embeddings/oleObject17.bin"/><Relationship Id="rId34" Type="http://schemas.openxmlformats.org/officeDocument/2006/relationships/image" Target="../media/image18.wmf"/><Relationship Id="rId35" Type="http://schemas.openxmlformats.org/officeDocument/2006/relationships/oleObject" Target="../embeddings/oleObject18.bin"/><Relationship Id="rId36" Type="http://schemas.openxmlformats.org/officeDocument/2006/relationships/image" Target="../media/image19.wmf"/><Relationship Id="rId37"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1845000" y="1828800"/>
            <a:ext cx="5394240" cy="2166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800" strike="noStrike" u="none">
                <a:solidFill>
                  <a:srgbClr val="000000"/>
                </a:solidFill>
                <a:effectLst/>
                <a:uFillTx/>
                <a:latin typeface="Book Antiqua"/>
              </a:rPr>
              <a:t>PROJECT</a:t>
            </a:r>
            <a:endParaRPr b="0" lang="en-US" sz="8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Door Step</a:t>
            </a:r>
            <a:endParaRPr b="0" lang="en-US" sz="4800" strike="noStrike" u="none">
              <a:solidFill>
                <a:srgbClr val="000000"/>
              </a:solidFill>
              <a:effectLst/>
              <a:uFillTx/>
              <a:latin typeface="Times New Roman"/>
            </a:endParaRPr>
          </a:p>
        </p:txBody>
      </p:sp>
      <p:sp>
        <p:nvSpPr>
          <p:cNvPr id="20" name=""/>
          <p:cNvSpPr/>
          <p:nvPr/>
        </p:nvSpPr>
        <p:spPr>
          <a:xfrm>
            <a:off x="3278160" y="4121280"/>
            <a:ext cx="246672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7" name=""/>
          <p:cNvSpPr/>
          <p:nvPr/>
        </p:nvSpPr>
        <p:spPr>
          <a:xfrm>
            <a:off x="838080" y="30492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Deal Test Matrix</a:t>
            </a:r>
            <a:endParaRPr b="0" lang="en-US" sz="4000" strike="noStrike" u="none">
              <a:solidFill>
                <a:srgbClr val="000000"/>
              </a:solidFill>
              <a:effectLst/>
              <a:uFillTx/>
              <a:latin typeface="Times New Roman"/>
            </a:endParaRPr>
          </a:p>
        </p:txBody>
      </p:sp>
      <p:sp>
        <p:nvSpPr>
          <p:cNvPr id="178" name=""/>
          <p:cNvSpPr/>
          <p:nvPr/>
        </p:nvSpPr>
        <p:spPr>
          <a:xfrm flipH="1">
            <a:off x="914400" y="1447920"/>
            <a:ext cx="8229600" cy="1440"/>
          </a:xfrm>
          <a:prstGeom prst="line">
            <a:avLst/>
          </a:prstGeom>
          <a:ln w="76320">
            <a:solidFill>
              <a:srgbClr val="3333cc"/>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graphicFrame>
        <p:nvGraphicFramePr>
          <p:cNvPr id="179" name=""/>
          <p:cNvGraphicFramePr/>
          <p:nvPr/>
        </p:nvGraphicFramePr>
        <p:xfrm>
          <a:off x="822240" y="5302080"/>
          <a:ext cx="7635960" cy="793800"/>
        </p:xfrm>
        <a:graphic>
          <a:graphicData uri="http://schemas.openxmlformats.org/presentationml/2006/ole">
            <p:oleObj progId="Excel.Sheet.12" r:id="rId1" spid="">
              <p:embed/>
              <p:pic>
                <p:nvPicPr>
                  <p:cNvPr id="180" name="" descr=""/>
                  <p:cNvPicPr/>
                  <p:nvPr/>
                </p:nvPicPr>
                <p:blipFill>
                  <a:blip r:embed="rId2"/>
                  <a:stretch/>
                </p:blipFill>
                <p:spPr>
                  <a:xfrm>
                    <a:off x="822240" y="5302080"/>
                    <a:ext cx="7635960" cy="793800"/>
                  </a:xfrm>
                  <a:prstGeom prst="rect">
                    <a:avLst/>
                  </a:prstGeom>
                  <a:noFill/>
                  <a:ln w="0">
                    <a:noFill/>
                  </a:ln>
                </p:spPr>
              </p:pic>
            </p:oleObj>
          </a:graphicData>
        </a:graphic>
      </p:graphicFrame>
      <p:sp>
        <p:nvSpPr>
          <p:cNvPr id="181" name=""/>
          <p:cNvSpPr/>
          <p:nvPr/>
        </p:nvSpPr>
        <p:spPr>
          <a:xfrm>
            <a:off x="914400" y="1752480"/>
            <a:ext cx="6781680" cy="955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1657440"/>
                <a:tab algn="r"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Book Antiqua"/>
              </a:rPr>
              <a:t>Deal</a:t>
            </a:r>
            <a:r>
              <a:rPr b="0" lang="en-US" sz="800" strike="noStrike" u="none">
                <a:solidFill>
                  <a:srgbClr val="000000"/>
                </a:solidFill>
                <a:effectLst/>
                <a:uFillTx/>
                <a:latin typeface="Book Antiqua"/>
              </a:rPr>
              <a:t>	</a:t>
            </a:r>
            <a:r>
              <a:rPr b="0" lang="en-US" sz="800" strike="noStrike" u="sng">
                <a:solidFill>
                  <a:srgbClr val="000000"/>
                </a:solidFill>
                <a:effectLst/>
                <a:uFillTx/>
                <a:latin typeface="Book Antiqua"/>
              </a:rPr>
              <a:t>#A12                                  </a:t>
            </a:r>
            <a:r>
              <a:rPr b="0" lang="en-US" sz="800" strike="noStrike" u="sng">
                <a:solidFill>
                  <a:srgbClr val="000000"/>
                </a:solidFill>
                <a:effectLst/>
                <a:uFillTx/>
                <a:latin typeface="Book Antiqua"/>
              </a:rPr>
              <a:t>	</a:t>
            </a:r>
            <a:r>
              <a:rPr b="0" lang="en-US" sz="800" strike="noStrike" u="sng">
                <a:solidFill>
                  <a:srgbClr val="000000"/>
                </a:solidFill>
                <a:effectLst/>
                <a:uFillTx/>
                <a:latin typeface="Book Antiqua"/>
              </a:rPr>
              <a:t>	</a:t>
            </a:r>
            <a:endParaRPr b="0" lang="en-US" sz="800" strike="noStrike" u="none">
              <a:solidFill>
                <a:srgbClr val="000000"/>
              </a:solidFill>
              <a:effectLst/>
              <a:uFillTx/>
              <a:latin typeface="Times New Roman"/>
            </a:endParaRPr>
          </a:p>
          <a:p>
            <a:pPr>
              <a:lnSpc>
                <a:spcPct val="100000"/>
              </a:lnSpc>
              <a:spcBef>
                <a:spcPts val="499"/>
              </a:spcBef>
              <a:tabLst>
                <a:tab algn="l" pos="0"/>
                <a:tab algn="l" pos="1657440"/>
                <a:tab algn="r"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Book Antiqua"/>
              </a:rPr>
              <a:t>Counterparty</a:t>
            </a:r>
            <a:r>
              <a:rPr b="0" lang="en-US" sz="800" strike="noStrike" u="none">
                <a:solidFill>
                  <a:srgbClr val="000000"/>
                </a:solidFill>
                <a:effectLst/>
                <a:uFillTx/>
                <a:latin typeface="Book Antiqua"/>
              </a:rPr>
              <a:t>	</a:t>
            </a:r>
            <a:r>
              <a:rPr b="0" lang="en-US" sz="800" strike="noStrike" u="sng">
                <a:solidFill>
                  <a:srgbClr val="000000"/>
                </a:solidFill>
                <a:effectLst/>
                <a:uFillTx/>
                <a:latin typeface="Book Antiqua"/>
              </a:rPr>
              <a:t>XYZ Corp                         </a:t>
            </a:r>
            <a:r>
              <a:rPr b="0" lang="en-US" sz="800" strike="noStrike" u="sng">
                <a:solidFill>
                  <a:srgbClr val="000000"/>
                </a:solidFill>
                <a:effectLst/>
                <a:uFillTx/>
                <a:latin typeface="Book Antiqua"/>
              </a:rPr>
              <a:t>	</a:t>
            </a:r>
            <a:r>
              <a:rPr b="0" lang="en-US" sz="800" strike="noStrike" u="sng">
                <a:solidFill>
                  <a:srgbClr val="000000"/>
                </a:solidFill>
                <a:effectLst/>
                <a:uFillTx/>
                <a:latin typeface="Book Antiqua"/>
              </a:rPr>
              <a:t>             </a:t>
            </a:r>
            <a:endParaRPr b="0" lang="en-US" sz="800" strike="noStrike" u="none">
              <a:solidFill>
                <a:srgbClr val="000000"/>
              </a:solidFill>
              <a:effectLst/>
              <a:uFillTx/>
              <a:latin typeface="Times New Roman"/>
            </a:endParaRPr>
          </a:p>
          <a:p>
            <a:pPr>
              <a:lnSpc>
                <a:spcPct val="100000"/>
              </a:lnSpc>
              <a:spcBef>
                <a:spcPts val="499"/>
              </a:spcBef>
              <a:tabLst>
                <a:tab algn="l" pos="0"/>
                <a:tab algn="l" pos="1657440"/>
                <a:tab algn="r"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Book Antiqua"/>
              </a:rPr>
              <a:t>Term</a:t>
            </a:r>
            <a:r>
              <a:rPr b="0" lang="en-US" sz="800" strike="noStrike" u="none">
                <a:solidFill>
                  <a:srgbClr val="000000"/>
                </a:solidFill>
                <a:effectLst/>
                <a:uFillTx/>
                <a:latin typeface="Book Antiqua"/>
              </a:rPr>
              <a:t>	</a:t>
            </a:r>
            <a:r>
              <a:rPr b="0" lang="en-US" sz="800" strike="noStrike" u="sng">
                <a:solidFill>
                  <a:srgbClr val="000000"/>
                </a:solidFill>
                <a:effectLst/>
                <a:uFillTx/>
                <a:latin typeface="Book Antiqua"/>
              </a:rPr>
              <a:t>6/99 - 6/00                        </a:t>
            </a:r>
            <a:r>
              <a:rPr b="0" lang="en-US" sz="800" strike="noStrike" u="sng">
                <a:solidFill>
                  <a:srgbClr val="000000"/>
                </a:solidFill>
                <a:effectLst/>
                <a:uFillTx/>
                <a:latin typeface="Book Antiqua"/>
              </a:rPr>
              <a:t>	</a:t>
            </a:r>
            <a:endParaRPr b="0" lang="en-US" sz="800" strike="noStrike" u="none">
              <a:solidFill>
                <a:srgbClr val="000000"/>
              </a:solidFill>
              <a:effectLst/>
              <a:uFillTx/>
              <a:latin typeface="Times New Roman"/>
            </a:endParaRPr>
          </a:p>
          <a:p>
            <a:pPr>
              <a:lnSpc>
                <a:spcPct val="100000"/>
              </a:lnSpc>
              <a:spcBef>
                <a:spcPts val="499"/>
              </a:spcBef>
              <a:tabLst>
                <a:tab algn="l" pos="0"/>
                <a:tab algn="l" pos="1657440"/>
                <a:tab algn="r"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Book Antiqua"/>
              </a:rPr>
              <a:t>Commodity</a:t>
            </a:r>
            <a:r>
              <a:rPr b="0" lang="en-US" sz="800" strike="noStrike" u="none">
                <a:solidFill>
                  <a:srgbClr val="000000"/>
                </a:solidFill>
                <a:effectLst/>
                <a:uFillTx/>
                <a:latin typeface="Book Antiqua"/>
              </a:rPr>
              <a:t>	</a:t>
            </a:r>
            <a:r>
              <a:rPr b="0" lang="en-US" sz="800" strike="noStrike" u="sng">
                <a:solidFill>
                  <a:srgbClr val="000000"/>
                </a:solidFill>
                <a:effectLst/>
                <a:uFillTx/>
                <a:latin typeface="Book Antiqua"/>
              </a:rPr>
              <a:t>Natural Gas                      </a:t>
            </a:r>
            <a:r>
              <a:rPr b="0" lang="en-US" sz="800" strike="noStrike" u="sng">
                <a:solidFill>
                  <a:srgbClr val="000000"/>
                </a:solidFill>
                <a:effectLst/>
                <a:uFillTx/>
                <a:latin typeface="Book Antiqua"/>
              </a:rPr>
              <a:t>	</a:t>
            </a:r>
            <a:endParaRPr b="0" lang="en-US" sz="800" strike="noStrike" u="none">
              <a:solidFill>
                <a:srgbClr val="000000"/>
              </a:solidFill>
              <a:effectLst/>
              <a:uFillTx/>
              <a:latin typeface="Times New Roman"/>
            </a:endParaRPr>
          </a:p>
          <a:p>
            <a:pPr>
              <a:lnSpc>
                <a:spcPct val="100000"/>
              </a:lnSpc>
              <a:spcBef>
                <a:spcPts val="499"/>
              </a:spcBef>
              <a:tabLst>
                <a:tab algn="l" pos="0"/>
                <a:tab algn="l" pos="1657440"/>
                <a:tab algn="r"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Book Antiqua"/>
              </a:rPr>
              <a:t>Quantity</a:t>
            </a:r>
            <a:r>
              <a:rPr b="0" lang="en-US" sz="800" strike="noStrike" u="none">
                <a:solidFill>
                  <a:srgbClr val="000000"/>
                </a:solidFill>
                <a:effectLst/>
                <a:uFillTx/>
                <a:latin typeface="Book Antiqua"/>
              </a:rPr>
              <a:t>	</a:t>
            </a:r>
            <a:r>
              <a:rPr b="0" lang="en-US" sz="800" strike="noStrike" u="sng">
                <a:solidFill>
                  <a:srgbClr val="000000"/>
                </a:solidFill>
                <a:effectLst/>
                <a:uFillTx/>
                <a:latin typeface="Book Antiqua"/>
              </a:rPr>
              <a:t>50,000 mmbtu/mo          </a:t>
            </a:r>
            <a:r>
              <a:rPr b="0" lang="en-US" sz="800" strike="noStrike" u="sng">
                <a:solidFill>
                  <a:srgbClr val="000000"/>
                </a:solidFill>
                <a:effectLst/>
                <a:uFillTx/>
                <a:latin typeface="Book Antiqua"/>
              </a:rPr>
              <a:t>	</a:t>
            </a:r>
            <a:endParaRPr b="0" lang="en-US" sz="800" strike="noStrike" u="none">
              <a:solidFill>
                <a:srgbClr val="000000"/>
              </a:solidFill>
              <a:effectLst/>
              <a:uFillTx/>
              <a:latin typeface="Times New Roman"/>
            </a:endParaRPr>
          </a:p>
        </p:txBody>
      </p:sp>
      <p:sp>
        <p:nvSpPr>
          <p:cNvPr id="182" name=""/>
          <p:cNvSpPr/>
          <p:nvPr/>
        </p:nvSpPr>
        <p:spPr>
          <a:xfrm>
            <a:off x="1143000" y="4191120"/>
            <a:ext cx="7162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1523880" y="373392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7924680" y="373392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6248520" y="374976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5791320" y="3505320"/>
            <a:ext cx="99036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50,000 mmbtu</a:t>
            </a:r>
            <a:endParaRPr b="0" lang="en-US" sz="1000" strike="noStrike" u="none">
              <a:solidFill>
                <a:srgbClr val="000000"/>
              </a:solidFill>
              <a:effectLst/>
              <a:uFillTx/>
              <a:latin typeface="Times New Roman"/>
            </a:endParaRPr>
          </a:p>
        </p:txBody>
      </p:sp>
      <p:sp>
        <p:nvSpPr>
          <p:cNvPr id="187" name=""/>
          <p:cNvSpPr/>
          <p:nvPr/>
        </p:nvSpPr>
        <p:spPr>
          <a:xfrm>
            <a:off x="4648320" y="374976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8" name=""/>
          <p:cNvSpPr/>
          <p:nvPr/>
        </p:nvSpPr>
        <p:spPr>
          <a:xfrm>
            <a:off x="4191120" y="3505320"/>
            <a:ext cx="99036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50,000 mmbtu</a:t>
            </a:r>
            <a:endParaRPr b="0" lang="en-US" sz="1000" strike="noStrike" u="none">
              <a:solidFill>
                <a:srgbClr val="000000"/>
              </a:solidFill>
              <a:effectLst/>
              <a:uFillTx/>
              <a:latin typeface="Times New Roman"/>
            </a:endParaRPr>
          </a:p>
        </p:txBody>
      </p:sp>
      <p:sp>
        <p:nvSpPr>
          <p:cNvPr id="189" name=""/>
          <p:cNvSpPr/>
          <p:nvPr/>
        </p:nvSpPr>
        <p:spPr>
          <a:xfrm>
            <a:off x="3124080" y="374976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2590920" y="3276720"/>
            <a:ext cx="990360" cy="478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50,000 mmbtu</a:t>
            </a:r>
            <a:endParaRPr b="0" lang="en-US" sz="1000" strike="noStrike" u="none">
              <a:solidFill>
                <a:srgbClr val="000000"/>
              </a:solidFill>
              <a:effectLst/>
              <a:uFillTx/>
              <a:latin typeface="Times New Roman"/>
            </a:endParaRPr>
          </a:p>
        </p:txBody>
      </p:sp>
      <p:sp>
        <p:nvSpPr>
          <p:cNvPr id="191" name=""/>
          <p:cNvSpPr/>
          <p:nvPr/>
        </p:nvSpPr>
        <p:spPr>
          <a:xfrm>
            <a:off x="4191120" y="4648320"/>
            <a:ext cx="99036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60,000 mmbtu</a:t>
            </a:r>
            <a:endParaRPr b="0" lang="en-US" sz="1000" strike="noStrike" u="none">
              <a:solidFill>
                <a:srgbClr val="000000"/>
              </a:solidFill>
              <a:effectLst/>
              <a:uFillTx/>
              <a:latin typeface="Times New Roman"/>
            </a:endParaRPr>
          </a:p>
        </p:txBody>
      </p:sp>
      <p:sp>
        <p:nvSpPr>
          <p:cNvPr id="192" name=""/>
          <p:cNvSpPr/>
          <p:nvPr/>
        </p:nvSpPr>
        <p:spPr>
          <a:xfrm>
            <a:off x="5791320" y="4632480"/>
            <a:ext cx="99036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40,000 mmbtu</a:t>
            </a:r>
            <a:endParaRPr b="0" lang="en-US" sz="1000" strike="noStrike" u="none">
              <a:solidFill>
                <a:srgbClr val="000000"/>
              </a:solidFill>
              <a:effectLst/>
              <a:uFillTx/>
              <a:latin typeface="Times New Roman"/>
            </a:endParaRPr>
          </a:p>
        </p:txBody>
      </p:sp>
      <p:sp>
        <p:nvSpPr>
          <p:cNvPr id="193" name=""/>
          <p:cNvSpPr/>
          <p:nvPr/>
        </p:nvSpPr>
        <p:spPr>
          <a:xfrm>
            <a:off x="2666880" y="4632480"/>
            <a:ext cx="990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45,000 mmbtu</a:t>
            </a:r>
            <a:endParaRPr b="0" lang="en-US" sz="1000" strike="noStrike" u="none">
              <a:solidFill>
                <a:srgbClr val="000000"/>
              </a:solidFill>
              <a:effectLst/>
              <a:uFillTx/>
              <a:latin typeface="Times New Roman"/>
            </a:endParaRPr>
          </a:p>
        </p:txBody>
      </p:sp>
      <p:sp>
        <p:nvSpPr>
          <p:cNvPr id="194" name=""/>
          <p:cNvSpPr/>
          <p:nvPr/>
        </p:nvSpPr>
        <p:spPr>
          <a:xfrm>
            <a:off x="228600" y="3505320"/>
            <a:ext cx="13716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Book Antiqua"/>
              </a:rPr>
              <a:t>Estimated Delivery </a:t>
            </a:r>
            <a:endParaRPr b="0" lang="en-US" sz="1000" strike="noStrike" u="none">
              <a:solidFill>
                <a:srgbClr val="000000"/>
              </a:solidFill>
              <a:effectLst/>
              <a:uFillTx/>
              <a:latin typeface="Times New Roman"/>
            </a:endParaRPr>
          </a:p>
        </p:txBody>
      </p:sp>
      <p:sp>
        <p:nvSpPr>
          <p:cNvPr id="195" name=""/>
          <p:cNvSpPr/>
          <p:nvPr/>
        </p:nvSpPr>
        <p:spPr>
          <a:xfrm>
            <a:off x="457200" y="4632480"/>
            <a:ext cx="11430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Book Antiqua"/>
              </a:rPr>
              <a:t>Actual Delivery</a:t>
            </a:r>
            <a:endParaRPr b="0" lang="en-US" sz="1000" strike="noStrike" u="none">
              <a:solidFill>
                <a:srgbClr val="000000"/>
              </a:solidFill>
              <a:effectLst/>
              <a:uFillTx/>
              <a:latin typeface="Times New Roman"/>
            </a:endParaRPr>
          </a:p>
        </p:txBody>
      </p:sp>
      <p:sp>
        <p:nvSpPr>
          <p:cNvPr id="196" name=""/>
          <p:cNvSpPr/>
          <p:nvPr/>
        </p:nvSpPr>
        <p:spPr>
          <a:xfrm>
            <a:off x="7467480" y="3260880"/>
            <a:ext cx="9144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Book Antiqua"/>
              </a:rPr>
              <a:t>Cumulative</a:t>
            </a:r>
            <a:endParaRPr b="0" lang="en-US" sz="1000" strike="noStrike" u="none">
              <a:solidFill>
                <a:srgbClr val="000000"/>
              </a:solidFill>
              <a:effectLst/>
              <a:uFillTx/>
              <a:latin typeface="Times New Roman"/>
            </a:endParaRPr>
          </a:p>
        </p:txBody>
      </p:sp>
      <p:sp>
        <p:nvSpPr>
          <p:cNvPr id="197" name=""/>
          <p:cNvSpPr/>
          <p:nvPr/>
        </p:nvSpPr>
        <p:spPr>
          <a:xfrm>
            <a:off x="7467480" y="4648320"/>
            <a:ext cx="10670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145,000 mmbtu</a:t>
            </a:r>
            <a:endParaRPr b="0" lang="en-US" sz="1000" strike="noStrike" u="none">
              <a:solidFill>
                <a:srgbClr val="000000"/>
              </a:solidFill>
              <a:effectLst/>
              <a:uFillTx/>
              <a:latin typeface="Times New Roman"/>
            </a:endParaRPr>
          </a:p>
        </p:txBody>
      </p:sp>
      <p:sp>
        <p:nvSpPr>
          <p:cNvPr id="198" name=""/>
          <p:cNvSpPr/>
          <p:nvPr/>
        </p:nvSpPr>
        <p:spPr>
          <a:xfrm>
            <a:off x="5867280" y="3962520"/>
            <a:ext cx="4572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Aug</a:t>
            </a:r>
            <a:endParaRPr b="0" lang="en-US" sz="1000" strike="noStrike" u="none">
              <a:solidFill>
                <a:srgbClr val="000000"/>
              </a:solidFill>
              <a:effectLst/>
              <a:uFillTx/>
              <a:latin typeface="Times New Roman"/>
            </a:endParaRPr>
          </a:p>
        </p:txBody>
      </p:sp>
      <p:sp>
        <p:nvSpPr>
          <p:cNvPr id="199" name=""/>
          <p:cNvSpPr/>
          <p:nvPr/>
        </p:nvSpPr>
        <p:spPr>
          <a:xfrm>
            <a:off x="4267080" y="3962520"/>
            <a:ext cx="4572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July</a:t>
            </a:r>
            <a:endParaRPr b="0" lang="en-US" sz="1000" strike="noStrike" u="none">
              <a:solidFill>
                <a:srgbClr val="000000"/>
              </a:solidFill>
              <a:effectLst/>
              <a:uFillTx/>
              <a:latin typeface="Times New Roman"/>
            </a:endParaRPr>
          </a:p>
        </p:txBody>
      </p:sp>
      <p:sp>
        <p:nvSpPr>
          <p:cNvPr id="200" name=""/>
          <p:cNvSpPr/>
          <p:nvPr/>
        </p:nvSpPr>
        <p:spPr>
          <a:xfrm>
            <a:off x="2743200" y="3962520"/>
            <a:ext cx="4572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June</a:t>
            </a:r>
            <a:endParaRPr b="0" lang="en-US" sz="1000" strike="noStrike" u="none">
              <a:solidFill>
                <a:srgbClr val="000000"/>
              </a:solidFill>
              <a:effectLst/>
              <a:uFillTx/>
              <a:latin typeface="Times New Roman"/>
            </a:endParaRPr>
          </a:p>
        </p:txBody>
      </p:sp>
      <p:sp>
        <p:nvSpPr>
          <p:cNvPr id="201" name=""/>
          <p:cNvSpPr/>
          <p:nvPr/>
        </p:nvSpPr>
        <p:spPr>
          <a:xfrm>
            <a:off x="1143000" y="3962520"/>
            <a:ext cx="4572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May</a:t>
            </a:r>
            <a:endParaRPr b="0" lang="en-US" sz="1000" strike="noStrike" u="none">
              <a:solidFill>
                <a:srgbClr val="000000"/>
              </a:solidFill>
              <a:effectLst/>
              <a:uFillTx/>
              <a:latin typeface="Times New Roman"/>
            </a:endParaRPr>
          </a:p>
        </p:txBody>
      </p:sp>
      <p:sp>
        <p:nvSpPr>
          <p:cNvPr id="202" name=""/>
          <p:cNvSpPr/>
          <p:nvPr/>
        </p:nvSpPr>
        <p:spPr>
          <a:xfrm>
            <a:off x="7467480" y="3505320"/>
            <a:ext cx="10670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150,000 mmbtu</a:t>
            </a:r>
            <a:endParaRPr b="0" lang="en-US" sz="1000" strike="noStrike" u="none">
              <a:solidFill>
                <a:srgbClr val="000000"/>
              </a:solidFill>
              <a:effectLst/>
              <a:uFillTx/>
              <a:latin typeface="Times New Roman"/>
            </a:endParaRPr>
          </a:p>
        </p:txBody>
      </p:sp>
      <p:sp>
        <p:nvSpPr>
          <p:cNvPr id="203" name=""/>
          <p:cNvSpPr/>
          <p:nvPr/>
        </p:nvSpPr>
        <p:spPr>
          <a:xfrm>
            <a:off x="1447920" y="3489480"/>
            <a:ext cx="83808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Deal Date</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4" name=""/>
          <p:cNvSpPr/>
          <p:nvPr/>
        </p:nvSpPr>
        <p:spPr>
          <a:xfrm>
            <a:off x="838080" y="30492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a:t>
            </a:r>
            <a:br>
              <a:rPr sz="4000"/>
            </a:br>
            <a:r>
              <a:rPr b="0" lang="en-US" sz="4000" strike="noStrike" u="none">
                <a:solidFill>
                  <a:srgbClr val="000000"/>
                </a:solidFill>
                <a:effectLst/>
                <a:uFillTx/>
                <a:latin typeface="Times New Roman"/>
              </a:rPr>
              <a:t>Deal Test Attributes</a:t>
            </a:r>
            <a:endParaRPr b="0" lang="en-US" sz="4000" strike="noStrike" u="none">
              <a:solidFill>
                <a:srgbClr val="000000"/>
              </a:solidFill>
              <a:effectLst/>
              <a:uFillTx/>
              <a:latin typeface="Times New Roman"/>
            </a:endParaRPr>
          </a:p>
        </p:txBody>
      </p:sp>
      <p:sp>
        <p:nvSpPr>
          <p:cNvPr id="205" name=""/>
          <p:cNvSpPr/>
          <p:nvPr/>
        </p:nvSpPr>
        <p:spPr>
          <a:xfrm flipH="1">
            <a:off x="914400" y="1447920"/>
            <a:ext cx="8229600" cy="1440"/>
          </a:xfrm>
          <a:prstGeom prst="line">
            <a:avLst/>
          </a:prstGeom>
          <a:ln w="76320">
            <a:solidFill>
              <a:srgbClr val="3333cc"/>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206" name="PlaceHolder 1"/>
          <p:cNvSpPr>
            <a:spLocks noGrp="1"/>
          </p:cNvSpPr>
          <p:nvPr>
            <p:ph/>
          </p:nvPr>
        </p:nvSpPr>
        <p:spPr>
          <a:xfrm>
            <a:off x="762120" y="1600200"/>
            <a:ext cx="7772400" cy="4648320"/>
          </a:xfrm>
          <a:prstGeom prst="rect">
            <a:avLst/>
          </a:prstGeom>
          <a:noFill/>
          <a:ln w="0">
            <a:noFill/>
          </a:ln>
        </p:spPr>
        <p:txBody>
          <a:bodyPr lIns="90000" rIns="90000" tIns="46800" bIns="46800" anchor="t">
            <a:normAutofit fontScale="92500" lnSpcReduction="9999"/>
          </a:bodyPr>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Deal is supported by a complete deal ticket</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2.</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Deal is supported by an executed contract</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3.</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Counterparty is approved by Credit</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4.</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Deal is supported by an executed confirmation agree</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5.</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Confirmation properly references Contract</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6.</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Terms per the Contract, Confirmation and Deal Ticket</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7.</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Deal is properly captured for valuation and inclusion in DPR</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8.</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Transaction is priced off the proper curve/model</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9.</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Deal is properly nominated for scheduling</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10.</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Terms per the scheduling mechanism equal the confirm</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11.</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Volumes are properly confirmed with counterparty (i.e. Pipeline statement, Bill of Lading)</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12.</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Terms per the Invoice agree with Pipeline Statement/Bill of Lading</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13.</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Deal is properly booked to AR/AP and Sales/Purchases</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14.</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Ensure wire transfer request/check is properly approved</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15.</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Ensure information on wire transfer request/check is correct (i.e. bank account, counterparty)</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16.</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Cash receipt/disbursement is applied correctly</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17.</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AR/AP is properly removed</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18.</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MTM value of transaction is properly recorded in MTM asset/ liability</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IF BROKER APPLIES:</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19.</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Broker is selected from approved lit</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20.</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Broker confirmation agrees to deal ticket</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21.</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Broker fees are properly recorded in the DPR</a:t>
            </a:r>
            <a:endParaRPr b="0" lang="en-US" sz="1000" strike="noStrike" u="none">
              <a:solidFill>
                <a:srgbClr val="000000"/>
              </a:solidFill>
              <a:effectLst/>
              <a:uFillTx/>
              <a:latin typeface="Times New Roman"/>
            </a:endParaRPr>
          </a:p>
          <a:p>
            <a:pPr marL="291960" indent="-291960">
              <a:lnSpc>
                <a:spcPct val="10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Book Antiqua"/>
              </a:rPr>
              <a:t>22.</a:t>
            </a:r>
            <a:r>
              <a:rPr b="0" lang="en-US" sz="1000" strike="noStrike" u="none">
                <a:solidFill>
                  <a:srgbClr val="000000"/>
                </a:solidFill>
                <a:effectLst/>
                <a:uFillTx/>
                <a:latin typeface="Book Antiqua"/>
              </a:rPr>
              <a:t>	</a:t>
            </a:r>
            <a:r>
              <a:rPr b="0" lang="en-US" sz="1000" strike="noStrike" u="none">
                <a:solidFill>
                  <a:srgbClr val="000000"/>
                </a:solidFill>
                <a:effectLst/>
                <a:uFillTx/>
                <a:latin typeface="Book Antiqua"/>
              </a:rPr>
              <a:t>Broker fees are properly recorded in the G/L</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25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Stress test the internal controls environment surrounding Enron’s trading operations by deploying various audit teams which include both senior Enron and Arthur Andersen personnel to remote trading locations to perform substantive tests and tests of controls.</a:t>
            </a:r>
            <a:endParaRPr b="0" lang="en-US" sz="2000" strike="noStrike" u="none">
              <a:solidFill>
                <a:srgbClr val="000000"/>
              </a:solidFill>
              <a:effectLst/>
              <a:uFillTx/>
              <a:latin typeface="Times New Roman"/>
            </a:endParaRPr>
          </a:p>
          <a:p>
            <a:pPr marL="343080" indent="-343080">
              <a:lnSpc>
                <a:spcPct val="100000"/>
              </a:lnSpc>
              <a:spcBef>
                <a:spcPts val="25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Provide Enron Senior Management with a comprehensive view of the current environment. </a:t>
            </a:r>
            <a:endParaRPr b="0" lang="en-US" sz="2000" strike="noStrike" u="none">
              <a:solidFill>
                <a:srgbClr val="000000"/>
              </a:solidFill>
              <a:effectLst/>
              <a:uFillTx/>
              <a:latin typeface="Times New Roman"/>
            </a:endParaRPr>
          </a:p>
          <a:p>
            <a:pPr marL="343080" indent="-343080">
              <a:lnSpc>
                <a:spcPct val="100000"/>
              </a:lnSpc>
              <a:spcBef>
                <a:spcPts val="25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Provide recommendations to strengthen the controls environment.</a:t>
            </a:r>
            <a:endParaRPr b="0" lang="en-US" sz="2000" strike="noStrike" u="none">
              <a:solidFill>
                <a:srgbClr val="000000"/>
              </a:solidFill>
              <a:effectLst/>
              <a:uFillTx/>
              <a:latin typeface="Times New Roman"/>
            </a:endParaRPr>
          </a:p>
        </p:txBody>
      </p:sp>
      <p:sp>
        <p:nvSpPr>
          <p:cNvPr id="22" name=""/>
          <p:cNvSpPr/>
          <p:nvPr/>
        </p:nvSpPr>
        <p:spPr>
          <a:xfrm>
            <a:off x="838080" y="304920"/>
            <a:ext cx="777240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Objectives</a:t>
            </a:r>
            <a:endParaRPr b="0" lang="en-US" sz="4000" strike="noStrike" u="none">
              <a:solidFill>
                <a:srgbClr val="000000"/>
              </a:solidFill>
              <a:effectLst/>
              <a:uFillTx/>
              <a:latin typeface="Times New Roman"/>
            </a:endParaRPr>
          </a:p>
        </p:txBody>
      </p:sp>
      <p:sp>
        <p:nvSpPr>
          <p:cNvPr id="23" name=""/>
          <p:cNvSpPr/>
          <p:nvPr/>
        </p:nvSpPr>
        <p:spPr>
          <a:xfrm flipH="1">
            <a:off x="914400" y="1447920"/>
            <a:ext cx="822960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p:nvPr>
        </p:nvSpPr>
        <p:spPr>
          <a:xfrm>
            <a:off x="762120" y="1600200"/>
            <a:ext cx="7772400" cy="4648320"/>
          </a:xfrm>
          <a:prstGeom prst="rect">
            <a:avLst/>
          </a:prstGeom>
          <a:noFill/>
          <a:ln w="0">
            <a:noFill/>
          </a:ln>
        </p:spPr>
        <p:txBody>
          <a:bodyPr lIns="90000" rIns="90000" tIns="46800" bIns="46800" anchor="t">
            <a:normAutofit fontScale="92500" lnSpcReduction="9999"/>
          </a:bodyPr>
          <a:p>
            <a:pPr marL="343080" indent="-343080">
              <a:lnSpc>
                <a:spcPct val="100000"/>
              </a:lnSpc>
              <a:spcBef>
                <a:spcPts val="876"/>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Management and employee profile</a:t>
            </a:r>
            <a:endParaRPr b="0" lang="en-US" sz="2000" strike="noStrike" u="none">
              <a:solidFill>
                <a:srgbClr val="000000"/>
              </a:solidFill>
              <a:effectLst/>
              <a:uFillTx/>
              <a:latin typeface="Times New Roman"/>
            </a:endParaRPr>
          </a:p>
          <a:p>
            <a:pPr marL="343080" indent="-343080">
              <a:lnSpc>
                <a:spcPct val="100000"/>
              </a:lnSpc>
              <a:spcBef>
                <a:spcPts val="876"/>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Segregation of duties</a:t>
            </a:r>
            <a:endParaRPr b="0" lang="en-US" sz="2000" strike="noStrike" u="none">
              <a:solidFill>
                <a:srgbClr val="000000"/>
              </a:solidFill>
              <a:effectLst/>
              <a:uFillTx/>
              <a:latin typeface="Times New Roman"/>
            </a:endParaRPr>
          </a:p>
          <a:p>
            <a:pPr marL="343080" indent="-343080">
              <a:lnSpc>
                <a:spcPct val="100000"/>
              </a:lnSpc>
              <a:spcBef>
                <a:spcPts val="876"/>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Position capture and position management</a:t>
            </a:r>
            <a:endParaRPr b="0" lang="en-US" sz="2000" strike="noStrike" u="none">
              <a:solidFill>
                <a:srgbClr val="000000"/>
              </a:solidFill>
              <a:effectLst/>
              <a:uFillTx/>
              <a:latin typeface="Times New Roman"/>
            </a:endParaRPr>
          </a:p>
          <a:p>
            <a:pPr marL="343080" indent="-343080">
              <a:lnSpc>
                <a:spcPct val="100000"/>
              </a:lnSpc>
              <a:spcBef>
                <a:spcPts val="876"/>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Document preparation and retention</a:t>
            </a:r>
            <a:endParaRPr b="0" lang="en-US" sz="2000" strike="noStrike" u="none">
              <a:solidFill>
                <a:srgbClr val="000000"/>
              </a:solidFill>
              <a:effectLst/>
              <a:uFillTx/>
              <a:latin typeface="Times New Roman"/>
            </a:endParaRPr>
          </a:p>
          <a:p>
            <a:pPr marL="343080" indent="-343080">
              <a:lnSpc>
                <a:spcPct val="100000"/>
              </a:lnSpc>
              <a:spcBef>
                <a:spcPts val="876"/>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Material contract review</a:t>
            </a:r>
            <a:endParaRPr b="0" lang="en-US" sz="2000" strike="noStrike" u="none">
              <a:solidFill>
                <a:srgbClr val="000000"/>
              </a:solidFill>
              <a:effectLst/>
              <a:uFillTx/>
              <a:latin typeface="Times New Roman"/>
            </a:endParaRPr>
          </a:p>
          <a:p>
            <a:pPr marL="343080" indent="-343080">
              <a:lnSpc>
                <a:spcPct val="100000"/>
              </a:lnSpc>
              <a:spcBef>
                <a:spcPts val="876"/>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Physical settlement</a:t>
            </a:r>
            <a:endParaRPr b="0" lang="en-US" sz="2000" strike="noStrike" u="none">
              <a:solidFill>
                <a:srgbClr val="000000"/>
              </a:solidFill>
              <a:effectLst/>
              <a:uFillTx/>
              <a:latin typeface="Times New Roman"/>
            </a:endParaRPr>
          </a:p>
          <a:p>
            <a:pPr marL="343080" indent="-343080">
              <a:lnSpc>
                <a:spcPct val="100000"/>
              </a:lnSpc>
              <a:spcBef>
                <a:spcPts val="876"/>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Settlement and cash management</a:t>
            </a:r>
            <a:endParaRPr b="0" lang="en-US" sz="2000" strike="noStrike" u="none">
              <a:solidFill>
                <a:srgbClr val="000000"/>
              </a:solidFill>
              <a:effectLst/>
              <a:uFillTx/>
              <a:latin typeface="Times New Roman"/>
            </a:endParaRPr>
          </a:p>
          <a:p>
            <a:pPr marL="343080" indent="-343080">
              <a:lnSpc>
                <a:spcPct val="100000"/>
              </a:lnSpc>
              <a:spcBef>
                <a:spcPts val="876"/>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Credit acceptance and assessment (linkage to overall exposure monitoring)</a:t>
            </a:r>
            <a:endParaRPr b="0" lang="en-US" sz="2000" strike="noStrike" u="none">
              <a:solidFill>
                <a:srgbClr val="000000"/>
              </a:solidFill>
              <a:effectLst/>
              <a:uFillTx/>
              <a:latin typeface="Times New Roman"/>
            </a:endParaRPr>
          </a:p>
          <a:p>
            <a:pPr marL="343080" indent="-343080">
              <a:lnSpc>
                <a:spcPct val="100000"/>
              </a:lnSpc>
              <a:spcBef>
                <a:spcPts val="876"/>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Interoffice linkage and functional responsibilities</a:t>
            </a:r>
            <a:endParaRPr b="0" lang="en-US" sz="2000" strike="noStrike" u="none">
              <a:solidFill>
                <a:srgbClr val="000000"/>
              </a:solidFill>
              <a:effectLst/>
              <a:uFillTx/>
              <a:latin typeface="Times New Roman"/>
            </a:endParaRPr>
          </a:p>
          <a:p>
            <a:pPr marL="343080" indent="-343080">
              <a:lnSpc>
                <a:spcPct val="100000"/>
              </a:lnSpc>
              <a:spcBef>
                <a:spcPts val="876"/>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Management reporting</a:t>
            </a:r>
            <a:endParaRPr b="0" lang="en-US" sz="2000" strike="noStrike" u="none">
              <a:solidFill>
                <a:srgbClr val="000000"/>
              </a:solidFill>
              <a:effectLst/>
              <a:uFillTx/>
              <a:latin typeface="Times New Roman"/>
            </a:endParaRPr>
          </a:p>
          <a:p>
            <a:pPr marL="343080" indent="-343080">
              <a:lnSpc>
                <a:spcPct val="100000"/>
              </a:lnSpc>
              <a:spcBef>
                <a:spcPts val="876"/>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Systems environment and infrastructure</a:t>
            </a:r>
            <a:endParaRPr b="0" lang="en-US" sz="2000" strike="noStrike" u="none">
              <a:solidFill>
                <a:srgbClr val="000000"/>
              </a:solidFill>
              <a:effectLst/>
              <a:uFillTx/>
              <a:latin typeface="Times New Roman"/>
            </a:endParaRPr>
          </a:p>
        </p:txBody>
      </p:sp>
      <p:sp>
        <p:nvSpPr>
          <p:cNvPr id="25" name=""/>
          <p:cNvSpPr/>
          <p:nvPr/>
        </p:nvSpPr>
        <p:spPr>
          <a:xfrm>
            <a:off x="838080" y="30492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Areas of Emphasis</a:t>
            </a:r>
            <a:endParaRPr b="0" lang="en-US" sz="4000" strike="noStrike" u="none">
              <a:solidFill>
                <a:srgbClr val="000000"/>
              </a:solidFill>
              <a:effectLst/>
              <a:uFillTx/>
              <a:latin typeface="Times New Roman"/>
            </a:endParaRPr>
          </a:p>
        </p:txBody>
      </p:sp>
      <p:sp>
        <p:nvSpPr>
          <p:cNvPr id="26" name=""/>
          <p:cNvSpPr/>
          <p:nvPr/>
        </p:nvSpPr>
        <p:spPr>
          <a:xfrm flipH="1">
            <a:off x="914400" y="1447920"/>
            <a:ext cx="822960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838080" y="0"/>
            <a:ext cx="777240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Remote Trading Office Reporting</a:t>
            </a:r>
            <a:endParaRPr b="0" lang="en-US" sz="4000" strike="noStrike" u="none">
              <a:solidFill>
                <a:srgbClr val="000000"/>
              </a:solidFill>
              <a:effectLst/>
              <a:uFillTx/>
              <a:latin typeface="Times New Roman"/>
            </a:endParaRPr>
          </a:p>
        </p:txBody>
      </p:sp>
      <p:sp>
        <p:nvSpPr>
          <p:cNvPr id="28" name=""/>
          <p:cNvSpPr/>
          <p:nvPr/>
        </p:nvSpPr>
        <p:spPr>
          <a:xfrm flipH="1">
            <a:off x="990720" y="1143000"/>
            <a:ext cx="815328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29" name=""/>
          <p:cNvGrpSpPr/>
          <p:nvPr/>
        </p:nvGrpSpPr>
        <p:grpSpPr>
          <a:xfrm>
            <a:off x="3792600" y="1639800"/>
            <a:ext cx="5122440" cy="3770280"/>
            <a:chOff x="3792600" y="1639800"/>
            <a:chExt cx="5122440" cy="3770280"/>
          </a:xfrm>
        </p:grpSpPr>
        <p:sp>
          <p:nvSpPr>
            <p:cNvPr id="30" name=""/>
            <p:cNvSpPr/>
            <p:nvPr/>
          </p:nvSpPr>
          <p:spPr>
            <a:xfrm>
              <a:off x="4767120" y="2905200"/>
              <a:ext cx="48960" cy="57240"/>
            </a:xfrm>
            <a:custGeom>
              <a:avLst/>
              <a:gdLst/>
              <a:ahLst/>
              <a:rect l="l" t="t" r="r" b="b"/>
              <a:pathLst>
                <a:path w="31" h="36">
                  <a:moveTo>
                    <a:pt x="30" y="2"/>
                  </a:moveTo>
                  <a:lnTo>
                    <a:pt x="30" y="33"/>
                  </a:lnTo>
                  <a:lnTo>
                    <a:pt x="20" y="35"/>
                  </a:lnTo>
                  <a:lnTo>
                    <a:pt x="0" y="7"/>
                  </a:lnTo>
                  <a:lnTo>
                    <a:pt x="12" y="0"/>
                  </a:lnTo>
                  <a:lnTo>
                    <a:pt x="30" y="2"/>
                  </a:lnTo>
                </a:path>
              </a:pathLst>
            </a:custGeom>
            <a:solidFill>
              <a:srgbClr val="6699ff"/>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31" name=""/>
            <p:cNvSpPr/>
            <p:nvPr/>
          </p:nvSpPr>
          <p:spPr>
            <a:xfrm>
              <a:off x="4674960" y="2806560"/>
              <a:ext cx="42480" cy="84240"/>
            </a:xfrm>
            <a:custGeom>
              <a:avLst/>
              <a:gdLst/>
              <a:ahLst/>
              <a:rect l="l" t="t" r="r" b="b"/>
              <a:pathLst>
                <a:path w="27" h="53">
                  <a:moveTo>
                    <a:pt x="26" y="0"/>
                  </a:moveTo>
                  <a:lnTo>
                    <a:pt x="0" y="10"/>
                  </a:lnTo>
                  <a:lnTo>
                    <a:pt x="4" y="52"/>
                  </a:lnTo>
                  <a:lnTo>
                    <a:pt x="22" y="47"/>
                  </a:lnTo>
                  <a:lnTo>
                    <a:pt x="26" y="0"/>
                  </a:lnTo>
                </a:path>
              </a:pathLst>
            </a:custGeom>
            <a:solidFill>
              <a:srgbClr val="6699ff"/>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32" name=""/>
            <p:cNvSpPr/>
            <p:nvPr/>
          </p:nvSpPr>
          <p:spPr>
            <a:xfrm>
              <a:off x="8764560" y="4309920"/>
              <a:ext cx="150480" cy="135000"/>
            </a:xfrm>
            <a:custGeom>
              <a:avLst/>
              <a:gdLst/>
              <a:ahLst/>
              <a:rect l="l" t="t" r="r" b="b"/>
              <a:pathLst>
                <a:path w="95" h="85">
                  <a:moveTo>
                    <a:pt x="16" y="31"/>
                  </a:moveTo>
                  <a:lnTo>
                    <a:pt x="0" y="67"/>
                  </a:lnTo>
                  <a:lnTo>
                    <a:pt x="6" y="82"/>
                  </a:lnTo>
                  <a:lnTo>
                    <a:pt x="33" y="84"/>
                  </a:lnTo>
                  <a:lnTo>
                    <a:pt x="56" y="84"/>
                  </a:lnTo>
                  <a:lnTo>
                    <a:pt x="64" y="70"/>
                  </a:lnTo>
                  <a:lnTo>
                    <a:pt x="70" y="55"/>
                  </a:lnTo>
                  <a:lnTo>
                    <a:pt x="94" y="55"/>
                  </a:lnTo>
                  <a:lnTo>
                    <a:pt x="90" y="34"/>
                  </a:lnTo>
                  <a:lnTo>
                    <a:pt x="90" y="12"/>
                  </a:lnTo>
                  <a:lnTo>
                    <a:pt x="66" y="0"/>
                  </a:lnTo>
                  <a:lnTo>
                    <a:pt x="62" y="24"/>
                  </a:lnTo>
                  <a:lnTo>
                    <a:pt x="78" y="39"/>
                  </a:lnTo>
                  <a:lnTo>
                    <a:pt x="53" y="39"/>
                  </a:lnTo>
                  <a:lnTo>
                    <a:pt x="45" y="48"/>
                  </a:lnTo>
                  <a:lnTo>
                    <a:pt x="16" y="31"/>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 name=""/>
            <p:cNvGrpSpPr/>
            <p:nvPr/>
          </p:nvGrpSpPr>
          <p:grpSpPr>
            <a:xfrm>
              <a:off x="7407000" y="2635200"/>
              <a:ext cx="389880" cy="982800"/>
              <a:chOff x="7407000" y="2635200"/>
              <a:chExt cx="389880" cy="982800"/>
            </a:xfrm>
          </p:grpSpPr>
          <p:sp>
            <p:nvSpPr>
              <p:cNvPr id="34" name=""/>
              <p:cNvSpPr/>
              <p:nvPr/>
            </p:nvSpPr>
            <p:spPr>
              <a:xfrm>
                <a:off x="7407000" y="3517920"/>
                <a:ext cx="91800" cy="100080"/>
              </a:xfrm>
              <a:custGeom>
                <a:avLst/>
                <a:gdLst/>
                <a:ahLst/>
                <a:rect l="l" t="t" r="r" b="b"/>
                <a:pathLst>
                  <a:path w="58" h="63">
                    <a:moveTo>
                      <a:pt x="0" y="48"/>
                    </a:moveTo>
                    <a:lnTo>
                      <a:pt x="11" y="60"/>
                    </a:lnTo>
                    <a:lnTo>
                      <a:pt x="23" y="58"/>
                    </a:lnTo>
                    <a:lnTo>
                      <a:pt x="41" y="62"/>
                    </a:lnTo>
                    <a:lnTo>
                      <a:pt x="56" y="62"/>
                    </a:lnTo>
                    <a:lnTo>
                      <a:pt x="57" y="41"/>
                    </a:lnTo>
                    <a:lnTo>
                      <a:pt x="53" y="27"/>
                    </a:lnTo>
                    <a:lnTo>
                      <a:pt x="43" y="10"/>
                    </a:lnTo>
                    <a:lnTo>
                      <a:pt x="33" y="10"/>
                    </a:lnTo>
                    <a:lnTo>
                      <a:pt x="29" y="0"/>
                    </a:lnTo>
                    <a:lnTo>
                      <a:pt x="15" y="0"/>
                    </a:lnTo>
                    <a:lnTo>
                      <a:pt x="15" y="19"/>
                    </a:lnTo>
                    <a:lnTo>
                      <a:pt x="0" y="48"/>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7656120" y="3343320"/>
                <a:ext cx="88560" cy="127080"/>
              </a:xfrm>
              <a:custGeom>
                <a:avLst/>
                <a:gdLst/>
                <a:ahLst/>
                <a:rect l="l" t="t" r="r" b="b"/>
                <a:pathLst>
                  <a:path w="56" h="80">
                    <a:moveTo>
                      <a:pt x="12" y="0"/>
                    </a:moveTo>
                    <a:lnTo>
                      <a:pt x="37" y="3"/>
                    </a:lnTo>
                    <a:lnTo>
                      <a:pt x="45" y="24"/>
                    </a:lnTo>
                    <a:lnTo>
                      <a:pt x="55" y="36"/>
                    </a:lnTo>
                    <a:lnTo>
                      <a:pt x="47" y="46"/>
                    </a:lnTo>
                    <a:lnTo>
                      <a:pt x="55" y="57"/>
                    </a:lnTo>
                    <a:lnTo>
                      <a:pt x="51" y="72"/>
                    </a:lnTo>
                    <a:lnTo>
                      <a:pt x="43" y="79"/>
                    </a:lnTo>
                    <a:lnTo>
                      <a:pt x="27" y="77"/>
                    </a:lnTo>
                    <a:lnTo>
                      <a:pt x="17" y="77"/>
                    </a:lnTo>
                    <a:lnTo>
                      <a:pt x="10" y="67"/>
                    </a:lnTo>
                    <a:lnTo>
                      <a:pt x="4" y="55"/>
                    </a:lnTo>
                    <a:lnTo>
                      <a:pt x="4" y="43"/>
                    </a:lnTo>
                    <a:lnTo>
                      <a:pt x="0" y="27"/>
                    </a:lnTo>
                    <a:lnTo>
                      <a:pt x="12" y="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7638480" y="2635200"/>
                <a:ext cx="158400" cy="119160"/>
              </a:xfrm>
              <a:custGeom>
                <a:avLst/>
                <a:gdLst/>
                <a:ahLst/>
                <a:rect l="l" t="t" r="r" b="b"/>
                <a:pathLst>
                  <a:path w="100" h="75">
                    <a:moveTo>
                      <a:pt x="15" y="0"/>
                    </a:moveTo>
                    <a:lnTo>
                      <a:pt x="27" y="12"/>
                    </a:lnTo>
                    <a:lnTo>
                      <a:pt x="40" y="10"/>
                    </a:lnTo>
                    <a:lnTo>
                      <a:pt x="58" y="12"/>
                    </a:lnTo>
                    <a:lnTo>
                      <a:pt x="75" y="12"/>
                    </a:lnTo>
                    <a:lnTo>
                      <a:pt x="83" y="19"/>
                    </a:lnTo>
                    <a:lnTo>
                      <a:pt x="93" y="36"/>
                    </a:lnTo>
                    <a:lnTo>
                      <a:pt x="99" y="43"/>
                    </a:lnTo>
                    <a:lnTo>
                      <a:pt x="77" y="48"/>
                    </a:lnTo>
                    <a:lnTo>
                      <a:pt x="70" y="52"/>
                    </a:lnTo>
                    <a:lnTo>
                      <a:pt x="77" y="62"/>
                    </a:lnTo>
                    <a:lnTo>
                      <a:pt x="77" y="72"/>
                    </a:lnTo>
                    <a:lnTo>
                      <a:pt x="54" y="62"/>
                    </a:lnTo>
                    <a:lnTo>
                      <a:pt x="36" y="55"/>
                    </a:lnTo>
                    <a:lnTo>
                      <a:pt x="27" y="57"/>
                    </a:lnTo>
                    <a:lnTo>
                      <a:pt x="27" y="72"/>
                    </a:lnTo>
                    <a:lnTo>
                      <a:pt x="15" y="74"/>
                    </a:lnTo>
                    <a:lnTo>
                      <a:pt x="8" y="62"/>
                    </a:lnTo>
                    <a:lnTo>
                      <a:pt x="7" y="48"/>
                    </a:lnTo>
                    <a:lnTo>
                      <a:pt x="0" y="46"/>
                    </a:lnTo>
                    <a:lnTo>
                      <a:pt x="7" y="31"/>
                    </a:lnTo>
                    <a:lnTo>
                      <a:pt x="17" y="27"/>
                    </a:lnTo>
                    <a:lnTo>
                      <a:pt x="15" y="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7" name=""/>
            <p:cNvSpPr/>
            <p:nvPr/>
          </p:nvSpPr>
          <p:spPr>
            <a:xfrm>
              <a:off x="7515000" y="4414680"/>
              <a:ext cx="609480" cy="131760"/>
            </a:xfrm>
            <a:custGeom>
              <a:avLst/>
              <a:gdLst/>
              <a:ahLst/>
              <a:rect l="l" t="t" r="r" b="b"/>
              <a:pathLst>
                <a:path w="384" h="83">
                  <a:moveTo>
                    <a:pt x="0" y="0"/>
                  </a:moveTo>
                  <a:lnTo>
                    <a:pt x="29" y="12"/>
                  </a:lnTo>
                  <a:lnTo>
                    <a:pt x="54" y="12"/>
                  </a:lnTo>
                  <a:lnTo>
                    <a:pt x="77" y="12"/>
                  </a:lnTo>
                  <a:lnTo>
                    <a:pt x="93" y="12"/>
                  </a:lnTo>
                  <a:lnTo>
                    <a:pt x="105" y="14"/>
                  </a:lnTo>
                  <a:lnTo>
                    <a:pt x="122" y="22"/>
                  </a:lnTo>
                  <a:lnTo>
                    <a:pt x="130" y="38"/>
                  </a:lnTo>
                  <a:lnTo>
                    <a:pt x="138" y="46"/>
                  </a:lnTo>
                  <a:lnTo>
                    <a:pt x="153" y="44"/>
                  </a:lnTo>
                  <a:lnTo>
                    <a:pt x="169" y="44"/>
                  </a:lnTo>
                  <a:lnTo>
                    <a:pt x="188" y="54"/>
                  </a:lnTo>
                  <a:lnTo>
                    <a:pt x="200" y="58"/>
                  </a:lnTo>
                  <a:lnTo>
                    <a:pt x="208" y="58"/>
                  </a:lnTo>
                  <a:lnTo>
                    <a:pt x="210" y="46"/>
                  </a:lnTo>
                  <a:lnTo>
                    <a:pt x="217" y="38"/>
                  </a:lnTo>
                  <a:lnTo>
                    <a:pt x="241" y="44"/>
                  </a:lnTo>
                  <a:lnTo>
                    <a:pt x="262" y="44"/>
                  </a:lnTo>
                  <a:lnTo>
                    <a:pt x="280" y="44"/>
                  </a:lnTo>
                  <a:lnTo>
                    <a:pt x="295" y="51"/>
                  </a:lnTo>
                  <a:lnTo>
                    <a:pt x="303" y="56"/>
                  </a:lnTo>
                  <a:lnTo>
                    <a:pt x="317" y="54"/>
                  </a:lnTo>
                  <a:lnTo>
                    <a:pt x="328" y="49"/>
                  </a:lnTo>
                  <a:lnTo>
                    <a:pt x="334" y="44"/>
                  </a:lnTo>
                  <a:lnTo>
                    <a:pt x="350" y="44"/>
                  </a:lnTo>
                  <a:lnTo>
                    <a:pt x="361" y="38"/>
                  </a:lnTo>
                  <a:lnTo>
                    <a:pt x="375" y="34"/>
                  </a:lnTo>
                  <a:lnTo>
                    <a:pt x="383" y="34"/>
                  </a:lnTo>
                  <a:lnTo>
                    <a:pt x="382" y="51"/>
                  </a:lnTo>
                  <a:lnTo>
                    <a:pt x="378" y="58"/>
                  </a:lnTo>
                  <a:lnTo>
                    <a:pt x="369" y="65"/>
                  </a:lnTo>
                  <a:lnTo>
                    <a:pt x="361" y="65"/>
                  </a:lnTo>
                  <a:lnTo>
                    <a:pt x="359" y="65"/>
                  </a:lnTo>
                  <a:lnTo>
                    <a:pt x="349" y="68"/>
                  </a:lnTo>
                  <a:lnTo>
                    <a:pt x="340" y="78"/>
                  </a:lnTo>
                  <a:lnTo>
                    <a:pt x="332" y="75"/>
                  </a:lnTo>
                  <a:lnTo>
                    <a:pt x="324" y="70"/>
                  </a:lnTo>
                  <a:lnTo>
                    <a:pt x="316" y="75"/>
                  </a:lnTo>
                  <a:lnTo>
                    <a:pt x="307" y="78"/>
                  </a:lnTo>
                  <a:lnTo>
                    <a:pt x="301" y="78"/>
                  </a:lnTo>
                  <a:lnTo>
                    <a:pt x="295" y="82"/>
                  </a:lnTo>
                  <a:lnTo>
                    <a:pt x="279" y="82"/>
                  </a:lnTo>
                  <a:lnTo>
                    <a:pt x="272" y="75"/>
                  </a:lnTo>
                  <a:lnTo>
                    <a:pt x="264" y="65"/>
                  </a:lnTo>
                  <a:lnTo>
                    <a:pt x="254" y="75"/>
                  </a:lnTo>
                  <a:lnTo>
                    <a:pt x="247" y="82"/>
                  </a:lnTo>
                  <a:lnTo>
                    <a:pt x="239" y="82"/>
                  </a:lnTo>
                  <a:lnTo>
                    <a:pt x="225" y="65"/>
                  </a:lnTo>
                  <a:lnTo>
                    <a:pt x="221" y="68"/>
                  </a:lnTo>
                  <a:lnTo>
                    <a:pt x="213" y="68"/>
                  </a:lnTo>
                  <a:lnTo>
                    <a:pt x="206" y="78"/>
                  </a:lnTo>
                  <a:lnTo>
                    <a:pt x="194" y="75"/>
                  </a:lnTo>
                  <a:lnTo>
                    <a:pt x="181" y="75"/>
                  </a:lnTo>
                  <a:lnTo>
                    <a:pt x="176" y="70"/>
                  </a:lnTo>
                  <a:lnTo>
                    <a:pt x="167" y="65"/>
                  </a:lnTo>
                  <a:lnTo>
                    <a:pt x="155" y="68"/>
                  </a:lnTo>
                  <a:lnTo>
                    <a:pt x="143" y="78"/>
                  </a:lnTo>
                  <a:lnTo>
                    <a:pt x="134" y="75"/>
                  </a:lnTo>
                  <a:lnTo>
                    <a:pt x="122" y="70"/>
                  </a:lnTo>
                  <a:lnTo>
                    <a:pt x="107" y="63"/>
                  </a:lnTo>
                  <a:lnTo>
                    <a:pt x="95" y="63"/>
                  </a:lnTo>
                  <a:lnTo>
                    <a:pt x="70" y="56"/>
                  </a:lnTo>
                  <a:lnTo>
                    <a:pt x="54" y="51"/>
                  </a:lnTo>
                  <a:lnTo>
                    <a:pt x="44" y="49"/>
                  </a:lnTo>
                  <a:lnTo>
                    <a:pt x="27" y="46"/>
                  </a:lnTo>
                  <a:lnTo>
                    <a:pt x="16" y="36"/>
                  </a:lnTo>
                  <a:lnTo>
                    <a:pt x="6" y="34"/>
                  </a:lnTo>
                  <a:lnTo>
                    <a:pt x="2" y="32"/>
                  </a:lnTo>
                  <a:lnTo>
                    <a:pt x="0" y="27"/>
                  </a:lnTo>
                  <a:lnTo>
                    <a:pt x="0" y="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7848360" y="4167360"/>
              <a:ext cx="276120" cy="242640"/>
            </a:xfrm>
            <a:custGeom>
              <a:avLst/>
              <a:gdLst/>
              <a:ahLst/>
              <a:rect l="l" t="t" r="r" b="b"/>
              <a:pathLst>
                <a:path w="174" h="153">
                  <a:moveTo>
                    <a:pt x="44" y="0"/>
                  </a:moveTo>
                  <a:lnTo>
                    <a:pt x="85" y="3"/>
                  </a:lnTo>
                  <a:lnTo>
                    <a:pt x="124" y="3"/>
                  </a:lnTo>
                  <a:lnTo>
                    <a:pt x="145" y="0"/>
                  </a:lnTo>
                  <a:lnTo>
                    <a:pt x="173" y="14"/>
                  </a:lnTo>
                  <a:lnTo>
                    <a:pt x="155" y="19"/>
                  </a:lnTo>
                  <a:lnTo>
                    <a:pt x="145" y="27"/>
                  </a:lnTo>
                  <a:lnTo>
                    <a:pt x="139" y="31"/>
                  </a:lnTo>
                  <a:lnTo>
                    <a:pt x="134" y="36"/>
                  </a:lnTo>
                  <a:lnTo>
                    <a:pt x="134" y="41"/>
                  </a:lnTo>
                  <a:lnTo>
                    <a:pt x="134" y="48"/>
                  </a:lnTo>
                  <a:lnTo>
                    <a:pt x="122" y="50"/>
                  </a:lnTo>
                  <a:lnTo>
                    <a:pt x="111" y="50"/>
                  </a:lnTo>
                  <a:lnTo>
                    <a:pt x="107" y="52"/>
                  </a:lnTo>
                  <a:lnTo>
                    <a:pt x="97" y="52"/>
                  </a:lnTo>
                  <a:lnTo>
                    <a:pt x="93" y="48"/>
                  </a:lnTo>
                  <a:lnTo>
                    <a:pt x="85" y="38"/>
                  </a:lnTo>
                  <a:lnTo>
                    <a:pt x="77" y="31"/>
                  </a:lnTo>
                  <a:lnTo>
                    <a:pt x="60" y="31"/>
                  </a:lnTo>
                  <a:lnTo>
                    <a:pt x="56" y="31"/>
                  </a:lnTo>
                  <a:lnTo>
                    <a:pt x="52" y="43"/>
                  </a:lnTo>
                  <a:lnTo>
                    <a:pt x="54" y="52"/>
                  </a:lnTo>
                  <a:lnTo>
                    <a:pt x="54" y="60"/>
                  </a:lnTo>
                  <a:lnTo>
                    <a:pt x="56" y="67"/>
                  </a:lnTo>
                  <a:lnTo>
                    <a:pt x="64" y="65"/>
                  </a:lnTo>
                  <a:lnTo>
                    <a:pt x="77" y="57"/>
                  </a:lnTo>
                  <a:lnTo>
                    <a:pt x="85" y="57"/>
                  </a:lnTo>
                  <a:lnTo>
                    <a:pt x="91" y="62"/>
                  </a:lnTo>
                  <a:lnTo>
                    <a:pt x="91" y="67"/>
                  </a:lnTo>
                  <a:lnTo>
                    <a:pt x="87" y="76"/>
                  </a:lnTo>
                  <a:lnTo>
                    <a:pt x="85" y="81"/>
                  </a:lnTo>
                  <a:lnTo>
                    <a:pt x="85" y="86"/>
                  </a:lnTo>
                  <a:lnTo>
                    <a:pt x="83" y="93"/>
                  </a:lnTo>
                  <a:lnTo>
                    <a:pt x="87" y="100"/>
                  </a:lnTo>
                  <a:lnTo>
                    <a:pt x="95" y="109"/>
                  </a:lnTo>
                  <a:lnTo>
                    <a:pt x="97" y="107"/>
                  </a:lnTo>
                  <a:lnTo>
                    <a:pt x="97" y="117"/>
                  </a:lnTo>
                  <a:lnTo>
                    <a:pt x="93" y="124"/>
                  </a:lnTo>
                  <a:lnTo>
                    <a:pt x="89" y="131"/>
                  </a:lnTo>
                  <a:lnTo>
                    <a:pt x="87" y="143"/>
                  </a:lnTo>
                  <a:lnTo>
                    <a:pt x="78" y="148"/>
                  </a:lnTo>
                  <a:lnTo>
                    <a:pt x="73" y="148"/>
                  </a:lnTo>
                  <a:lnTo>
                    <a:pt x="66" y="148"/>
                  </a:lnTo>
                  <a:lnTo>
                    <a:pt x="66" y="138"/>
                  </a:lnTo>
                  <a:lnTo>
                    <a:pt x="64" y="122"/>
                  </a:lnTo>
                  <a:lnTo>
                    <a:pt x="58" y="117"/>
                  </a:lnTo>
                  <a:lnTo>
                    <a:pt x="56" y="109"/>
                  </a:lnTo>
                  <a:lnTo>
                    <a:pt x="58" y="95"/>
                  </a:lnTo>
                  <a:lnTo>
                    <a:pt x="52" y="90"/>
                  </a:lnTo>
                  <a:lnTo>
                    <a:pt x="37" y="95"/>
                  </a:lnTo>
                  <a:lnTo>
                    <a:pt x="31" y="90"/>
                  </a:lnTo>
                  <a:lnTo>
                    <a:pt x="25" y="98"/>
                  </a:lnTo>
                  <a:lnTo>
                    <a:pt x="31" y="103"/>
                  </a:lnTo>
                  <a:lnTo>
                    <a:pt x="41" y="107"/>
                  </a:lnTo>
                  <a:lnTo>
                    <a:pt x="44" y="112"/>
                  </a:lnTo>
                  <a:lnTo>
                    <a:pt x="50" y="122"/>
                  </a:lnTo>
                  <a:lnTo>
                    <a:pt x="50" y="129"/>
                  </a:lnTo>
                  <a:lnTo>
                    <a:pt x="44" y="141"/>
                  </a:lnTo>
                  <a:lnTo>
                    <a:pt x="35" y="150"/>
                  </a:lnTo>
                  <a:lnTo>
                    <a:pt x="31" y="152"/>
                  </a:lnTo>
                  <a:lnTo>
                    <a:pt x="31" y="146"/>
                  </a:lnTo>
                  <a:lnTo>
                    <a:pt x="31" y="138"/>
                  </a:lnTo>
                  <a:lnTo>
                    <a:pt x="33" y="129"/>
                  </a:lnTo>
                  <a:lnTo>
                    <a:pt x="23" y="122"/>
                  </a:lnTo>
                  <a:lnTo>
                    <a:pt x="12" y="114"/>
                  </a:lnTo>
                  <a:lnTo>
                    <a:pt x="11" y="107"/>
                  </a:lnTo>
                  <a:lnTo>
                    <a:pt x="0" y="103"/>
                  </a:lnTo>
                  <a:lnTo>
                    <a:pt x="2" y="90"/>
                  </a:lnTo>
                  <a:lnTo>
                    <a:pt x="11" y="84"/>
                  </a:lnTo>
                  <a:lnTo>
                    <a:pt x="17" y="71"/>
                  </a:lnTo>
                  <a:lnTo>
                    <a:pt x="23" y="60"/>
                  </a:lnTo>
                  <a:lnTo>
                    <a:pt x="25" y="48"/>
                  </a:lnTo>
                  <a:lnTo>
                    <a:pt x="23" y="38"/>
                  </a:lnTo>
                  <a:lnTo>
                    <a:pt x="27" y="33"/>
                  </a:lnTo>
                  <a:lnTo>
                    <a:pt x="31" y="29"/>
                  </a:lnTo>
                  <a:lnTo>
                    <a:pt x="25" y="19"/>
                  </a:lnTo>
                  <a:lnTo>
                    <a:pt x="44" y="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7557840" y="4057560"/>
              <a:ext cx="304560" cy="336600"/>
            </a:xfrm>
            <a:custGeom>
              <a:avLst/>
              <a:gdLst/>
              <a:ahLst/>
              <a:rect l="l" t="t" r="r" b="b"/>
              <a:pathLst>
                <a:path w="192" h="212">
                  <a:moveTo>
                    <a:pt x="0" y="71"/>
                  </a:moveTo>
                  <a:lnTo>
                    <a:pt x="39" y="38"/>
                  </a:lnTo>
                  <a:lnTo>
                    <a:pt x="59" y="24"/>
                  </a:lnTo>
                  <a:lnTo>
                    <a:pt x="70" y="12"/>
                  </a:lnTo>
                  <a:lnTo>
                    <a:pt x="101" y="0"/>
                  </a:lnTo>
                  <a:lnTo>
                    <a:pt x="117" y="26"/>
                  </a:lnTo>
                  <a:lnTo>
                    <a:pt x="134" y="14"/>
                  </a:lnTo>
                  <a:lnTo>
                    <a:pt x="140" y="7"/>
                  </a:lnTo>
                  <a:lnTo>
                    <a:pt x="154" y="0"/>
                  </a:lnTo>
                  <a:lnTo>
                    <a:pt x="163" y="0"/>
                  </a:lnTo>
                  <a:lnTo>
                    <a:pt x="165" y="10"/>
                  </a:lnTo>
                  <a:lnTo>
                    <a:pt x="165" y="16"/>
                  </a:lnTo>
                  <a:lnTo>
                    <a:pt x="157" y="29"/>
                  </a:lnTo>
                  <a:lnTo>
                    <a:pt x="157" y="35"/>
                  </a:lnTo>
                  <a:lnTo>
                    <a:pt x="179" y="67"/>
                  </a:lnTo>
                  <a:lnTo>
                    <a:pt x="183" y="86"/>
                  </a:lnTo>
                  <a:lnTo>
                    <a:pt x="190" y="86"/>
                  </a:lnTo>
                  <a:lnTo>
                    <a:pt x="191" y="95"/>
                  </a:lnTo>
                  <a:lnTo>
                    <a:pt x="183" y="105"/>
                  </a:lnTo>
                  <a:lnTo>
                    <a:pt x="177" y="100"/>
                  </a:lnTo>
                  <a:lnTo>
                    <a:pt x="163" y="107"/>
                  </a:lnTo>
                  <a:lnTo>
                    <a:pt x="165" y="124"/>
                  </a:lnTo>
                  <a:lnTo>
                    <a:pt x="148" y="135"/>
                  </a:lnTo>
                  <a:lnTo>
                    <a:pt x="148" y="166"/>
                  </a:lnTo>
                  <a:lnTo>
                    <a:pt x="148" y="188"/>
                  </a:lnTo>
                  <a:lnTo>
                    <a:pt x="140" y="197"/>
                  </a:lnTo>
                  <a:lnTo>
                    <a:pt x="134" y="211"/>
                  </a:lnTo>
                  <a:lnTo>
                    <a:pt x="125" y="209"/>
                  </a:lnTo>
                  <a:lnTo>
                    <a:pt x="113" y="202"/>
                  </a:lnTo>
                  <a:lnTo>
                    <a:pt x="103" y="195"/>
                  </a:lnTo>
                  <a:lnTo>
                    <a:pt x="95" y="183"/>
                  </a:lnTo>
                  <a:lnTo>
                    <a:pt x="66" y="185"/>
                  </a:lnTo>
                  <a:lnTo>
                    <a:pt x="41" y="178"/>
                  </a:lnTo>
                  <a:lnTo>
                    <a:pt x="25" y="159"/>
                  </a:lnTo>
                  <a:lnTo>
                    <a:pt x="14" y="145"/>
                  </a:lnTo>
                  <a:lnTo>
                    <a:pt x="6" y="133"/>
                  </a:lnTo>
                  <a:lnTo>
                    <a:pt x="6" y="111"/>
                  </a:lnTo>
                  <a:lnTo>
                    <a:pt x="0" y="71"/>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8205840" y="4245120"/>
              <a:ext cx="580320" cy="318960"/>
            </a:xfrm>
            <a:custGeom>
              <a:avLst/>
              <a:gdLst/>
              <a:ahLst/>
              <a:rect l="l" t="t" r="r" b="b"/>
              <a:pathLst>
                <a:path w="366" h="201">
                  <a:moveTo>
                    <a:pt x="0" y="0"/>
                  </a:moveTo>
                  <a:lnTo>
                    <a:pt x="33" y="3"/>
                  </a:lnTo>
                  <a:lnTo>
                    <a:pt x="59" y="5"/>
                  </a:lnTo>
                  <a:lnTo>
                    <a:pt x="72" y="33"/>
                  </a:lnTo>
                  <a:lnTo>
                    <a:pt x="74" y="43"/>
                  </a:lnTo>
                  <a:lnTo>
                    <a:pt x="78" y="48"/>
                  </a:lnTo>
                  <a:lnTo>
                    <a:pt x="86" y="41"/>
                  </a:lnTo>
                  <a:lnTo>
                    <a:pt x="100" y="41"/>
                  </a:lnTo>
                  <a:lnTo>
                    <a:pt x="109" y="48"/>
                  </a:lnTo>
                  <a:lnTo>
                    <a:pt x="113" y="46"/>
                  </a:lnTo>
                  <a:lnTo>
                    <a:pt x="125" y="33"/>
                  </a:lnTo>
                  <a:lnTo>
                    <a:pt x="127" y="33"/>
                  </a:lnTo>
                  <a:lnTo>
                    <a:pt x="137" y="27"/>
                  </a:lnTo>
                  <a:lnTo>
                    <a:pt x="148" y="27"/>
                  </a:lnTo>
                  <a:lnTo>
                    <a:pt x="181" y="41"/>
                  </a:lnTo>
                  <a:lnTo>
                    <a:pt x="195" y="41"/>
                  </a:lnTo>
                  <a:lnTo>
                    <a:pt x="209" y="52"/>
                  </a:lnTo>
                  <a:lnTo>
                    <a:pt x="224" y="57"/>
                  </a:lnTo>
                  <a:lnTo>
                    <a:pt x="236" y="67"/>
                  </a:lnTo>
                  <a:lnTo>
                    <a:pt x="246" y="69"/>
                  </a:lnTo>
                  <a:lnTo>
                    <a:pt x="273" y="79"/>
                  </a:lnTo>
                  <a:lnTo>
                    <a:pt x="286" y="95"/>
                  </a:lnTo>
                  <a:lnTo>
                    <a:pt x="291" y="105"/>
                  </a:lnTo>
                  <a:lnTo>
                    <a:pt x="290" y="110"/>
                  </a:lnTo>
                  <a:lnTo>
                    <a:pt x="300" y="119"/>
                  </a:lnTo>
                  <a:lnTo>
                    <a:pt x="308" y="122"/>
                  </a:lnTo>
                  <a:lnTo>
                    <a:pt x="312" y="124"/>
                  </a:lnTo>
                  <a:lnTo>
                    <a:pt x="323" y="127"/>
                  </a:lnTo>
                  <a:lnTo>
                    <a:pt x="339" y="141"/>
                  </a:lnTo>
                  <a:lnTo>
                    <a:pt x="339" y="151"/>
                  </a:lnTo>
                  <a:lnTo>
                    <a:pt x="349" y="160"/>
                  </a:lnTo>
                  <a:lnTo>
                    <a:pt x="351" y="165"/>
                  </a:lnTo>
                  <a:lnTo>
                    <a:pt x="365" y="184"/>
                  </a:lnTo>
                  <a:lnTo>
                    <a:pt x="353" y="200"/>
                  </a:lnTo>
                  <a:lnTo>
                    <a:pt x="349" y="200"/>
                  </a:lnTo>
                  <a:lnTo>
                    <a:pt x="337" y="200"/>
                  </a:lnTo>
                  <a:lnTo>
                    <a:pt x="333" y="194"/>
                  </a:lnTo>
                  <a:lnTo>
                    <a:pt x="327" y="194"/>
                  </a:lnTo>
                  <a:lnTo>
                    <a:pt x="320" y="196"/>
                  </a:lnTo>
                  <a:lnTo>
                    <a:pt x="290" y="157"/>
                  </a:lnTo>
                  <a:lnTo>
                    <a:pt x="271" y="160"/>
                  </a:lnTo>
                  <a:lnTo>
                    <a:pt x="253" y="157"/>
                  </a:lnTo>
                  <a:lnTo>
                    <a:pt x="246" y="162"/>
                  </a:lnTo>
                  <a:lnTo>
                    <a:pt x="240" y="170"/>
                  </a:lnTo>
                  <a:lnTo>
                    <a:pt x="238" y="165"/>
                  </a:lnTo>
                  <a:lnTo>
                    <a:pt x="230" y="176"/>
                  </a:lnTo>
                  <a:lnTo>
                    <a:pt x="217" y="194"/>
                  </a:lnTo>
                  <a:lnTo>
                    <a:pt x="207" y="186"/>
                  </a:lnTo>
                  <a:lnTo>
                    <a:pt x="195" y="181"/>
                  </a:lnTo>
                  <a:lnTo>
                    <a:pt x="187" y="181"/>
                  </a:lnTo>
                  <a:lnTo>
                    <a:pt x="174" y="176"/>
                  </a:lnTo>
                  <a:lnTo>
                    <a:pt x="169" y="181"/>
                  </a:lnTo>
                  <a:lnTo>
                    <a:pt x="160" y="157"/>
                  </a:lnTo>
                  <a:lnTo>
                    <a:pt x="146" y="136"/>
                  </a:lnTo>
                  <a:lnTo>
                    <a:pt x="132" y="110"/>
                  </a:lnTo>
                  <a:lnTo>
                    <a:pt x="119" y="95"/>
                  </a:lnTo>
                  <a:lnTo>
                    <a:pt x="109" y="81"/>
                  </a:lnTo>
                  <a:lnTo>
                    <a:pt x="86" y="81"/>
                  </a:lnTo>
                  <a:lnTo>
                    <a:pt x="66" y="89"/>
                  </a:lnTo>
                  <a:lnTo>
                    <a:pt x="55" y="79"/>
                  </a:lnTo>
                  <a:lnTo>
                    <a:pt x="35" y="72"/>
                  </a:lnTo>
                  <a:lnTo>
                    <a:pt x="25" y="65"/>
                  </a:lnTo>
                  <a:lnTo>
                    <a:pt x="25" y="36"/>
                  </a:lnTo>
                  <a:lnTo>
                    <a:pt x="26" y="22"/>
                  </a:lnTo>
                  <a:lnTo>
                    <a:pt x="0" y="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7126200" y="4022640"/>
              <a:ext cx="353520" cy="417600"/>
            </a:xfrm>
            <a:custGeom>
              <a:avLst/>
              <a:gdLst/>
              <a:ahLst/>
              <a:rect l="l" t="t" r="r" b="b"/>
              <a:pathLst>
                <a:path w="223" h="263">
                  <a:moveTo>
                    <a:pt x="0" y="7"/>
                  </a:moveTo>
                  <a:lnTo>
                    <a:pt x="23" y="0"/>
                  </a:lnTo>
                  <a:lnTo>
                    <a:pt x="49" y="12"/>
                  </a:lnTo>
                  <a:lnTo>
                    <a:pt x="53" y="24"/>
                  </a:lnTo>
                  <a:lnTo>
                    <a:pt x="53" y="29"/>
                  </a:lnTo>
                  <a:lnTo>
                    <a:pt x="60" y="31"/>
                  </a:lnTo>
                  <a:lnTo>
                    <a:pt x="60" y="36"/>
                  </a:lnTo>
                  <a:lnTo>
                    <a:pt x="68" y="38"/>
                  </a:lnTo>
                  <a:lnTo>
                    <a:pt x="68" y="48"/>
                  </a:lnTo>
                  <a:lnTo>
                    <a:pt x="94" y="76"/>
                  </a:lnTo>
                  <a:lnTo>
                    <a:pt x="99" y="76"/>
                  </a:lnTo>
                  <a:lnTo>
                    <a:pt x="103" y="84"/>
                  </a:lnTo>
                  <a:lnTo>
                    <a:pt x="107" y="91"/>
                  </a:lnTo>
                  <a:lnTo>
                    <a:pt x="111" y="91"/>
                  </a:lnTo>
                  <a:lnTo>
                    <a:pt x="130" y="100"/>
                  </a:lnTo>
                  <a:lnTo>
                    <a:pt x="165" y="105"/>
                  </a:lnTo>
                  <a:lnTo>
                    <a:pt x="167" y="138"/>
                  </a:lnTo>
                  <a:lnTo>
                    <a:pt x="175" y="141"/>
                  </a:lnTo>
                  <a:lnTo>
                    <a:pt x="173" y="153"/>
                  </a:lnTo>
                  <a:lnTo>
                    <a:pt x="194" y="170"/>
                  </a:lnTo>
                  <a:lnTo>
                    <a:pt x="212" y="176"/>
                  </a:lnTo>
                  <a:lnTo>
                    <a:pt x="212" y="232"/>
                  </a:lnTo>
                  <a:lnTo>
                    <a:pt x="222" y="253"/>
                  </a:lnTo>
                  <a:lnTo>
                    <a:pt x="216" y="260"/>
                  </a:lnTo>
                  <a:lnTo>
                    <a:pt x="204" y="262"/>
                  </a:lnTo>
                  <a:lnTo>
                    <a:pt x="202" y="243"/>
                  </a:lnTo>
                  <a:lnTo>
                    <a:pt x="181" y="262"/>
                  </a:lnTo>
                  <a:lnTo>
                    <a:pt x="167" y="234"/>
                  </a:lnTo>
                  <a:lnTo>
                    <a:pt x="158" y="215"/>
                  </a:lnTo>
                  <a:lnTo>
                    <a:pt x="134" y="189"/>
                  </a:lnTo>
                  <a:lnTo>
                    <a:pt x="128" y="189"/>
                  </a:lnTo>
                  <a:lnTo>
                    <a:pt x="105" y="174"/>
                  </a:lnTo>
                  <a:lnTo>
                    <a:pt x="101" y="160"/>
                  </a:lnTo>
                  <a:lnTo>
                    <a:pt x="101" y="151"/>
                  </a:lnTo>
                  <a:lnTo>
                    <a:pt x="82" y="114"/>
                  </a:lnTo>
                  <a:lnTo>
                    <a:pt x="74" y="91"/>
                  </a:lnTo>
                  <a:lnTo>
                    <a:pt x="52" y="69"/>
                  </a:lnTo>
                  <a:lnTo>
                    <a:pt x="21" y="36"/>
                  </a:lnTo>
                  <a:lnTo>
                    <a:pt x="0" y="7"/>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7754760" y="3567240"/>
              <a:ext cx="339480" cy="466560"/>
            </a:xfrm>
            <a:custGeom>
              <a:avLst/>
              <a:gdLst/>
              <a:ahLst/>
              <a:rect l="l" t="t" r="r" b="b"/>
              <a:pathLst>
                <a:path w="214" h="294">
                  <a:moveTo>
                    <a:pt x="14" y="0"/>
                  </a:moveTo>
                  <a:lnTo>
                    <a:pt x="33" y="0"/>
                  </a:lnTo>
                  <a:lnTo>
                    <a:pt x="53" y="31"/>
                  </a:lnTo>
                  <a:lnTo>
                    <a:pt x="49" y="59"/>
                  </a:lnTo>
                  <a:lnTo>
                    <a:pt x="62" y="69"/>
                  </a:lnTo>
                  <a:lnTo>
                    <a:pt x="68" y="88"/>
                  </a:lnTo>
                  <a:lnTo>
                    <a:pt x="82" y="98"/>
                  </a:lnTo>
                  <a:lnTo>
                    <a:pt x="99" y="100"/>
                  </a:lnTo>
                  <a:lnTo>
                    <a:pt x="123" y="115"/>
                  </a:lnTo>
                  <a:lnTo>
                    <a:pt x="139" y="134"/>
                  </a:lnTo>
                  <a:lnTo>
                    <a:pt x="143" y="134"/>
                  </a:lnTo>
                  <a:lnTo>
                    <a:pt x="164" y="148"/>
                  </a:lnTo>
                  <a:lnTo>
                    <a:pt x="164" y="183"/>
                  </a:lnTo>
                  <a:lnTo>
                    <a:pt x="170" y="201"/>
                  </a:lnTo>
                  <a:lnTo>
                    <a:pt x="176" y="210"/>
                  </a:lnTo>
                  <a:lnTo>
                    <a:pt x="185" y="220"/>
                  </a:lnTo>
                  <a:lnTo>
                    <a:pt x="193" y="231"/>
                  </a:lnTo>
                  <a:lnTo>
                    <a:pt x="197" y="246"/>
                  </a:lnTo>
                  <a:lnTo>
                    <a:pt x="213" y="258"/>
                  </a:lnTo>
                  <a:lnTo>
                    <a:pt x="212" y="272"/>
                  </a:lnTo>
                  <a:lnTo>
                    <a:pt x="195" y="274"/>
                  </a:lnTo>
                  <a:lnTo>
                    <a:pt x="189" y="263"/>
                  </a:lnTo>
                  <a:lnTo>
                    <a:pt x="176" y="263"/>
                  </a:lnTo>
                  <a:lnTo>
                    <a:pt x="176" y="293"/>
                  </a:lnTo>
                  <a:lnTo>
                    <a:pt x="166" y="293"/>
                  </a:lnTo>
                  <a:lnTo>
                    <a:pt x="154" y="279"/>
                  </a:lnTo>
                  <a:lnTo>
                    <a:pt x="146" y="272"/>
                  </a:lnTo>
                  <a:lnTo>
                    <a:pt x="146" y="255"/>
                  </a:lnTo>
                  <a:lnTo>
                    <a:pt x="127" y="255"/>
                  </a:lnTo>
                  <a:lnTo>
                    <a:pt x="121" y="272"/>
                  </a:lnTo>
                  <a:lnTo>
                    <a:pt x="115" y="255"/>
                  </a:lnTo>
                  <a:lnTo>
                    <a:pt x="113" y="239"/>
                  </a:lnTo>
                  <a:lnTo>
                    <a:pt x="135" y="231"/>
                  </a:lnTo>
                  <a:lnTo>
                    <a:pt x="148" y="236"/>
                  </a:lnTo>
                  <a:lnTo>
                    <a:pt x="150" y="207"/>
                  </a:lnTo>
                  <a:lnTo>
                    <a:pt x="138" y="198"/>
                  </a:lnTo>
                  <a:lnTo>
                    <a:pt x="129" y="174"/>
                  </a:lnTo>
                  <a:lnTo>
                    <a:pt x="123" y="145"/>
                  </a:lnTo>
                  <a:lnTo>
                    <a:pt x="101" y="136"/>
                  </a:lnTo>
                  <a:lnTo>
                    <a:pt x="91" y="121"/>
                  </a:lnTo>
                  <a:lnTo>
                    <a:pt x="72" y="115"/>
                  </a:lnTo>
                  <a:lnTo>
                    <a:pt x="82" y="143"/>
                  </a:lnTo>
                  <a:lnTo>
                    <a:pt x="62" y="155"/>
                  </a:lnTo>
                  <a:lnTo>
                    <a:pt x="49" y="124"/>
                  </a:lnTo>
                  <a:lnTo>
                    <a:pt x="39" y="117"/>
                  </a:lnTo>
                  <a:lnTo>
                    <a:pt x="39" y="100"/>
                  </a:lnTo>
                  <a:lnTo>
                    <a:pt x="25" y="81"/>
                  </a:lnTo>
                  <a:lnTo>
                    <a:pt x="8" y="69"/>
                  </a:lnTo>
                  <a:lnTo>
                    <a:pt x="0" y="57"/>
                  </a:lnTo>
                  <a:lnTo>
                    <a:pt x="4" y="48"/>
                  </a:lnTo>
                  <a:lnTo>
                    <a:pt x="16" y="53"/>
                  </a:lnTo>
                  <a:lnTo>
                    <a:pt x="21" y="40"/>
                  </a:lnTo>
                  <a:lnTo>
                    <a:pt x="16" y="24"/>
                  </a:lnTo>
                  <a:lnTo>
                    <a:pt x="14" y="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7675560" y="2774880"/>
              <a:ext cx="252000" cy="399960"/>
            </a:xfrm>
            <a:custGeom>
              <a:avLst/>
              <a:gdLst/>
              <a:ahLst/>
              <a:rect l="l" t="t" r="r" b="b"/>
              <a:pathLst>
                <a:path w="159" h="252">
                  <a:moveTo>
                    <a:pt x="33" y="0"/>
                  </a:moveTo>
                  <a:lnTo>
                    <a:pt x="64" y="17"/>
                  </a:lnTo>
                  <a:lnTo>
                    <a:pt x="82" y="36"/>
                  </a:lnTo>
                  <a:lnTo>
                    <a:pt x="95" y="57"/>
                  </a:lnTo>
                  <a:lnTo>
                    <a:pt x="105" y="57"/>
                  </a:lnTo>
                  <a:lnTo>
                    <a:pt x="103" y="72"/>
                  </a:lnTo>
                  <a:lnTo>
                    <a:pt x="115" y="81"/>
                  </a:lnTo>
                  <a:lnTo>
                    <a:pt x="124" y="96"/>
                  </a:lnTo>
                  <a:lnTo>
                    <a:pt x="144" y="124"/>
                  </a:lnTo>
                  <a:lnTo>
                    <a:pt x="158" y="158"/>
                  </a:lnTo>
                  <a:lnTo>
                    <a:pt x="132" y="156"/>
                  </a:lnTo>
                  <a:lnTo>
                    <a:pt x="111" y="151"/>
                  </a:lnTo>
                  <a:lnTo>
                    <a:pt x="125" y="175"/>
                  </a:lnTo>
                  <a:lnTo>
                    <a:pt x="125" y="189"/>
                  </a:lnTo>
                  <a:lnTo>
                    <a:pt x="125" y="204"/>
                  </a:lnTo>
                  <a:lnTo>
                    <a:pt x="117" y="196"/>
                  </a:lnTo>
                  <a:lnTo>
                    <a:pt x="107" y="184"/>
                  </a:lnTo>
                  <a:lnTo>
                    <a:pt x="88" y="170"/>
                  </a:lnTo>
                  <a:lnTo>
                    <a:pt x="78" y="163"/>
                  </a:lnTo>
                  <a:lnTo>
                    <a:pt x="62" y="170"/>
                  </a:lnTo>
                  <a:lnTo>
                    <a:pt x="51" y="175"/>
                  </a:lnTo>
                  <a:lnTo>
                    <a:pt x="58" y="186"/>
                  </a:lnTo>
                  <a:lnTo>
                    <a:pt x="74" y="196"/>
                  </a:lnTo>
                  <a:lnTo>
                    <a:pt x="91" y="206"/>
                  </a:lnTo>
                  <a:lnTo>
                    <a:pt x="97" y="223"/>
                  </a:lnTo>
                  <a:lnTo>
                    <a:pt x="95" y="244"/>
                  </a:lnTo>
                  <a:lnTo>
                    <a:pt x="95" y="251"/>
                  </a:lnTo>
                  <a:lnTo>
                    <a:pt x="88" y="251"/>
                  </a:lnTo>
                  <a:lnTo>
                    <a:pt x="78" y="244"/>
                  </a:lnTo>
                  <a:lnTo>
                    <a:pt x="74" y="242"/>
                  </a:lnTo>
                  <a:lnTo>
                    <a:pt x="68" y="237"/>
                  </a:lnTo>
                  <a:lnTo>
                    <a:pt x="62" y="249"/>
                  </a:lnTo>
                  <a:lnTo>
                    <a:pt x="51" y="251"/>
                  </a:lnTo>
                  <a:lnTo>
                    <a:pt x="43" y="242"/>
                  </a:lnTo>
                  <a:lnTo>
                    <a:pt x="43" y="220"/>
                  </a:lnTo>
                  <a:lnTo>
                    <a:pt x="41" y="208"/>
                  </a:lnTo>
                  <a:lnTo>
                    <a:pt x="31" y="201"/>
                  </a:lnTo>
                  <a:lnTo>
                    <a:pt x="21" y="213"/>
                  </a:lnTo>
                  <a:lnTo>
                    <a:pt x="4" y="213"/>
                  </a:lnTo>
                  <a:lnTo>
                    <a:pt x="0" y="204"/>
                  </a:lnTo>
                  <a:lnTo>
                    <a:pt x="4" y="180"/>
                  </a:lnTo>
                  <a:lnTo>
                    <a:pt x="16" y="165"/>
                  </a:lnTo>
                  <a:lnTo>
                    <a:pt x="14" y="127"/>
                  </a:lnTo>
                  <a:lnTo>
                    <a:pt x="14" y="117"/>
                  </a:lnTo>
                  <a:lnTo>
                    <a:pt x="26" y="115"/>
                  </a:lnTo>
                  <a:lnTo>
                    <a:pt x="37" y="124"/>
                  </a:lnTo>
                  <a:lnTo>
                    <a:pt x="55" y="129"/>
                  </a:lnTo>
                  <a:lnTo>
                    <a:pt x="55" y="113"/>
                  </a:lnTo>
                  <a:lnTo>
                    <a:pt x="47" y="103"/>
                  </a:lnTo>
                  <a:lnTo>
                    <a:pt x="43" y="96"/>
                  </a:lnTo>
                  <a:lnTo>
                    <a:pt x="49" y="96"/>
                  </a:lnTo>
                  <a:lnTo>
                    <a:pt x="54" y="96"/>
                  </a:lnTo>
                  <a:lnTo>
                    <a:pt x="58" y="96"/>
                  </a:lnTo>
                  <a:lnTo>
                    <a:pt x="62" y="96"/>
                  </a:lnTo>
                  <a:lnTo>
                    <a:pt x="68" y="89"/>
                  </a:lnTo>
                  <a:lnTo>
                    <a:pt x="66" y="81"/>
                  </a:lnTo>
                  <a:lnTo>
                    <a:pt x="59" y="65"/>
                  </a:lnTo>
                  <a:lnTo>
                    <a:pt x="47" y="48"/>
                  </a:lnTo>
                  <a:lnTo>
                    <a:pt x="31" y="38"/>
                  </a:lnTo>
                  <a:lnTo>
                    <a:pt x="25" y="24"/>
                  </a:lnTo>
                  <a:lnTo>
                    <a:pt x="33" y="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7388280" y="2301840"/>
              <a:ext cx="275760" cy="324000"/>
            </a:xfrm>
            <a:custGeom>
              <a:avLst/>
              <a:gdLst/>
              <a:ahLst/>
              <a:rect l="l" t="t" r="r" b="b"/>
              <a:pathLst>
                <a:path w="174" h="204">
                  <a:moveTo>
                    <a:pt x="0" y="0"/>
                  </a:moveTo>
                  <a:lnTo>
                    <a:pt x="17" y="0"/>
                  </a:lnTo>
                  <a:lnTo>
                    <a:pt x="23" y="14"/>
                  </a:lnTo>
                  <a:lnTo>
                    <a:pt x="45" y="36"/>
                  </a:lnTo>
                  <a:lnTo>
                    <a:pt x="56" y="60"/>
                  </a:lnTo>
                  <a:lnTo>
                    <a:pt x="73" y="62"/>
                  </a:lnTo>
                  <a:lnTo>
                    <a:pt x="85" y="67"/>
                  </a:lnTo>
                  <a:lnTo>
                    <a:pt x="95" y="76"/>
                  </a:lnTo>
                  <a:lnTo>
                    <a:pt x="107" y="76"/>
                  </a:lnTo>
                  <a:lnTo>
                    <a:pt x="122" y="91"/>
                  </a:lnTo>
                  <a:lnTo>
                    <a:pt x="134" y="103"/>
                  </a:lnTo>
                  <a:lnTo>
                    <a:pt x="149" y="110"/>
                  </a:lnTo>
                  <a:lnTo>
                    <a:pt x="147" y="117"/>
                  </a:lnTo>
                  <a:lnTo>
                    <a:pt x="139" y="122"/>
                  </a:lnTo>
                  <a:lnTo>
                    <a:pt x="130" y="122"/>
                  </a:lnTo>
                  <a:lnTo>
                    <a:pt x="126" y="129"/>
                  </a:lnTo>
                  <a:lnTo>
                    <a:pt x="143" y="143"/>
                  </a:lnTo>
                  <a:lnTo>
                    <a:pt x="155" y="158"/>
                  </a:lnTo>
                  <a:lnTo>
                    <a:pt x="173" y="172"/>
                  </a:lnTo>
                  <a:lnTo>
                    <a:pt x="161" y="189"/>
                  </a:lnTo>
                  <a:lnTo>
                    <a:pt x="151" y="194"/>
                  </a:lnTo>
                  <a:lnTo>
                    <a:pt x="153" y="203"/>
                  </a:lnTo>
                  <a:lnTo>
                    <a:pt x="134" y="203"/>
                  </a:lnTo>
                  <a:lnTo>
                    <a:pt x="128" y="196"/>
                  </a:lnTo>
                  <a:lnTo>
                    <a:pt x="114" y="177"/>
                  </a:lnTo>
                  <a:lnTo>
                    <a:pt x="103" y="160"/>
                  </a:lnTo>
                  <a:lnTo>
                    <a:pt x="87" y="132"/>
                  </a:lnTo>
                  <a:lnTo>
                    <a:pt x="68" y="110"/>
                  </a:lnTo>
                  <a:lnTo>
                    <a:pt x="48" y="79"/>
                  </a:lnTo>
                  <a:lnTo>
                    <a:pt x="35" y="70"/>
                  </a:lnTo>
                  <a:lnTo>
                    <a:pt x="25" y="62"/>
                  </a:lnTo>
                  <a:lnTo>
                    <a:pt x="21" y="46"/>
                  </a:lnTo>
                  <a:lnTo>
                    <a:pt x="2" y="31"/>
                  </a:lnTo>
                  <a:lnTo>
                    <a:pt x="2" y="22"/>
                  </a:lnTo>
                  <a:lnTo>
                    <a:pt x="0" y="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3792600" y="2965320"/>
              <a:ext cx="1995480" cy="2444760"/>
            </a:xfrm>
            <a:custGeom>
              <a:avLst/>
              <a:gdLst/>
              <a:ahLst/>
              <a:rect l="l" t="t" r="r" b="b"/>
              <a:pathLst>
                <a:path w="1257" h="1540">
                  <a:moveTo>
                    <a:pt x="939" y="183"/>
                  </a:moveTo>
                  <a:lnTo>
                    <a:pt x="960" y="248"/>
                  </a:lnTo>
                  <a:lnTo>
                    <a:pt x="999" y="346"/>
                  </a:lnTo>
                  <a:lnTo>
                    <a:pt x="1078" y="503"/>
                  </a:lnTo>
                  <a:lnTo>
                    <a:pt x="1106" y="525"/>
                  </a:lnTo>
                  <a:lnTo>
                    <a:pt x="1125" y="570"/>
                  </a:lnTo>
                  <a:lnTo>
                    <a:pt x="1186" y="568"/>
                  </a:lnTo>
                  <a:lnTo>
                    <a:pt x="1228" y="554"/>
                  </a:lnTo>
                  <a:lnTo>
                    <a:pt x="1256" y="554"/>
                  </a:lnTo>
                  <a:lnTo>
                    <a:pt x="1255" y="616"/>
                  </a:lnTo>
                  <a:lnTo>
                    <a:pt x="1244" y="649"/>
                  </a:lnTo>
                  <a:lnTo>
                    <a:pt x="1131" y="788"/>
                  </a:lnTo>
                  <a:lnTo>
                    <a:pt x="1028" y="928"/>
                  </a:lnTo>
                  <a:lnTo>
                    <a:pt x="1030" y="983"/>
                  </a:lnTo>
                  <a:lnTo>
                    <a:pt x="1059" y="1024"/>
                  </a:lnTo>
                  <a:lnTo>
                    <a:pt x="1045" y="1055"/>
                  </a:lnTo>
                  <a:lnTo>
                    <a:pt x="1053" y="1098"/>
                  </a:lnTo>
                  <a:lnTo>
                    <a:pt x="1045" y="1129"/>
                  </a:lnTo>
                  <a:lnTo>
                    <a:pt x="1020" y="1155"/>
                  </a:lnTo>
                  <a:lnTo>
                    <a:pt x="999" y="1155"/>
                  </a:lnTo>
                  <a:lnTo>
                    <a:pt x="964" y="1200"/>
                  </a:lnTo>
                  <a:lnTo>
                    <a:pt x="933" y="1253"/>
                  </a:lnTo>
                  <a:lnTo>
                    <a:pt x="939" y="1310"/>
                  </a:lnTo>
                  <a:lnTo>
                    <a:pt x="909" y="1337"/>
                  </a:lnTo>
                  <a:lnTo>
                    <a:pt x="880" y="1396"/>
                  </a:lnTo>
                  <a:lnTo>
                    <a:pt x="844" y="1451"/>
                  </a:lnTo>
                  <a:lnTo>
                    <a:pt x="826" y="1472"/>
                  </a:lnTo>
                  <a:lnTo>
                    <a:pt x="810" y="1477"/>
                  </a:lnTo>
                  <a:lnTo>
                    <a:pt x="781" y="1513"/>
                  </a:lnTo>
                  <a:lnTo>
                    <a:pt x="733" y="1535"/>
                  </a:lnTo>
                  <a:lnTo>
                    <a:pt x="674" y="1539"/>
                  </a:lnTo>
                  <a:lnTo>
                    <a:pt x="641" y="1515"/>
                  </a:lnTo>
                  <a:lnTo>
                    <a:pt x="637" y="1492"/>
                  </a:lnTo>
                  <a:lnTo>
                    <a:pt x="630" y="1461"/>
                  </a:lnTo>
                  <a:lnTo>
                    <a:pt x="608" y="1444"/>
                  </a:lnTo>
                  <a:lnTo>
                    <a:pt x="589" y="1384"/>
                  </a:lnTo>
                  <a:lnTo>
                    <a:pt x="583" y="1356"/>
                  </a:lnTo>
                  <a:lnTo>
                    <a:pt x="581" y="1320"/>
                  </a:lnTo>
                  <a:lnTo>
                    <a:pt x="571" y="1294"/>
                  </a:lnTo>
                  <a:lnTo>
                    <a:pt x="568" y="1277"/>
                  </a:lnTo>
                  <a:lnTo>
                    <a:pt x="550" y="1251"/>
                  </a:lnTo>
                  <a:lnTo>
                    <a:pt x="530" y="1229"/>
                  </a:lnTo>
                  <a:lnTo>
                    <a:pt x="515" y="1194"/>
                  </a:lnTo>
                  <a:lnTo>
                    <a:pt x="505" y="1167"/>
                  </a:lnTo>
                  <a:lnTo>
                    <a:pt x="509" y="1124"/>
                  </a:lnTo>
                  <a:lnTo>
                    <a:pt x="540" y="1060"/>
                  </a:lnTo>
                  <a:lnTo>
                    <a:pt x="546" y="990"/>
                  </a:lnTo>
                  <a:lnTo>
                    <a:pt x="523" y="912"/>
                  </a:lnTo>
                  <a:lnTo>
                    <a:pt x="490" y="880"/>
                  </a:lnTo>
                  <a:lnTo>
                    <a:pt x="468" y="838"/>
                  </a:lnTo>
                  <a:lnTo>
                    <a:pt x="476" y="773"/>
                  </a:lnTo>
                  <a:lnTo>
                    <a:pt x="460" y="723"/>
                  </a:lnTo>
                  <a:lnTo>
                    <a:pt x="420" y="718"/>
                  </a:lnTo>
                  <a:lnTo>
                    <a:pt x="379" y="680"/>
                  </a:lnTo>
                  <a:lnTo>
                    <a:pt x="328" y="659"/>
                  </a:lnTo>
                  <a:lnTo>
                    <a:pt x="276" y="692"/>
                  </a:lnTo>
                  <a:lnTo>
                    <a:pt x="136" y="683"/>
                  </a:lnTo>
                  <a:lnTo>
                    <a:pt x="60" y="599"/>
                  </a:lnTo>
                  <a:lnTo>
                    <a:pt x="0" y="484"/>
                  </a:lnTo>
                  <a:lnTo>
                    <a:pt x="11" y="446"/>
                  </a:lnTo>
                  <a:lnTo>
                    <a:pt x="37" y="417"/>
                  </a:lnTo>
                  <a:lnTo>
                    <a:pt x="49" y="339"/>
                  </a:lnTo>
                  <a:lnTo>
                    <a:pt x="68" y="282"/>
                  </a:lnTo>
                  <a:lnTo>
                    <a:pt x="122" y="222"/>
                  </a:lnTo>
                  <a:lnTo>
                    <a:pt x="177" y="196"/>
                  </a:lnTo>
                  <a:lnTo>
                    <a:pt x="229" y="134"/>
                  </a:lnTo>
                  <a:lnTo>
                    <a:pt x="241" y="107"/>
                  </a:lnTo>
                  <a:lnTo>
                    <a:pt x="307" y="40"/>
                  </a:lnTo>
                  <a:lnTo>
                    <a:pt x="350" y="67"/>
                  </a:lnTo>
                  <a:lnTo>
                    <a:pt x="381" y="64"/>
                  </a:lnTo>
                  <a:lnTo>
                    <a:pt x="418" y="29"/>
                  </a:lnTo>
                  <a:lnTo>
                    <a:pt x="461" y="24"/>
                  </a:lnTo>
                  <a:lnTo>
                    <a:pt x="490" y="33"/>
                  </a:lnTo>
                  <a:lnTo>
                    <a:pt x="517" y="5"/>
                  </a:lnTo>
                  <a:lnTo>
                    <a:pt x="552" y="0"/>
                  </a:lnTo>
                  <a:lnTo>
                    <a:pt x="560" y="53"/>
                  </a:lnTo>
                  <a:lnTo>
                    <a:pt x="583" y="91"/>
                  </a:lnTo>
                  <a:lnTo>
                    <a:pt x="647" y="129"/>
                  </a:lnTo>
                  <a:lnTo>
                    <a:pt x="700" y="136"/>
                  </a:lnTo>
                  <a:lnTo>
                    <a:pt x="707" y="93"/>
                  </a:lnTo>
                  <a:lnTo>
                    <a:pt x="748" y="93"/>
                  </a:lnTo>
                  <a:lnTo>
                    <a:pt x="797" y="119"/>
                  </a:lnTo>
                  <a:lnTo>
                    <a:pt x="851" y="134"/>
                  </a:lnTo>
                  <a:lnTo>
                    <a:pt x="898" y="117"/>
                  </a:lnTo>
                  <a:lnTo>
                    <a:pt x="939" y="183"/>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6" name=""/>
            <p:cNvGrpSpPr/>
            <p:nvPr/>
          </p:nvGrpSpPr>
          <p:grpSpPr>
            <a:xfrm>
              <a:off x="3927240" y="1639800"/>
              <a:ext cx="879120" cy="843120"/>
              <a:chOff x="3927240" y="1639800"/>
              <a:chExt cx="879120" cy="843120"/>
            </a:xfrm>
          </p:grpSpPr>
          <p:grpSp>
            <p:nvGrpSpPr>
              <p:cNvPr id="47" name=""/>
              <p:cNvGrpSpPr/>
              <p:nvPr/>
            </p:nvGrpSpPr>
            <p:grpSpPr>
              <a:xfrm>
                <a:off x="4276080" y="2166840"/>
                <a:ext cx="272520" cy="316080"/>
                <a:chOff x="4276080" y="2166840"/>
                <a:chExt cx="272520" cy="316080"/>
              </a:xfrm>
            </p:grpSpPr>
            <p:sp>
              <p:nvSpPr>
                <p:cNvPr id="48" name=""/>
                <p:cNvSpPr/>
                <p:nvPr/>
              </p:nvSpPr>
              <p:spPr>
                <a:xfrm>
                  <a:off x="4276080" y="2284560"/>
                  <a:ext cx="128520" cy="176040"/>
                </a:xfrm>
                <a:custGeom>
                  <a:avLst/>
                  <a:gdLst/>
                  <a:ahLst/>
                  <a:rect l="l" t="t" r="r" b="b"/>
                  <a:pathLst>
                    <a:path w="81" h="111">
                      <a:moveTo>
                        <a:pt x="19" y="34"/>
                      </a:moveTo>
                      <a:lnTo>
                        <a:pt x="25" y="22"/>
                      </a:lnTo>
                      <a:lnTo>
                        <a:pt x="39" y="22"/>
                      </a:lnTo>
                      <a:lnTo>
                        <a:pt x="60" y="0"/>
                      </a:lnTo>
                      <a:lnTo>
                        <a:pt x="66" y="14"/>
                      </a:lnTo>
                      <a:lnTo>
                        <a:pt x="76" y="14"/>
                      </a:lnTo>
                      <a:lnTo>
                        <a:pt x="80" y="22"/>
                      </a:lnTo>
                      <a:lnTo>
                        <a:pt x="74" y="34"/>
                      </a:lnTo>
                      <a:lnTo>
                        <a:pt x="66" y="38"/>
                      </a:lnTo>
                      <a:lnTo>
                        <a:pt x="66" y="48"/>
                      </a:lnTo>
                      <a:lnTo>
                        <a:pt x="64" y="53"/>
                      </a:lnTo>
                      <a:lnTo>
                        <a:pt x="62" y="60"/>
                      </a:lnTo>
                      <a:lnTo>
                        <a:pt x="66" y="70"/>
                      </a:lnTo>
                      <a:lnTo>
                        <a:pt x="60" y="79"/>
                      </a:lnTo>
                      <a:lnTo>
                        <a:pt x="53" y="84"/>
                      </a:lnTo>
                      <a:lnTo>
                        <a:pt x="48" y="84"/>
                      </a:lnTo>
                      <a:lnTo>
                        <a:pt x="45" y="86"/>
                      </a:lnTo>
                      <a:lnTo>
                        <a:pt x="43" y="94"/>
                      </a:lnTo>
                      <a:lnTo>
                        <a:pt x="33" y="96"/>
                      </a:lnTo>
                      <a:lnTo>
                        <a:pt x="31" y="94"/>
                      </a:lnTo>
                      <a:lnTo>
                        <a:pt x="23" y="101"/>
                      </a:lnTo>
                      <a:lnTo>
                        <a:pt x="21" y="103"/>
                      </a:lnTo>
                      <a:lnTo>
                        <a:pt x="11" y="110"/>
                      </a:lnTo>
                      <a:lnTo>
                        <a:pt x="6" y="110"/>
                      </a:lnTo>
                      <a:lnTo>
                        <a:pt x="4" y="106"/>
                      </a:lnTo>
                      <a:lnTo>
                        <a:pt x="2" y="94"/>
                      </a:lnTo>
                      <a:lnTo>
                        <a:pt x="0" y="91"/>
                      </a:lnTo>
                      <a:lnTo>
                        <a:pt x="0" y="82"/>
                      </a:lnTo>
                      <a:lnTo>
                        <a:pt x="6" y="77"/>
                      </a:lnTo>
                      <a:lnTo>
                        <a:pt x="12" y="72"/>
                      </a:lnTo>
                      <a:lnTo>
                        <a:pt x="16" y="62"/>
                      </a:lnTo>
                      <a:lnTo>
                        <a:pt x="23" y="62"/>
                      </a:lnTo>
                      <a:lnTo>
                        <a:pt x="27" y="65"/>
                      </a:lnTo>
                      <a:lnTo>
                        <a:pt x="33" y="62"/>
                      </a:lnTo>
                      <a:lnTo>
                        <a:pt x="27" y="60"/>
                      </a:lnTo>
                      <a:lnTo>
                        <a:pt x="19" y="34"/>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4393440" y="2166840"/>
                  <a:ext cx="155160" cy="316080"/>
                </a:xfrm>
                <a:custGeom>
                  <a:avLst/>
                  <a:gdLst/>
                  <a:ahLst/>
                  <a:rect l="l" t="t" r="r" b="b"/>
                  <a:pathLst>
                    <a:path w="98" h="199">
                      <a:moveTo>
                        <a:pt x="31" y="29"/>
                      </a:moveTo>
                      <a:lnTo>
                        <a:pt x="37" y="22"/>
                      </a:lnTo>
                      <a:lnTo>
                        <a:pt x="56" y="24"/>
                      </a:lnTo>
                      <a:lnTo>
                        <a:pt x="60" y="19"/>
                      </a:lnTo>
                      <a:lnTo>
                        <a:pt x="64" y="12"/>
                      </a:lnTo>
                      <a:lnTo>
                        <a:pt x="68" y="12"/>
                      </a:lnTo>
                      <a:lnTo>
                        <a:pt x="73" y="10"/>
                      </a:lnTo>
                      <a:lnTo>
                        <a:pt x="79" y="5"/>
                      </a:lnTo>
                      <a:lnTo>
                        <a:pt x="87" y="0"/>
                      </a:lnTo>
                      <a:lnTo>
                        <a:pt x="97" y="3"/>
                      </a:lnTo>
                      <a:lnTo>
                        <a:pt x="95" y="12"/>
                      </a:lnTo>
                      <a:lnTo>
                        <a:pt x="91" y="19"/>
                      </a:lnTo>
                      <a:lnTo>
                        <a:pt x="87" y="22"/>
                      </a:lnTo>
                      <a:lnTo>
                        <a:pt x="83" y="24"/>
                      </a:lnTo>
                      <a:lnTo>
                        <a:pt x="70" y="29"/>
                      </a:lnTo>
                      <a:lnTo>
                        <a:pt x="70" y="38"/>
                      </a:lnTo>
                      <a:lnTo>
                        <a:pt x="73" y="43"/>
                      </a:lnTo>
                      <a:lnTo>
                        <a:pt x="85" y="38"/>
                      </a:lnTo>
                      <a:lnTo>
                        <a:pt x="95" y="33"/>
                      </a:lnTo>
                      <a:lnTo>
                        <a:pt x="97" y="38"/>
                      </a:lnTo>
                      <a:lnTo>
                        <a:pt x="97" y="52"/>
                      </a:lnTo>
                      <a:lnTo>
                        <a:pt x="89" y="55"/>
                      </a:lnTo>
                      <a:lnTo>
                        <a:pt x="81" y="55"/>
                      </a:lnTo>
                      <a:lnTo>
                        <a:pt x="74" y="62"/>
                      </a:lnTo>
                      <a:lnTo>
                        <a:pt x="73" y="67"/>
                      </a:lnTo>
                      <a:lnTo>
                        <a:pt x="73" y="74"/>
                      </a:lnTo>
                      <a:lnTo>
                        <a:pt x="79" y="84"/>
                      </a:lnTo>
                      <a:lnTo>
                        <a:pt x="85" y="91"/>
                      </a:lnTo>
                      <a:lnTo>
                        <a:pt x="89" y="98"/>
                      </a:lnTo>
                      <a:lnTo>
                        <a:pt x="91" y="108"/>
                      </a:lnTo>
                      <a:lnTo>
                        <a:pt x="93" y="117"/>
                      </a:lnTo>
                      <a:lnTo>
                        <a:pt x="97" y="129"/>
                      </a:lnTo>
                      <a:lnTo>
                        <a:pt x="97" y="146"/>
                      </a:lnTo>
                      <a:lnTo>
                        <a:pt x="93" y="155"/>
                      </a:lnTo>
                      <a:lnTo>
                        <a:pt x="85" y="162"/>
                      </a:lnTo>
                      <a:lnTo>
                        <a:pt x="83" y="167"/>
                      </a:lnTo>
                      <a:lnTo>
                        <a:pt x="87" y="177"/>
                      </a:lnTo>
                      <a:lnTo>
                        <a:pt x="91" y="186"/>
                      </a:lnTo>
                      <a:lnTo>
                        <a:pt x="79" y="186"/>
                      </a:lnTo>
                      <a:lnTo>
                        <a:pt x="68" y="186"/>
                      </a:lnTo>
                      <a:lnTo>
                        <a:pt x="64" y="184"/>
                      </a:lnTo>
                      <a:lnTo>
                        <a:pt x="56" y="184"/>
                      </a:lnTo>
                      <a:lnTo>
                        <a:pt x="45" y="186"/>
                      </a:lnTo>
                      <a:lnTo>
                        <a:pt x="37" y="191"/>
                      </a:lnTo>
                      <a:lnTo>
                        <a:pt x="31" y="191"/>
                      </a:lnTo>
                      <a:lnTo>
                        <a:pt x="27" y="194"/>
                      </a:lnTo>
                      <a:lnTo>
                        <a:pt x="17" y="198"/>
                      </a:lnTo>
                      <a:lnTo>
                        <a:pt x="15" y="196"/>
                      </a:lnTo>
                      <a:lnTo>
                        <a:pt x="11" y="191"/>
                      </a:lnTo>
                      <a:lnTo>
                        <a:pt x="4" y="189"/>
                      </a:lnTo>
                      <a:lnTo>
                        <a:pt x="0" y="186"/>
                      </a:lnTo>
                      <a:lnTo>
                        <a:pt x="0" y="177"/>
                      </a:lnTo>
                      <a:lnTo>
                        <a:pt x="4" y="165"/>
                      </a:lnTo>
                      <a:lnTo>
                        <a:pt x="11" y="165"/>
                      </a:lnTo>
                      <a:lnTo>
                        <a:pt x="17" y="162"/>
                      </a:lnTo>
                      <a:lnTo>
                        <a:pt x="25" y="162"/>
                      </a:lnTo>
                      <a:lnTo>
                        <a:pt x="25" y="160"/>
                      </a:lnTo>
                      <a:lnTo>
                        <a:pt x="17" y="155"/>
                      </a:lnTo>
                      <a:lnTo>
                        <a:pt x="17" y="148"/>
                      </a:lnTo>
                      <a:lnTo>
                        <a:pt x="17" y="143"/>
                      </a:lnTo>
                      <a:lnTo>
                        <a:pt x="25" y="138"/>
                      </a:lnTo>
                      <a:lnTo>
                        <a:pt x="29" y="136"/>
                      </a:lnTo>
                      <a:lnTo>
                        <a:pt x="33" y="134"/>
                      </a:lnTo>
                      <a:lnTo>
                        <a:pt x="40" y="134"/>
                      </a:lnTo>
                      <a:lnTo>
                        <a:pt x="44" y="132"/>
                      </a:lnTo>
                      <a:lnTo>
                        <a:pt x="45" y="112"/>
                      </a:lnTo>
                      <a:lnTo>
                        <a:pt x="52" y="98"/>
                      </a:lnTo>
                      <a:lnTo>
                        <a:pt x="52" y="91"/>
                      </a:lnTo>
                      <a:lnTo>
                        <a:pt x="37" y="89"/>
                      </a:lnTo>
                      <a:lnTo>
                        <a:pt x="41" y="76"/>
                      </a:lnTo>
                      <a:lnTo>
                        <a:pt x="31" y="70"/>
                      </a:lnTo>
                      <a:lnTo>
                        <a:pt x="21" y="72"/>
                      </a:lnTo>
                      <a:lnTo>
                        <a:pt x="33" y="55"/>
                      </a:lnTo>
                      <a:lnTo>
                        <a:pt x="31" y="29"/>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0" name=""/>
              <p:cNvSpPr/>
              <p:nvPr/>
            </p:nvSpPr>
            <p:spPr>
              <a:xfrm>
                <a:off x="3927240" y="1639800"/>
                <a:ext cx="879120" cy="531720"/>
              </a:xfrm>
              <a:custGeom>
                <a:avLst/>
                <a:gdLst/>
                <a:ahLst/>
                <a:rect l="l" t="t" r="r" b="b"/>
                <a:pathLst>
                  <a:path w="554" h="335">
                    <a:moveTo>
                      <a:pt x="0" y="334"/>
                    </a:moveTo>
                    <a:lnTo>
                      <a:pt x="35" y="327"/>
                    </a:lnTo>
                    <a:lnTo>
                      <a:pt x="47" y="313"/>
                    </a:lnTo>
                    <a:lnTo>
                      <a:pt x="55" y="304"/>
                    </a:lnTo>
                    <a:lnTo>
                      <a:pt x="59" y="296"/>
                    </a:lnTo>
                    <a:lnTo>
                      <a:pt x="68" y="296"/>
                    </a:lnTo>
                    <a:lnTo>
                      <a:pt x="76" y="289"/>
                    </a:lnTo>
                    <a:lnTo>
                      <a:pt x="86" y="289"/>
                    </a:lnTo>
                    <a:lnTo>
                      <a:pt x="92" y="289"/>
                    </a:lnTo>
                    <a:lnTo>
                      <a:pt x="101" y="289"/>
                    </a:lnTo>
                    <a:lnTo>
                      <a:pt x="105" y="289"/>
                    </a:lnTo>
                    <a:lnTo>
                      <a:pt x="113" y="280"/>
                    </a:lnTo>
                    <a:lnTo>
                      <a:pt x="117" y="272"/>
                    </a:lnTo>
                    <a:lnTo>
                      <a:pt x="128" y="265"/>
                    </a:lnTo>
                    <a:lnTo>
                      <a:pt x="136" y="263"/>
                    </a:lnTo>
                    <a:lnTo>
                      <a:pt x="142" y="258"/>
                    </a:lnTo>
                    <a:lnTo>
                      <a:pt x="150" y="256"/>
                    </a:lnTo>
                    <a:lnTo>
                      <a:pt x="156" y="251"/>
                    </a:lnTo>
                    <a:lnTo>
                      <a:pt x="165" y="246"/>
                    </a:lnTo>
                    <a:lnTo>
                      <a:pt x="173" y="242"/>
                    </a:lnTo>
                    <a:lnTo>
                      <a:pt x="183" y="234"/>
                    </a:lnTo>
                    <a:lnTo>
                      <a:pt x="193" y="237"/>
                    </a:lnTo>
                    <a:lnTo>
                      <a:pt x="208" y="242"/>
                    </a:lnTo>
                    <a:lnTo>
                      <a:pt x="224" y="242"/>
                    </a:lnTo>
                    <a:lnTo>
                      <a:pt x="243" y="234"/>
                    </a:lnTo>
                    <a:lnTo>
                      <a:pt x="251" y="232"/>
                    </a:lnTo>
                    <a:lnTo>
                      <a:pt x="257" y="218"/>
                    </a:lnTo>
                    <a:lnTo>
                      <a:pt x="265" y="208"/>
                    </a:lnTo>
                    <a:lnTo>
                      <a:pt x="280" y="196"/>
                    </a:lnTo>
                    <a:lnTo>
                      <a:pt x="284" y="189"/>
                    </a:lnTo>
                    <a:lnTo>
                      <a:pt x="284" y="179"/>
                    </a:lnTo>
                    <a:lnTo>
                      <a:pt x="296" y="172"/>
                    </a:lnTo>
                    <a:lnTo>
                      <a:pt x="302" y="165"/>
                    </a:lnTo>
                    <a:lnTo>
                      <a:pt x="306" y="158"/>
                    </a:lnTo>
                    <a:lnTo>
                      <a:pt x="311" y="156"/>
                    </a:lnTo>
                    <a:lnTo>
                      <a:pt x="331" y="141"/>
                    </a:lnTo>
                    <a:lnTo>
                      <a:pt x="331" y="156"/>
                    </a:lnTo>
                    <a:lnTo>
                      <a:pt x="327" y="162"/>
                    </a:lnTo>
                    <a:lnTo>
                      <a:pt x="331" y="170"/>
                    </a:lnTo>
                    <a:lnTo>
                      <a:pt x="346" y="172"/>
                    </a:lnTo>
                    <a:lnTo>
                      <a:pt x="354" y="172"/>
                    </a:lnTo>
                    <a:lnTo>
                      <a:pt x="362" y="165"/>
                    </a:lnTo>
                    <a:lnTo>
                      <a:pt x="368" y="156"/>
                    </a:lnTo>
                    <a:lnTo>
                      <a:pt x="368" y="148"/>
                    </a:lnTo>
                    <a:lnTo>
                      <a:pt x="375" y="141"/>
                    </a:lnTo>
                    <a:lnTo>
                      <a:pt x="375" y="134"/>
                    </a:lnTo>
                    <a:lnTo>
                      <a:pt x="381" y="124"/>
                    </a:lnTo>
                    <a:lnTo>
                      <a:pt x="385" y="119"/>
                    </a:lnTo>
                    <a:lnTo>
                      <a:pt x="395" y="119"/>
                    </a:lnTo>
                    <a:lnTo>
                      <a:pt x="416" y="119"/>
                    </a:lnTo>
                    <a:lnTo>
                      <a:pt x="432" y="110"/>
                    </a:lnTo>
                    <a:lnTo>
                      <a:pt x="446" y="96"/>
                    </a:lnTo>
                    <a:lnTo>
                      <a:pt x="463" y="91"/>
                    </a:lnTo>
                    <a:lnTo>
                      <a:pt x="478" y="79"/>
                    </a:lnTo>
                    <a:lnTo>
                      <a:pt x="488" y="60"/>
                    </a:lnTo>
                    <a:lnTo>
                      <a:pt x="510" y="38"/>
                    </a:lnTo>
                    <a:lnTo>
                      <a:pt x="525" y="29"/>
                    </a:lnTo>
                    <a:lnTo>
                      <a:pt x="539" y="19"/>
                    </a:lnTo>
                    <a:lnTo>
                      <a:pt x="553" y="8"/>
                    </a:lnTo>
                    <a:lnTo>
                      <a:pt x="529" y="0"/>
                    </a:lnTo>
                    <a:lnTo>
                      <a:pt x="504" y="0"/>
                    </a:lnTo>
                    <a:lnTo>
                      <a:pt x="479" y="12"/>
                    </a:lnTo>
                    <a:lnTo>
                      <a:pt x="467" y="19"/>
                    </a:lnTo>
                    <a:lnTo>
                      <a:pt x="446" y="24"/>
                    </a:lnTo>
                    <a:lnTo>
                      <a:pt x="424" y="27"/>
                    </a:lnTo>
                    <a:lnTo>
                      <a:pt x="412" y="31"/>
                    </a:lnTo>
                    <a:lnTo>
                      <a:pt x="385" y="43"/>
                    </a:lnTo>
                    <a:lnTo>
                      <a:pt x="368" y="50"/>
                    </a:lnTo>
                    <a:lnTo>
                      <a:pt x="352" y="57"/>
                    </a:lnTo>
                    <a:lnTo>
                      <a:pt x="331" y="62"/>
                    </a:lnTo>
                    <a:lnTo>
                      <a:pt x="311" y="70"/>
                    </a:lnTo>
                    <a:lnTo>
                      <a:pt x="292" y="79"/>
                    </a:lnTo>
                    <a:lnTo>
                      <a:pt x="278" y="91"/>
                    </a:lnTo>
                    <a:lnTo>
                      <a:pt x="265" y="103"/>
                    </a:lnTo>
                    <a:lnTo>
                      <a:pt x="253" y="113"/>
                    </a:lnTo>
                    <a:lnTo>
                      <a:pt x="243" y="119"/>
                    </a:lnTo>
                    <a:lnTo>
                      <a:pt x="220" y="134"/>
                    </a:lnTo>
                    <a:lnTo>
                      <a:pt x="199" y="148"/>
                    </a:lnTo>
                    <a:lnTo>
                      <a:pt x="173" y="165"/>
                    </a:lnTo>
                    <a:lnTo>
                      <a:pt x="154" y="186"/>
                    </a:lnTo>
                    <a:lnTo>
                      <a:pt x="134" y="203"/>
                    </a:lnTo>
                    <a:lnTo>
                      <a:pt x="115" y="213"/>
                    </a:lnTo>
                    <a:lnTo>
                      <a:pt x="96" y="234"/>
                    </a:lnTo>
                    <a:lnTo>
                      <a:pt x="84" y="248"/>
                    </a:lnTo>
                    <a:lnTo>
                      <a:pt x="68" y="263"/>
                    </a:lnTo>
                    <a:lnTo>
                      <a:pt x="51" y="272"/>
                    </a:lnTo>
                    <a:lnTo>
                      <a:pt x="35" y="282"/>
                    </a:lnTo>
                    <a:lnTo>
                      <a:pt x="0" y="334"/>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1" name=""/>
            <p:cNvSpPr/>
            <p:nvPr/>
          </p:nvSpPr>
          <p:spPr>
            <a:xfrm>
              <a:off x="5492520" y="4635360"/>
              <a:ext cx="261720" cy="516240"/>
            </a:xfrm>
            <a:custGeom>
              <a:avLst/>
              <a:gdLst/>
              <a:ahLst/>
              <a:rect l="l" t="t" r="r" b="b"/>
              <a:pathLst>
                <a:path w="165" h="325">
                  <a:moveTo>
                    <a:pt x="31" y="102"/>
                  </a:moveTo>
                  <a:lnTo>
                    <a:pt x="27" y="167"/>
                  </a:lnTo>
                  <a:lnTo>
                    <a:pt x="12" y="208"/>
                  </a:lnTo>
                  <a:lnTo>
                    <a:pt x="0" y="246"/>
                  </a:lnTo>
                  <a:lnTo>
                    <a:pt x="0" y="274"/>
                  </a:lnTo>
                  <a:lnTo>
                    <a:pt x="4" y="298"/>
                  </a:lnTo>
                  <a:lnTo>
                    <a:pt x="19" y="320"/>
                  </a:lnTo>
                  <a:lnTo>
                    <a:pt x="31" y="322"/>
                  </a:lnTo>
                  <a:lnTo>
                    <a:pt x="41" y="322"/>
                  </a:lnTo>
                  <a:lnTo>
                    <a:pt x="53" y="324"/>
                  </a:lnTo>
                  <a:lnTo>
                    <a:pt x="60" y="308"/>
                  </a:lnTo>
                  <a:lnTo>
                    <a:pt x="66" y="265"/>
                  </a:lnTo>
                  <a:lnTo>
                    <a:pt x="85" y="236"/>
                  </a:lnTo>
                  <a:lnTo>
                    <a:pt x="89" y="193"/>
                  </a:lnTo>
                  <a:lnTo>
                    <a:pt x="97" y="176"/>
                  </a:lnTo>
                  <a:lnTo>
                    <a:pt x="105" y="165"/>
                  </a:lnTo>
                  <a:lnTo>
                    <a:pt x="111" y="134"/>
                  </a:lnTo>
                  <a:lnTo>
                    <a:pt x="123" y="115"/>
                  </a:lnTo>
                  <a:lnTo>
                    <a:pt x="132" y="100"/>
                  </a:lnTo>
                  <a:lnTo>
                    <a:pt x="140" y="88"/>
                  </a:lnTo>
                  <a:lnTo>
                    <a:pt x="140" y="81"/>
                  </a:lnTo>
                  <a:lnTo>
                    <a:pt x="159" y="64"/>
                  </a:lnTo>
                  <a:lnTo>
                    <a:pt x="160" y="36"/>
                  </a:lnTo>
                  <a:lnTo>
                    <a:pt x="164" y="19"/>
                  </a:lnTo>
                  <a:lnTo>
                    <a:pt x="148" y="12"/>
                  </a:lnTo>
                  <a:lnTo>
                    <a:pt x="138" y="0"/>
                  </a:lnTo>
                  <a:lnTo>
                    <a:pt x="123" y="12"/>
                  </a:lnTo>
                  <a:lnTo>
                    <a:pt x="111" y="40"/>
                  </a:lnTo>
                  <a:lnTo>
                    <a:pt x="97" y="62"/>
                  </a:lnTo>
                  <a:lnTo>
                    <a:pt x="85" y="79"/>
                  </a:lnTo>
                  <a:lnTo>
                    <a:pt x="78" y="79"/>
                  </a:lnTo>
                  <a:lnTo>
                    <a:pt x="66" y="88"/>
                  </a:lnTo>
                  <a:lnTo>
                    <a:pt x="60" y="98"/>
                  </a:lnTo>
                  <a:lnTo>
                    <a:pt x="31" y="102"/>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4230720" y="1689120"/>
              <a:ext cx="3580920" cy="2444760"/>
            </a:xfrm>
            <a:custGeom>
              <a:avLst/>
              <a:gdLst/>
              <a:ahLst/>
              <a:rect l="l" t="t" r="r" b="b"/>
              <a:pathLst>
                <a:path w="2256" h="1540">
                  <a:moveTo>
                    <a:pt x="0" y="690"/>
                  </a:moveTo>
                  <a:lnTo>
                    <a:pt x="19" y="668"/>
                  </a:lnTo>
                  <a:lnTo>
                    <a:pt x="31" y="651"/>
                  </a:lnTo>
                  <a:lnTo>
                    <a:pt x="58" y="651"/>
                  </a:lnTo>
                  <a:lnTo>
                    <a:pt x="86" y="656"/>
                  </a:lnTo>
                  <a:lnTo>
                    <a:pt x="107" y="647"/>
                  </a:lnTo>
                  <a:lnTo>
                    <a:pt x="130" y="645"/>
                  </a:lnTo>
                  <a:lnTo>
                    <a:pt x="132" y="616"/>
                  </a:lnTo>
                  <a:lnTo>
                    <a:pt x="144" y="597"/>
                  </a:lnTo>
                  <a:lnTo>
                    <a:pt x="114" y="575"/>
                  </a:lnTo>
                  <a:lnTo>
                    <a:pt x="109" y="559"/>
                  </a:lnTo>
                  <a:lnTo>
                    <a:pt x="111" y="535"/>
                  </a:lnTo>
                  <a:lnTo>
                    <a:pt x="134" y="535"/>
                  </a:lnTo>
                  <a:lnTo>
                    <a:pt x="148" y="532"/>
                  </a:lnTo>
                  <a:lnTo>
                    <a:pt x="151" y="535"/>
                  </a:lnTo>
                  <a:lnTo>
                    <a:pt x="167" y="520"/>
                  </a:lnTo>
                  <a:lnTo>
                    <a:pt x="184" y="513"/>
                  </a:lnTo>
                  <a:lnTo>
                    <a:pt x="189" y="513"/>
                  </a:lnTo>
                  <a:lnTo>
                    <a:pt x="200" y="499"/>
                  </a:lnTo>
                  <a:lnTo>
                    <a:pt x="212" y="494"/>
                  </a:lnTo>
                  <a:lnTo>
                    <a:pt x="225" y="468"/>
                  </a:lnTo>
                  <a:lnTo>
                    <a:pt x="233" y="475"/>
                  </a:lnTo>
                  <a:lnTo>
                    <a:pt x="249" y="458"/>
                  </a:lnTo>
                  <a:lnTo>
                    <a:pt x="251" y="458"/>
                  </a:lnTo>
                  <a:lnTo>
                    <a:pt x="272" y="439"/>
                  </a:lnTo>
                  <a:lnTo>
                    <a:pt x="284" y="436"/>
                  </a:lnTo>
                  <a:lnTo>
                    <a:pt x="301" y="436"/>
                  </a:lnTo>
                  <a:lnTo>
                    <a:pt x="311" y="436"/>
                  </a:lnTo>
                  <a:lnTo>
                    <a:pt x="303" y="413"/>
                  </a:lnTo>
                  <a:lnTo>
                    <a:pt x="299" y="394"/>
                  </a:lnTo>
                  <a:lnTo>
                    <a:pt x="295" y="353"/>
                  </a:lnTo>
                  <a:lnTo>
                    <a:pt x="320" y="351"/>
                  </a:lnTo>
                  <a:lnTo>
                    <a:pt x="332" y="344"/>
                  </a:lnTo>
                  <a:lnTo>
                    <a:pt x="325" y="360"/>
                  </a:lnTo>
                  <a:lnTo>
                    <a:pt x="336" y="372"/>
                  </a:lnTo>
                  <a:lnTo>
                    <a:pt x="346" y="387"/>
                  </a:lnTo>
                  <a:lnTo>
                    <a:pt x="352" y="396"/>
                  </a:lnTo>
                  <a:lnTo>
                    <a:pt x="381" y="394"/>
                  </a:lnTo>
                  <a:lnTo>
                    <a:pt x="406" y="358"/>
                  </a:lnTo>
                  <a:lnTo>
                    <a:pt x="424" y="341"/>
                  </a:lnTo>
                  <a:lnTo>
                    <a:pt x="435" y="329"/>
                  </a:lnTo>
                  <a:lnTo>
                    <a:pt x="447" y="315"/>
                  </a:lnTo>
                  <a:lnTo>
                    <a:pt x="460" y="296"/>
                  </a:lnTo>
                  <a:lnTo>
                    <a:pt x="470" y="303"/>
                  </a:lnTo>
                  <a:lnTo>
                    <a:pt x="470" y="291"/>
                  </a:lnTo>
                  <a:lnTo>
                    <a:pt x="476" y="284"/>
                  </a:lnTo>
                  <a:lnTo>
                    <a:pt x="494" y="288"/>
                  </a:lnTo>
                  <a:lnTo>
                    <a:pt x="525" y="320"/>
                  </a:lnTo>
                  <a:lnTo>
                    <a:pt x="519" y="234"/>
                  </a:lnTo>
                  <a:lnTo>
                    <a:pt x="493" y="272"/>
                  </a:lnTo>
                  <a:lnTo>
                    <a:pt x="472" y="269"/>
                  </a:lnTo>
                  <a:lnTo>
                    <a:pt x="465" y="246"/>
                  </a:lnTo>
                  <a:lnTo>
                    <a:pt x="465" y="234"/>
                  </a:lnTo>
                  <a:lnTo>
                    <a:pt x="460" y="226"/>
                  </a:lnTo>
                  <a:lnTo>
                    <a:pt x="476" y="207"/>
                  </a:lnTo>
                  <a:lnTo>
                    <a:pt x="486" y="193"/>
                  </a:lnTo>
                  <a:lnTo>
                    <a:pt x="497" y="188"/>
                  </a:lnTo>
                  <a:lnTo>
                    <a:pt x="505" y="186"/>
                  </a:lnTo>
                  <a:lnTo>
                    <a:pt x="511" y="174"/>
                  </a:lnTo>
                  <a:lnTo>
                    <a:pt x="519" y="172"/>
                  </a:lnTo>
                  <a:lnTo>
                    <a:pt x="530" y="172"/>
                  </a:lnTo>
                  <a:lnTo>
                    <a:pt x="511" y="150"/>
                  </a:lnTo>
                  <a:lnTo>
                    <a:pt x="493" y="155"/>
                  </a:lnTo>
                  <a:lnTo>
                    <a:pt x="480" y="155"/>
                  </a:lnTo>
                  <a:lnTo>
                    <a:pt x="470" y="148"/>
                  </a:lnTo>
                  <a:lnTo>
                    <a:pt x="470" y="162"/>
                  </a:lnTo>
                  <a:lnTo>
                    <a:pt x="460" y="177"/>
                  </a:lnTo>
                  <a:lnTo>
                    <a:pt x="445" y="201"/>
                  </a:lnTo>
                  <a:lnTo>
                    <a:pt x="431" y="210"/>
                  </a:lnTo>
                  <a:lnTo>
                    <a:pt x="420" y="210"/>
                  </a:lnTo>
                  <a:lnTo>
                    <a:pt x="416" y="226"/>
                  </a:lnTo>
                  <a:lnTo>
                    <a:pt x="416" y="234"/>
                  </a:lnTo>
                  <a:lnTo>
                    <a:pt x="408" y="241"/>
                  </a:lnTo>
                  <a:lnTo>
                    <a:pt x="418" y="269"/>
                  </a:lnTo>
                  <a:lnTo>
                    <a:pt x="424" y="284"/>
                  </a:lnTo>
                  <a:lnTo>
                    <a:pt x="412" y="306"/>
                  </a:lnTo>
                  <a:lnTo>
                    <a:pt x="398" y="320"/>
                  </a:lnTo>
                  <a:lnTo>
                    <a:pt x="394" y="341"/>
                  </a:lnTo>
                  <a:lnTo>
                    <a:pt x="385" y="358"/>
                  </a:lnTo>
                  <a:lnTo>
                    <a:pt x="377" y="358"/>
                  </a:lnTo>
                  <a:lnTo>
                    <a:pt x="365" y="360"/>
                  </a:lnTo>
                  <a:lnTo>
                    <a:pt x="352" y="368"/>
                  </a:lnTo>
                  <a:lnTo>
                    <a:pt x="348" y="365"/>
                  </a:lnTo>
                  <a:lnTo>
                    <a:pt x="348" y="353"/>
                  </a:lnTo>
                  <a:lnTo>
                    <a:pt x="346" y="334"/>
                  </a:lnTo>
                  <a:lnTo>
                    <a:pt x="336" y="334"/>
                  </a:lnTo>
                  <a:lnTo>
                    <a:pt x="330" y="322"/>
                  </a:lnTo>
                  <a:lnTo>
                    <a:pt x="332" y="306"/>
                  </a:lnTo>
                  <a:lnTo>
                    <a:pt x="334" y="296"/>
                  </a:lnTo>
                  <a:lnTo>
                    <a:pt x="332" y="291"/>
                  </a:lnTo>
                  <a:lnTo>
                    <a:pt x="324" y="296"/>
                  </a:lnTo>
                  <a:lnTo>
                    <a:pt x="320" y="296"/>
                  </a:lnTo>
                  <a:lnTo>
                    <a:pt x="313" y="293"/>
                  </a:lnTo>
                  <a:lnTo>
                    <a:pt x="309" y="291"/>
                  </a:lnTo>
                  <a:lnTo>
                    <a:pt x="299" y="301"/>
                  </a:lnTo>
                  <a:lnTo>
                    <a:pt x="288" y="312"/>
                  </a:lnTo>
                  <a:lnTo>
                    <a:pt x="278" y="325"/>
                  </a:lnTo>
                  <a:lnTo>
                    <a:pt x="255" y="322"/>
                  </a:lnTo>
                  <a:lnTo>
                    <a:pt x="241" y="320"/>
                  </a:lnTo>
                  <a:lnTo>
                    <a:pt x="231" y="308"/>
                  </a:lnTo>
                  <a:lnTo>
                    <a:pt x="231" y="301"/>
                  </a:lnTo>
                  <a:lnTo>
                    <a:pt x="237" y="291"/>
                  </a:lnTo>
                  <a:lnTo>
                    <a:pt x="245" y="284"/>
                  </a:lnTo>
                  <a:lnTo>
                    <a:pt x="251" y="274"/>
                  </a:lnTo>
                  <a:lnTo>
                    <a:pt x="237" y="279"/>
                  </a:lnTo>
                  <a:lnTo>
                    <a:pt x="231" y="267"/>
                  </a:lnTo>
                  <a:lnTo>
                    <a:pt x="231" y="260"/>
                  </a:lnTo>
                  <a:lnTo>
                    <a:pt x="251" y="258"/>
                  </a:lnTo>
                  <a:lnTo>
                    <a:pt x="270" y="255"/>
                  </a:lnTo>
                  <a:lnTo>
                    <a:pt x="258" y="248"/>
                  </a:lnTo>
                  <a:lnTo>
                    <a:pt x="239" y="250"/>
                  </a:lnTo>
                  <a:lnTo>
                    <a:pt x="239" y="236"/>
                  </a:lnTo>
                  <a:lnTo>
                    <a:pt x="247" y="226"/>
                  </a:lnTo>
                  <a:lnTo>
                    <a:pt x="266" y="217"/>
                  </a:lnTo>
                  <a:lnTo>
                    <a:pt x="272" y="207"/>
                  </a:lnTo>
                  <a:lnTo>
                    <a:pt x="278" y="203"/>
                  </a:lnTo>
                  <a:lnTo>
                    <a:pt x="292" y="201"/>
                  </a:lnTo>
                  <a:lnTo>
                    <a:pt x="305" y="203"/>
                  </a:lnTo>
                  <a:lnTo>
                    <a:pt x="311" y="207"/>
                  </a:lnTo>
                  <a:lnTo>
                    <a:pt x="321" y="201"/>
                  </a:lnTo>
                  <a:lnTo>
                    <a:pt x="311" y="198"/>
                  </a:lnTo>
                  <a:lnTo>
                    <a:pt x="311" y="179"/>
                  </a:lnTo>
                  <a:lnTo>
                    <a:pt x="338" y="158"/>
                  </a:lnTo>
                  <a:lnTo>
                    <a:pt x="352" y="143"/>
                  </a:lnTo>
                  <a:lnTo>
                    <a:pt x="361" y="140"/>
                  </a:lnTo>
                  <a:lnTo>
                    <a:pt x="358" y="134"/>
                  </a:lnTo>
                  <a:lnTo>
                    <a:pt x="371" y="117"/>
                  </a:lnTo>
                  <a:lnTo>
                    <a:pt x="385" y="95"/>
                  </a:lnTo>
                  <a:lnTo>
                    <a:pt x="402" y="86"/>
                  </a:lnTo>
                  <a:lnTo>
                    <a:pt x="390" y="76"/>
                  </a:lnTo>
                  <a:lnTo>
                    <a:pt x="422" y="55"/>
                  </a:lnTo>
                  <a:lnTo>
                    <a:pt x="437" y="57"/>
                  </a:lnTo>
                  <a:lnTo>
                    <a:pt x="435" y="45"/>
                  </a:lnTo>
                  <a:lnTo>
                    <a:pt x="464" y="43"/>
                  </a:lnTo>
                  <a:lnTo>
                    <a:pt x="517" y="5"/>
                  </a:lnTo>
                  <a:lnTo>
                    <a:pt x="525" y="0"/>
                  </a:lnTo>
                  <a:lnTo>
                    <a:pt x="515" y="29"/>
                  </a:lnTo>
                  <a:lnTo>
                    <a:pt x="527" y="14"/>
                  </a:lnTo>
                  <a:lnTo>
                    <a:pt x="542" y="10"/>
                  </a:lnTo>
                  <a:lnTo>
                    <a:pt x="540" y="21"/>
                  </a:lnTo>
                  <a:lnTo>
                    <a:pt x="581" y="7"/>
                  </a:lnTo>
                  <a:lnTo>
                    <a:pt x="601" y="19"/>
                  </a:lnTo>
                  <a:lnTo>
                    <a:pt x="573" y="31"/>
                  </a:lnTo>
                  <a:lnTo>
                    <a:pt x="583" y="45"/>
                  </a:lnTo>
                  <a:lnTo>
                    <a:pt x="624" y="43"/>
                  </a:lnTo>
                  <a:lnTo>
                    <a:pt x="684" y="64"/>
                  </a:lnTo>
                  <a:lnTo>
                    <a:pt x="680" y="88"/>
                  </a:lnTo>
                  <a:lnTo>
                    <a:pt x="655" y="110"/>
                  </a:lnTo>
                  <a:lnTo>
                    <a:pt x="618" y="121"/>
                  </a:lnTo>
                  <a:lnTo>
                    <a:pt x="612" y="148"/>
                  </a:lnTo>
                  <a:lnTo>
                    <a:pt x="614" y="172"/>
                  </a:lnTo>
                  <a:lnTo>
                    <a:pt x="624" y="177"/>
                  </a:lnTo>
                  <a:lnTo>
                    <a:pt x="626" y="188"/>
                  </a:lnTo>
                  <a:lnTo>
                    <a:pt x="630" y="193"/>
                  </a:lnTo>
                  <a:lnTo>
                    <a:pt x="638" y="198"/>
                  </a:lnTo>
                  <a:lnTo>
                    <a:pt x="641" y="212"/>
                  </a:lnTo>
                  <a:lnTo>
                    <a:pt x="653" y="229"/>
                  </a:lnTo>
                  <a:lnTo>
                    <a:pt x="653" y="236"/>
                  </a:lnTo>
                  <a:lnTo>
                    <a:pt x="666" y="236"/>
                  </a:lnTo>
                  <a:lnTo>
                    <a:pt x="670" y="241"/>
                  </a:lnTo>
                  <a:lnTo>
                    <a:pt x="680" y="246"/>
                  </a:lnTo>
                  <a:lnTo>
                    <a:pt x="686" y="239"/>
                  </a:lnTo>
                  <a:lnTo>
                    <a:pt x="692" y="226"/>
                  </a:lnTo>
                  <a:lnTo>
                    <a:pt x="696" y="220"/>
                  </a:lnTo>
                  <a:lnTo>
                    <a:pt x="707" y="224"/>
                  </a:lnTo>
                  <a:lnTo>
                    <a:pt x="719" y="207"/>
                  </a:lnTo>
                  <a:lnTo>
                    <a:pt x="719" y="196"/>
                  </a:lnTo>
                  <a:lnTo>
                    <a:pt x="723" y="186"/>
                  </a:lnTo>
                  <a:lnTo>
                    <a:pt x="725" y="179"/>
                  </a:lnTo>
                  <a:lnTo>
                    <a:pt x="750" y="172"/>
                  </a:lnTo>
                  <a:lnTo>
                    <a:pt x="770" y="164"/>
                  </a:lnTo>
                  <a:lnTo>
                    <a:pt x="797" y="155"/>
                  </a:lnTo>
                  <a:lnTo>
                    <a:pt x="828" y="162"/>
                  </a:lnTo>
                  <a:lnTo>
                    <a:pt x="859" y="162"/>
                  </a:lnTo>
                  <a:lnTo>
                    <a:pt x="910" y="162"/>
                  </a:lnTo>
                  <a:lnTo>
                    <a:pt x="919" y="102"/>
                  </a:lnTo>
                  <a:lnTo>
                    <a:pt x="947" y="105"/>
                  </a:lnTo>
                  <a:lnTo>
                    <a:pt x="968" y="150"/>
                  </a:lnTo>
                  <a:lnTo>
                    <a:pt x="972" y="112"/>
                  </a:lnTo>
                  <a:lnTo>
                    <a:pt x="1067" y="7"/>
                  </a:lnTo>
                  <a:lnTo>
                    <a:pt x="1104" y="7"/>
                  </a:lnTo>
                  <a:lnTo>
                    <a:pt x="1137" y="29"/>
                  </a:lnTo>
                  <a:lnTo>
                    <a:pt x="1180" y="26"/>
                  </a:lnTo>
                  <a:lnTo>
                    <a:pt x="1238" y="64"/>
                  </a:lnTo>
                  <a:lnTo>
                    <a:pt x="1304" y="86"/>
                  </a:lnTo>
                  <a:lnTo>
                    <a:pt x="1351" y="81"/>
                  </a:lnTo>
                  <a:lnTo>
                    <a:pt x="1413" y="105"/>
                  </a:lnTo>
                  <a:lnTo>
                    <a:pt x="1465" y="105"/>
                  </a:lnTo>
                  <a:lnTo>
                    <a:pt x="1489" y="88"/>
                  </a:lnTo>
                  <a:lnTo>
                    <a:pt x="1547" y="88"/>
                  </a:lnTo>
                  <a:lnTo>
                    <a:pt x="1578" y="107"/>
                  </a:lnTo>
                  <a:lnTo>
                    <a:pt x="1656" y="107"/>
                  </a:lnTo>
                  <a:lnTo>
                    <a:pt x="1722" y="140"/>
                  </a:lnTo>
                  <a:lnTo>
                    <a:pt x="1844" y="136"/>
                  </a:lnTo>
                  <a:lnTo>
                    <a:pt x="2035" y="150"/>
                  </a:lnTo>
                  <a:lnTo>
                    <a:pt x="2128" y="196"/>
                  </a:lnTo>
                  <a:lnTo>
                    <a:pt x="2206" y="224"/>
                  </a:lnTo>
                  <a:lnTo>
                    <a:pt x="2255" y="248"/>
                  </a:lnTo>
                  <a:lnTo>
                    <a:pt x="2241" y="255"/>
                  </a:lnTo>
                  <a:lnTo>
                    <a:pt x="2206" y="236"/>
                  </a:lnTo>
                  <a:lnTo>
                    <a:pt x="2125" y="229"/>
                  </a:lnTo>
                  <a:lnTo>
                    <a:pt x="2148" y="248"/>
                  </a:lnTo>
                  <a:lnTo>
                    <a:pt x="2183" y="258"/>
                  </a:lnTo>
                  <a:lnTo>
                    <a:pt x="2173" y="288"/>
                  </a:lnTo>
                  <a:lnTo>
                    <a:pt x="2136" y="308"/>
                  </a:lnTo>
                  <a:lnTo>
                    <a:pt x="2124" y="339"/>
                  </a:lnTo>
                  <a:lnTo>
                    <a:pt x="2173" y="368"/>
                  </a:lnTo>
                  <a:lnTo>
                    <a:pt x="2208" y="406"/>
                  </a:lnTo>
                  <a:lnTo>
                    <a:pt x="2227" y="460"/>
                  </a:lnTo>
                  <a:lnTo>
                    <a:pt x="2204" y="465"/>
                  </a:lnTo>
                  <a:lnTo>
                    <a:pt x="2154" y="449"/>
                  </a:lnTo>
                  <a:lnTo>
                    <a:pt x="2103" y="408"/>
                  </a:lnTo>
                  <a:lnTo>
                    <a:pt x="2082" y="387"/>
                  </a:lnTo>
                  <a:lnTo>
                    <a:pt x="2070" y="358"/>
                  </a:lnTo>
                  <a:lnTo>
                    <a:pt x="2058" y="315"/>
                  </a:lnTo>
                  <a:lnTo>
                    <a:pt x="2037" y="301"/>
                  </a:lnTo>
                  <a:lnTo>
                    <a:pt x="2018" y="298"/>
                  </a:lnTo>
                  <a:lnTo>
                    <a:pt x="2002" y="303"/>
                  </a:lnTo>
                  <a:lnTo>
                    <a:pt x="2021" y="336"/>
                  </a:lnTo>
                  <a:lnTo>
                    <a:pt x="1971" y="341"/>
                  </a:lnTo>
                  <a:lnTo>
                    <a:pt x="1948" y="325"/>
                  </a:lnTo>
                  <a:lnTo>
                    <a:pt x="1905" y="334"/>
                  </a:lnTo>
                  <a:lnTo>
                    <a:pt x="1872" y="360"/>
                  </a:lnTo>
                  <a:lnTo>
                    <a:pt x="1872" y="374"/>
                  </a:lnTo>
                  <a:lnTo>
                    <a:pt x="1885" y="398"/>
                  </a:lnTo>
                  <a:lnTo>
                    <a:pt x="1936" y="406"/>
                  </a:lnTo>
                  <a:lnTo>
                    <a:pt x="1977" y="434"/>
                  </a:lnTo>
                  <a:lnTo>
                    <a:pt x="2047" y="513"/>
                  </a:lnTo>
                  <a:lnTo>
                    <a:pt x="2076" y="565"/>
                  </a:lnTo>
                  <a:lnTo>
                    <a:pt x="2080" y="621"/>
                  </a:lnTo>
                  <a:lnTo>
                    <a:pt x="2074" y="666"/>
                  </a:lnTo>
                  <a:lnTo>
                    <a:pt x="2058" y="666"/>
                  </a:lnTo>
                  <a:lnTo>
                    <a:pt x="2039" y="649"/>
                  </a:lnTo>
                  <a:lnTo>
                    <a:pt x="2012" y="670"/>
                  </a:lnTo>
                  <a:lnTo>
                    <a:pt x="1985" y="690"/>
                  </a:lnTo>
                  <a:lnTo>
                    <a:pt x="1981" y="726"/>
                  </a:lnTo>
                  <a:lnTo>
                    <a:pt x="2010" y="764"/>
                  </a:lnTo>
                  <a:lnTo>
                    <a:pt x="1992" y="795"/>
                  </a:lnTo>
                  <a:lnTo>
                    <a:pt x="1985" y="847"/>
                  </a:lnTo>
                  <a:lnTo>
                    <a:pt x="2021" y="880"/>
                  </a:lnTo>
                  <a:lnTo>
                    <a:pt x="2059" y="890"/>
                  </a:lnTo>
                  <a:lnTo>
                    <a:pt x="2101" y="926"/>
                  </a:lnTo>
                  <a:lnTo>
                    <a:pt x="2136" y="974"/>
                  </a:lnTo>
                  <a:lnTo>
                    <a:pt x="2138" y="1046"/>
                  </a:lnTo>
                  <a:lnTo>
                    <a:pt x="2125" y="1079"/>
                  </a:lnTo>
                  <a:lnTo>
                    <a:pt x="2088" y="1108"/>
                  </a:lnTo>
                  <a:lnTo>
                    <a:pt x="2043" y="1122"/>
                  </a:lnTo>
                  <a:lnTo>
                    <a:pt x="2014" y="1143"/>
                  </a:lnTo>
                  <a:lnTo>
                    <a:pt x="1998" y="1131"/>
                  </a:lnTo>
                  <a:lnTo>
                    <a:pt x="1984" y="1143"/>
                  </a:lnTo>
                  <a:lnTo>
                    <a:pt x="1979" y="1196"/>
                  </a:lnTo>
                  <a:lnTo>
                    <a:pt x="1989" y="1227"/>
                  </a:lnTo>
                  <a:lnTo>
                    <a:pt x="2035" y="1262"/>
                  </a:lnTo>
                  <a:lnTo>
                    <a:pt x="2054" y="1299"/>
                  </a:lnTo>
                  <a:lnTo>
                    <a:pt x="2068" y="1320"/>
                  </a:lnTo>
                  <a:lnTo>
                    <a:pt x="2064" y="1358"/>
                  </a:lnTo>
                  <a:lnTo>
                    <a:pt x="2035" y="1389"/>
                  </a:lnTo>
                  <a:lnTo>
                    <a:pt x="2004" y="1389"/>
                  </a:lnTo>
                  <a:lnTo>
                    <a:pt x="1955" y="1344"/>
                  </a:lnTo>
                  <a:lnTo>
                    <a:pt x="1919" y="1327"/>
                  </a:lnTo>
                  <a:lnTo>
                    <a:pt x="1905" y="1318"/>
                  </a:lnTo>
                  <a:lnTo>
                    <a:pt x="1891" y="1342"/>
                  </a:lnTo>
                  <a:lnTo>
                    <a:pt x="1895" y="1375"/>
                  </a:lnTo>
                  <a:lnTo>
                    <a:pt x="1907" y="1401"/>
                  </a:lnTo>
                  <a:lnTo>
                    <a:pt x="1915" y="1442"/>
                  </a:lnTo>
                  <a:lnTo>
                    <a:pt x="1946" y="1456"/>
                  </a:lnTo>
                  <a:lnTo>
                    <a:pt x="1936" y="1477"/>
                  </a:lnTo>
                  <a:lnTo>
                    <a:pt x="1938" y="1509"/>
                  </a:lnTo>
                  <a:lnTo>
                    <a:pt x="1948" y="1539"/>
                  </a:lnTo>
                  <a:lnTo>
                    <a:pt x="1928" y="1537"/>
                  </a:lnTo>
                  <a:lnTo>
                    <a:pt x="1905" y="1501"/>
                  </a:lnTo>
                  <a:lnTo>
                    <a:pt x="1907" y="1463"/>
                  </a:lnTo>
                  <a:lnTo>
                    <a:pt x="1899" y="1451"/>
                  </a:lnTo>
                  <a:lnTo>
                    <a:pt x="1891" y="1408"/>
                  </a:lnTo>
                  <a:lnTo>
                    <a:pt x="1881" y="1396"/>
                  </a:lnTo>
                  <a:lnTo>
                    <a:pt x="1876" y="1337"/>
                  </a:lnTo>
                  <a:lnTo>
                    <a:pt x="1862" y="1299"/>
                  </a:lnTo>
                  <a:lnTo>
                    <a:pt x="1837" y="1265"/>
                  </a:lnTo>
                  <a:lnTo>
                    <a:pt x="1792" y="1246"/>
                  </a:lnTo>
                  <a:lnTo>
                    <a:pt x="1759" y="1215"/>
                  </a:lnTo>
                  <a:lnTo>
                    <a:pt x="1745" y="1191"/>
                  </a:lnTo>
                  <a:lnTo>
                    <a:pt x="1722" y="1165"/>
                  </a:lnTo>
                  <a:lnTo>
                    <a:pt x="1687" y="1105"/>
                  </a:lnTo>
                  <a:lnTo>
                    <a:pt x="1656" y="1110"/>
                  </a:lnTo>
                  <a:lnTo>
                    <a:pt x="1615" y="1138"/>
                  </a:lnTo>
                  <a:lnTo>
                    <a:pt x="1596" y="1162"/>
                  </a:lnTo>
                  <a:lnTo>
                    <a:pt x="1559" y="1208"/>
                  </a:lnTo>
                  <a:lnTo>
                    <a:pt x="1532" y="1256"/>
                  </a:lnTo>
                  <a:lnTo>
                    <a:pt x="1522" y="1272"/>
                  </a:lnTo>
                  <a:lnTo>
                    <a:pt x="1532" y="1329"/>
                  </a:lnTo>
                  <a:lnTo>
                    <a:pt x="1530" y="1384"/>
                  </a:lnTo>
                  <a:lnTo>
                    <a:pt x="1498" y="1423"/>
                  </a:lnTo>
                  <a:lnTo>
                    <a:pt x="1479" y="1425"/>
                  </a:lnTo>
                  <a:lnTo>
                    <a:pt x="1440" y="1346"/>
                  </a:lnTo>
                  <a:lnTo>
                    <a:pt x="1409" y="1289"/>
                  </a:lnTo>
                  <a:lnTo>
                    <a:pt x="1347" y="1184"/>
                  </a:lnTo>
                  <a:lnTo>
                    <a:pt x="1345" y="1143"/>
                  </a:lnTo>
                  <a:lnTo>
                    <a:pt x="1330" y="1124"/>
                  </a:lnTo>
                  <a:lnTo>
                    <a:pt x="1320" y="1151"/>
                  </a:lnTo>
                  <a:lnTo>
                    <a:pt x="1267" y="1091"/>
                  </a:lnTo>
                  <a:lnTo>
                    <a:pt x="1194" y="1046"/>
                  </a:lnTo>
                  <a:lnTo>
                    <a:pt x="1149" y="1055"/>
                  </a:lnTo>
                  <a:lnTo>
                    <a:pt x="1083" y="1050"/>
                  </a:lnTo>
                  <a:lnTo>
                    <a:pt x="1053" y="1017"/>
                  </a:lnTo>
                  <a:lnTo>
                    <a:pt x="1017" y="1022"/>
                  </a:lnTo>
                  <a:lnTo>
                    <a:pt x="968" y="1007"/>
                  </a:lnTo>
                  <a:lnTo>
                    <a:pt x="865" y="895"/>
                  </a:lnTo>
                  <a:lnTo>
                    <a:pt x="871" y="941"/>
                  </a:lnTo>
                  <a:lnTo>
                    <a:pt x="902" y="1005"/>
                  </a:lnTo>
                  <a:lnTo>
                    <a:pt x="937" y="1050"/>
                  </a:lnTo>
                  <a:lnTo>
                    <a:pt x="974" y="1074"/>
                  </a:lnTo>
                  <a:lnTo>
                    <a:pt x="1016" y="1055"/>
                  </a:lnTo>
                  <a:lnTo>
                    <a:pt x="1049" y="1055"/>
                  </a:lnTo>
                  <a:lnTo>
                    <a:pt x="1092" y="1095"/>
                  </a:lnTo>
                  <a:lnTo>
                    <a:pt x="1116" y="1127"/>
                  </a:lnTo>
                  <a:lnTo>
                    <a:pt x="1112" y="1146"/>
                  </a:lnTo>
                  <a:lnTo>
                    <a:pt x="1038" y="1234"/>
                  </a:lnTo>
                  <a:lnTo>
                    <a:pt x="989" y="1267"/>
                  </a:lnTo>
                  <a:lnTo>
                    <a:pt x="886" y="1313"/>
                  </a:lnTo>
                  <a:lnTo>
                    <a:pt x="855" y="1327"/>
                  </a:lnTo>
                  <a:lnTo>
                    <a:pt x="836" y="1313"/>
                  </a:lnTo>
                  <a:lnTo>
                    <a:pt x="830" y="1294"/>
                  </a:lnTo>
                  <a:lnTo>
                    <a:pt x="828" y="1267"/>
                  </a:lnTo>
                  <a:lnTo>
                    <a:pt x="820" y="1241"/>
                  </a:lnTo>
                  <a:lnTo>
                    <a:pt x="806" y="1219"/>
                  </a:lnTo>
                  <a:lnTo>
                    <a:pt x="793" y="1200"/>
                  </a:lnTo>
                  <a:lnTo>
                    <a:pt x="774" y="1174"/>
                  </a:lnTo>
                  <a:lnTo>
                    <a:pt x="764" y="1157"/>
                  </a:lnTo>
                  <a:lnTo>
                    <a:pt x="756" y="1136"/>
                  </a:lnTo>
                  <a:lnTo>
                    <a:pt x="741" y="1117"/>
                  </a:lnTo>
                  <a:lnTo>
                    <a:pt x="719" y="1069"/>
                  </a:lnTo>
                  <a:lnTo>
                    <a:pt x="707" y="1050"/>
                  </a:lnTo>
                  <a:lnTo>
                    <a:pt x="690" y="1024"/>
                  </a:lnTo>
                  <a:lnTo>
                    <a:pt x="663" y="988"/>
                  </a:lnTo>
                  <a:lnTo>
                    <a:pt x="649" y="966"/>
                  </a:lnTo>
                  <a:lnTo>
                    <a:pt x="637" y="952"/>
                  </a:lnTo>
                  <a:lnTo>
                    <a:pt x="622" y="921"/>
                  </a:lnTo>
                  <a:lnTo>
                    <a:pt x="666" y="893"/>
                  </a:lnTo>
                  <a:lnTo>
                    <a:pt x="684" y="831"/>
                  </a:lnTo>
                  <a:lnTo>
                    <a:pt x="643" y="814"/>
                  </a:lnTo>
                  <a:lnTo>
                    <a:pt x="585" y="823"/>
                  </a:lnTo>
                  <a:lnTo>
                    <a:pt x="573" y="816"/>
                  </a:lnTo>
                  <a:lnTo>
                    <a:pt x="567" y="816"/>
                  </a:lnTo>
                  <a:lnTo>
                    <a:pt x="558" y="816"/>
                  </a:lnTo>
                  <a:lnTo>
                    <a:pt x="552" y="816"/>
                  </a:lnTo>
                  <a:lnTo>
                    <a:pt x="550" y="804"/>
                  </a:lnTo>
                  <a:lnTo>
                    <a:pt x="546" y="795"/>
                  </a:lnTo>
                  <a:lnTo>
                    <a:pt x="546" y="775"/>
                  </a:lnTo>
                  <a:lnTo>
                    <a:pt x="535" y="766"/>
                  </a:lnTo>
                  <a:lnTo>
                    <a:pt x="534" y="754"/>
                  </a:lnTo>
                  <a:lnTo>
                    <a:pt x="527" y="752"/>
                  </a:lnTo>
                  <a:lnTo>
                    <a:pt x="521" y="742"/>
                  </a:lnTo>
                  <a:lnTo>
                    <a:pt x="519" y="732"/>
                  </a:lnTo>
                  <a:lnTo>
                    <a:pt x="515" y="723"/>
                  </a:lnTo>
                  <a:lnTo>
                    <a:pt x="511" y="713"/>
                  </a:lnTo>
                  <a:lnTo>
                    <a:pt x="498" y="713"/>
                  </a:lnTo>
                  <a:lnTo>
                    <a:pt x="490" y="713"/>
                  </a:lnTo>
                  <a:lnTo>
                    <a:pt x="486" y="713"/>
                  </a:lnTo>
                  <a:lnTo>
                    <a:pt x="484" y="730"/>
                  </a:lnTo>
                  <a:lnTo>
                    <a:pt x="484" y="742"/>
                  </a:lnTo>
                  <a:lnTo>
                    <a:pt x="484" y="756"/>
                  </a:lnTo>
                  <a:lnTo>
                    <a:pt x="484" y="771"/>
                  </a:lnTo>
                  <a:lnTo>
                    <a:pt x="484" y="780"/>
                  </a:lnTo>
                  <a:lnTo>
                    <a:pt x="474" y="785"/>
                  </a:lnTo>
                  <a:lnTo>
                    <a:pt x="465" y="795"/>
                  </a:lnTo>
                  <a:lnTo>
                    <a:pt x="453" y="780"/>
                  </a:lnTo>
                  <a:lnTo>
                    <a:pt x="445" y="761"/>
                  </a:lnTo>
                  <a:lnTo>
                    <a:pt x="447" y="740"/>
                  </a:lnTo>
                  <a:lnTo>
                    <a:pt x="435" y="707"/>
                  </a:lnTo>
                  <a:lnTo>
                    <a:pt x="428" y="687"/>
                  </a:lnTo>
                  <a:lnTo>
                    <a:pt x="414" y="675"/>
                  </a:lnTo>
                  <a:lnTo>
                    <a:pt x="398" y="664"/>
                  </a:lnTo>
                  <a:lnTo>
                    <a:pt x="390" y="647"/>
                  </a:lnTo>
                  <a:lnTo>
                    <a:pt x="383" y="635"/>
                  </a:lnTo>
                  <a:lnTo>
                    <a:pt x="369" y="632"/>
                  </a:lnTo>
                  <a:lnTo>
                    <a:pt x="365" y="625"/>
                  </a:lnTo>
                  <a:lnTo>
                    <a:pt x="354" y="625"/>
                  </a:lnTo>
                  <a:lnTo>
                    <a:pt x="346" y="637"/>
                  </a:lnTo>
                  <a:lnTo>
                    <a:pt x="338" y="647"/>
                  </a:lnTo>
                  <a:lnTo>
                    <a:pt x="357" y="659"/>
                  </a:lnTo>
                  <a:lnTo>
                    <a:pt x="367" y="675"/>
                  </a:lnTo>
                  <a:lnTo>
                    <a:pt x="385" y="697"/>
                  </a:lnTo>
                  <a:lnTo>
                    <a:pt x="394" y="707"/>
                  </a:lnTo>
                  <a:lnTo>
                    <a:pt x="408" y="713"/>
                  </a:lnTo>
                  <a:lnTo>
                    <a:pt x="418" y="732"/>
                  </a:lnTo>
                  <a:lnTo>
                    <a:pt x="406" y="750"/>
                  </a:lnTo>
                  <a:lnTo>
                    <a:pt x="404" y="742"/>
                  </a:lnTo>
                  <a:lnTo>
                    <a:pt x="404" y="732"/>
                  </a:lnTo>
                  <a:lnTo>
                    <a:pt x="398" y="754"/>
                  </a:lnTo>
                  <a:lnTo>
                    <a:pt x="395" y="773"/>
                  </a:lnTo>
                  <a:lnTo>
                    <a:pt x="383" y="778"/>
                  </a:lnTo>
                  <a:lnTo>
                    <a:pt x="387" y="754"/>
                  </a:lnTo>
                  <a:lnTo>
                    <a:pt x="385" y="742"/>
                  </a:lnTo>
                  <a:lnTo>
                    <a:pt x="371" y="735"/>
                  </a:lnTo>
                  <a:lnTo>
                    <a:pt x="365" y="730"/>
                  </a:lnTo>
                  <a:lnTo>
                    <a:pt x="358" y="721"/>
                  </a:lnTo>
                  <a:lnTo>
                    <a:pt x="346" y="711"/>
                  </a:lnTo>
                  <a:lnTo>
                    <a:pt x="338" y="704"/>
                  </a:lnTo>
                  <a:lnTo>
                    <a:pt x="330" y="690"/>
                  </a:lnTo>
                  <a:lnTo>
                    <a:pt x="320" y="683"/>
                  </a:lnTo>
                  <a:lnTo>
                    <a:pt x="313" y="668"/>
                  </a:lnTo>
                  <a:lnTo>
                    <a:pt x="311" y="656"/>
                  </a:lnTo>
                  <a:lnTo>
                    <a:pt x="303" y="651"/>
                  </a:lnTo>
                  <a:lnTo>
                    <a:pt x="295" y="645"/>
                  </a:lnTo>
                  <a:lnTo>
                    <a:pt x="278" y="645"/>
                  </a:lnTo>
                  <a:lnTo>
                    <a:pt x="264" y="647"/>
                  </a:lnTo>
                  <a:lnTo>
                    <a:pt x="247" y="645"/>
                  </a:lnTo>
                  <a:lnTo>
                    <a:pt x="218" y="647"/>
                  </a:lnTo>
                  <a:lnTo>
                    <a:pt x="198" y="649"/>
                  </a:lnTo>
                  <a:lnTo>
                    <a:pt x="192" y="654"/>
                  </a:lnTo>
                  <a:lnTo>
                    <a:pt x="189" y="668"/>
                  </a:lnTo>
                  <a:lnTo>
                    <a:pt x="189" y="685"/>
                  </a:lnTo>
                  <a:lnTo>
                    <a:pt x="177" y="702"/>
                  </a:lnTo>
                  <a:lnTo>
                    <a:pt x="169" y="709"/>
                  </a:lnTo>
                  <a:lnTo>
                    <a:pt x="165" y="713"/>
                  </a:lnTo>
                  <a:lnTo>
                    <a:pt x="159" y="730"/>
                  </a:lnTo>
                  <a:lnTo>
                    <a:pt x="155" y="740"/>
                  </a:lnTo>
                  <a:lnTo>
                    <a:pt x="161" y="747"/>
                  </a:lnTo>
                  <a:lnTo>
                    <a:pt x="161" y="761"/>
                  </a:lnTo>
                  <a:lnTo>
                    <a:pt x="159" y="769"/>
                  </a:lnTo>
                  <a:lnTo>
                    <a:pt x="155" y="778"/>
                  </a:lnTo>
                  <a:lnTo>
                    <a:pt x="144" y="795"/>
                  </a:lnTo>
                  <a:lnTo>
                    <a:pt x="138" y="788"/>
                  </a:lnTo>
                  <a:lnTo>
                    <a:pt x="132" y="793"/>
                  </a:lnTo>
                  <a:lnTo>
                    <a:pt x="124" y="799"/>
                  </a:lnTo>
                  <a:lnTo>
                    <a:pt x="111" y="802"/>
                  </a:lnTo>
                  <a:lnTo>
                    <a:pt x="99" y="814"/>
                  </a:lnTo>
                  <a:lnTo>
                    <a:pt x="86" y="816"/>
                  </a:lnTo>
                  <a:lnTo>
                    <a:pt x="74" y="816"/>
                  </a:lnTo>
                  <a:lnTo>
                    <a:pt x="62" y="816"/>
                  </a:lnTo>
                  <a:lnTo>
                    <a:pt x="35" y="823"/>
                  </a:lnTo>
                  <a:lnTo>
                    <a:pt x="23" y="823"/>
                  </a:lnTo>
                  <a:lnTo>
                    <a:pt x="16" y="807"/>
                  </a:lnTo>
                  <a:lnTo>
                    <a:pt x="12" y="785"/>
                  </a:lnTo>
                  <a:lnTo>
                    <a:pt x="8" y="766"/>
                  </a:lnTo>
                  <a:lnTo>
                    <a:pt x="6" y="747"/>
                  </a:lnTo>
                  <a:lnTo>
                    <a:pt x="6" y="723"/>
                  </a:lnTo>
                  <a:lnTo>
                    <a:pt x="0" y="69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3" name=""/>
          <p:cNvSpPr/>
          <p:nvPr/>
        </p:nvSpPr>
        <p:spPr>
          <a:xfrm>
            <a:off x="2602080" y="3732120"/>
            <a:ext cx="1373040" cy="2336760"/>
          </a:xfrm>
          <a:custGeom>
            <a:avLst/>
            <a:gdLst/>
            <a:ahLst/>
            <a:rect l="l" t="t" r="r" b="b"/>
            <a:pathLst>
              <a:path w="865" h="1472">
                <a:moveTo>
                  <a:pt x="67" y="65"/>
                </a:moveTo>
                <a:lnTo>
                  <a:pt x="78" y="48"/>
                </a:lnTo>
                <a:lnTo>
                  <a:pt x="99" y="24"/>
                </a:lnTo>
                <a:lnTo>
                  <a:pt x="131" y="10"/>
                </a:lnTo>
                <a:lnTo>
                  <a:pt x="147" y="0"/>
                </a:lnTo>
                <a:lnTo>
                  <a:pt x="164" y="3"/>
                </a:lnTo>
                <a:lnTo>
                  <a:pt x="160" y="14"/>
                </a:lnTo>
                <a:lnTo>
                  <a:pt x="141" y="27"/>
                </a:lnTo>
                <a:lnTo>
                  <a:pt x="137" y="50"/>
                </a:lnTo>
                <a:lnTo>
                  <a:pt x="141" y="70"/>
                </a:lnTo>
                <a:lnTo>
                  <a:pt x="158" y="70"/>
                </a:lnTo>
                <a:lnTo>
                  <a:pt x="164" y="48"/>
                </a:lnTo>
                <a:lnTo>
                  <a:pt x="168" y="27"/>
                </a:lnTo>
                <a:lnTo>
                  <a:pt x="179" y="34"/>
                </a:lnTo>
                <a:lnTo>
                  <a:pt x="191" y="46"/>
                </a:lnTo>
                <a:lnTo>
                  <a:pt x="212" y="41"/>
                </a:lnTo>
                <a:lnTo>
                  <a:pt x="225" y="50"/>
                </a:lnTo>
                <a:lnTo>
                  <a:pt x="229" y="63"/>
                </a:lnTo>
                <a:lnTo>
                  <a:pt x="261" y="58"/>
                </a:lnTo>
                <a:lnTo>
                  <a:pt x="324" y="50"/>
                </a:lnTo>
                <a:lnTo>
                  <a:pt x="347" y="89"/>
                </a:lnTo>
                <a:lnTo>
                  <a:pt x="387" y="108"/>
                </a:lnTo>
                <a:lnTo>
                  <a:pt x="385" y="125"/>
                </a:lnTo>
                <a:lnTo>
                  <a:pt x="402" y="116"/>
                </a:lnTo>
                <a:lnTo>
                  <a:pt x="421" y="116"/>
                </a:lnTo>
                <a:lnTo>
                  <a:pt x="444" y="133"/>
                </a:lnTo>
                <a:lnTo>
                  <a:pt x="471" y="130"/>
                </a:lnTo>
                <a:lnTo>
                  <a:pt x="494" y="133"/>
                </a:lnTo>
                <a:lnTo>
                  <a:pt x="532" y="164"/>
                </a:lnTo>
                <a:lnTo>
                  <a:pt x="572" y="202"/>
                </a:lnTo>
                <a:lnTo>
                  <a:pt x="589" y="246"/>
                </a:lnTo>
                <a:lnTo>
                  <a:pt x="578" y="277"/>
                </a:lnTo>
                <a:lnTo>
                  <a:pt x="627" y="290"/>
                </a:lnTo>
                <a:lnTo>
                  <a:pt x="707" y="306"/>
                </a:lnTo>
                <a:lnTo>
                  <a:pt x="789" y="326"/>
                </a:lnTo>
                <a:lnTo>
                  <a:pt x="841" y="364"/>
                </a:lnTo>
                <a:lnTo>
                  <a:pt x="864" y="400"/>
                </a:lnTo>
                <a:lnTo>
                  <a:pt x="864" y="446"/>
                </a:lnTo>
                <a:lnTo>
                  <a:pt x="843" y="487"/>
                </a:lnTo>
                <a:lnTo>
                  <a:pt x="820" y="509"/>
                </a:lnTo>
                <a:lnTo>
                  <a:pt x="806" y="524"/>
                </a:lnTo>
                <a:lnTo>
                  <a:pt x="789" y="555"/>
                </a:lnTo>
                <a:lnTo>
                  <a:pt x="787" y="582"/>
                </a:lnTo>
                <a:lnTo>
                  <a:pt x="789" y="615"/>
                </a:lnTo>
                <a:lnTo>
                  <a:pt x="780" y="649"/>
                </a:lnTo>
                <a:lnTo>
                  <a:pt x="768" y="656"/>
                </a:lnTo>
                <a:lnTo>
                  <a:pt x="763" y="676"/>
                </a:lnTo>
                <a:lnTo>
                  <a:pt x="748" y="690"/>
                </a:lnTo>
                <a:lnTo>
                  <a:pt x="747" y="707"/>
                </a:lnTo>
                <a:lnTo>
                  <a:pt x="728" y="726"/>
                </a:lnTo>
                <a:lnTo>
                  <a:pt x="698" y="760"/>
                </a:lnTo>
                <a:lnTo>
                  <a:pt x="673" y="770"/>
                </a:lnTo>
                <a:lnTo>
                  <a:pt x="656" y="767"/>
                </a:lnTo>
                <a:lnTo>
                  <a:pt x="625" y="784"/>
                </a:lnTo>
                <a:lnTo>
                  <a:pt x="593" y="822"/>
                </a:lnTo>
                <a:lnTo>
                  <a:pt x="587" y="837"/>
                </a:lnTo>
                <a:lnTo>
                  <a:pt x="587" y="856"/>
                </a:lnTo>
                <a:lnTo>
                  <a:pt x="593" y="878"/>
                </a:lnTo>
                <a:lnTo>
                  <a:pt x="578" y="900"/>
                </a:lnTo>
                <a:lnTo>
                  <a:pt x="578" y="916"/>
                </a:lnTo>
                <a:lnTo>
                  <a:pt x="553" y="936"/>
                </a:lnTo>
                <a:lnTo>
                  <a:pt x="534" y="950"/>
                </a:lnTo>
                <a:lnTo>
                  <a:pt x="520" y="972"/>
                </a:lnTo>
                <a:lnTo>
                  <a:pt x="513" y="994"/>
                </a:lnTo>
                <a:lnTo>
                  <a:pt x="492" y="1020"/>
                </a:lnTo>
                <a:lnTo>
                  <a:pt x="484" y="1015"/>
                </a:lnTo>
                <a:lnTo>
                  <a:pt x="467" y="1015"/>
                </a:lnTo>
                <a:lnTo>
                  <a:pt x="446" y="1025"/>
                </a:lnTo>
                <a:lnTo>
                  <a:pt x="461" y="1037"/>
                </a:lnTo>
                <a:lnTo>
                  <a:pt x="461" y="1062"/>
                </a:lnTo>
                <a:lnTo>
                  <a:pt x="458" y="1081"/>
                </a:lnTo>
                <a:lnTo>
                  <a:pt x="448" y="1095"/>
                </a:lnTo>
                <a:lnTo>
                  <a:pt x="421" y="1098"/>
                </a:lnTo>
                <a:lnTo>
                  <a:pt x="400" y="1105"/>
                </a:lnTo>
                <a:lnTo>
                  <a:pt x="389" y="1119"/>
                </a:lnTo>
                <a:lnTo>
                  <a:pt x="389" y="1143"/>
                </a:lnTo>
                <a:lnTo>
                  <a:pt x="364" y="1150"/>
                </a:lnTo>
                <a:lnTo>
                  <a:pt x="343" y="1143"/>
                </a:lnTo>
                <a:lnTo>
                  <a:pt x="337" y="1158"/>
                </a:lnTo>
                <a:lnTo>
                  <a:pt x="347" y="1167"/>
                </a:lnTo>
                <a:lnTo>
                  <a:pt x="341" y="1203"/>
                </a:lnTo>
                <a:lnTo>
                  <a:pt x="332" y="1235"/>
                </a:lnTo>
                <a:lnTo>
                  <a:pt x="305" y="1235"/>
                </a:lnTo>
                <a:lnTo>
                  <a:pt x="297" y="1247"/>
                </a:lnTo>
                <a:lnTo>
                  <a:pt x="299" y="1271"/>
                </a:lnTo>
                <a:lnTo>
                  <a:pt x="314" y="1271"/>
                </a:lnTo>
                <a:lnTo>
                  <a:pt x="324" y="1286"/>
                </a:lnTo>
                <a:lnTo>
                  <a:pt x="318" y="1310"/>
                </a:lnTo>
                <a:lnTo>
                  <a:pt x="303" y="1312"/>
                </a:lnTo>
                <a:lnTo>
                  <a:pt x="280" y="1322"/>
                </a:lnTo>
                <a:lnTo>
                  <a:pt x="274" y="1341"/>
                </a:lnTo>
                <a:lnTo>
                  <a:pt x="271" y="1370"/>
                </a:lnTo>
                <a:lnTo>
                  <a:pt x="257" y="1385"/>
                </a:lnTo>
                <a:lnTo>
                  <a:pt x="309" y="1432"/>
                </a:lnTo>
                <a:lnTo>
                  <a:pt x="324" y="1457"/>
                </a:lnTo>
                <a:lnTo>
                  <a:pt x="315" y="1471"/>
                </a:lnTo>
                <a:lnTo>
                  <a:pt x="292" y="1462"/>
                </a:lnTo>
                <a:lnTo>
                  <a:pt x="274" y="1443"/>
                </a:lnTo>
                <a:lnTo>
                  <a:pt x="246" y="1428"/>
                </a:lnTo>
                <a:lnTo>
                  <a:pt x="221" y="1404"/>
                </a:lnTo>
                <a:lnTo>
                  <a:pt x="204" y="1375"/>
                </a:lnTo>
                <a:lnTo>
                  <a:pt x="202" y="1351"/>
                </a:lnTo>
                <a:lnTo>
                  <a:pt x="206" y="1332"/>
                </a:lnTo>
                <a:lnTo>
                  <a:pt x="204" y="1175"/>
                </a:lnTo>
                <a:lnTo>
                  <a:pt x="198" y="1143"/>
                </a:lnTo>
                <a:lnTo>
                  <a:pt x="179" y="1114"/>
                </a:lnTo>
                <a:lnTo>
                  <a:pt x="179" y="1088"/>
                </a:lnTo>
                <a:lnTo>
                  <a:pt x="191" y="1057"/>
                </a:lnTo>
                <a:lnTo>
                  <a:pt x="202" y="1018"/>
                </a:lnTo>
                <a:lnTo>
                  <a:pt x="198" y="979"/>
                </a:lnTo>
                <a:lnTo>
                  <a:pt x="195" y="963"/>
                </a:lnTo>
                <a:lnTo>
                  <a:pt x="194" y="941"/>
                </a:lnTo>
                <a:lnTo>
                  <a:pt x="200" y="931"/>
                </a:lnTo>
                <a:lnTo>
                  <a:pt x="204" y="888"/>
                </a:lnTo>
                <a:lnTo>
                  <a:pt x="200" y="866"/>
                </a:lnTo>
                <a:lnTo>
                  <a:pt x="208" y="813"/>
                </a:lnTo>
                <a:lnTo>
                  <a:pt x="200" y="767"/>
                </a:lnTo>
                <a:lnTo>
                  <a:pt x="206" y="743"/>
                </a:lnTo>
                <a:lnTo>
                  <a:pt x="217" y="697"/>
                </a:lnTo>
                <a:lnTo>
                  <a:pt x="206" y="668"/>
                </a:lnTo>
                <a:lnTo>
                  <a:pt x="185" y="646"/>
                </a:lnTo>
                <a:lnTo>
                  <a:pt x="179" y="622"/>
                </a:lnTo>
                <a:lnTo>
                  <a:pt x="155" y="601"/>
                </a:lnTo>
                <a:lnTo>
                  <a:pt x="131" y="586"/>
                </a:lnTo>
                <a:lnTo>
                  <a:pt x="95" y="579"/>
                </a:lnTo>
                <a:lnTo>
                  <a:pt x="78" y="545"/>
                </a:lnTo>
                <a:lnTo>
                  <a:pt x="55" y="514"/>
                </a:lnTo>
                <a:lnTo>
                  <a:pt x="52" y="487"/>
                </a:lnTo>
                <a:lnTo>
                  <a:pt x="51" y="463"/>
                </a:lnTo>
                <a:lnTo>
                  <a:pt x="44" y="446"/>
                </a:lnTo>
                <a:lnTo>
                  <a:pt x="32" y="427"/>
                </a:lnTo>
                <a:lnTo>
                  <a:pt x="15" y="417"/>
                </a:lnTo>
                <a:lnTo>
                  <a:pt x="2" y="398"/>
                </a:lnTo>
                <a:lnTo>
                  <a:pt x="17" y="381"/>
                </a:lnTo>
                <a:lnTo>
                  <a:pt x="17" y="340"/>
                </a:lnTo>
                <a:lnTo>
                  <a:pt x="8" y="318"/>
                </a:lnTo>
                <a:lnTo>
                  <a:pt x="0" y="297"/>
                </a:lnTo>
                <a:lnTo>
                  <a:pt x="8" y="265"/>
                </a:lnTo>
                <a:lnTo>
                  <a:pt x="42" y="190"/>
                </a:lnTo>
                <a:lnTo>
                  <a:pt x="44" y="157"/>
                </a:lnTo>
                <a:lnTo>
                  <a:pt x="63" y="121"/>
                </a:lnTo>
                <a:lnTo>
                  <a:pt x="63" y="102"/>
                </a:lnTo>
                <a:lnTo>
                  <a:pt x="67" y="65"/>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4" name=""/>
          <p:cNvGrpSpPr/>
          <p:nvPr/>
        </p:nvGrpSpPr>
        <p:grpSpPr>
          <a:xfrm>
            <a:off x="7248600" y="4889520"/>
            <a:ext cx="1136520" cy="1168200"/>
            <a:chOff x="7248600" y="4889520"/>
            <a:chExt cx="1136520" cy="1168200"/>
          </a:xfrm>
        </p:grpSpPr>
        <p:sp>
          <p:nvSpPr>
            <p:cNvPr id="55" name=""/>
            <p:cNvSpPr/>
            <p:nvPr/>
          </p:nvSpPr>
          <p:spPr>
            <a:xfrm>
              <a:off x="8097480" y="5923080"/>
              <a:ext cx="95040" cy="134640"/>
            </a:xfrm>
            <a:custGeom>
              <a:avLst/>
              <a:gdLst/>
              <a:ahLst/>
              <a:rect l="l" t="t" r="r" b="b"/>
              <a:pathLst>
                <a:path w="60" h="85">
                  <a:moveTo>
                    <a:pt x="0" y="0"/>
                  </a:moveTo>
                  <a:lnTo>
                    <a:pt x="13" y="0"/>
                  </a:lnTo>
                  <a:lnTo>
                    <a:pt x="28" y="10"/>
                  </a:lnTo>
                  <a:lnTo>
                    <a:pt x="59" y="10"/>
                  </a:lnTo>
                  <a:lnTo>
                    <a:pt x="55" y="27"/>
                  </a:lnTo>
                  <a:lnTo>
                    <a:pt x="59" y="42"/>
                  </a:lnTo>
                  <a:lnTo>
                    <a:pt x="49" y="42"/>
                  </a:lnTo>
                  <a:lnTo>
                    <a:pt x="46" y="45"/>
                  </a:lnTo>
                  <a:lnTo>
                    <a:pt x="41" y="47"/>
                  </a:lnTo>
                  <a:lnTo>
                    <a:pt x="46" y="84"/>
                  </a:lnTo>
                  <a:lnTo>
                    <a:pt x="28" y="82"/>
                  </a:lnTo>
                  <a:lnTo>
                    <a:pt x="11" y="69"/>
                  </a:lnTo>
                  <a:lnTo>
                    <a:pt x="11" y="45"/>
                  </a:lnTo>
                  <a:lnTo>
                    <a:pt x="11" y="35"/>
                  </a:lnTo>
                  <a:lnTo>
                    <a:pt x="0" y="27"/>
                  </a:lnTo>
                  <a:lnTo>
                    <a:pt x="0" y="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7248600" y="4889520"/>
              <a:ext cx="1136520" cy="976320"/>
            </a:xfrm>
            <a:custGeom>
              <a:avLst/>
              <a:gdLst/>
              <a:ahLst/>
              <a:rect l="l" t="t" r="r" b="b"/>
              <a:pathLst>
                <a:path w="716" h="615">
                  <a:moveTo>
                    <a:pt x="514" y="0"/>
                  </a:moveTo>
                  <a:lnTo>
                    <a:pt x="552" y="0"/>
                  </a:lnTo>
                  <a:lnTo>
                    <a:pt x="552" y="49"/>
                  </a:lnTo>
                  <a:lnTo>
                    <a:pt x="567" y="64"/>
                  </a:lnTo>
                  <a:lnTo>
                    <a:pt x="571" y="72"/>
                  </a:lnTo>
                  <a:lnTo>
                    <a:pt x="580" y="72"/>
                  </a:lnTo>
                  <a:lnTo>
                    <a:pt x="584" y="81"/>
                  </a:lnTo>
                  <a:lnTo>
                    <a:pt x="588" y="130"/>
                  </a:lnTo>
                  <a:lnTo>
                    <a:pt x="610" y="162"/>
                  </a:lnTo>
                  <a:lnTo>
                    <a:pt x="641" y="209"/>
                  </a:lnTo>
                  <a:lnTo>
                    <a:pt x="641" y="217"/>
                  </a:lnTo>
                  <a:lnTo>
                    <a:pt x="675" y="255"/>
                  </a:lnTo>
                  <a:lnTo>
                    <a:pt x="675" y="263"/>
                  </a:lnTo>
                  <a:lnTo>
                    <a:pt x="709" y="295"/>
                  </a:lnTo>
                  <a:lnTo>
                    <a:pt x="715" y="351"/>
                  </a:lnTo>
                  <a:lnTo>
                    <a:pt x="709" y="403"/>
                  </a:lnTo>
                  <a:lnTo>
                    <a:pt x="698" y="428"/>
                  </a:lnTo>
                  <a:lnTo>
                    <a:pt x="685" y="440"/>
                  </a:lnTo>
                  <a:lnTo>
                    <a:pt x="681" y="464"/>
                  </a:lnTo>
                  <a:lnTo>
                    <a:pt x="669" y="486"/>
                  </a:lnTo>
                  <a:lnTo>
                    <a:pt x="658" y="496"/>
                  </a:lnTo>
                  <a:lnTo>
                    <a:pt x="660" y="504"/>
                  </a:lnTo>
                  <a:lnTo>
                    <a:pt x="648" y="518"/>
                  </a:lnTo>
                  <a:lnTo>
                    <a:pt x="641" y="550"/>
                  </a:lnTo>
                  <a:lnTo>
                    <a:pt x="639" y="567"/>
                  </a:lnTo>
                  <a:lnTo>
                    <a:pt x="626" y="575"/>
                  </a:lnTo>
                  <a:lnTo>
                    <a:pt x="624" y="582"/>
                  </a:lnTo>
                  <a:lnTo>
                    <a:pt x="615" y="597"/>
                  </a:lnTo>
                  <a:lnTo>
                    <a:pt x="601" y="599"/>
                  </a:lnTo>
                  <a:lnTo>
                    <a:pt x="590" y="605"/>
                  </a:lnTo>
                  <a:lnTo>
                    <a:pt x="575" y="614"/>
                  </a:lnTo>
                  <a:lnTo>
                    <a:pt x="556" y="595"/>
                  </a:lnTo>
                  <a:lnTo>
                    <a:pt x="535" y="597"/>
                  </a:lnTo>
                  <a:lnTo>
                    <a:pt x="528" y="597"/>
                  </a:lnTo>
                  <a:lnTo>
                    <a:pt x="499" y="602"/>
                  </a:lnTo>
                  <a:lnTo>
                    <a:pt x="479" y="582"/>
                  </a:lnTo>
                  <a:lnTo>
                    <a:pt x="467" y="563"/>
                  </a:lnTo>
                  <a:lnTo>
                    <a:pt x="458" y="565"/>
                  </a:lnTo>
                  <a:lnTo>
                    <a:pt x="450" y="548"/>
                  </a:lnTo>
                  <a:lnTo>
                    <a:pt x="446" y="533"/>
                  </a:lnTo>
                  <a:lnTo>
                    <a:pt x="442" y="529"/>
                  </a:lnTo>
                  <a:lnTo>
                    <a:pt x="442" y="504"/>
                  </a:lnTo>
                  <a:lnTo>
                    <a:pt x="444" y="489"/>
                  </a:lnTo>
                  <a:lnTo>
                    <a:pt x="439" y="479"/>
                  </a:lnTo>
                  <a:lnTo>
                    <a:pt x="422" y="484"/>
                  </a:lnTo>
                  <a:lnTo>
                    <a:pt x="414" y="486"/>
                  </a:lnTo>
                  <a:lnTo>
                    <a:pt x="399" y="486"/>
                  </a:lnTo>
                  <a:lnTo>
                    <a:pt x="393" y="486"/>
                  </a:lnTo>
                  <a:lnTo>
                    <a:pt x="387" y="486"/>
                  </a:lnTo>
                  <a:lnTo>
                    <a:pt x="376" y="472"/>
                  </a:lnTo>
                  <a:lnTo>
                    <a:pt x="365" y="452"/>
                  </a:lnTo>
                  <a:lnTo>
                    <a:pt x="363" y="454"/>
                  </a:lnTo>
                  <a:lnTo>
                    <a:pt x="344" y="454"/>
                  </a:lnTo>
                  <a:lnTo>
                    <a:pt x="342" y="447"/>
                  </a:lnTo>
                  <a:lnTo>
                    <a:pt x="331" y="454"/>
                  </a:lnTo>
                  <a:lnTo>
                    <a:pt x="321" y="452"/>
                  </a:lnTo>
                  <a:lnTo>
                    <a:pt x="304" y="452"/>
                  </a:lnTo>
                  <a:lnTo>
                    <a:pt x="293" y="447"/>
                  </a:lnTo>
                  <a:lnTo>
                    <a:pt x="289" y="454"/>
                  </a:lnTo>
                  <a:lnTo>
                    <a:pt x="272" y="457"/>
                  </a:lnTo>
                  <a:lnTo>
                    <a:pt x="268" y="452"/>
                  </a:lnTo>
                  <a:lnTo>
                    <a:pt x="257" y="464"/>
                  </a:lnTo>
                  <a:lnTo>
                    <a:pt x="244" y="477"/>
                  </a:lnTo>
                  <a:lnTo>
                    <a:pt x="236" y="477"/>
                  </a:lnTo>
                  <a:lnTo>
                    <a:pt x="223" y="492"/>
                  </a:lnTo>
                  <a:lnTo>
                    <a:pt x="204" y="492"/>
                  </a:lnTo>
                  <a:lnTo>
                    <a:pt x="189" y="496"/>
                  </a:lnTo>
                  <a:lnTo>
                    <a:pt x="172" y="504"/>
                  </a:lnTo>
                  <a:lnTo>
                    <a:pt x="164" y="514"/>
                  </a:lnTo>
                  <a:lnTo>
                    <a:pt x="157" y="511"/>
                  </a:lnTo>
                  <a:lnTo>
                    <a:pt x="151" y="521"/>
                  </a:lnTo>
                  <a:lnTo>
                    <a:pt x="142" y="524"/>
                  </a:lnTo>
                  <a:lnTo>
                    <a:pt x="132" y="536"/>
                  </a:lnTo>
                  <a:lnTo>
                    <a:pt x="98" y="536"/>
                  </a:lnTo>
                  <a:lnTo>
                    <a:pt x="83" y="518"/>
                  </a:lnTo>
                  <a:lnTo>
                    <a:pt x="81" y="511"/>
                  </a:lnTo>
                  <a:lnTo>
                    <a:pt x="76" y="518"/>
                  </a:lnTo>
                  <a:lnTo>
                    <a:pt x="70" y="506"/>
                  </a:lnTo>
                  <a:lnTo>
                    <a:pt x="72" y="474"/>
                  </a:lnTo>
                  <a:lnTo>
                    <a:pt x="76" y="454"/>
                  </a:lnTo>
                  <a:lnTo>
                    <a:pt x="70" y="440"/>
                  </a:lnTo>
                  <a:lnTo>
                    <a:pt x="64" y="425"/>
                  </a:lnTo>
                  <a:lnTo>
                    <a:pt x="62" y="408"/>
                  </a:lnTo>
                  <a:lnTo>
                    <a:pt x="51" y="400"/>
                  </a:lnTo>
                  <a:lnTo>
                    <a:pt x="49" y="398"/>
                  </a:lnTo>
                  <a:lnTo>
                    <a:pt x="46" y="391"/>
                  </a:lnTo>
                  <a:lnTo>
                    <a:pt x="32" y="368"/>
                  </a:lnTo>
                  <a:lnTo>
                    <a:pt x="13" y="315"/>
                  </a:lnTo>
                  <a:lnTo>
                    <a:pt x="6" y="278"/>
                  </a:lnTo>
                  <a:lnTo>
                    <a:pt x="6" y="255"/>
                  </a:lnTo>
                  <a:lnTo>
                    <a:pt x="0" y="248"/>
                  </a:lnTo>
                  <a:lnTo>
                    <a:pt x="2" y="229"/>
                  </a:lnTo>
                  <a:lnTo>
                    <a:pt x="8" y="219"/>
                  </a:lnTo>
                  <a:lnTo>
                    <a:pt x="32" y="191"/>
                  </a:lnTo>
                  <a:lnTo>
                    <a:pt x="55" y="194"/>
                  </a:lnTo>
                  <a:lnTo>
                    <a:pt x="59" y="199"/>
                  </a:lnTo>
                  <a:lnTo>
                    <a:pt x="89" y="199"/>
                  </a:lnTo>
                  <a:lnTo>
                    <a:pt x="91" y="191"/>
                  </a:lnTo>
                  <a:lnTo>
                    <a:pt x="98" y="194"/>
                  </a:lnTo>
                  <a:lnTo>
                    <a:pt x="106" y="187"/>
                  </a:lnTo>
                  <a:lnTo>
                    <a:pt x="112" y="189"/>
                  </a:lnTo>
                  <a:lnTo>
                    <a:pt x="119" y="185"/>
                  </a:lnTo>
                  <a:lnTo>
                    <a:pt x="116" y="177"/>
                  </a:lnTo>
                  <a:lnTo>
                    <a:pt x="123" y="160"/>
                  </a:lnTo>
                  <a:lnTo>
                    <a:pt x="132" y="153"/>
                  </a:lnTo>
                  <a:lnTo>
                    <a:pt x="127" y="147"/>
                  </a:lnTo>
                  <a:lnTo>
                    <a:pt x="132" y="142"/>
                  </a:lnTo>
                  <a:lnTo>
                    <a:pt x="127" y="135"/>
                  </a:lnTo>
                  <a:lnTo>
                    <a:pt x="140" y="123"/>
                  </a:lnTo>
                  <a:lnTo>
                    <a:pt x="159" y="121"/>
                  </a:lnTo>
                  <a:lnTo>
                    <a:pt x="178" y="91"/>
                  </a:lnTo>
                  <a:lnTo>
                    <a:pt x="202" y="66"/>
                  </a:lnTo>
                  <a:lnTo>
                    <a:pt x="212" y="64"/>
                  </a:lnTo>
                  <a:lnTo>
                    <a:pt x="219" y="57"/>
                  </a:lnTo>
                  <a:lnTo>
                    <a:pt x="229" y="57"/>
                  </a:lnTo>
                  <a:lnTo>
                    <a:pt x="248" y="78"/>
                  </a:lnTo>
                  <a:lnTo>
                    <a:pt x="255" y="81"/>
                  </a:lnTo>
                  <a:lnTo>
                    <a:pt x="261" y="72"/>
                  </a:lnTo>
                  <a:lnTo>
                    <a:pt x="274" y="57"/>
                  </a:lnTo>
                  <a:lnTo>
                    <a:pt x="282" y="54"/>
                  </a:lnTo>
                  <a:lnTo>
                    <a:pt x="291" y="35"/>
                  </a:lnTo>
                  <a:lnTo>
                    <a:pt x="299" y="32"/>
                  </a:lnTo>
                  <a:lnTo>
                    <a:pt x="310" y="25"/>
                  </a:lnTo>
                  <a:lnTo>
                    <a:pt x="321" y="17"/>
                  </a:lnTo>
                  <a:lnTo>
                    <a:pt x="331" y="17"/>
                  </a:lnTo>
                  <a:lnTo>
                    <a:pt x="339" y="7"/>
                  </a:lnTo>
                  <a:lnTo>
                    <a:pt x="352" y="7"/>
                  </a:lnTo>
                  <a:lnTo>
                    <a:pt x="367" y="7"/>
                  </a:lnTo>
                  <a:lnTo>
                    <a:pt x="387" y="12"/>
                  </a:lnTo>
                  <a:lnTo>
                    <a:pt x="399" y="22"/>
                  </a:lnTo>
                  <a:lnTo>
                    <a:pt x="401" y="29"/>
                  </a:lnTo>
                  <a:lnTo>
                    <a:pt x="404" y="35"/>
                  </a:lnTo>
                  <a:lnTo>
                    <a:pt x="405" y="47"/>
                  </a:lnTo>
                  <a:lnTo>
                    <a:pt x="404" y="52"/>
                  </a:lnTo>
                  <a:lnTo>
                    <a:pt x="404" y="64"/>
                  </a:lnTo>
                  <a:lnTo>
                    <a:pt x="401" y="72"/>
                  </a:lnTo>
                  <a:lnTo>
                    <a:pt x="433" y="98"/>
                  </a:lnTo>
                  <a:lnTo>
                    <a:pt x="444" y="113"/>
                  </a:lnTo>
                  <a:lnTo>
                    <a:pt x="457" y="118"/>
                  </a:lnTo>
                  <a:lnTo>
                    <a:pt x="469" y="125"/>
                  </a:lnTo>
                  <a:lnTo>
                    <a:pt x="478" y="128"/>
                  </a:lnTo>
                  <a:lnTo>
                    <a:pt x="491" y="121"/>
                  </a:lnTo>
                  <a:lnTo>
                    <a:pt x="501" y="98"/>
                  </a:lnTo>
                  <a:lnTo>
                    <a:pt x="505" y="81"/>
                  </a:lnTo>
                  <a:lnTo>
                    <a:pt x="509" y="47"/>
                  </a:lnTo>
                  <a:lnTo>
                    <a:pt x="514" y="32"/>
                  </a:lnTo>
                  <a:lnTo>
                    <a:pt x="514" y="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7" name=""/>
          <p:cNvSpPr/>
          <p:nvPr/>
        </p:nvSpPr>
        <p:spPr>
          <a:xfrm>
            <a:off x="2739960" y="3484440"/>
            <a:ext cx="209520" cy="111240"/>
          </a:xfrm>
          <a:custGeom>
            <a:avLst/>
            <a:gdLst/>
            <a:ahLst/>
            <a:rect l="l" t="t" r="r" b="b"/>
            <a:pathLst>
              <a:path w="132" h="70">
                <a:moveTo>
                  <a:pt x="0" y="52"/>
                </a:moveTo>
                <a:lnTo>
                  <a:pt x="12" y="55"/>
                </a:lnTo>
                <a:lnTo>
                  <a:pt x="41" y="52"/>
                </a:lnTo>
                <a:lnTo>
                  <a:pt x="54" y="67"/>
                </a:lnTo>
                <a:lnTo>
                  <a:pt x="70" y="69"/>
                </a:lnTo>
                <a:lnTo>
                  <a:pt x="78" y="52"/>
                </a:lnTo>
                <a:lnTo>
                  <a:pt x="74" y="48"/>
                </a:lnTo>
                <a:lnTo>
                  <a:pt x="82" y="41"/>
                </a:lnTo>
                <a:lnTo>
                  <a:pt x="98" y="52"/>
                </a:lnTo>
                <a:lnTo>
                  <a:pt x="111" y="52"/>
                </a:lnTo>
                <a:lnTo>
                  <a:pt x="111" y="46"/>
                </a:lnTo>
                <a:lnTo>
                  <a:pt x="119" y="46"/>
                </a:lnTo>
                <a:lnTo>
                  <a:pt x="131" y="33"/>
                </a:lnTo>
                <a:lnTo>
                  <a:pt x="123" y="31"/>
                </a:lnTo>
                <a:lnTo>
                  <a:pt x="123" y="19"/>
                </a:lnTo>
                <a:lnTo>
                  <a:pt x="123" y="10"/>
                </a:lnTo>
                <a:lnTo>
                  <a:pt x="105" y="7"/>
                </a:lnTo>
                <a:lnTo>
                  <a:pt x="90" y="10"/>
                </a:lnTo>
                <a:lnTo>
                  <a:pt x="78" y="10"/>
                </a:lnTo>
                <a:lnTo>
                  <a:pt x="60" y="7"/>
                </a:lnTo>
                <a:lnTo>
                  <a:pt x="45" y="0"/>
                </a:lnTo>
                <a:lnTo>
                  <a:pt x="41" y="7"/>
                </a:lnTo>
                <a:lnTo>
                  <a:pt x="39" y="22"/>
                </a:lnTo>
                <a:lnTo>
                  <a:pt x="25" y="22"/>
                </a:lnTo>
                <a:lnTo>
                  <a:pt x="21" y="33"/>
                </a:lnTo>
                <a:lnTo>
                  <a:pt x="12" y="38"/>
                </a:lnTo>
                <a:lnTo>
                  <a:pt x="0" y="52"/>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812880" y="1797120"/>
            <a:ext cx="2127240" cy="2119320"/>
          </a:xfrm>
          <a:custGeom>
            <a:avLst/>
            <a:gdLst/>
            <a:ahLst/>
            <a:rect l="l" t="t" r="r" b="b"/>
            <a:pathLst>
              <a:path w="1340" h="1335">
                <a:moveTo>
                  <a:pt x="0" y="343"/>
                </a:moveTo>
                <a:lnTo>
                  <a:pt x="64" y="298"/>
                </a:lnTo>
                <a:lnTo>
                  <a:pt x="101" y="279"/>
                </a:lnTo>
                <a:lnTo>
                  <a:pt x="107" y="250"/>
                </a:lnTo>
                <a:lnTo>
                  <a:pt x="78" y="233"/>
                </a:lnTo>
                <a:lnTo>
                  <a:pt x="76" y="200"/>
                </a:lnTo>
                <a:lnTo>
                  <a:pt x="88" y="191"/>
                </a:lnTo>
                <a:lnTo>
                  <a:pt x="86" y="177"/>
                </a:lnTo>
                <a:lnTo>
                  <a:pt x="136" y="172"/>
                </a:lnTo>
                <a:lnTo>
                  <a:pt x="148" y="145"/>
                </a:lnTo>
                <a:lnTo>
                  <a:pt x="150" y="121"/>
                </a:lnTo>
                <a:lnTo>
                  <a:pt x="191" y="115"/>
                </a:lnTo>
                <a:lnTo>
                  <a:pt x="195" y="91"/>
                </a:lnTo>
                <a:lnTo>
                  <a:pt x="156" y="83"/>
                </a:lnTo>
                <a:lnTo>
                  <a:pt x="175" y="67"/>
                </a:lnTo>
                <a:lnTo>
                  <a:pt x="239" y="67"/>
                </a:lnTo>
                <a:lnTo>
                  <a:pt x="257" y="48"/>
                </a:lnTo>
                <a:lnTo>
                  <a:pt x="284" y="45"/>
                </a:lnTo>
                <a:lnTo>
                  <a:pt x="301" y="29"/>
                </a:lnTo>
                <a:lnTo>
                  <a:pt x="321" y="57"/>
                </a:lnTo>
                <a:lnTo>
                  <a:pt x="401" y="52"/>
                </a:lnTo>
                <a:lnTo>
                  <a:pt x="438" y="81"/>
                </a:lnTo>
                <a:lnTo>
                  <a:pt x="558" y="74"/>
                </a:lnTo>
                <a:lnTo>
                  <a:pt x="576" y="59"/>
                </a:lnTo>
                <a:lnTo>
                  <a:pt x="621" y="83"/>
                </a:lnTo>
                <a:lnTo>
                  <a:pt x="669" y="105"/>
                </a:lnTo>
                <a:lnTo>
                  <a:pt x="691" y="95"/>
                </a:lnTo>
                <a:lnTo>
                  <a:pt x="706" y="83"/>
                </a:lnTo>
                <a:lnTo>
                  <a:pt x="745" y="91"/>
                </a:lnTo>
                <a:lnTo>
                  <a:pt x="718" y="74"/>
                </a:lnTo>
                <a:lnTo>
                  <a:pt x="694" y="76"/>
                </a:lnTo>
                <a:lnTo>
                  <a:pt x="656" y="81"/>
                </a:lnTo>
                <a:lnTo>
                  <a:pt x="638" y="57"/>
                </a:lnTo>
                <a:lnTo>
                  <a:pt x="617" y="45"/>
                </a:lnTo>
                <a:lnTo>
                  <a:pt x="617" y="24"/>
                </a:lnTo>
                <a:lnTo>
                  <a:pt x="624" y="2"/>
                </a:lnTo>
                <a:lnTo>
                  <a:pt x="640" y="0"/>
                </a:lnTo>
                <a:lnTo>
                  <a:pt x="662" y="19"/>
                </a:lnTo>
                <a:lnTo>
                  <a:pt x="669" y="10"/>
                </a:lnTo>
                <a:lnTo>
                  <a:pt x="687" y="0"/>
                </a:lnTo>
                <a:lnTo>
                  <a:pt x="710" y="14"/>
                </a:lnTo>
                <a:lnTo>
                  <a:pt x="722" y="2"/>
                </a:lnTo>
                <a:lnTo>
                  <a:pt x="735" y="21"/>
                </a:lnTo>
                <a:lnTo>
                  <a:pt x="736" y="35"/>
                </a:lnTo>
                <a:lnTo>
                  <a:pt x="769" y="52"/>
                </a:lnTo>
                <a:lnTo>
                  <a:pt x="757" y="67"/>
                </a:lnTo>
                <a:lnTo>
                  <a:pt x="757" y="86"/>
                </a:lnTo>
                <a:lnTo>
                  <a:pt x="813" y="91"/>
                </a:lnTo>
                <a:lnTo>
                  <a:pt x="827" y="67"/>
                </a:lnTo>
                <a:lnTo>
                  <a:pt x="817" y="55"/>
                </a:lnTo>
                <a:lnTo>
                  <a:pt x="792" y="57"/>
                </a:lnTo>
                <a:lnTo>
                  <a:pt x="798" y="29"/>
                </a:lnTo>
                <a:lnTo>
                  <a:pt x="848" y="45"/>
                </a:lnTo>
                <a:lnTo>
                  <a:pt x="858" y="64"/>
                </a:lnTo>
                <a:lnTo>
                  <a:pt x="899" y="64"/>
                </a:lnTo>
                <a:lnTo>
                  <a:pt x="940" y="88"/>
                </a:lnTo>
                <a:lnTo>
                  <a:pt x="961" y="83"/>
                </a:lnTo>
                <a:lnTo>
                  <a:pt x="984" y="105"/>
                </a:lnTo>
                <a:lnTo>
                  <a:pt x="961" y="134"/>
                </a:lnTo>
                <a:lnTo>
                  <a:pt x="942" y="112"/>
                </a:lnTo>
                <a:lnTo>
                  <a:pt x="930" y="119"/>
                </a:lnTo>
                <a:lnTo>
                  <a:pt x="911" y="136"/>
                </a:lnTo>
                <a:lnTo>
                  <a:pt x="883" y="150"/>
                </a:lnTo>
                <a:lnTo>
                  <a:pt x="897" y="172"/>
                </a:lnTo>
                <a:lnTo>
                  <a:pt x="872" y="174"/>
                </a:lnTo>
                <a:lnTo>
                  <a:pt x="852" y="202"/>
                </a:lnTo>
                <a:lnTo>
                  <a:pt x="831" y="238"/>
                </a:lnTo>
                <a:lnTo>
                  <a:pt x="862" y="269"/>
                </a:lnTo>
                <a:lnTo>
                  <a:pt x="887" y="305"/>
                </a:lnTo>
                <a:lnTo>
                  <a:pt x="934" y="310"/>
                </a:lnTo>
                <a:lnTo>
                  <a:pt x="975" y="305"/>
                </a:lnTo>
                <a:lnTo>
                  <a:pt x="994" y="324"/>
                </a:lnTo>
                <a:lnTo>
                  <a:pt x="985" y="333"/>
                </a:lnTo>
                <a:lnTo>
                  <a:pt x="973" y="352"/>
                </a:lnTo>
                <a:lnTo>
                  <a:pt x="992" y="386"/>
                </a:lnTo>
                <a:lnTo>
                  <a:pt x="998" y="410"/>
                </a:lnTo>
                <a:lnTo>
                  <a:pt x="1021" y="422"/>
                </a:lnTo>
                <a:lnTo>
                  <a:pt x="1051" y="400"/>
                </a:lnTo>
                <a:lnTo>
                  <a:pt x="1043" y="370"/>
                </a:lnTo>
                <a:lnTo>
                  <a:pt x="1016" y="343"/>
                </a:lnTo>
                <a:lnTo>
                  <a:pt x="1047" y="312"/>
                </a:lnTo>
                <a:lnTo>
                  <a:pt x="1021" y="260"/>
                </a:lnTo>
                <a:lnTo>
                  <a:pt x="996" y="238"/>
                </a:lnTo>
                <a:lnTo>
                  <a:pt x="1016" y="220"/>
                </a:lnTo>
                <a:lnTo>
                  <a:pt x="1012" y="191"/>
                </a:lnTo>
                <a:lnTo>
                  <a:pt x="1026" y="174"/>
                </a:lnTo>
                <a:lnTo>
                  <a:pt x="1051" y="191"/>
                </a:lnTo>
                <a:lnTo>
                  <a:pt x="1109" y="252"/>
                </a:lnTo>
                <a:lnTo>
                  <a:pt x="1144" y="262"/>
                </a:lnTo>
                <a:lnTo>
                  <a:pt x="1154" y="245"/>
                </a:lnTo>
                <a:lnTo>
                  <a:pt x="1146" y="212"/>
                </a:lnTo>
                <a:lnTo>
                  <a:pt x="1166" y="217"/>
                </a:lnTo>
                <a:lnTo>
                  <a:pt x="1202" y="255"/>
                </a:lnTo>
                <a:lnTo>
                  <a:pt x="1208" y="276"/>
                </a:lnTo>
                <a:lnTo>
                  <a:pt x="1228" y="290"/>
                </a:lnTo>
                <a:lnTo>
                  <a:pt x="1269" y="307"/>
                </a:lnTo>
                <a:lnTo>
                  <a:pt x="1290" y="338"/>
                </a:lnTo>
                <a:lnTo>
                  <a:pt x="1321" y="360"/>
                </a:lnTo>
                <a:lnTo>
                  <a:pt x="1338" y="367"/>
                </a:lnTo>
                <a:lnTo>
                  <a:pt x="1339" y="386"/>
                </a:lnTo>
                <a:lnTo>
                  <a:pt x="1315" y="398"/>
                </a:lnTo>
                <a:lnTo>
                  <a:pt x="1301" y="384"/>
                </a:lnTo>
                <a:lnTo>
                  <a:pt x="1288" y="386"/>
                </a:lnTo>
                <a:lnTo>
                  <a:pt x="1284" y="417"/>
                </a:lnTo>
                <a:lnTo>
                  <a:pt x="1264" y="424"/>
                </a:lnTo>
                <a:lnTo>
                  <a:pt x="1241" y="408"/>
                </a:lnTo>
                <a:lnTo>
                  <a:pt x="1194" y="408"/>
                </a:lnTo>
                <a:lnTo>
                  <a:pt x="1187" y="443"/>
                </a:lnTo>
                <a:lnTo>
                  <a:pt x="1199" y="464"/>
                </a:lnTo>
                <a:lnTo>
                  <a:pt x="1218" y="453"/>
                </a:lnTo>
                <a:lnTo>
                  <a:pt x="1236" y="448"/>
                </a:lnTo>
                <a:lnTo>
                  <a:pt x="1255" y="460"/>
                </a:lnTo>
                <a:lnTo>
                  <a:pt x="1231" y="486"/>
                </a:lnTo>
                <a:lnTo>
                  <a:pt x="1255" y="510"/>
                </a:lnTo>
                <a:lnTo>
                  <a:pt x="1288" y="517"/>
                </a:lnTo>
                <a:lnTo>
                  <a:pt x="1284" y="531"/>
                </a:lnTo>
                <a:lnTo>
                  <a:pt x="1272" y="534"/>
                </a:lnTo>
                <a:lnTo>
                  <a:pt x="1241" y="615"/>
                </a:lnTo>
                <a:lnTo>
                  <a:pt x="1243" y="562"/>
                </a:lnTo>
                <a:lnTo>
                  <a:pt x="1257" y="536"/>
                </a:lnTo>
                <a:lnTo>
                  <a:pt x="1241" y="524"/>
                </a:lnTo>
                <a:lnTo>
                  <a:pt x="1222" y="541"/>
                </a:lnTo>
                <a:lnTo>
                  <a:pt x="1232" y="555"/>
                </a:lnTo>
                <a:lnTo>
                  <a:pt x="1218" y="565"/>
                </a:lnTo>
                <a:lnTo>
                  <a:pt x="1204" y="577"/>
                </a:lnTo>
                <a:lnTo>
                  <a:pt x="1206" y="612"/>
                </a:lnTo>
                <a:lnTo>
                  <a:pt x="1185" y="627"/>
                </a:lnTo>
                <a:lnTo>
                  <a:pt x="1156" y="631"/>
                </a:lnTo>
                <a:lnTo>
                  <a:pt x="1166" y="650"/>
                </a:lnTo>
                <a:lnTo>
                  <a:pt x="1156" y="672"/>
                </a:lnTo>
                <a:lnTo>
                  <a:pt x="1166" y="689"/>
                </a:lnTo>
                <a:lnTo>
                  <a:pt x="1150" y="724"/>
                </a:lnTo>
                <a:lnTo>
                  <a:pt x="1144" y="757"/>
                </a:lnTo>
                <a:lnTo>
                  <a:pt x="1119" y="777"/>
                </a:lnTo>
                <a:lnTo>
                  <a:pt x="1088" y="829"/>
                </a:lnTo>
                <a:lnTo>
                  <a:pt x="1084" y="865"/>
                </a:lnTo>
                <a:lnTo>
                  <a:pt x="1095" y="893"/>
                </a:lnTo>
                <a:lnTo>
                  <a:pt x="1109" y="929"/>
                </a:lnTo>
                <a:lnTo>
                  <a:pt x="1117" y="967"/>
                </a:lnTo>
                <a:lnTo>
                  <a:pt x="1103" y="984"/>
                </a:lnTo>
                <a:lnTo>
                  <a:pt x="1084" y="972"/>
                </a:lnTo>
                <a:lnTo>
                  <a:pt x="1088" y="953"/>
                </a:lnTo>
                <a:lnTo>
                  <a:pt x="1078" y="910"/>
                </a:lnTo>
                <a:lnTo>
                  <a:pt x="1066" y="903"/>
                </a:lnTo>
                <a:lnTo>
                  <a:pt x="1058" y="877"/>
                </a:lnTo>
                <a:lnTo>
                  <a:pt x="1041" y="877"/>
                </a:lnTo>
                <a:lnTo>
                  <a:pt x="1022" y="862"/>
                </a:lnTo>
                <a:lnTo>
                  <a:pt x="1002" y="867"/>
                </a:lnTo>
                <a:lnTo>
                  <a:pt x="984" y="858"/>
                </a:lnTo>
                <a:lnTo>
                  <a:pt x="961" y="870"/>
                </a:lnTo>
                <a:lnTo>
                  <a:pt x="919" y="860"/>
                </a:lnTo>
                <a:lnTo>
                  <a:pt x="946" y="891"/>
                </a:lnTo>
                <a:lnTo>
                  <a:pt x="911" y="889"/>
                </a:lnTo>
                <a:lnTo>
                  <a:pt x="887" y="865"/>
                </a:lnTo>
                <a:lnTo>
                  <a:pt x="846" y="865"/>
                </a:lnTo>
                <a:lnTo>
                  <a:pt x="852" y="903"/>
                </a:lnTo>
                <a:lnTo>
                  <a:pt x="821" y="891"/>
                </a:lnTo>
                <a:lnTo>
                  <a:pt x="805" y="929"/>
                </a:lnTo>
                <a:lnTo>
                  <a:pt x="817" y="946"/>
                </a:lnTo>
                <a:lnTo>
                  <a:pt x="805" y="991"/>
                </a:lnTo>
                <a:lnTo>
                  <a:pt x="819" y="1044"/>
                </a:lnTo>
                <a:lnTo>
                  <a:pt x="835" y="1079"/>
                </a:lnTo>
                <a:lnTo>
                  <a:pt x="854" y="1113"/>
                </a:lnTo>
                <a:lnTo>
                  <a:pt x="911" y="1111"/>
                </a:lnTo>
                <a:lnTo>
                  <a:pt x="936" y="1103"/>
                </a:lnTo>
                <a:lnTo>
                  <a:pt x="940" y="1079"/>
                </a:lnTo>
                <a:lnTo>
                  <a:pt x="928" y="1060"/>
                </a:lnTo>
                <a:lnTo>
                  <a:pt x="930" y="1044"/>
                </a:lnTo>
                <a:lnTo>
                  <a:pt x="965" y="1049"/>
                </a:lnTo>
                <a:lnTo>
                  <a:pt x="1000" y="1039"/>
                </a:lnTo>
                <a:lnTo>
                  <a:pt x="1000" y="1060"/>
                </a:lnTo>
                <a:lnTo>
                  <a:pt x="989" y="1092"/>
                </a:lnTo>
                <a:lnTo>
                  <a:pt x="973" y="1115"/>
                </a:lnTo>
                <a:lnTo>
                  <a:pt x="969" y="1148"/>
                </a:lnTo>
                <a:lnTo>
                  <a:pt x="992" y="1162"/>
                </a:lnTo>
                <a:lnTo>
                  <a:pt x="1022" y="1158"/>
                </a:lnTo>
                <a:lnTo>
                  <a:pt x="1041" y="1170"/>
                </a:lnTo>
                <a:lnTo>
                  <a:pt x="1058" y="1165"/>
                </a:lnTo>
                <a:lnTo>
                  <a:pt x="1064" y="1186"/>
                </a:lnTo>
                <a:lnTo>
                  <a:pt x="1049" y="1220"/>
                </a:lnTo>
                <a:lnTo>
                  <a:pt x="1062" y="1239"/>
                </a:lnTo>
                <a:lnTo>
                  <a:pt x="1064" y="1277"/>
                </a:lnTo>
                <a:lnTo>
                  <a:pt x="1084" y="1304"/>
                </a:lnTo>
                <a:lnTo>
                  <a:pt x="1111" y="1310"/>
                </a:lnTo>
                <a:lnTo>
                  <a:pt x="1129" y="1304"/>
                </a:lnTo>
                <a:lnTo>
                  <a:pt x="1138" y="1306"/>
                </a:lnTo>
                <a:lnTo>
                  <a:pt x="1173" y="1306"/>
                </a:lnTo>
                <a:lnTo>
                  <a:pt x="1204" y="1308"/>
                </a:lnTo>
                <a:lnTo>
                  <a:pt x="1212" y="1291"/>
                </a:lnTo>
                <a:lnTo>
                  <a:pt x="1185" y="1320"/>
                </a:lnTo>
                <a:lnTo>
                  <a:pt x="1166" y="1318"/>
                </a:lnTo>
                <a:lnTo>
                  <a:pt x="1148" y="1320"/>
                </a:lnTo>
                <a:lnTo>
                  <a:pt x="1111" y="1334"/>
                </a:lnTo>
                <a:lnTo>
                  <a:pt x="1080" y="1315"/>
                </a:lnTo>
                <a:lnTo>
                  <a:pt x="1051" y="1304"/>
                </a:lnTo>
                <a:lnTo>
                  <a:pt x="1039" y="1306"/>
                </a:lnTo>
                <a:lnTo>
                  <a:pt x="1041" y="1289"/>
                </a:lnTo>
                <a:lnTo>
                  <a:pt x="1039" y="1263"/>
                </a:lnTo>
                <a:lnTo>
                  <a:pt x="1014" y="1239"/>
                </a:lnTo>
                <a:lnTo>
                  <a:pt x="963" y="1225"/>
                </a:lnTo>
                <a:lnTo>
                  <a:pt x="955" y="1213"/>
                </a:lnTo>
                <a:lnTo>
                  <a:pt x="940" y="1215"/>
                </a:lnTo>
                <a:lnTo>
                  <a:pt x="926" y="1203"/>
                </a:lnTo>
                <a:lnTo>
                  <a:pt x="903" y="1191"/>
                </a:lnTo>
                <a:lnTo>
                  <a:pt x="879" y="1158"/>
                </a:lnTo>
                <a:lnTo>
                  <a:pt x="850" y="1148"/>
                </a:lnTo>
                <a:lnTo>
                  <a:pt x="834" y="1170"/>
                </a:lnTo>
                <a:lnTo>
                  <a:pt x="815" y="1153"/>
                </a:lnTo>
                <a:lnTo>
                  <a:pt x="792" y="1153"/>
                </a:lnTo>
                <a:lnTo>
                  <a:pt x="747" y="1141"/>
                </a:lnTo>
                <a:lnTo>
                  <a:pt x="665" y="1084"/>
                </a:lnTo>
                <a:lnTo>
                  <a:pt x="658" y="1025"/>
                </a:lnTo>
                <a:lnTo>
                  <a:pt x="650" y="1001"/>
                </a:lnTo>
                <a:lnTo>
                  <a:pt x="636" y="984"/>
                </a:lnTo>
                <a:lnTo>
                  <a:pt x="617" y="950"/>
                </a:lnTo>
                <a:lnTo>
                  <a:pt x="531" y="837"/>
                </a:lnTo>
                <a:lnTo>
                  <a:pt x="531" y="880"/>
                </a:lnTo>
                <a:lnTo>
                  <a:pt x="584" y="955"/>
                </a:lnTo>
                <a:lnTo>
                  <a:pt x="607" y="1020"/>
                </a:lnTo>
                <a:lnTo>
                  <a:pt x="574" y="1006"/>
                </a:lnTo>
                <a:lnTo>
                  <a:pt x="568" y="967"/>
                </a:lnTo>
                <a:lnTo>
                  <a:pt x="525" y="944"/>
                </a:lnTo>
                <a:lnTo>
                  <a:pt x="549" y="929"/>
                </a:lnTo>
                <a:lnTo>
                  <a:pt x="492" y="889"/>
                </a:lnTo>
                <a:lnTo>
                  <a:pt x="514" y="865"/>
                </a:lnTo>
                <a:lnTo>
                  <a:pt x="494" y="817"/>
                </a:lnTo>
                <a:lnTo>
                  <a:pt x="424" y="717"/>
                </a:lnTo>
                <a:lnTo>
                  <a:pt x="416" y="660"/>
                </a:lnTo>
                <a:lnTo>
                  <a:pt x="420" y="612"/>
                </a:lnTo>
                <a:lnTo>
                  <a:pt x="438" y="565"/>
                </a:lnTo>
                <a:lnTo>
                  <a:pt x="438" y="517"/>
                </a:lnTo>
                <a:lnTo>
                  <a:pt x="424" y="488"/>
                </a:lnTo>
                <a:lnTo>
                  <a:pt x="463" y="479"/>
                </a:lnTo>
                <a:lnTo>
                  <a:pt x="416" y="422"/>
                </a:lnTo>
                <a:lnTo>
                  <a:pt x="418" y="395"/>
                </a:lnTo>
                <a:lnTo>
                  <a:pt x="397" y="360"/>
                </a:lnTo>
                <a:lnTo>
                  <a:pt x="405" y="338"/>
                </a:lnTo>
                <a:lnTo>
                  <a:pt x="391" y="327"/>
                </a:lnTo>
                <a:lnTo>
                  <a:pt x="389" y="303"/>
                </a:lnTo>
                <a:lnTo>
                  <a:pt x="375" y="284"/>
                </a:lnTo>
                <a:lnTo>
                  <a:pt x="391" y="267"/>
                </a:lnTo>
                <a:lnTo>
                  <a:pt x="368" y="255"/>
                </a:lnTo>
                <a:lnTo>
                  <a:pt x="350" y="271"/>
                </a:lnTo>
                <a:lnTo>
                  <a:pt x="323" y="238"/>
                </a:lnTo>
                <a:lnTo>
                  <a:pt x="294" y="228"/>
                </a:lnTo>
                <a:lnTo>
                  <a:pt x="253" y="228"/>
                </a:lnTo>
                <a:lnTo>
                  <a:pt x="226" y="260"/>
                </a:lnTo>
                <a:lnTo>
                  <a:pt x="214" y="250"/>
                </a:lnTo>
                <a:lnTo>
                  <a:pt x="236" y="210"/>
                </a:lnTo>
                <a:lnTo>
                  <a:pt x="216" y="217"/>
                </a:lnTo>
                <a:lnTo>
                  <a:pt x="175" y="260"/>
                </a:lnTo>
                <a:lnTo>
                  <a:pt x="132" y="298"/>
                </a:lnTo>
                <a:lnTo>
                  <a:pt x="92" y="307"/>
                </a:lnTo>
                <a:lnTo>
                  <a:pt x="26" y="346"/>
                </a:lnTo>
                <a:lnTo>
                  <a:pt x="0" y="343"/>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132120" y="4648320"/>
            <a:ext cx="1169640" cy="1429560"/>
          </a:xfrm>
          <a:prstGeom prst="rect">
            <a:avLst/>
          </a:prstGeom>
          <a:noFill/>
          <a:ln w="0">
            <a:noFill/>
          </a:ln>
        </p:spPr>
        <p:style>
          <a:lnRef idx="0"/>
          <a:fillRef idx="0"/>
          <a:effectRef idx="0"/>
          <a:fontRef idx="minor"/>
        </p:style>
        <p:txBody>
          <a:bodyPr wrap="none" lIns="57240" rIns="57240" tIns="27000" bIns="27000" anchor="t">
            <a:spAutoFit/>
          </a:bodyPr>
          <a:p>
            <a:pPr>
              <a:lnSpc>
                <a:spcPct val="100000"/>
              </a:lnSpc>
              <a:tabLst>
                <a:tab algn="l" pos="0"/>
                <a:tab algn="l" pos="571680"/>
                <a:tab algn="l" pos="1143000"/>
                <a:tab algn="l" pos="1714680"/>
                <a:tab algn="l" pos="2286000"/>
                <a:tab algn="l" pos="2857680"/>
                <a:tab algn="l" pos="3429000"/>
                <a:tab algn="l" pos="4000680"/>
                <a:tab algn="l" pos="4572000"/>
                <a:tab algn="l" pos="5143680"/>
                <a:tab algn="l" pos="5715000"/>
                <a:tab algn="l" pos="6286680"/>
                <a:tab algn="l" pos="6858000"/>
                <a:tab algn="l" pos="7429680"/>
                <a:tab algn="l" pos="8001000"/>
                <a:tab algn="l" pos="8572680"/>
                <a:tab algn="l" pos="9144000"/>
                <a:tab algn="l" pos="9715680"/>
                <a:tab algn="l" pos="10287000"/>
                <a:tab algn="l" pos="10858680"/>
              </a:tabLst>
            </a:pPr>
            <a:r>
              <a:rPr b="1" lang="en-US" sz="900" strike="noStrike" u="none">
                <a:solidFill>
                  <a:srgbClr val="000000"/>
                </a:solidFill>
                <a:effectLst/>
                <a:uFillTx/>
                <a:latin typeface="Arial Narrow"/>
              </a:rPr>
              <a:t>Natural Gas</a:t>
            </a:r>
            <a:endParaRPr b="0" lang="en-US" sz="900" strike="noStrike" u="none">
              <a:solidFill>
                <a:srgbClr val="000000"/>
              </a:solidFill>
              <a:effectLst/>
              <a:uFillTx/>
              <a:latin typeface="Times New Roman"/>
            </a:endParaRPr>
          </a:p>
          <a:p>
            <a:pPr>
              <a:lnSpc>
                <a:spcPct val="100000"/>
              </a:lnSpc>
              <a:tabLst>
                <a:tab algn="l" pos="0"/>
                <a:tab algn="l" pos="571680"/>
                <a:tab algn="l" pos="1143000"/>
                <a:tab algn="l" pos="1714680"/>
                <a:tab algn="l" pos="2286000"/>
                <a:tab algn="l" pos="2857680"/>
                <a:tab algn="l" pos="3429000"/>
                <a:tab algn="l" pos="4000680"/>
                <a:tab algn="l" pos="4572000"/>
                <a:tab algn="l" pos="5143680"/>
                <a:tab algn="l" pos="5715000"/>
                <a:tab algn="l" pos="6286680"/>
                <a:tab algn="l" pos="6858000"/>
                <a:tab algn="l" pos="7429680"/>
                <a:tab algn="l" pos="8001000"/>
                <a:tab algn="l" pos="8572680"/>
                <a:tab algn="l" pos="9144000"/>
                <a:tab algn="l" pos="9715680"/>
                <a:tab algn="l" pos="10287000"/>
                <a:tab algn="l" pos="10858680"/>
              </a:tabLst>
            </a:pPr>
            <a:endParaRPr b="0" lang="en-US" sz="900" strike="noStrike" u="none">
              <a:solidFill>
                <a:srgbClr val="000000"/>
              </a:solidFill>
              <a:effectLst/>
              <a:uFillTx/>
              <a:latin typeface="Times New Roman"/>
            </a:endParaRPr>
          </a:p>
          <a:p>
            <a:pPr>
              <a:lnSpc>
                <a:spcPct val="100000"/>
              </a:lnSpc>
              <a:tabLst>
                <a:tab algn="l" pos="0"/>
                <a:tab algn="l" pos="571680"/>
                <a:tab algn="l" pos="1143000"/>
                <a:tab algn="l" pos="1714680"/>
                <a:tab algn="l" pos="2286000"/>
                <a:tab algn="l" pos="2857680"/>
                <a:tab algn="l" pos="3429000"/>
                <a:tab algn="l" pos="4000680"/>
                <a:tab algn="l" pos="4572000"/>
                <a:tab algn="l" pos="5143680"/>
                <a:tab algn="l" pos="5715000"/>
                <a:tab algn="l" pos="6286680"/>
                <a:tab algn="l" pos="6858000"/>
                <a:tab algn="l" pos="7429680"/>
                <a:tab algn="l" pos="8001000"/>
                <a:tab algn="l" pos="8572680"/>
                <a:tab algn="l" pos="9144000"/>
                <a:tab algn="l" pos="9715680"/>
                <a:tab algn="l" pos="10287000"/>
                <a:tab algn="l" pos="10858680"/>
              </a:tabLst>
            </a:pPr>
            <a:r>
              <a:rPr b="1" lang="en-US" sz="900" strike="noStrike" u="none">
                <a:solidFill>
                  <a:srgbClr val="000000"/>
                </a:solidFill>
                <a:effectLst/>
                <a:uFillTx/>
                <a:latin typeface="Arial Narrow"/>
              </a:rPr>
              <a:t>Electricity</a:t>
            </a:r>
            <a:endParaRPr b="0" lang="en-US" sz="900" strike="noStrike" u="none">
              <a:solidFill>
                <a:srgbClr val="000000"/>
              </a:solidFill>
              <a:effectLst/>
              <a:uFillTx/>
              <a:latin typeface="Times New Roman"/>
            </a:endParaRPr>
          </a:p>
          <a:p>
            <a:pPr>
              <a:lnSpc>
                <a:spcPct val="100000"/>
              </a:lnSpc>
              <a:tabLst>
                <a:tab algn="l" pos="0"/>
                <a:tab algn="l" pos="571680"/>
                <a:tab algn="l" pos="1143000"/>
                <a:tab algn="l" pos="1714680"/>
                <a:tab algn="l" pos="2286000"/>
                <a:tab algn="l" pos="2857680"/>
                <a:tab algn="l" pos="3429000"/>
                <a:tab algn="l" pos="4000680"/>
                <a:tab algn="l" pos="4572000"/>
                <a:tab algn="l" pos="5143680"/>
                <a:tab algn="l" pos="5715000"/>
                <a:tab algn="l" pos="6286680"/>
                <a:tab algn="l" pos="6858000"/>
                <a:tab algn="l" pos="7429680"/>
                <a:tab algn="l" pos="8001000"/>
                <a:tab algn="l" pos="8572680"/>
                <a:tab algn="l" pos="9144000"/>
                <a:tab algn="l" pos="9715680"/>
                <a:tab algn="l" pos="10287000"/>
                <a:tab algn="l" pos="10858680"/>
              </a:tabLst>
            </a:pPr>
            <a:endParaRPr b="0" lang="en-US" sz="900" strike="noStrike" u="none">
              <a:solidFill>
                <a:srgbClr val="000000"/>
              </a:solidFill>
              <a:effectLst/>
              <a:uFillTx/>
              <a:latin typeface="Times New Roman"/>
            </a:endParaRPr>
          </a:p>
          <a:p>
            <a:pPr>
              <a:lnSpc>
                <a:spcPct val="100000"/>
              </a:lnSpc>
              <a:tabLst>
                <a:tab algn="l" pos="0"/>
                <a:tab algn="l" pos="571680"/>
                <a:tab algn="l" pos="1143000"/>
                <a:tab algn="l" pos="1714680"/>
                <a:tab algn="l" pos="2286000"/>
                <a:tab algn="l" pos="2857680"/>
                <a:tab algn="l" pos="3429000"/>
                <a:tab algn="l" pos="4000680"/>
                <a:tab algn="l" pos="4572000"/>
                <a:tab algn="l" pos="5143680"/>
                <a:tab algn="l" pos="5715000"/>
                <a:tab algn="l" pos="6286680"/>
                <a:tab algn="l" pos="6858000"/>
                <a:tab algn="l" pos="7429680"/>
                <a:tab algn="l" pos="8001000"/>
                <a:tab algn="l" pos="8572680"/>
                <a:tab algn="l" pos="9144000"/>
                <a:tab algn="l" pos="9715680"/>
                <a:tab algn="l" pos="10287000"/>
                <a:tab algn="l" pos="10858680"/>
              </a:tabLst>
            </a:pPr>
            <a:r>
              <a:rPr b="1" lang="en-US" sz="900" strike="noStrike" u="none">
                <a:solidFill>
                  <a:srgbClr val="000000"/>
                </a:solidFill>
                <a:effectLst/>
                <a:uFillTx/>
                <a:latin typeface="Arial Narrow"/>
              </a:rPr>
              <a:t>Products</a:t>
            </a:r>
            <a:endParaRPr b="0" lang="en-US" sz="900" strike="noStrike" u="none">
              <a:solidFill>
                <a:srgbClr val="000000"/>
              </a:solidFill>
              <a:effectLst/>
              <a:uFillTx/>
              <a:latin typeface="Times New Roman"/>
            </a:endParaRPr>
          </a:p>
          <a:p>
            <a:pPr>
              <a:lnSpc>
                <a:spcPct val="100000"/>
              </a:lnSpc>
              <a:tabLst>
                <a:tab algn="l" pos="0"/>
                <a:tab algn="l" pos="571680"/>
                <a:tab algn="l" pos="1143000"/>
                <a:tab algn="l" pos="1714680"/>
                <a:tab algn="l" pos="2286000"/>
                <a:tab algn="l" pos="2857680"/>
                <a:tab algn="l" pos="3429000"/>
                <a:tab algn="l" pos="4000680"/>
                <a:tab algn="l" pos="4572000"/>
                <a:tab algn="l" pos="5143680"/>
                <a:tab algn="l" pos="5715000"/>
                <a:tab algn="l" pos="6286680"/>
                <a:tab algn="l" pos="6858000"/>
                <a:tab algn="l" pos="7429680"/>
                <a:tab algn="l" pos="8001000"/>
                <a:tab algn="l" pos="8572680"/>
                <a:tab algn="l" pos="9144000"/>
                <a:tab algn="l" pos="9715680"/>
                <a:tab algn="l" pos="10287000"/>
                <a:tab algn="l" pos="10858680"/>
              </a:tabLst>
            </a:pPr>
            <a:endParaRPr b="0" lang="en-US" sz="900" strike="noStrike" u="none">
              <a:solidFill>
                <a:srgbClr val="000000"/>
              </a:solidFill>
              <a:effectLst/>
              <a:uFillTx/>
              <a:latin typeface="Times New Roman"/>
            </a:endParaRPr>
          </a:p>
          <a:p>
            <a:pPr>
              <a:lnSpc>
                <a:spcPct val="100000"/>
              </a:lnSpc>
              <a:tabLst>
                <a:tab algn="l" pos="0"/>
                <a:tab algn="l" pos="571680"/>
                <a:tab algn="l" pos="1143000"/>
                <a:tab algn="l" pos="1714680"/>
                <a:tab algn="l" pos="2286000"/>
                <a:tab algn="l" pos="2857680"/>
                <a:tab algn="l" pos="3429000"/>
                <a:tab algn="l" pos="4000680"/>
                <a:tab algn="l" pos="4572000"/>
                <a:tab algn="l" pos="5143680"/>
                <a:tab algn="l" pos="5715000"/>
                <a:tab algn="l" pos="6286680"/>
                <a:tab algn="l" pos="6858000"/>
                <a:tab algn="l" pos="7429680"/>
                <a:tab algn="l" pos="8001000"/>
                <a:tab algn="l" pos="8572680"/>
                <a:tab algn="l" pos="9144000"/>
                <a:tab algn="l" pos="9715680"/>
                <a:tab algn="l" pos="10287000"/>
                <a:tab algn="l" pos="10858680"/>
              </a:tabLst>
            </a:pPr>
            <a:r>
              <a:rPr b="1" lang="en-US" sz="900" strike="noStrike" u="none">
                <a:solidFill>
                  <a:srgbClr val="000000"/>
                </a:solidFill>
                <a:effectLst/>
                <a:uFillTx/>
                <a:latin typeface="Arial Narrow"/>
              </a:rPr>
              <a:t>Emerging Products</a:t>
            </a:r>
            <a:endParaRPr b="0" lang="en-US" sz="900" strike="noStrike" u="none">
              <a:solidFill>
                <a:srgbClr val="000000"/>
              </a:solidFill>
              <a:effectLst/>
              <a:uFillTx/>
              <a:latin typeface="Times New Roman"/>
            </a:endParaRPr>
          </a:p>
          <a:p>
            <a:pPr>
              <a:lnSpc>
                <a:spcPct val="100000"/>
              </a:lnSpc>
              <a:tabLst>
                <a:tab algn="l" pos="0"/>
                <a:tab algn="l" pos="571680"/>
                <a:tab algn="l" pos="1143000"/>
                <a:tab algn="l" pos="1714680"/>
                <a:tab algn="l" pos="2286000"/>
                <a:tab algn="l" pos="2857680"/>
                <a:tab algn="l" pos="3429000"/>
                <a:tab algn="l" pos="4000680"/>
                <a:tab algn="l" pos="4572000"/>
                <a:tab algn="l" pos="5143680"/>
                <a:tab algn="l" pos="5715000"/>
                <a:tab algn="l" pos="6286680"/>
                <a:tab algn="l" pos="6858000"/>
                <a:tab algn="l" pos="7429680"/>
                <a:tab algn="l" pos="8001000"/>
                <a:tab algn="l" pos="8572680"/>
                <a:tab algn="l" pos="9144000"/>
                <a:tab algn="l" pos="9715680"/>
                <a:tab algn="l" pos="10287000"/>
                <a:tab algn="l" pos="10858680"/>
              </a:tabLst>
            </a:pPr>
            <a:endParaRPr b="0" lang="en-US" sz="900" strike="noStrike" u="none">
              <a:solidFill>
                <a:srgbClr val="000000"/>
              </a:solidFill>
              <a:effectLst/>
              <a:uFillTx/>
              <a:latin typeface="Times New Roman"/>
            </a:endParaRPr>
          </a:p>
          <a:p>
            <a:pPr>
              <a:lnSpc>
                <a:spcPct val="100000"/>
              </a:lnSpc>
              <a:tabLst>
                <a:tab algn="l" pos="0"/>
                <a:tab algn="l" pos="571680"/>
                <a:tab algn="l" pos="1143000"/>
                <a:tab algn="l" pos="1714680"/>
                <a:tab algn="l" pos="2286000"/>
                <a:tab algn="l" pos="2857680"/>
                <a:tab algn="l" pos="3429000"/>
                <a:tab algn="l" pos="4000680"/>
                <a:tab algn="l" pos="4572000"/>
                <a:tab algn="l" pos="5143680"/>
                <a:tab algn="l" pos="5715000"/>
                <a:tab algn="l" pos="6286680"/>
                <a:tab algn="l" pos="6858000"/>
                <a:tab algn="l" pos="7429680"/>
                <a:tab algn="l" pos="8001000"/>
                <a:tab algn="l" pos="8572680"/>
                <a:tab algn="l" pos="9144000"/>
                <a:tab algn="l" pos="9715680"/>
                <a:tab algn="l" pos="10287000"/>
                <a:tab algn="l" pos="10858680"/>
              </a:tabLst>
            </a:pPr>
            <a:r>
              <a:rPr b="1" lang="en-US" sz="900" strike="noStrike" u="none">
                <a:solidFill>
                  <a:srgbClr val="000000"/>
                </a:solidFill>
                <a:effectLst/>
                <a:uFillTx/>
                <a:latin typeface="Arial Narrow"/>
              </a:rPr>
              <a:t>Other</a:t>
            </a:r>
            <a:endParaRPr b="0" lang="en-US" sz="900" strike="noStrike" u="none">
              <a:solidFill>
                <a:srgbClr val="000000"/>
              </a:solidFill>
              <a:effectLst/>
              <a:uFillTx/>
              <a:latin typeface="Times New Roman"/>
            </a:endParaRPr>
          </a:p>
          <a:p>
            <a:pPr>
              <a:lnSpc>
                <a:spcPct val="100000"/>
              </a:lnSpc>
              <a:tabLst>
                <a:tab algn="l" pos="0"/>
                <a:tab algn="l" pos="571680"/>
                <a:tab algn="l" pos="1143000"/>
                <a:tab algn="l" pos="1714680"/>
                <a:tab algn="l" pos="2286000"/>
                <a:tab algn="l" pos="2857680"/>
                <a:tab algn="l" pos="3429000"/>
                <a:tab algn="l" pos="4000680"/>
                <a:tab algn="l" pos="4572000"/>
                <a:tab algn="l" pos="5143680"/>
                <a:tab algn="l" pos="5715000"/>
                <a:tab algn="l" pos="6286680"/>
                <a:tab algn="l" pos="6858000"/>
                <a:tab algn="l" pos="7429680"/>
                <a:tab algn="l" pos="8001000"/>
                <a:tab algn="l" pos="8572680"/>
                <a:tab algn="l" pos="9144000"/>
                <a:tab algn="l" pos="9715680"/>
                <a:tab algn="l" pos="10287000"/>
                <a:tab algn="l" pos="10858680"/>
              </a:tabLst>
            </a:pPr>
            <a:endParaRPr b="0" lang="en-US" sz="900" strike="noStrike" u="none">
              <a:solidFill>
                <a:srgbClr val="000000"/>
              </a:solidFill>
              <a:effectLst/>
              <a:uFillTx/>
              <a:latin typeface="Times New Roman"/>
            </a:endParaRPr>
          </a:p>
        </p:txBody>
      </p:sp>
      <p:graphicFrame>
        <p:nvGraphicFramePr>
          <p:cNvPr id="60" name=""/>
          <p:cNvGraphicFramePr/>
          <p:nvPr/>
        </p:nvGraphicFramePr>
        <p:xfrm>
          <a:off x="1273320" y="4668840"/>
          <a:ext cx="306360" cy="351000"/>
        </p:xfrm>
        <a:graphic>
          <a:graphicData uri="http://schemas.openxmlformats.org/presentationml/2006/ole">
            <p:oleObj r:id="rId1" spid="">
              <p:embed/>
              <p:pic>
                <p:nvPicPr>
                  <p:cNvPr id="61" name="" descr=""/>
                  <p:cNvPicPr/>
                  <p:nvPr/>
                </p:nvPicPr>
                <p:blipFill>
                  <a:blip r:embed="rId2"/>
                  <a:stretch/>
                </p:blipFill>
                <p:spPr>
                  <a:xfrm>
                    <a:off x="1273320" y="4668840"/>
                    <a:ext cx="306360" cy="351000"/>
                  </a:xfrm>
                  <a:prstGeom prst="rect">
                    <a:avLst/>
                  </a:prstGeom>
                  <a:noFill/>
                  <a:ln w="0">
                    <a:noFill/>
                  </a:ln>
                </p:spPr>
              </p:pic>
            </p:oleObj>
          </a:graphicData>
        </a:graphic>
      </p:graphicFrame>
      <p:graphicFrame>
        <p:nvGraphicFramePr>
          <p:cNvPr id="62" name=""/>
          <p:cNvGraphicFramePr/>
          <p:nvPr/>
        </p:nvGraphicFramePr>
        <p:xfrm>
          <a:off x="1270080" y="4930920"/>
          <a:ext cx="357120" cy="341280"/>
        </p:xfrm>
        <a:graphic>
          <a:graphicData uri="http://schemas.openxmlformats.org/presentationml/2006/ole">
            <p:oleObj r:id="rId3" spid="">
              <p:embed/>
              <p:pic>
                <p:nvPicPr>
                  <p:cNvPr id="63" name="" descr=""/>
                  <p:cNvPicPr/>
                  <p:nvPr/>
                </p:nvPicPr>
                <p:blipFill>
                  <a:blip r:embed="rId4"/>
                  <a:stretch/>
                </p:blipFill>
                <p:spPr>
                  <a:xfrm>
                    <a:off x="1270080" y="4930920"/>
                    <a:ext cx="357120" cy="341280"/>
                  </a:xfrm>
                  <a:prstGeom prst="rect">
                    <a:avLst/>
                  </a:prstGeom>
                  <a:noFill/>
                  <a:ln w="0">
                    <a:noFill/>
                  </a:ln>
                </p:spPr>
              </p:pic>
            </p:oleObj>
          </a:graphicData>
        </a:graphic>
      </p:graphicFrame>
      <p:graphicFrame>
        <p:nvGraphicFramePr>
          <p:cNvPr id="64" name=""/>
          <p:cNvGraphicFramePr/>
          <p:nvPr/>
        </p:nvGraphicFramePr>
        <p:xfrm>
          <a:off x="1266840" y="5477040"/>
          <a:ext cx="307800" cy="325440"/>
        </p:xfrm>
        <a:graphic>
          <a:graphicData uri="http://schemas.openxmlformats.org/presentationml/2006/ole">
            <p:oleObj r:id="rId5" spid="">
              <p:embed/>
              <p:pic>
                <p:nvPicPr>
                  <p:cNvPr id="65" name="" descr=""/>
                  <p:cNvPicPr/>
                  <p:nvPr/>
                </p:nvPicPr>
                <p:blipFill>
                  <a:blip r:embed="rId6"/>
                  <a:stretch/>
                </p:blipFill>
                <p:spPr>
                  <a:xfrm>
                    <a:off x="1266840" y="5477040"/>
                    <a:ext cx="307800" cy="325440"/>
                  </a:xfrm>
                  <a:prstGeom prst="rect">
                    <a:avLst/>
                  </a:prstGeom>
                  <a:noFill/>
                  <a:ln w="0">
                    <a:noFill/>
                  </a:ln>
                </p:spPr>
              </p:pic>
            </p:oleObj>
          </a:graphicData>
        </a:graphic>
      </p:graphicFrame>
      <p:sp>
        <p:nvSpPr>
          <p:cNvPr id="66" name=""/>
          <p:cNvSpPr/>
          <p:nvPr/>
        </p:nvSpPr>
        <p:spPr>
          <a:xfrm>
            <a:off x="3005280" y="1152360"/>
            <a:ext cx="739800" cy="669960"/>
          </a:xfrm>
          <a:custGeom>
            <a:avLst/>
            <a:gdLst/>
            <a:ahLst/>
            <a:rect l="l" t="t" r="r" b="b"/>
            <a:pathLst>
              <a:path w="466" h="422">
                <a:moveTo>
                  <a:pt x="0" y="86"/>
                </a:moveTo>
                <a:lnTo>
                  <a:pt x="11" y="54"/>
                </a:lnTo>
                <a:lnTo>
                  <a:pt x="11" y="31"/>
                </a:lnTo>
                <a:lnTo>
                  <a:pt x="28" y="0"/>
                </a:lnTo>
                <a:lnTo>
                  <a:pt x="112" y="20"/>
                </a:lnTo>
                <a:lnTo>
                  <a:pt x="257" y="57"/>
                </a:lnTo>
                <a:lnTo>
                  <a:pt x="314" y="89"/>
                </a:lnTo>
                <a:lnTo>
                  <a:pt x="390" y="118"/>
                </a:lnTo>
                <a:lnTo>
                  <a:pt x="427" y="172"/>
                </a:lnTo>
                <a:lnTo>
                  <a:pt x="465" y="201"/>
                </a:lnTo>
                <a:lnTo>
                  <a:pt x="451" y="221"/>
                </a:lnTo>
                <a:lnTo>
                  <a:pt x="451" y="246"/>
                </a:lnTo>
                <a:lnTo>
                  <a:pt x="436" y="253"/>
                </a:lnTo>
                <a:lnTo>
                  <a:pt x="423" y="275"/>
                </a:lnTo>
                <a:lnTo>
                  <a:pt x="436" y="298"/>
                </a:lnTo>
                <a:lnTo>
                  <a:pt x="434" y="315"/>
                </a:lnTo>
                <a:lnTo>
                  <a:pt x="419" y="338"/>
                </a:lnTo>
                <a:lnTo>
                  <a:pt x="421" y="361"/>
                </a:lnTo>
                <a:lnTo>
                  <a:pt x="447" y="384"/>
                </a:lnTo>
                <a:lnTo>
                  <a:pt x="448" y="407"/>
                </a:lnTo>
                <a:lnTo>
                  <a:pt x="442" y="419"/>
                </a:lnTo>
                <a:lnTo>
                  <a:pt x="417" y="421"/>
                </a:lnTo>
                <a:lnTo>
                  <a:pt x="398" y="410"/>
                </a:lnTo>
                <a:lnTo>
                  <a:pt x="377" y="381"/>
                </a:lnTo>
                <a:lnTo>
                  <a:pt x="368" y="381"/>
                </a:lnTo>
                <a:lnTo>
                  <a:pt x="358" y="370"/>
                </a:lnTo>
                <a:lnTo>
                  <a:pt x="347" y="336"/>
                </a:lnTo>
                <a:lnTo>
                  <a:pt x="335" y="324"/>
                </a:lnTo>
                <a:lnTo>
                  <a:pt x="307" y="307"/>
                </a:lnTo>
                <a:lnTo>
                  <a:pt x="284" y="295"/>
                </a:lnTo>
                <a:lnTo>
                  <a:pt x="250" y="263"/>
                </a:lnTo>
                <a:lnTo>
                  <a:pt x="236" y="241"/>
                </a:lnTo>
                <a:lnTo>
                  <a:pt x="238" y="223"/>
                </a:lnTo>
                <a:lnTo>
                  <a:pt x="253" y="209"/>
                </a:lnTo>
                <a:lnTo>
                  <a:pt x="240" y="189"/>
                </a:lnTo>
                <a:lnTo>
                  <a:pt x="227" y="201"/>
                </a:lnTo>
                <a:lnTo>
                  <a:pt x="206" y="172"/>
                </a:lnTo>
                <a:lnTo>
                  <a:pt x="202" y="186"/>
                </a:lnTo>
                <a:lnTo>
                  <a:pt x="183" y="186"/>
                </a:lnTo>
                <a:lnTo>
                  <a:pt x="179" y="175"/>
                </a:lnTo>
                <a:lnTo>
                  <a:pt x="179" y="155"/>
                </a:lnTo>
                <a:lnTo>
                  <a:pt x="170" y="144"/>
                </a:lnTo>
                <a:lnTo>
                  <a:pt x="158" y="146"/>
                </a:lnTo>
                <a:lnTo>
                  <a:pt x="141" y="114"/>
                </a:lnTo>
                <a:lnTo>
                  <a:pt x="129" y="112"/>
                </a:lnTo>
                <a:lnTo>
                  <a:pt x="109" y="97"/>
                </a:lnTo>
                <a:lnTo>
                  <a:pt x="69" y="100"/>
                </a:lnTo>
                <a:lnTo>
                  <a:pt x="29" y="97"/>
                </a:lnTo>
                <a:lnTo>
                  <a:pt x="0" y="86"/>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2448000" y="3389400"/>
            <a:ext cx="331560" cy="128520"/>
          </a:xfrm>
          <a:custGeom>
            <a:avLst/>
            <a:gdLst/>
            <a:ahLst/>
            <a:rect l="l" t="t" r="r" b="b"/>
            <a:pathLst>
              <a:path w="209" h="81">
                <a:moveTo>
                  <a:pt x="0" y="40"/>
                </a:moveTo>
                <a:lnTo>
                  <a:pt x="18" y="16"/>
                </a:lnTo>
                <a:lnTo>
                  <a:pt x="27" y="16"/>
                </a:lnTo>
                <a:lnTo>
                  <a:pt x="41" y="5"/>
                </a:lnTo>
                <a:lnTo>
                  <a:pt x="58" y="5"/>
                </a:lnTo>
                <a:lnTo>
                  <a:pt x="62" y="2"/>
                </a:lnTo>
                <a:lnTo>
                  <a:pt x="68" y="0"/>
                </a:lnTo>
                <a:lnTo>
                  <a:pt x="89" y="14"/>
                </a:lnTo>
                <a:lnTo>
                  <a:pt x="95" y="24"/>
                </a:lnTo>
                <a:lnTo>
                  <a:pt x="99" y="19"/>
                </a:lnTo>
                <a:lnTo>
                  <a:pt x="116" y="29"/>
                </a:lnTo>
                <a:lnTo>
                  <a:pt x="126" y="29"/>
                </a:lnTo>
                <a:lnTo>
                  <a:pt x="134" y="35"/>
                </a:lnTo>
                <a:lnTo>
                  <a:pt x="149" y="40"/>
                </a:lnTo>
                <a:lnTo>
                  <a:pt x="149" y="52"/>
                </a:lnTo>
                <a:lnTo>
                  <a:pt x="175" y="52"/>
                </a:lnTo>
                <a:lnTo>
                  <a:pt x="182" y="64"/>
                </a:lnTo>
                <a:lnTo>
                  <a:pt x="198" y="64"/>
                </a:lnTo>
                <a:lnTo>
                  <a:pt x="208" y="78"/>
                </a:lnTo>
                <a:lnTo>
                  <a:pt x="203" y="80"/>
                </a:lnTo>
                <a:lnTo>
                  <a:pt x="198" y="76"/>
                </a:lnTo>
                <a:lnTo>
                  <a:pt x="196" y="74"/>
                </a:lnTo>
                <a:lnTo>
                  <a:pt x="182" y="76"/>
                </a:lnTo>
                <a:lnTo>
                  <a:pt x="178" y="78"/>
                </a:lnTo>
                <a:lnTo>
                  <a:pt x="165" y="80"/>
                </a:lnTo>
                <a:lnTo>
                  <a:pt x="146" y="80"/>
                </a:lnTo>
                <a:lnTo>
                  <a:pt x="134" y="80"/>
                </a:lnTo>
                <a:lnTo>
                  <a:pt x="134" y="74"/>
                </a:lnTo>
                <a:lnTo>
                  <a:pt x="116" y="54"/>
                </a:lnTo>
                <a:lnTo>
                  <a:pt x="116" y="42"/>
                </a:lnTo>
                <a:lnTo>
                  <a:pt x="95" y="42"/>
                </a:lnTo>
                <a:lnTo>
                  <a:pt x="87" y="35"/>
                </a:lnTo>
                <a:lnTo>
                  <a:pt x="80" y="42"/>
                </a:lnTo>
                <a:lnTo>
                  <a:pt x="74" y="33"/>
                </a:lnTo>
                <a:lnTo>
                  <a:pt x="68" y="33"/>
                </a:lnTo>
                <a:lnTo>
                  <a:pt x="68" y="21"/>
                </a:lnTo>
                <a:lnTo>
                  <a:pt x="62" y="16"/>
                </a:lnTo>
                <a:lnTo>
                  <a:pt x="43" y="19"/>
                </a:lnTo>
                <a:lnTo>
                  <a:pt x="31" y="33"/>
                </a:lnTo>
                <a:lnTo>
                  <a:pt x="17" y="35"/>
                </a:lnTo>
                <a:lnTo>
                  <a:pt x="0" y="4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1278000" y="5175360"/>
            <a:ext cx="119160" cy="139680"/>
          </a:xfrm>
          <a:prstGeom prst="diamond">
            <a:avLst/>
          </a:prstGeom>
          <a:solidFill>
            <a:srgbClr val="ff00ff"/>
          </a:solidFill>
          <a:ln w="0">
            <a:noFill/>
          </a:ln>
        </p:spPr>
        <p:style>
          <a:lnRef idx="0"/>
          <a:fillRef idx="0"/>
          <a:effectRef idx="0"/>
          <a:fontRef idx="minor"/>
        </p:style>
        <p:txBody>
          <a:bodyPr wrap="none" lIns="90000" rIns="90000" tIns="23040" bIns="23040" anchor="ctr">
            <a:noAutofit/>
          </a:bodyPr>
          <a:p>
            <a:endParaRPr b="0" lang="en-US" sz="2400" strike="noStrike" u="none">
              <a:solidFill>
                <a:srgbClr val="000000"/>
              </a:solidFill>
              <a:effectLst/>
              <a:uFillTx/>
              <a:latin typeface="Times New Roman"/>
            </a:endParaRPr>
          </a:p>
        </p:txBody>
      </p:sp>
      <p:sp>
        <p:nvSpPr>
          <p:cNvPr id="69" name=""/>
          <p:cNvSpPr/>
          <p:nvPr/>
        </p:nvSpPr>
        <p:spPr>
          <a:xfrm>
            <a:off x="2101680" y="2614680"/>
            <a:ext cx="1244880" cy="33624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Calgary</a:t>
            </a:r>
            <a:endParaRPr b="0" lang="en-US" sz="1600" strike="noStrike" u="none">
              <a:solidFill>
                <a:srgbClr val="000000"/>
              </a:solidFill>
              <a:effectLst/>
              <a:uFillTx/>
              <a:latin typeface="Times New Roman"/>
            </a:endParaRPr>
          </a:p>
        </p:txBody>
      </p:sp>
      <p:graphicFrame>
        <p:nvGraphicFramePr>
          <p:cNvPr id="70" name=""/>
          <p:cNvGraphicFramePr/>
          <p:nvPr/>
        </p:nvGraphicFramePr>
        <p:xfrm>
          <a:off x="1909800" y="2558880"/>
          <a:ext cx="257040" cy="235080"/>
        </p:xfrm>
        <a:graphic>
          <a:graphicData uri="http://schemas.openxmlformats.org/presentationml/2006/ole">
            <p:oleObj r:id="rId7" spid="">
              <p:embed/>
              <p:pic>
                <p:nvPicPr>
                  <p:cNvPr id="71" name="" descr=""/>
                  <p:cNvPicPr/>
                  <p:nvPr/>
                </p:nvPicPr>
                <p:blipFill>
                  <a:blip r:embed="rId8"/>
                  <a:stretch/>
                </p:blipFill>
                <p:spPr>
                  <a:xfrm>
                    <a:off x="1909800" y="2558880"/>
                    <a:ext cx="257040" cy="235080"/>
                  </a:xfrm>
                  <a:prstGeom prst="rect">
                    <a:avLst/>
                  </a:prstGeom>
                  <a:noFill/>
                  <a:ln w="0">
                    <a:noFill/>
                  </a:ln>
                </p:spPr>
              </p:pic>
            </p:oleObj>
          </a:graphicData>
        </a:graphic>
      </p:graphicFrame>
      <p:graphicFrame>
        <p:nvGraphicFramePr>
          <p:cNvPr id="72" name=""/>
          <p:cNvGraphicFramePr/>
          <p:nvPr/>
        </p:nvGraphicFramePr>
        <p:xfrm>
          <a:off x="2021040" y="2554200"/>
          <a:ext cx="241200" cy="241560"/>
        </p:xfrm>
        <a:graphic>
          <a:graphicData uri="http://schemas.openxmlformats.org/presentationml/2006/ole">
            <p:oleObj r:id="rId9" spid="">
              <p:embed/>
              <p:pic>
                <p:nvPicPr>
                  <p:cNvPr id="73" name="" descr=""/>
                  <p:cNvPicPr/>
                  <p:nvPr/>
                </p:nvPicPr>
                <p:blipFill>
                  <a:blip r:embed="rId10"/>
                  <a:stretch/>
                </p:blipFill>
                <p:spPr>
                  <a:xfrm>
                    <a:off x="2021040" y="2554200"/>
                    <a:ext cx="241200" cy="241560"/>
                  </a:xfrm>
                  <a:prstGeom prst="rect">
                    <a:avLst/>
                  </a:prstGeom>
                  <a:noFill/>
                  <a:ln w="0">
                    <a:noFill/>
                  </a:ln>
                </p:spPr>
              </p:pic>
            </p:oleObj>
          </a:graphicData>
        </a:graphic>
      </p:graphicFrame>
      <p:graphicFrame>
        <p:nvGraphicFramePr>
          <p:cNvPr id="74" name=""/>
          <p:cNvGraphicFramePr/>
          <p:nvPr/>
        </p:nvGraphicFramePr>
        <p:xfrm>
          <a:off x="2233440" y="2548080"/>
          <a:ext cx="265320" cy="277560"/>
        </p:xfrm>
        <a:graphic>
          <a:graphicData uri="http://schemas.openxmlformats.org/presentationml/2006/ole">
            <p:oleObj r:id="rId11" spid="">
              <p:embed/>
              <p:pic>
                <p:nvPicPr>
                  <p:cNvPr id="75" name="" descr=""/>
                  <p:cNvPicPr/>
                  <p:nvPr/>
                </p:nvPicPr>
                <p:blipFill>
                  <a:blip r:embed="rId12"/>
                  <a:stretch/>
                </p:blipFill>
                <p:spPr>
                  <a:xfrm>
                    <a:off x="2233440" y="2548080"/>
                    <a:ext cx="265320" cy="277560"/>
                  </a:xfrm>
                  <a:prstGeom prst="rect">
                    <a:avLst/>
                  </a:prstGeom>
                  <a:noFill/>
                  <a:ln w="0">
                    <a:noFill/>
                  </a:ln>
                </p:spPr>
              </p:pic>
            </p:oleObj>
          </a:graphicData>
        </a:graphic>
      </p:graphicFrame>
      <p:sp>
        <p:nvSpPr>
          <p:cNvPr id="76" name=""/>
          <p:cNvSpPr/>
          <p:nvPr/>
        </p:nvSpPr>
        <p:spPr>
          <a:xfrm>
            <a:off x="826920" y="2803680"/>
            <a:ext cx="1249560" cy="33624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Portland</a:t>
            </a:r>
            <a:endParaRPr b="0" lang="en-US" sz="1600" strike="noStrike" u="none">
              <a:solidFill>
                <a:srgbClr val="000000"/>
              </a:solidFill>
              <a:effectLst/>
              <a:uFillTx/>
              <a:latin typeface="Times New Roman"/>
            </a:endParaRPr>
          </a:p>
        </p:txBody>
      </p:sp>
      <p:graphicFrame>
        <p:nvGraphicFramePr>
          <p:cNvPr id="77" name=""/>
          <p:cNvGraphicFramePr/>
          <p:nvPr/>
        </p:nvGraphicFramePr>
        <p:xfrm>
          <a:off x="1512720" y="2662200"/>
          <a:ext cx="228600" cy="273240"/>
        </p:xfrm>
        <a:graphic>
          <a:graphicData uri="http://schemas.openxmlformats.org/presentationml/2006/ole">
            <p:oleObj r:id="rId13" spid="">
              <p:embed/>
              <p:pic>
                <p:nvPicPr>
                  <p:cNvPr id="78" name="" descr=""/>
                  <p:cNvPicPr/>
                  <p:nvPr/>
                </p:nvPicPr>
                <p:blipFill>
                  <a:blip r:embed="rId14"/>
                  <a:stretch/>
                </p:blipFill>
                <p:spPr>
                  <a:xfrm>
                    <a:off x="1512720" y="2662200"/>
                    <a:ext cx="228600" cy="273240"/>
                  </a:xfrm>
                  <a:prstGeom prst="rect">
                    <a:avLst/>
                  </a:prstGeom>
                  <a:noFill/>
                  <a:ln w="0">
                    <a:noFill/>
                  </a:ln>
                </p:spPr>
              </p:pic>
            </p:oleObj>
          </a:graphicData>
        </a:graphic>
      </p:graphicFrame>
      <p:sp>
        <p:nvSpPr>
          <p:cNvPr id="79" name=""/>
          <p:cNvSpPr/>
          <p:nvPr/>
        </p:nvSpPr>
        <p:spPr>
          <a:xfrm>
            <a:off x="2536920" y="3048120"/>
            <a:ext cx="1120680" cy="33624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Houston</a:t>
            </a:r>
            <a:endParaRPr b="0" lang="en-US" sz="1600" strike="noStrike" u="none">
              <a:solidFill>
                <a:srgbClr val="000000"/>
              </a:solidFill>
              <a:effectLst/>
              <a:uFillTx/>
              <a:latin typeface="Times New Roman"/>
            </a:endParaRPr>
          </a:p>
        </p:txBody>
      </p:sp>
      <p:sp>
        <p:nvSpPr>
          <p:cNvPr id="80" name=""/>
          <p:cNvSpPr/>
          <p:nvPr/>
        </p:nvSpPr>
        <p:spPr>
          <a:xfrm>
            <a:off x="2136600" y="2544840"/>
            <a:ext cx="108000" cy="117360"/>
          </a:xfrm>
          <a:prstGeom prst="diamond">
            <a:avLst/>
          </a:prstGeom>
          <a:solidFill>
            <a:srgbClr val="ff00ff"/>
          </a:solidFill>
          <a:ln w="0">
            <a:noFill/>
          </a:ln>
        </p:spPr>
        <p:style>
          <a:lnRef idx="0"/>
          <a:fillRef idx="0"/>
          <a:effectRef idx="0"/>
          <a:fontRef idx="minor"/>
        </p:style>
        <p:txBody>
          <a:bodyPr wrap="none" lIns="90000" rIns="90000" tIns="12240" bIns="12240" anchor="ctr">
            <a:noAutofit/>
          </a:bodyPr>
          <a:p>
            <a:endParaRPr b="0" lang="en-US" sz="2400" strike="noStrike" u="none">
              <a:solidFill>
                <a:srgbClr val="000000"/>
              </a:solidFill>
              <a:effectLst/>
              <a:uFillTx/>
              <a:latin typeface="Times New Roman"/>
            </a:endParaRPr>
          </a:p>
        </p:txBody>
      </p:sp>
      <p:graphicFrame>
        <p:nvGraphicFramePr>
          <p:cNvPr id="81" name=""/>
          <p:cNvGraphicFramePr/>
          <p:nvPr/>
        </p:nvGraphicFramePr>
        <p:xfrm>
          <a:off x="1890720" y="3086280"/>
          <a:ext cx="239760" cy="245880"/>
        </p:xfrm>
        <a:graphic>
          <a:graphicData uri="http://schemas.openxmlformats.org/presentationml/2006/ole">
            <p:oleObj r:id="rId15" spid="">
              <p:embed/>
              <p:pic>
                <p:nvPicPr>
                  <p:cNvPr id="82" name="" descr=""/>
                  <p:cNvPicPr/>
                  <p:nvPr/>
                </p:nvPicPr>
                <p:blipFill>
                  <a:blip r:embed="rId16"/>
                  <a:stretch/>
                </p:blipFill>
                <p:spPr>
                  <a:xfrm>
                    <a:off x="1890720" y="3086280"/>
                    <a:ext cx="239760" cy="245880"/>
                  </a:xfrm>
                  <a:prstGeom prst="rect">
                    <a:avLst/>
                  </a:prstGeom>
                  <a:noFill/>
                  <a:ln w="0">
                    <a:noFill/>
                  </a:ln>
                </p:spPr>
              </p:pic>
            </p:oleObj>
          </a:graphicData>
        </a:graphic>
      </p:graphicFrame>
      <p:graphicFrame>
        <p:nvGraphicFramePr>
          <p:cNvPr id="83" name=""/>
          <p:cNvGraphicFramePr/>
          <p:nvPr/>
        </p:nvGraphicFramePr>
        <p:xfrm>
          <a:off x="1989000" y="3086280"/>
          <a:ext cx="223920" cy="241200"/>
        </p:xfrm>
        <a:graphic>
          <a:graphicData uri="http://schemas.openxmlformats.org/presentationml/2006/ole">
            <p:oleObj r:id="rId17" spid="">
              <p:embed/>
              <p:pic>
                <p:nvPicPr>
                  <p:cNvPr id="84" name="" descr=""/>
                  <p:cNvPicPr/>
                  <p:nvPr/>
                </p:nvPicPr>
                <p:blipFill>
                  <a:blip r:embed="rId18"/>
                  <a:stretch/>
                </p:blipFill>
                <p:spPr>
                  <a:xfrm>
                    <a:off x="1989000" y="3086280"/>
                    <a:ext cx="223920" cy="241200"/>
                  </a:xfrm>
                  <a:prstGeom prst="rect">
                    <a:avLst/>
                  </a:prstGeom>
                  <a:noFill/>
                  <a:ln w="0">
                    <a:noFill/>
                  </a:ln>
                </p:spPr>
              </p:pic>
            </p:oleObj>
          </a:graphicData>
        </a:graphic>
      </p:graphicFrame>
      <p:sp>
        <p:nvSpPr>
          <p:cNvPr id="85" name=""/>
          <p:cNvSpPr/>
          <p:nvPr/>
        </p:nvSpPr>
        <p:spPr>
          <a:xfrm>
            <a:off x="2077920" y="3078000"/>
            <a:ext cx="92160" cy="115920"/>
          </a:xfrm>
          <a:prstGeom prst="diamond">
            <a:avLst/>
          </a:prstGeom>
          <a:solidFill>
            <a:srgbClr val="ff00ff"/>
          </a:solidFill>
          <a:ln w="0">
            <a:noFill/>
          </a:ln>
        </p:spPr>
        <p:style>
          <a:lnRef idx="0"/>
          <a:fillRef idx="0"/>
          <a:effectRef idx="0"/>
          <a:fontRef idx="minor"/>
        </p:style>
        <p:txBody>
          <a:bodyPr wrap="none" lIns="90000" rIns="90000" tIns="11520" bIns="11520" anchor="ctr">
            <a:noAutofit/>
          </a:bodyPr>
          <a:p>
            <a:endParaRPr b="0" lang="en-US" sz="2400" strike="noStrike" u="none">
              <a:solidFill>
                <a:srgbClr val="000000"/>
              </a:solidFill>
              <a:effectLst/>
              <a:uFillTx/>
              <a:latin typeface="Times New Roman"/>
            </a:endParaRPr>
          </a:p>
        </p:txBody>
      </p:sp>
      <p:graphicFrame>
        <p:nvGraphicFramePr>
          <p:cNvPr id="86" name=""/>
          <p:cNvGraphicFramePr/>
          <p:nvPr/>
        </p:nvGraphicFramePr>
        <p:xfrm>
          <a:off x="2162160" y="3078000"/>
          <a:ext cx="231840" cy="263520"/>
        </p:xfrm>
        <a:graphic>
          <a:graphicData uri="http://schemas.openxmlformats.org/presentationml/2006/ole">
            <p:oleObj r:id="rId19" spid="">
              <p:embed/>
              <p:pic>
                <p:nvPicPr>
                  <p:cNvPr id="87" name="" descr=""/>
                  <p:cNvPicPr/>
                  <p:nvPr/>
                </p:nvPicPr>
                <p:blipFill>
                  <a:blip r:embed="rId20"/>
                  <a:stretch/>
                </p:blipFill>
                <p:spPr>
                  <a:xfrm>
                    <a:off x="2162160" y="3078000"/>
                    <a:ext cx="231840" cy="263520"/>
                  </a:xfrm>
                  <a:prstGeom prst="rect">
                    <a:avLst/>
                  </a:prstGeom>
                  <a:noFill/>
                  <a:ln w="0">
                    <a:noFill/>
                  </a:ln>
                </p:spPr>
              </p:pic>
            </p:oleObj>
          </a:graphicData>
        </a:graphic>
      </p:graphicFrame>
      <p:sp>
        <p:nvSpPr>
          <p:cNvPr id="88" name=""/>
          <p:cNvSpPr/>
          <p:nvPr/>
        </p:nvSpPr>
        <p:spPr>
          <a:xfrm>
            <a:off x="865080" y="3322800"/>
            <a:ext cx="1306800" cy="5799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Mexico City</a:t>
            </a:r>
            <a:endParaRPr b="0" lang="en-US" sz="1600" strike="noStrike" u="none">
              <a:solidFill>
                <a:srgbClr val="000000"/>
              </a:solidFill>
              <a:effectLst/>
              <a:uFillTx/>
              <a:latin typeface="Times New Roman"/>
            </a:endParaRPr>
          </a:p>
        </p:txBody>
      </p:sp>
      <p:graphicFrame>
        <p:nvGraphicFramePr>
          <p:cNvPr id="89" name=""/>
          <p:cNvGraphicFramePr/>
          <p:nvPr/>
        </p:nvGraphicFramePr>
        <p:xfrm>
          <a:off x="1920960" y="3336840"/>
          <a:ext cx="239760" cy="250920"/>
        </p:xfrm>
        <a:graphic>
          <a:graphicData uri="http://schemas.openxmlformats.org/presentationml/2006/ole">
            <p:oleObj r:id="rId21" spid="">
              <p:embed/>
              <p:pic>
                <p:nvPicPr>
                  <p:cNvPr id="90" name="" descr=""/>
                  <p:cNvPicPr/>
                  <p:nvPr/>
                </p:nvPicPr>
                <p:blipFill>
                  <a:blip r:embed="rId22"/>
                  <a:stretch/>
                </p:blipFill>
                <p:spPr>
                  <a:xfrm>
                    <a:off x="1920960" y="3336840"/>
                    <a:ext cx="239760" cy="250920"/>
                  </a:xfrm>
                  <a:prstGeom prst="rect">
                    <a:avLst/>
                  </a:prstGeom>
                  <a:noFill/>
                  <a:ln w="0">
                    <a:noFill/>
                  </a:ln>
                </p:spPr>
              </p:pic>
            </p:oleObj>
          </a:graphicData>
        </a:graphic>
      </p:graphicFrame>
      <p:sp>
        <p:nvSpPr>
          <p:cNvPr id="91" name=""/>
          <p:cNvSpPr/>
          <p:nvPr/>
        </p:nvSpPr>
        <p:spPr>
          <a:xfrm>
            <a:off x="2422440" y="3838680"/>
            <a:ext cx="1082880" cy="5799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Panama City</a:t>
            </a:r>
            <a:endParaRPr b="0" lang="en-US" sz="1600" strike="noStrike" u="none">
              <a:solidFill>
                <a:srgbClr val="000000"/>
              </a:solidFill>
              <a:effectLst/>
              <a:uFillTx/>
              <a:latin typeface="Times New Roman"/>
            </a:endParaRPr>
          </a:p>
        </p:txBody>
      </p:sp>
      <p:sp>
        <p:nvSpPr>
          <p:cNvPr id="92" name=""/>
          <p:cNvSpPr/>
          <p:nvPr/>
        </p:nvSpPr>
        <p:spPr>
          <a:xfrm>
            <a:off x="2133720" y="4676760"/>
            <a:ext cx="1030320" cy="5799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Buenos Aires</a:t>
            </a:r>
            <a:endParaRPr b="0" lang="en-US" sz="1600" strike="noStrike" u="none">
              <a:solidFill>
                <a:srgbClr val="000000"/>
              </a:solidFill>
              <a:effectLst/>
              <a:uFillTx/>
              <a:latin typeface="Times New Roman"/>
            </a:endParaRPr>
          </a:p>
        </p:txBody>
      </p:sp>
      <p:graphicFrame>
        <p:nvGraphicFramePr>
          <p:cNvPr id="93" name=""/>
          <p:cNvGraphicFramePr/>
          <p:nvPr/>
        </p:nvGraphicFramePr>
        <p:xfrm>
          <a:off x="3076560" y="5256360"/>
          <a:ext cx="239760" cy="274320"/>
        </p:xfrm>
        <a:graphic>
          <a:graphicData uri="http://schemas.openxmlformats.org/presentationml/2006/ole">
            <p:oleObj r:id="rId23" spid="">
              <p:embed/>
              <p:pic>
                <p:nvPicPr>
                  <p:cNvPr id="94" name="" descr=""/>
                  <p:cNvPicPr/>
                  <p:nvPr/>
                </p:nvPicPr>
                <p:blipFill>
                  <a:blip r:embed="rId24"/>
                  <a:stretch/>
                </p:blipFill>
                <p:spPr>
                  <a:xfrm>
                    <a:off x="3076560" y="5256360"/>
                    <a:ext cx="239760" cy="274320"/>
                  </a:xfrm>
                  <a:prstGeom prst="rect">
                    <a:avLst/>
                  </a:prstGeom>
                  <a:noFill/>
                  <a:ln w="0">
                    <a:noFill/>
                  </a:ln>
                </p:spPr>
              </p:pic>
            </p:oleObj>
          </a:graphicData>
        </a:graphic>
      </p:graphicFrame>
      <p:graphicFrame>
        <p:nvGraphicFramePr>
          <p:cNvPr id="95" name=""/>
          <p:cNvGraphicFramePr/>
          <p:nvPr/>
        </p:nvGraphicFramePr>
        <p:xfrm>
          <a:off x="3173400" y="5261040"/>
          <a:ext cx="243000" cy="279360"/>
        </p:xfrm>
        <a:graphic>
          <a:graphicData uri="http://schemas.openxmlformats.org/presentationml/2006/ole">
            <p:oleObj r:id="rId25" spid="">
              <p:embed/>
              <p:pic>
                <p:nvPicPr>
                  <p:cNvPr id="96" name="" descr=""/>
                  <p:cNvPicPr/>
                  <p:nvPr/>
                </p:nvPicPr>
                <p:blipFill>
                  <a:blip r:embed="rId26"/>
                  <a:stretch/>
                </p:blipFill>
                <p:spPr>
                  <a:xfrm>
                    <a:off x="3173400" y="5261040"/>
                    <a:ext cx="243000" cy="279360"/>
                  </a:xfrm>
                  <a:prstGeom prst="rect">
                    <a:avLst/>
                  </a:prstGeom>
                  <a:noFill/>
                  <a:ln w="0">
                    <a:noFill/>
                  </a:ln>
                </p:spPr>
              </p:pic>
            </p:oleObj>
          </a:graphicData>
        </a:graphic>
      </p:graphicFrame>
      <p:sp>
        <p:nvSpPr>
          <p:cNvPr id="97" name=""/>
          <p:cNvSpPr/>
          <p:nvPr/>
        </p:nvSpPr>
        <p:spPr>
          <a:xfrm>
            <a:off x="3962520" y="2484360"/>
            <a:ext cx="1106280" cy="33624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London</a:t>
            </a:r>
            <a:endParaRPr b="0" lang="en-US" sz="1600" strike="noStrike" u="none">
              <a:solidFill>
                <a:srgbClr val="000000"/>
              </a:solidFill>
              <a:effectLst/>
              <a:uFillTx/>
              <a:latin typeface="Times New Roman"/>
            </a:endParaRPr>
          </a:p>
        </p:txBody>
      </p:sp>
      <p:graphicFrame>
        <p:nvGraphicFramePr>
          <p:cNvPr id="98" name=""/>
          <p:cNvGraphicFramePr/>
          <p:nvPr/>
        </p:nvGraphicFramePr>
        <p:xfrm>
          <a:off x="4240080" y="2309760"/>
          <a:ext cx="230400" cy="265320"/>
        </p:xfrm>
        <a:graphic>
          <a:graphicData uri="http://schemas.openxmlformats.org/presentationml/2006/ole">
            <p:oleObj r:id="rId27" spid="">
              <p:embed/>
              <p:pic>
                <p:nvPicPr>
                  <p:cNvPr id="99" name="" descr=""/>
                  <p:cNvPicPr/>
                  <p:nvPr/>
                </p:nvPicPr>
                <p:blipFill>
                  <a:blip r:embed="rId28"/>
                  <a:stretch/>
                </p:blipFill>
                <p:spPr>
                  <a:xfrm>
                    <a:off x="4240080" y="2309760"/>
                    <a:ext cx="230400" cy="265320"/>
                  </a:xfrm>
                  <a:prstGeom prst="rect">
                    <a:avLst/>
                  </a:prstGeom>
                  <a:noFill/>
                  <a:ln w="0">
                    <a:noFill/>
                  </a:ln>
                </p:spPr>
              </p:pic>
            </p:oleObj>
          </a:graphicData>
        </a:graphic>
      </p:graphicFrame>
      <p:graphicFrame>
        <p:nvGraphicFramePr>
          <p:cNvPr id="100" name=""/>
          <p:cNvGraphicFramePr/>
          <p:nvPr/>
        </p:nvGraphicFramePr>
        <p:xfrm>
          <a:off x="4344840" y="2314440"/>
          <a:ext cx="233640" cy="255600"/>
        </p:xfrm>
        <a:graphic>
          <a:graphicData uri="http://schemas.openxmlformats.org/presentationml/2006/ole">
            <p:oleObj r:id="rId29" spid="">
              <p:embed/>
              <p:pic>
                <p:nvPicPr>
                  <p:cNvPr id="101" name="" descr=""/>
                  <p:cNvPicPr/>
                  <p:nvPr/>
                </p:nvPicPr>
                <p:blipFill>
                  <a:blip r:embed="rId30"/>
                  <a:stretch/>
                </p:blipFill>
                <p:spPr>
                  <a:xfrm>
                    <a:off x="4344840" y="2314440"/>
                    <a:ext cx="233640" cy="255600"/>
                  </a:xfrm>
                  <a:prstGeom prst="rect">
                    <a:avLst/>
                  </a:prstGeom>
                  <a:noFill/>
                  <a:ln w="0">
                    <a:noFill/>
                  </a:ln>
                </p:spPr>
              </p:pic>
            </p:oleObj>
          </a:graphicData>
        </a:graphic>
      </p:graphicFrame>
      <p:sp>
        <p:nvSpPr>
          <p:cNvPr id="102" name=""/>
          <p:cNvSpPr/>
          <p:nvPr/>
        </p:nvSpPr>
        <p:spPr>
          <a:xfrm>
            <a:off x="4448160" y="2305080"/>
            <a:ext cx="87480" cy="111240"/>
          </a:xfrm>
          <a:prstGeom prst="diamond">
            <a:avLst/>
          </a:prstGeom>
          <a:solidFill>
            <a:srgbClr val="ff00ff"/>
          </a:solidFill>
          <a:ln w="0">
            <a:noFill/>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Times New Roman"/>
            </a:endParaRPr>
          </a:p>
        </p:txBody>
      </p:sp>
      <p:graphicFrame>
        <p:nvGraphicFramePr>
          <p:cNvPr id="103" name=""/>
          <p:cNvGraphicFramePr/>
          <p:nvPr/>
        </p:nvGraphicFramePr>
        <p:xfrm>
          <a:off x="4513320" y="2308320"/>
          <a:ext cx="231840" cy="249120"/>
        </p:xfrm>
        <a:graphic>
          <a:graphicData uri="http://schemas.openxmlformats.org/presentationml/2006/ole">
            <p:oleObj r:id="rId31" spid="">
              <p:embed/>
              <p:pic>
                <p:nvPicPr>
                  <p:cNvPr id="104" name="" descr=""/>
                  <p:cNvPicPr/>
                  <p:nvPr/>
                </p:nvPicPr>
                <p:blipFill>
                  <a:blip r:embed="rId32"/>
                  <a:stretch/>
                </p:blipFill>
                <p:spPr>
                  <a:xfrm>
                    <a:off x="4513320" y="2308320"/>
                    <a:ext cx="231840" cy="249120"/>
                  </a:xfrm>
                  <a:prstGeom prst="rect">
                    <a:avLst/>
                  </a:prstGeom>
                  <a:noFill/>
                  <a:ln w="0">
                    <a:noFill/>
                  </a:ln>
                </p:spPr>
              </p:pic>
            </p:oleObj>
          </a:graphicData>
        </a:graphic>
      </p:graphicFrame>
      <p:sp>
        <p:nvSpPr>
          <p:cNvPr id="105" name=""/>
          <p:cNvSpPr/>
          <p:nvPr/>
        </p:nvSpPr>
        <p:spPr>
          <a:xfrm>
            <a:off x="4884840" y="2117880"/>
            <a:ext cx="1244520" cy="33624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Helsinki</a:t>
            </a:r>
            <a:endParaRPr b="0" lang="en-US" sz="1600" strike="noStrike" u="none">
              <a:solidFill>
                <a:srgbClr val="000000"/>
              </a:solidFill>
              <a:effectLst/>
              <a:uFillTx/>
              <a:latin typeface="Times New Roman"/>
            </a:endParaRPr>
          </a:p>
        </p:txBody>
      </p:sp>
      <p:sp>
        <p:nvSpPr>
          <p:cNvPr id="106" name=""/>
          <p:cNvSpPr/>
          <p:nvPr/>
        </p:nvSpPr>
        <p:spPr>
          <a:xfrm>
            <a:off x="4640400" y="1355760"/>
            <a:ext cx="1520640" cy="33624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Oslo</a:t>
            </a:r>
            <a:endParaRPr b="0" lang="en-US" sz="1600" strike="noStrike" u="none">
              <a:solidFill>
                <a:srgbClr val="000000"/>
              </a:solidFill>
              <a:effectLst/>
              <a:uFillTx/>
              <a:latin typeface="Times New Roman"/>
            </a:endParaRPr>
          </a:p>
        </p:txBody>
      </p:sp>
      <p:graphicFrame>
        <p:nvGraphicFramePr>
          <p:cNvPr id="107" name=""/>
          <p:cNvGraphicFramePr/>
          <p:nvPr/>
        </p:nvGraphicFramePr>
        <p:xfrm>
          <a:off x="4551480" y="1623960"/>
          <a:ext cx="237960" cy="250920"/>
        </p:xfrm>
        <a:graphic>
          <a:graphicData uri="http://schemas.openxmlformats.org/presentationml/2006/ole">
            <p:oleObj r:id="rId33" spid="">
              <p:embed/>
              <p:pic>
                <p:nvPicPr>
                  <p:cNvPr id="108" name="" descr=""/>
                  <p:cNvPicPr/>
                  <p:nvPr/>
                </p:nvPicPr>
                <p:blipFill>
                  <a:blip r:embed="rId34"/>
                  <a:stretch/>
                </p:blipFill>
                <p:spPr>
                  <a:xfrm>
                    <a:off x="4551480" y="1623960"/>
                    <a:ext cx="237960" cy="250920"/>
                  </a:xfrm>
                  <a:prstGeom prst="rect">
                    <a:avLst/>
                  </a:prstGeom>
                  <a:noFill/>
                  <a:ln w="0">
                    <a:noFill/>
                  </a:ln>
                </p:spPr>
              </p:pic>
            </p:oleObj>
          </a:graphicData>
        </a:graphic>
      </p:graphicFrame>
      <p:sp>
        <p:nvSpPr>
          <p:cNvPr id="109" name=""/>
          <p:cNvSpPr/>
          <p:nvPr/>
        </p:nvSpPr>
        <p:spPr>
          <a:xfrm>
            <a:off x="7169040" y="4059360"/>
            <a:ext cx="130320" cy="129960"/>
          </a:xfrm>
          <a:prstGeom prst="diamond">
            <a:avLst/>
          </a:prstGeom>
          <a:solidFill>
            <a:srgbClr val="ff00ff"/>
          </a:solidFill>
          <a:ln w="0">
            <a:noFill/>
          </a:ln>
        </p:spPr>
        <p:style>
          <a:lnRef idx="0"/>
          <a:fillRef idx="0"/>
          <a:effectRef idx="0"/>
          <a:fontRef idx="minor"/>
        </p:style>
        <p:txBody>
          <a:bodyPr wrap="none" lIns="90000" rIns="90000" tIns="18360" bIns="18360" anchor="ctr">
            <a:noAutofit/>
          </a:bodyPr>
          <a:p>
            <a:endParaRPr b="0" lang="en-US" sz="2400" strike="noStrike" u="none">
              <a:solidFill>
                <a:srgbClr val="000000"/>
              </a:solidFill>
              <a:effectLst/>
              <a:uFillTx/>
              <a:latin typeface="Times New Roman"/>
            </a:endParaRPr>
          </a:p>
        </p:txBody>
      </p:sp>
      <p:sp>
        <p:nvSpPr>
          <p:cNvPr id="110" name=""/>
          <p:cNvSpPr/>
          <p:nvPr/>
        </p:nvSpPr>
        <p:spPr>
          <a:xfrm>
            <a:off x="6762600" y="4267080"/>
            <a:ext cx="1230480" cy="33624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Singapore</a:t>
            </a:r>
            <a:endParaRPr b="0" lang="en-US" sz="1600" strike="noStrike" u="none">
              <a:solidFill>
                <a:srgbClr val="000000"/>
              </a:solidFill>
              <a:effectLst/>
              <a:uFillTx/>
              <a:latin typeface="Times New Roman"/>
            </a:endParaRPr>
          </a:p>
        </p:txBody>
      </p:sp>
      <p:graphicFrame>
        <p:nvGraphicFramePr>
          <p:cNvPr id="111" name=""/>
          <p:cNvGraphicFramePr/>
          <p:nvPr/>
        </p:nvGraphicFramePr>
        <p:xfrm>
          <a:off x="8139240" y="5535720"/>
          <a:ext cx="280800" cy="264960"/>
        </p:xfrm>
        <a:graphic>
          <a:graphicData uri="http://schemas.openxmlformats.org/presentationml/2006/ole">
            <p:oleObj r:id="rId35" spid="">
              <p:embed/>
              <p:pic>
                <p:nvPicPr>
                  <p:cNvPr id="112" name="" descr=""/>
                  <p:cNvPicPr/>
                  <p:nvPr/>
                </p:nvPicPr>
                <p:blipFill>
                  <a:blip r:embed="rId36"/>
                  <a:stretch/>
                </p:blipFill>
                <p:spPr>
                  <a:xfrm>
                    <a:off x="8139240" y="5535720"/>
                    <a:ext cx="280800" cy="264960"/>
                  </a:xfrm>
                  <a:prstGeom prst="rect">
                    <a:avLst/>
                  </a:prstGeom>
                  <a:noFill/>
                  <a:ln w="0">
                    <a:noFill/>
                  </a:ln>
                </p:spPr>
              </p:pic>
            </p:oleObj>
          </a:graphicData>
        </a:graphic>
      </p:graphicFrame>
      <p:sp>
        <p:nvSpPr>
          <p:cNvPr id="113" name=""/>
          <p:cNvSpPr/>
          <p:nvPr/>
        </p:nvSpPr>
        <p:spPr>
          <a:xfrm>
            <a:off x="7777080" y="5640480"/>
            <a:ext cx="1020960" cy="33624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Sydney</a:t>
            </a:r>
            <a:endParaRPr b="0" lang="en-US" sz="1600" strike="noStrike" u="none">
              <a:solidFill>
                <a:srgbClr val="000000"/>
              </a:solidFill>
              <a:effectLst/>
              <a:uFillTx/>
              <a:latin typeface="Times New Roman"/>
            </a:endParaRPr>
          </a:p>
        </p:txBody>
      </p:sp>
      <p:sp>
        <p:nvSpPr>
          <p:cNvPr id="114" name=""/>
          <p:cNvSpPr/>
          <p:nvPr/>
        </p:nvSpPr>
        <p:spPr>
          <a:xfrm>
            <a:off x="4718160" y="2122560"/>
            <a:ext cx="82440" cy="92160"/>
          </a:xfrm>
          <a:prstGeom prst="diamond">
            <a:avLst/>
          </a:prstGeom>
          <a:solidFill>
            <a:srgbClr val="ff00ff"/>
          </a:solidFill>
          <a:ln w="0">
            <a:noFill/>
          </a:ln>
        </p:spPr>
        <p:style>
          <a:lnRef idx="0"/>
          <a:fillRef idx="0"/>
          <a:effectRef idx="0"/>
          <a:fontRef idx="minor"/>
        </p:style>
        <p:txBody>
          <a:bodyPr wrap="none" lIns="90000" rIns="90000" tIns="-720" bIns="-720" anchor="ctr">
            <a:noAutofit/>
          </a:bodyPr>
          <a:p>
            <a:endParaRPr b="0" lang="en-US" sz="2400" strike="noStrike" u="none">
              <a:solidFill>
                <a:srgbClr val="000000"/>
              </a:solidFill>
              <a:effectLst/>
              <a:uFillTx/>
              <a:latin typeface="Times New Roman"/>
            </a:endParaRPr>
          </a:p>
        </p:txBody>
      </p:sp>
      <p:sp>
        <p:nvSpPr>
          <p:cNvPr id="115" name=""/>
          <p:cNvSpPr/>
          <p:nvPr/>
        </p:nvSpPr>
        <p:spPr>
          <a:xfrm>
            <a:off x="2114640" y="2651040"/>
            <a:ext cx="90360" cy="1098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flipH="1">
            <a:off x="1452600" y="2755800"/>
            <a:ext cx="76320" cy="1526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2162160" y="3184560"/>
            <a:ext cx="142920" cy="1141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flipH="1">
            <a:off x="1852200" y="3436920"/>
            <a:ext cx="119160" cy="1332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2666880" y="3886200"/>
            <a:ext cx="76320" cy="76320"/>
          </a:xfrm>
          <a:prstGeom prst="line">
            <a:avLst/>
          </a:prstGeom>
          <a:ln w="1260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120" name=""/>
          <p:cNvSpPr/>
          <p:nvPr/>
        </p:nvSpPr>
        <p:spPr>
          <a:xfrm flipH="1" flipV="1">
            <a:off x="2874600" y="5167440"/>
            <a:ext cx="189000" cy="1396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8258040" y="5613480"/>
            <a:ext cx="104760" cy="1332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7273800" y="4203720"/>
            <a:ext cx="41400" cy="1666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4419720" y="2417760"/>
            <a:ext cx="104760" cy="200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4800600" y="2193840"/>
            <a:ext cx="147600" cy="66600"/>
          </a:xfrm>
          <a:prstGeom prst="line">
            <a:avLst/>
          </a:prstGeom>
          <a:ln w="12600">
            <a:solidFill>
              <a:srgbClr val="000000"/>
            </a:solidFill>
            <a:miter/>
          </a:ln>
        </p:spPr>
        <p:style>
          <a:lnRef idx="0"/>
          <a:fillRef idx="0"/>
          <a:effectRef idx="0"/>
          <a:fontRef idx="minor"/>
        </p:style>
        <p:txBody>
          <a:bodyPr lIns="90000" rIns="90000" tIns="19800" bIns="19800" anchor="ctr">
            <a:noAutofit/>
          </a:bodyPr>
          <a:p>
            <a:endParaRPr b="0" lang="en-US" sz="2400" strike="noStrike" u="none">
              <a:solidFill>
                <a:srgbClr val="000000"/>
              </a:solidFill>
              <a:effectLst/>
              <a:uFillTx/>
              <a:latin typeface="Times New Roman"/>
            </a:endParaRPr>
          </a:p>
        </p:txBody>
      </p:sp>
      <p:sp>
        <p:nvSpPr>
          <p:cNvPr id="125" name=""/>
          <p:cNvSpPr/>
          <p:nvPr/>
        </p:nvSpPr>
        <p:spPr>
          <a:xfrm>
            <a:off x="2219400" y="1449360"/>
            <a:ext cx="471240" cy="287280"/>
          </a:xfrm>
          <a:custGeom>
            <a:avLst/>
            <a:gdLst/>
            <a:ahLst/>
            <a:rect l="l" t="t" r="r" b="b"/>
            <a:pathLst>
              <a:path w="297" h="181">
                <a:moveTo>
                  <a:pt x="11" y="0"/>
                </a:moveTo>
                <a:lnTo>
                  <a:pt x="0" y="14"/>
                </a:lnTo>
                <a:lnTo>
                  <a:pt x="0" y="31"/>
                </a:lnTo>
                <a:lnTo>
                  <a:pt x="21" y="50"/>
                </a:lnTo>
                <a:lnTo>
                  <a:pt x="33" y="45"/>
                </a:lnTo>
                <a:lnTo>
                  <a:pt x="37" y="52"/>
                </a:lnTo>
                <a:lnTo>
                  <a:pt x="54" y="54"/>
                </a:lnTo>
                <a:lnTo>
                  <a:pt x="62" y="43"/>
                </a:lnTo>
                <a:lnTo>
                  <a:pt x="91" y="45"/>
                </a:lnTo>
                <a:lnTo>
                  <a:pt x="95" y="57"/>
                </a:lnTo>
                <a:lnTo>
                  <a:pt x="105" y="62"/>
                </a:lnTo>
                <a:lnTo>
                  <a:pt x="130" y="59"/>
                </a:lnTo>
                <a:lnTo>
                  <a:pt x="138" y="67"/>
                </a:lnTo>
                <a:lnTo>
                  <a:pt x="151" y="73"/>
                </a:lnTo>
                <a:lnTo>
                  <a:pt x="161" y="88"/>
                </a:lnTo>
                <a:lnTo>
                  <a:pt x="161" y="107"/>
                </a:lnTo>
                <a:lnTo>
                  <a:pt x="152" y="112"/>
                </a:lnTo>
                <a:lnTo>
                  <a:pt x="156" y="118"/>
                </a:lnTo>
                <a:lnTo>
                  <a:pt x="144" y="131"/>
                </a:lnTo>
                <a:lnTo>
                  <a:pt x="144" y="147"/>
                </a:lnTo>
                <a:lnTo>
                  <a:pt x="163" y="150"/>
                </a:lnTo>
                <a:lnTo>
                  <a:pt x="173" y="145"/>
                </a:lnTo>
                <a:lnTo>
                  <a:pt x="177" y="137"/>
                </a:lnTo>
                <a:lnTo>
                  <a:pt x="183" y="145"/>
                </a:lnTo>
                <a:lnTo>
                  <a:pt x="193" y="140"/>
                </a:lnTo>
                <a:lnTo>
                  <a:pt x="216" y="150"/>
                </a:lnTo>
                <a:lnTo>
                  <a:pt x="231" y="166"/>
                </a:lnTo>
                <a:lnTo>
                  <a:pt x="235" y="166"/>
                </a:lnTo>
                <a:lnTo>
                  <a:pt x="237" y="176"/>
                </a:lnTo>
                <a:lnTo>
                  <a:pt x="251" y="180"/>
                </a:lnTo>
                <a:lnTo>
                  <a:pt x="268" y="180"/>
                </a:lnTo>
                <a:lnTo>
                  <a:pt x="258" y="171"/>
                </a:lnTo>
                <a:lnTo>
                  <a:pt x="262" y="161"/>
                </a:lnTo>
                <a:lnTo>
                  <a:pt x="274" y="171"/>
                </a:lnTo>
                <a:lnTo>
                  <a:pt x="288" y="174"/>
                </a:lnTo>
                <a:lnTo>
                  <a:pt x="291" y="159"/>
                </a:lnTo>
                <a:lnTo>
                  <a:pt x="276" y="147"/>
                </a:lnTo>
                <a:lnTo>
                  <a:pt x="266" y="147"/>
                </a:lnTo>
                <a:lnTo>
                  <a:pt x="251" y="135"/>
                </a:lnTo>
                <a:lnTo>
                  <a:pt x="266" y="135"/>
                </a:lnTo>
                <a:lnTo>
                  <a:pt x="276" y="142"/>
                </a:lnTo>
                <a:lnTo>
                  <a:pt x="296" y="142"/>
                </a:lnTo>
                <a:lnTo>
                  <a:pt x="292" y="128"/>
                </a:lnTo>
                <a:lnTo>
                  <a:pt x="274" y="114"/>
                </a:lnTo>
                <a:lnTo>
                  <a:pt x="262" y="112"/>
                </a:lnTo>
                <a:lnTo>
                  <a:pt x="243" y="95"/>
                </a:lnTo>
                <a:lnTo>
                  <a:pt x="221" y="90"/>
                </a:lnTo>
                <a:lnTo>
                  <a:pt x="202" y="83"/>
                </a:lnTo>
                <a:lnTo>
                  <a:pt x="188" y="62"/>
                </a:lnTo>
                <a:lnTo>
                  <a:pt x="177" y="33"/>
                </a:lnTo>
                <a:lnTo>
                  <a:pt x="163" y="33"/>
                </a:lnTo>
                <a:lnTo>
                  <a:pt x="159" y="26"/>
                </a:lnTo>
                <a:lnTo>
                  <a:pt x="151" y="29"/>
                </a:lnTo>
                <a:lnTo>
                  <a:pt x="136" y="16"/>
                </a:lnTo>
                <a:lnTo>
                  <a:pt x="111" y="12"/>
                </a:lnTo>
                <a:lnTo>
                  <a:pt x="101" y="19"/>
                </a:lnTo>
                <a:lnTo>
                  <a:pt x="78" y="12"/>
                </a:lnTo>
                <a:lnTo>
                  <a:pt x="64" y="12"/>
                </a:lnTo>
                <a:lnTo>
                  <a:pt x="58" y="2"/>
                </a:lnTo>
                <a:lnTo>
                  <a:pt x="49" y="0"/>
                </a:lnTo>
                <a:lnTo>
                  <a:pt x="37" y="2"/>
                </a:lnTo>
                <a:lnTo>
                  <a:pt x="11" y="0"/>
                </a:lnTo>
              </a:path>
            </a:pathLst>
          </a:custGeom>
          <a:solidFill>
            <a:srgbClr val="669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flipV="1">
            <a:off x="4684680" y="1603080"/>
            <a:ext cx="273240" cy="982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229320" y="4168800"/>
            <a:ext cx="125244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Traded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Commodity Legend</a:t>
            </a:r>
            <a:endParaRPr b="0" lang="en-US" sz="1000" strike="noStrike" u="none">
              <a:solidFill>
                <a:srgbClr val="000000"/>
              </a:solidFill>
              <a:effectLst/>
              <a:uFillTx/>
              <a:latin typeface="Times New Roman"/>
            </a:endParaRPr>
          </a:p>
        </p:txBody>
      </p:sp>
      <p:sp>
        <p:nvSpPr>
          <p:cNvPr id="128" name=""/>
          <p:cNvSpPr/>
          <p:nvPr/>
        </p:nvSpPr>
        <p:spPr>
          <a:xfrm>
            <a:off x="254160" y="4529160"/>
            <a:ext cx="12697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flipH="1" flipV="1">
            <a:off x="2361960" y="3200040"/>
            <a:ext cx="5715000" cy="243828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flipH="1">
            <a:off x="4419360" y="1752480"/>
            <a:ext cx="228600" cy="45720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flipH="1">
            <a:off x="4571640" y="2286000"/>
            <a:ext cx="304920" cy="76320"/>
          </a:xfrm>
          <a:prstGeom prst="line">
            <a:avLst/>
          </a:prstGeom>
          <a:ln w="19080">
            <a:solidFill>
              <a:srgbClr val="990033"/>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132" name=""/>
          <p:cNvSpPr/>
          <p:nvPr/>
        </p:nvSpPr>
        <p:spPr>
          <a:xfrm flipH="1" flipV="1">
            <a:off x="4572000" y="2438280"/>
            <a:ext cx="2666880" cy="190512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flipH="1">
            <a:off x="2361960" y="2514600"/>
            <a:ext cx="1981080" cy="60948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2209680" y="2819520"/>
            <a:ext cx="0" cy="30456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1523880" y="3048120"/>
            <a:ext cx="609840" cy="15228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flipH="1" flipV="1">
            <a:off x="2209320" y="3200040"/>
            <a:ext cx="228600" cy="1600200"/>
          </a:xfrm>
          <a:prstGeom prst="line">
            <a:avLst/>
          </a:prstGeom>
          <a:ln w="19080">
            <a:solidFill>
              <a:srgbClr val="990033"/>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flipH="1" flipV="1">
            <a:off x="2209320" y="3124080"/>
            <a:ext cx="38124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138" name=""/>
          <p:cNvSpPr/>
          <p:nvPr/>
        </p:nvSpPr>
        <p:spPr>
          <a:xfrm>
            <a:off x="2057400" y="4724280"/>
            <a:ext cx="152280" cy="152640"/>
          </a:xfrm>
          <a:prstGeom prst="star5">
            <a:avLst/>
          </a:prstGeom>
          <a:solidFill>
            <a:srgbClr val="ff0000"/>
          </a:solidFill>
          <a:ln w="9360">
            <a:solidFill>
              <a:srgbClr val="000000"/>
            </a:solidFill>
            <a:miter/>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imes New Roman"/>
            </a:endParaRPr>
          </a:p>
        </p:txBody>
      </p:sp>
      <p:sp>
        <p:nvSpPr>
          <p:cNvPr id="139" name=""/>
          <p:cNvSpPr/>
          <p:nvPr/>
        </p:nvSpPr>
        <p:spPr>
          <a:xfrm>
            <a:off x="6705720" y="4343400"/>
            <a:ext cx="152280" cy="152280"/>
          </a:xfrm>
          <a:prstGeom prst="star5">
            <a:avLst/>
          </a:prstGeom>
          <a:solidFill>
            <a:srgbClr val="ff0000"/>
          </a:solidFill>
          <a:ln w="9360">
            <a:solidFill>
              <a:srgbClr val="0000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140" name=""/>
          <p:cNvSpPr/>
          <p:nvPr/>
        </p:nvSpPr>
        <p:spPr>
          <a:xfrm>
            <a:off x="7696080" y="5715000"/>
            <a:ext cx="152640" cy="152280"/>
          </a:xfrm>
          <a:prstGeom prst="star5">
            <a:avLst/>
          </a:prstGeom>
          <a:solidFill>
            <a:srgbClr val="ff0000"/>
          </a:solidFill>
          <a:ln w="9360">
            <a:solidFill>
              <a:srgbClr val="0000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141" name=""/>
          <p:cNvSpPr/>
          <p:nvPr/>
        </p:nvSpPr>
        <p:spPr>
          <a:xfrm>
            <a:off x="4572000" y="1447920"/>
            <a:ext cx="152280" cy="152280"/>
          </a:xfrm>
          <a:prstGeom prst="star5">
            <a:avLst/>
          </a:prstGeom>
          <a:solidFill>
            <a:srgbClr val="ff0000"/>
          </a:solidFill>
          <a:ln w="9360">
            <a:solidFill>
              <a:srgbClr val="0000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142" name=""/>
          <p:cNvSpPr/>
          <p:nvPr/>
        </p:nvSpPr>
        <p:spPr>
          <a:xfrm>
            <a:off x="5029200" y="6019920"/>
            <a:ext cx="152280" cy="152280"/>
          </a:xfrm>
          <a:prstGeom prst="star5">
            <a:avLst/>
          </a:prstGeom>
          <a:solidFill>
            <a:srgbClr val="ff0000"/>
          </a:solidFill>
          <a:ln w="9360">
            <a:solidFill>
              <a:srgbClr val="0000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143" name=""/>
          <p:cNvSpPr/>
          <p:nvPr/>
        </p:nvSpPr>
        <p:spPr>
          <a:xfrm>
            <a:off x="3786480" y="6019920"/>
            <a:ext cx="1204560" cy="207000"/>
          </a:xfrm>
          <a:prstGeom prst="rect">
            <a:avLst/>
          </a:prstGeom>
          <a:noFill/>
          <a:ln w="0">
            <a:noFill/>
          </a:ln>
        </p:spPr>
        <p:style>
          <a:lnRef idx="0"/>
          <a:fillRef idx="0"/>
          <a:effectRef idx="0"/>
          <a:fontRef idx="minor"/>
        </p:style>
        <p:txBody>
          <a:bodyPr wrap="none" lIns="57240" rIns="57240" tIns="27000" bIns="27000" anchor="t">
            <a:spAutoFit/>
          </a:bodyPr>
          <a:p>
            <a:pPr>
              <a:lnSpc>
                <a:spcPct val="100000"/>
              </a:lnSpc>
              <a:tabLst>
                <a:tab algn="l" pos="0"/>
                <a:tab algn="l" pos="571680"/>
                <a:tab algn="l" pos="1143000"/>
                <a:tab algn="l" pos="1714680"/>
                <a:tab algn="l" pos="2286000"/>
                <a:tab algn="l" pos="2857680"/>
                <a:tab algn="l" pos="3429000"/>
                <a:tab algn="l" pos="4000680"/>
                <a:tab algn="l" pos="4572000"/>
                <a:tab algn="l" pos="5143680"/>
                <a:tab algn="l" pos="5715000"/>
                <a:tab algn="l" pos="6286680"/>
                <a:tab algn="l" pos="6858000"/>
                <a:tab algn="l" pos="7429680"/>
                <a:tab algn="l" pos="8001000"/>
                <a:tab algn="l" pos="8572680"/>
                <a:tab algn="l" pos="9144000"/>
                <a:tab algn="l" pos="9715680"/>
                <a:tab algn="l" pos="10287000"/>
                <a:tab algn="l" pos="10858680"/>
              </a:tabLst>
            </a:pPr>
            <a:r>
              <a:rPr b="1" lang="en-US" sz="1000" strike="noStrike" u="none">
                <a:solidFill>
                  <a:srgbClr val="000000"/>
                </a:solidFill>
                <a:effectLst/>
                <a:uFillTx/>
                <a:latin typeface="Arial Narrow"/>
              </a:rPr>
              <a:t>Initial Deployment</a:t>
            </a:r>
            <a:endParaRPr b="0" lang="en-US" sz="1000" strike="noStrike" u="none">
              <a:solidFill>
                <a:srgbClr val="000000"/>
              </a:solidFill>
              <a:effectLst/>
              <a:uFillTx/>
              <a:latin typeface="Times New Roman"/>
            </a:endParaRPr>
          </a:p>
        </p:txBody>
      </p:sp>
      <p:sp>
        <p:nvSpPr>
          <p:cNvPr id="144" name=""/>
          <p:cNvSpPr/>
          <p:nvPr/>
        </p:nvSpPr>
        <p:spPr>
          <a:xfrm>
            <a:off x="1295280" y="5791320"/>
            <a:ext cx="76320" cy="75960"/>
          </a:xfrm>
          <a:prstGeom prst="flowChartConnector">
            <a:avLst/>
          </a:prstGeom>
          <a:solidFill>
            <a:srgbClr val="0000ff"/>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45" name=""/>
          <p:cNvSpPr/>
          <p:nvPr/>
        </p:nvSpPr>
        <p:spPr>
          <a:xfrm>
            <a:off x="3809880" y="4648320"/>
            <a:ext cx="76320" cy="75960"/>
          </a:xfrm>
          <a:prstGeom prst="flowChartConnector">
            <a:avLst/>
          </a:prstGeom>
          <a:solidFill>
            <a:srgbClr val="0000ff"/>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46" name=""/>
          <p:cNvSpPr/>
          <p:nvPr/>
        </p:nvSpPr>
        <p:spPr>
          <a:xfrm>
            <a:off x="3846600" y="4419720"/>
            <a:ext cx="877680" cy="57996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Sao Paulo</a:t>
            </a:r>
            <a:endParaRPr b="0" lang="en-US" sz="1600" strike="noStrike" u="none">
              <a:solidFill>
                <a:srgbClr val="000000"/>
              </a:solidFill>
              <a:effectLst/>
              <a:uFillTx/>
              <a:latin typeface="Times New Roman"/>
            </a:endParaRPr>
          </a:p>
        </p:txBody>
      </p:sp>
      <p:sp>
        <p:nvSpPr>
          <p:cNvPr id="147" name=""/>
          <p:cNvSpPr/>
          <p:nvPr/>
        </p:nvSpPr>
        <p:spPr>
          <a:xfrm>
            <a:off x="2590920" y="3809880"/>
            <a:ext cx="75960" cy="76320"/>
          </a:xfrm>
          <a:prstGeom prst="flowChartConnector">
            <a:avLst/>
          </a:prstGeom>
          <a:solidFill>
            <a:srgbClr val="0000ff"/>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48" name=""/>
          <p:cNvSpPr/>
          <p:nvPr/>
        </p:nvSpPr>
        <p:spPr>
          <a:xfrm>
            <a:off x="762120" y="2819520"/>
            <a:ext cx="152280" cy="152280"/>
          </a:xfrm>
          <a:prstGeom prst="star5">
            <a:avLst/>
          </a:prstGeom>
          <a:solidFill>
            <a:srgbClr val="ff0000"/>
          </a:solidFill>
          <a:ln w="9360">
            <a:solidFill>
              <a:srgbClr val="0000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149" name=""/>
          <p:cNvSpPr/>
          <p:nvPr/>
        </p:nvSpPr>
        <p:spPr>
          <a:xfrm>
            <a:off x="3809880" y="4419720"/>
            <a:ext cx="152640" cy="152280"/>
          </a:xfrm>
          <a:prstGeom prst="star5">
            <a:avLst/>
          </a:prstGeom>
          <a:solidFill>
            <a:srgbClr val="ff0000"/>
          </a:solidFill>
          <a:ln w="9360">
            <a:solidFill>
              <a:srgbClr val="0000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150" name=""/>
          <p:cNvSpPr/>
          <p:nvPr/>
        </p:nvSpPr>
        <p:spPr>
          <a:xfrm>
            <a:off x="2971800" y="2666880"/>
            <a:ext cx="152280" cy="152640"/>
          </a:xfrm>
          <a:prstGeom prst="star5">
            <a:avLst/>
          </a:prstGeom>
          <a:solidFill>
            <a:srgbClr val="ff0000"/>
          </a:solidFill>
          <a:ln w="9360">
            <a:solidFill>
              <a:srgbClr val="000000"/>
            </a:solidFill>
            <a:miter/>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
          <p:cNvSpPr/>
          <p:nvPr/>
        </p:nvSpPr>
        <p:spPr>
          <a:xfrm>
            <a:off x="838080" y="228600"/>
            <a:ext cx="777240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a:t>
            </a:r>
            <a:br>
              <a:rPr sz="4000"/>
            </a:br>
            <a:r>
              <a:rPr b="0" lang="en-US" sz="4000" strike="noStrike" u="none">
                <a:solidFill>
                  <a:srgbClr val="000000"/>
                </a:solidFill>
                <a:effectLst/>
                <a:uFillTx/>
                <a:latin typeface="Times New Roman"/>
              </a:rPr>
              <a:t>Locations and Teams</a:t>
            </a:r>
            <a:endParaRPr b="0" lang="en-US" sz="4000" strike="noStrike" u="none">
              <a:solidFill>
                <a:srgbClr val="000000"/>
              </a:solidFill>
              <a:effectLst/>
              <a:uFillTx/>
              <a:latin typeface="Times New Roman"/>
            </a:endParaRPr>
          </a:p>
        </p:txBody>
      </p:sp>
      <p:sp>
        <p:nvSpPr>
          <p:cNvPr id="152" name=""/>
          <p:cNvSpPr/>
          <p:nvPr/>
        </p:nvSpPr>
        <p:spPr>
          <a:xfrm flipH="1">
            <a:off x="914400" y="1447920"/>
            <a:ext cx="822960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762120" y="1600200"/>
            <a:ext cx="213336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Primary Destinations</a:t>
            </a:r>
            <a:endParaRPr b="0" lang="en-US" sz="14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Sao Paulo</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Buenos Aires</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Singapore</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Sydney</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Oslo</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Calgary</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Portland</a:t>
            </a:r>
            <a:endParaRPr b="0" lang="en-US" sz="1200" strike="noStrike" u="none">
              <a:solidFill>
                <a:srgbClr val="000000"/>
              </a:solidFill>
              <a:effectLst/>
              <a:uFillTx/>
              <a:latin typeface="Times New Roman"/>
            </a:endParaRPr>
          </a:p>
        </p:txBody>
      </p:sp>
      <p:sp>
        <p:nvSpPr>
          <p:cNvPr id="154" name=""/>
          <p:cNvSpPr/>
          <p:nvPr/>
        </p:nvSpPr>
        <p:spPr>
          <a:xfrm>
            <a:off x="3657600" y="1600200"/>
            <a:ext cx="213372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Enron Team</a:t>
            </a:r>
            <a:br>
              <a:rPr sz="1400"/>
            </a:br>
            <a:endParaRPr b="0" lang="en-US" sz="14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Sally Beck</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Ted Murphy</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Brent Price</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David Hardy</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Scott Earnest</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Brenda Herod</a:t>
            </a:r>
            <a:endParaRPr b="0" lang="en-US" sz="1200" strike="noStrike" u="none">
              <a:solidFill>
                <a:srgbClr val="000000"/>
              </a:solidFill>
              <a:effectLst/>
              <a:uFillTx/>
              <a:latin typeface="Times New Roman"/>
            </a:endParaRPr>
          </a:p>
        </p:txBody>
      </p:sp>
      <p:sp>
        <p:nvSpPr>
          <p:cNvPr id="155" name=""/>
          <p:cNvSpPr/>
          <p:nvPr/>
        </p:nvSpPr>
        <p:spPr>
          <a:xfrm>
            <a:off x="6553080" y="1600200"/>
            <a:ext cx="213372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Arthur Andersen Team</a:t>
            </a:r>
            <a:endParaRPr b="0" lang="en-US" sz="1400" strike="noStrike" u="none">
              <a:solidFill>
                <a:srgbClr val="000000"/>
              </a:solidFill>
              <a:effectLst/>
              <a:uFillTx/>
              <a:latin typeface="Times New Roman"/>
            </a:endParaRPr>
          </a:p>
          <a:p>
            <a:pPr marL="115920" indent="-115920" algn="ct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Tom Bauer</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Deb Cash</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Tom Lewthwaite</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John Sorrells</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Mike Patrick</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Jim Brown</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Nic Swingler</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Jennifer Stevenson</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John Vickers</a:t>
            </a:r>
            <a:endParaRPr b="0" lang="en-US" sz="1200" strike="noStrike" u="none">
              <a:solidFill>
                <a:srgbClr val="000000"/>
              </a:solidFill>
              <a:effectLst/>
              <a:uFillTx/>
              <a:latin typeface="Times New Roman"/>
            </a:endParaRPr>
          </a:p>
          <a:p>
            <a:pPr marL="115920" indent="-115920">
              <a:lnSpc>
                <a:spcPct val="100000"/>
              </a:lnSpc>
              <a:spcBef>
                <a:spcPts val="7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Kate Agnew</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6" name="PlaceHolder 1"/>
          <p:cNvSpPr>
            <a:spLocks noGrp="1"/>
          </p:cNvSpPr>
          <p:nvPr>
            <p:ph/>
          </p:nvPr>
        </p:nvSpPr>
        <p:spPr>
          <a:xfrm>
            <a:off x="685800" y="1752480"/>
            <a:ext cx="7772400" cy="4114800"/>
          </a:xfrm>
          <a:prstGeom prst="rect">
            <a:avLst/>
          </a:prstGeom>
          <a:noFill/>
          <a:ln w="0">
            <a:noFill/>
          </a:ln>
        </p:spPr>
        <p:txBody>
          <a:bodyPr lIns="90000" rIns="90000" tIns="46800" bIns="46800" anchor="t">
            <a:normAutofit fontScale="85000" lnSpcReduction="9999"/>
          </a:bodyPr>
          <a:p>
            <a:pPr marL="343080" indent="-343080">
              <a:lnSpc>
                <a:spcPct val="100000"/>
              </a:lnSpc>
              <a:spcBef>
                <a:spcPts val="25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Reconfirm understanding of Calgary and Portland operation</a:t>
            </a:r>
            <a:br>
              <a:rPr sz="2000"/>
            </a:b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___________ - Mgr.</a:t>
            </a:r>
            <a:br>
              <a:rPr sz="2000"/>
            </a:b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___________ - ?</a:t>
            </a:r>
            <a:endParaRPr b="0" lang="en-US" sz="2000" strike="noStrike" u="none">
              <a:solidFill>
                <a:srgbClr val="000000"/>
              </a:solidFill>
              <a:effectLst/>
              <a:uFillTx/>
              <a:latin typeface="Times New Roman"/>
            </a:endParaRPr>
          </a:p>
          <a:p>
            <a:pPr marL="343080" indent="-343080">
              <a:lnSpc>
                <a:spcPct val="100000"/>
              </a:lnSpc>
              <a:spcBef>
                <a:spcPts val="25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Access activities of the Mexico City and Panama City offices</a:t>
            </a:r>
            <a:br>
              <a:rPr sz="2000"/>
            </a:b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___________ - Mgr.</a:t>
            </a:r>
            <a:br>
              <a:rPr sz="2000"/>
            </a:b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___________ - ?</a:t>
            </a:r>
            <a:endParaRPr b="0" lang="en-US" sz="2000" strike="noStrike" u="none">
              <a:solidFill>
                <a:srgbClr val="000000"/>
              </a:solidFill>
              <a:effectLst/>
              <a:uFillTx/>
              <a:latin typeface="Times New Roman"/>
            </a:endParaRPr>
          </a:p>
          <a:p>
            <a:pPr marL="343080" indent="-343080">
              <a:lnSpc>
                <a:spcPct val="100000"/>
              </a:lnSpc>
              <a:spcBef>
                <a:spcPts val="25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Revisit findings from Houston and London trading projects</a:t>
            </a:r>
            <a:endParaRPr b="0" lang="en-US" sz="2000" strike="noStrike" u="none">
              <a:solidFill>
                <a:srgbClr val="000000"/>
              </a:solidFill>
              <a:effectLst/>
              <a:uFillTx/>
              <a:latin typeface="Times New Roman"/>
            </a:endParaRPr>
          </a:p>
          <a:p>
            <a:pPr marL="343080" indent="-343080">
              <a:lnSpc>
                <a:spcPct val="100000"/>
              </a:lnSpc>
              <a:spcBef>
                <a:spcPts val="25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Consider visiting other operations</a:t>
            </a:r>
            <a:br>
              <a:rPr sz="2000"/>
            </a:br>
            <a:r>
              <a:rPr b="0" lang="en-US" sz="2000" strike="noStrike" u="none">
                <a:solidFill>
                  <a:srgbClr val="000000"/>
                </a:solidFill>
                <a:effectLst/>
                <a:uFillTx/>
                <a:latin typeface="Book Antiqua"/>
              </a:rPr>
              <a:t>   -   Continental Europe - Power</a:t>
            </a:r>
            <a:br>
              <a:rPr sz="2000"/>
            </a:br>
            <a:r>
              <a:rPr b="0" lang="en-US" sz="2000" strike="noStrike" u="none">
                <a:solidFill>
                  <a:srgbClr val="000000"/>
                </a:solidFill>
                <a:effectLst/>
                <a:uFillTx/>
                <a:latin typeface="Book Antiqua"/>
              </a:rPr>
              <a:t>   -   Korea</a:t>
            </a:r>
            <a:br>
              <a:rPr sz="2000"/>
            </a:br>
            <a:r>
              <a:rPr b="0" lang="en-US" sz="2000" strike="noStrike" u="none">
                <a:solidFill>
                  <a:srgbClr val="000000"/>
                </a:solidFill>
                <a:effectLst/>
                <a:uFillTx/>
                <a:latin typeface="Book Antiqua"/>
              </a:rPr>
              <a:t>   -   US Marketing offices</a:t>
            </a:r>
            <a:br>
              <a:rPr sz="2000"/>
            </a:br>
            <a:r>
              <a:rPr b="0" lang="en-US" sz="2000" strike="noStrike" u="none">
                <a:solidFill>
                  <a:srgbClr val="000000"/>
                </a:solidFill>
                <a:effectLst/>
                <a:uFillTx/>
                <a:latin typeface="Book Antiqua"/>
              </a:rPr>
              <a:t>   -   Other</a:t>
            </a:r>
            <a:endParaRPr b="0" lang="en-US" sz="2000" strike="noStrike" u="none">
              <a:solidFill>
                <a:srgbClr val="000000"/>
              </a:solidFill>
              <a:effectLst/>
              <a:uFillTx/>
              <a:latin typeface="Times New Roman"/>
            </a:endParaRPr>
          </a:p>
        </p:txBody>
      </p:sp>
      <p:sp>
        <p:nvSpPr>
          <p:cNvPr id="157" name=""/>
          <p:cNvSpPr/>
          <p:nvPr/>
        </p:nvSpPr>
        <p:spPr>
          <a:xfrm>
            <a:off x="838080" y="304920"/>
            <a:ext cx="777240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Phase II</a:t>
            </a:r>
            <a:endParaRPr b="0" lang="en-US" sz="4000" strike="noStrike" u="none">
              <a:solidFill>
                <a:srgbClr val="000000"/>
              </a:solidFill>
              <a:effectLst/>
              <a:uFillTx/>
              <a:latin typeface="Times New Roman"/>
            </a:endParaRPr>
          </a:p>
        </p:txBody>
      </p:sp>
      <p:sp>
        <p:nvSpPr>
          <p:cNvPr id="158" name=""/>
          <p:cNvSpPr/>
          <p:nvPr/>
        </p:nvSpPr>
        <p:spPr>
          <a:xfrm flipH="1">
            <a:off x="914400" y="1447920"/>
            <a:ext cx="822960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PlaceHolder 1"/>
          <p:cNvSpPr>
            <a:spLocks noGrp="1"/>
          </p:cNvSpPr>
          <p:nvPr>
            <p:ph/>
          </p:nvPr>
        </p:nvSpPr>
        <p:spPr>
          <a:xfrm>
            <a:off x="762120" y="2438280"/>
            <a:ext cx="7772400" cy="3353040"/>
          </a:xfrm>
          <a:prstGeom prst="rect">
            <a:avLst/>
          </a:prstGeom>
          <a:noFill/>
          <a:ln w="0">
            <a:noFill/>
          </a:ln>
        </p:spPr>
        <p:txBody>
          <a:bodyPr lIns="90000" rIns="90000" tIns="46800" bIns="46800" anchor="t">
            <a:normAutofit/>
          </a:bodyPr>
          <a:p>
            <a:pPr marL="343080" indent="-343080">
              <a:lnSpc>
                <a:spcPct val="100000"/>
              </a:lnSpc>
              <a:spcBef>
                <a:spcPts val="25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Office analysis framework</a:t>
            </a:r>
            <a:endParaRPr b="0" lang="en-US" sz="2000" strike="noStrike" u="none">
              <a:solidFill>
                <a:srgbClr val="000000"/>
              </a:solidFill>
              <a:effectLst/>
              <a:uFillTx/>
              <a:latin typeface="Times New Roman"/>
            </a:endParaRPr>
          </a:p>
          <a:p>
            <a:pPr marL="343080" indent="-343080">
              <a:lnSpc>
                <a:spcPct val="100000"/>
              </a:lnSpc>
              <a:spcBef>
                <a:spcPts val="25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Business information flow</a:t>
            </a:r>
            <a:endParaRPr b="0" lang="en-US" sz="2000" strike="noStrike" u="none">
              <a:solidFill>
                <a:srgbClr val="000000"/>
              </a:solidFill>
              <a:effectLst/>
              <a:uFillTx/>
              <a:latin typeface="Times New Roman"/>
            </a:endParaRPr>
          </a:p>
          <a:p>
            <a:pPr marL="343080" indent="-343080">
              <a:lnSpc>
                <a:spcPct val="100000"/>
              </a:lnSpc>
              <a:spcBef>
                <a:spcPts val="25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Control gap analysis</a:t>
            </a:r>
            <a:endParaRPr b="0" lang="en-US" sz="2000" strike="noStrike" u="none">
              <a:solidFill>
                <a:srgbClr val="000000"/>
              </a:solidFill>
              <a:effectLst/>
              <a:uFillTx/>
              <a:latin typeface="Times New Roman"/>
            </a:endParaRPr>
          </a:p>
          <a:p>
            <a:pPr marL="343080" indent="-343080">
              <a:lnSpc>
                <a:spcPct val="100000"/>
              </a:lnSpc>
              <a:spcBef>
                <a:spcPts val="25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Testing attributes matrix</a:t>
            </a:r>
            <a:endParaRPr b="0" lang="en-US" sz="2000" strike="noStrike" u="none">
              <a:solidFill>
                <a:srgbClr val="000000"/>
              </a:solidFill>
              <a:effectLst/>
              <a:uFillTx/>
              <a:latin typeface="Times New Roman"/>
            </a:endParaRPr>
          </a:p>
        </p:txBody>
      </p:sp>
      <p:sp>
        <p:nvSpPr>
          <p:cNvPr id="160" name=""/>
          <p:cNvSpPr/>
          <p:nvPr/>
        </p:nvSpPr>
        <p:spPr>
          <a:xfrm>
            <a:off x="838080" y="30492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Deliverables</a:t>
            </a:r>
            <a:endParaRPr b="0" lang="en-US" sz="4000" strike="noStrike" u="none">
              <a:solidFill>
                <a:srgbClr val="000000"/>
              </a:solidFill>
              <a:effectLst/>
              <a:uFillTx/>
              <a:latin typeface="Times New Roman"/>
            </a:endParaRPr>
          </a:p>
        </p:txBody>
      </p:sp>
      <p:sp>
        <p:nvSpPr>
          <p:cNvPr id="161" name=""/>
          <p:cNvSpPr/>
          <p:nvPr/>
        </p:nvSpPr>
        <p:spPr>
          <a:xfrm flipH="1">
            <a:off x="914400" y="1447920"/>
            <a:ext cx="822960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 name=""/>
          <p:cNvSpPr/>
          <p:nvPr/>
        </p:nvSpPr>
        <p:spPr>
          <a:xfrm>
            <a:off x="838080" y="30492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163" name=""/>
          <p:cNvSpPr/>
          <p:nvPr/>
        </p:nvSpPr>
        <p:spPr>
          <a:xfrm flipH="1">
            <a:off x="914400" y="1447920"/>
            <a:ext cx="822960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838080" y="1523880"/>
            <a:ext cx="2514600" cy="1447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Environment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Key regulatory issues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Unique country characteristics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Language barriers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65" name=""/>
          <p:cNvSpPr/>
          <p:nvPr/>
        </p:nvSpPr>
        <p:spPr>
          <a:xfrm>
            <a:off x="3581280" y="1523880"/>
            <a:ext cx="2514600" cy="1447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Management team/ organization chart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Local vs. seasoned Enron personnel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66" name=""/>
          <p:cNvSpPr/>
          <p:nvPr/>
        </p:nvSpPr>
        <p:spPr>
          <a:xfrm>
            <a:off x="6324480" y="1523880"/>
            <a:ext cx="2514600" cy="1447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Strategy</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Origination vs. trading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Products traded</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Expected growth</a:t>
            </a:r>
            <a:endParaRPr b="0" lang="en-US" sz="1200" strike="noStrike" u="none">
              <a:solidFill>
                <a:srgbClr val="000000"/>
              </a:solidFill>
              <a:effectLst/>
              <a:uFillTx/>
              <a:latin typeface="Times New Roman"/>
            </a:endParaRPr>
          </a:p>
        </p:txBody>
      </p:sp>
      <p:sp>
        <p:nvSpPr>
          <p:cNvPr id="167" name=""/>
          <p:cNvSpPr/>
          <p:nvPr/>
        </p:nvSpPr>
        <p:spPr>
          <a:xfrm>
            <a:off x="838080" y="3124080"/>
            <a:ext cx="2514600" cy="1447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Owners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List of key reporting responsibilities</a:t>
            </a:r>
            <a:endParaRPr b="0" lang="en-US" sz="1200" strike="noStrike" u="none">
              <a:solidFill>
                <a:srgbClr val="000000"/>
              </a:solidFill>
              <a:effectLst/>
              <a:uFillTx/>
              <a:latin typeface="Times New Roman"/>
            </a:endParaRPr>
          </a:p>
        </p:txBody>
      </p:sp>
      <p:sp>
        <p:nvSpPr>
          <p:cNvPr id="168" name=""/>
          <p:cNvSpPr/>
          <p:nvPr/>
        </p:nvSpPr>
        <p:spPr>
          <a:xfrm>
            <a:off x="3581280" y="3124080"/>
            <a:ext cx="2514600" cy="1447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Competitors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List of key competitors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69" name=""/>
          <p:cNvSpPr/>
          <p:nvPr/>
        </p:nvSpPr>
        <p:spPr>
          <a:xfrm>
            <a:off x="6324480" y="3124080"/>
            <a:ext cx="2514600" cy="1447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Counterparties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Listing of primary counterparties and related exposures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List of storage or transportation/ transmission capacity</a:t>
            </a:r>
            <a:endParaRPr b="0" lang="en-US" sz="1200" strike="noStrike" u="none">
              <a:solidFill>
                <a:srgbClr val="000000"/>
              </a:solidFill>
              <a:effectLst/>
              <a:uFillTx/>
              <a:latin typeface="Times New Roman"/>
            </a:endParaRPr>
          </a:p>
        </p:txBody>
      </p:sp>
      <p:sp>
        <p:nvSpPr>
          <p:cNvPr id="170" name=""/>
          <p:cNvSpPr/>
          <p:nvPr/>
        </p:nvSpPr>
        <p:spPr>
          <a:xfrm>
            <a:off x="838080" y="4724280"/>
            <a:ext cx="2514600" cy="1447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Information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Types of documents (i.e. standard vs. non-standard)</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List of key management reports and level of distribution</a:t>
            </a:r>
            <a:endParaRPr b="0" lang="en-US" sz="1200" strike="noStrike" u="none">
              <a:solidFill>
                <a:srgbClr val="000000"/>
              </a:solidFill>
              <a:effectLst/>
              <a:uFillTx/>
              <a:latin typeface="Times New Roman"/>
            </a:endParaRPr>
          </a:p>
        </p:txBody>
      </p:sp>
      <p:sp>
        <p:nvSpPr>
          <p:cNvPr id="171" name=""/>
          <p:cNvSpPr/>
          <p:nvPr/>
        </p:nvSpPr>
        <p:spPr>
          <a:xfrm>
            <a:off x="3581280" y="4724280"/>
            <a:ext cx="2514600" cy="1447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Business Processes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Key processes conducted in office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Key linkage of processes to other offices and centralized office hub</a:t>
            </a:r>
            <a:endParaRPr b="0" lang="en-US" sz="1200" strike="noStrike" u="none">
              <a:solidFill>
                <a:srgbClr val="000000"/>
              </a:solidFill>
              <a:effectLst/>
              <a:uFillTx/>
              <a:latin typeface="Times New Roman"/>
            </a:endParaRPr>
          </a:p>
        </p:txBody>
      </p:sp>
      <p:sp>
        <p:nvSpPr>
          <p:cNvPr id="172" name=""/>
          <p:cNvSpPr/>
          <p:nvPr/>
        </p:nvSpPr>
        <p:spPr>
          <a:xfrm>
            <a:off x="6324480" y="4724280"/>
            <a:ext cx="2514600" cy="1447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Systems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List of systems used for data processing</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3" name=""/>
          <p:cNvSpPr/>
          <p:nvPr/>
        </p:nvSpPr>
        <p:spPr>
          <a:xfrm>
            <a:off x="838080" y="30492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a:t>
            </a:r>
            <a:br>
              <a:rPr sz="4000"/>
            </a:br>
            <a:r>
              <a:rPr b="0" lang="en-US" sz="4000" strike="noStrike" u="none">
                <a:solidFill>
                  <a:srgbClr val="000000"/>
                </a:solidFill>
                <a:effectLst/>
                <a:uFillTx/>
                <a:latin typeface="Times New Roman"/>
              </a:rPr>
              <a:t>Control Gap Analysis</a:t>
            </a:r>
            <a:endParaRPr b="0" lang="en-US" sz="4000" strike="noStrike" u="none">
              <a:solidFill>
                <a:srgbClr val="000000"/>
              </a:solidFill>
              <a:effectLst/>
              <a:uFillTx/>
              <a:latin typeface="Times New Roman"/>
            </a:endParaRPr>
          </a:p>
        </p:txBody>
      </p:sp>
      <p:sp>
        <p:nvSpPr>
          <p:cNvPr id="174" name=""/>
          <p:cNvSpPr/>
          <p:nvPr/>
        </p:nvSpPr>
        <p:spPr>
          <a:xfrm flipH="1">
            <a:off x="914400" y="1447920"/>
            <a:ext cx="8229600" cy="1440"/>
          </a:xfrm>
          <a:prstGeom prst="line">
            <a:avLst/>
          </a:prstGeom>
          <a:ln w="76320">
            <a:solidFill>
              <a:srgbClr val="3333cc"/>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75" name=""/>
          <p:cNvSpPr/>
          <p:nvPr/>
        </p:nvSpPr>
        <p:spPr>
          <a:xfrm>
            <a:off x="762120" y="1600200"/>
            <a:ext cx="335268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Existing Controls</a:t>
            </a:r>
            <a:endParaRPr b="0" lang="en-US" sz="1400" strike="noStrike" u="none">
              <a:solidFill>
                <a:srgbClr val="000000"/>
              </a:solidFill>
              <a:effectLst/>
              <a:uFillTx/>
              <a:latin typeface="Times New Roman"/>
            </a:endParaRPr>
          </a:p>
        </p:txBody>
      </p:sp>
      <p:sp>
        <p:nvSpPr>
          <p:cNvPr id="176" name=""/>
          <p:cNvSpPr/>
          <p:nvPr/>
        </p:nvSpPr>
        <p:spPr>
          <a:xfrm>
            <a:off x="5486400" y="1600200"/>
            <a:ext cx="335268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Suggested Controls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662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2000-01-26T12:50:12Z</dcterms:created>
  <dc:creator>Dawn D. Rodriguez</dc:creator>
  <dc:description/>
  <dc:language>en-US</dc:language>
  <cp:lastModifiedBy>hernanjc</cp:lastModifiedBy>
  <cp:lastPrinted>2000-02-03T17:37:15Z</cp:lastPrinted>
  <dcterms:modified xsi:type="dcterms:W3CDTF">2000-02-03T17:37:41Z</dcterms:modified>
  <cp:revision>20</cp:revision>
  <dc:subject/>
  <dc:title>No Slide Title</dc:title>
</cp:coreProperties>
</file>