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5.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_rels/notesSlide17.xml.rels" ContentType="application/vnd.openxmlformats-package.relationships+xml"/>
  <Override PartName="/ppt/notesSlides/_rels/notesSlide4.xml.rels" ContentType="application/vnd.openxmlformats-package.relationships+xml"/>
  <Override PartName="/ppt/notesSlides/_rels/notesSlide16.xml.rels" ContentType="application/vnd.openxmlformats-package.relationships+xml"/>
  <Override PartName="/ppt/notesSlides/_rels/notesSlide25.xml.rels" ContentType="application/vnd.openxmlformats-package.relationships+xml"/>
  <Override PartName="/ppt/notesSlides/_rels/notesSlide24.xml.rels" ContentType="application/vnd.openxmlformats-package.relationships+xml"/>
  <Override PartName="/ppt/notesSlides/_rels/notesSlide5.xml.rels" ContentType="application/vnd.openxmlformats-package.relationships+xml"/>
  <Override PartName="/ppt/notesSlides/_rels/notesSlide18.xml.rels" ContentType="application/vnd.openxmlformats-package.relationships+xml"/>
  <Override PartName="/ppt/notesSlides/_rels/notesSlide20.xml.rels" ContentType="application/vnd.openxmlformats-package.relationships+xml"/>
  <Override PartName="/ppt/notesSlides/_rels/notesSlide23.xml.rels" ContentType="application/vnd.openxmlformats-package.relationships+xml"/>
  <Override PartName="/ppt/notesSlides/_rels/notesSlide22.xml.rels" ContentType="application/vnd.openxmlformats-package.relationships+xml"/>
  <Override PartName="/ppt/notesSlides/_rels/notesSlide7.xml.rels" ContentType="application/vnd.openxmlformats-package.relationships+xml"/>
  <Override PartName="/ppt/notesSlides/_rels/notesSlide14.xml.rels" ContentType="application/vnd.openxmlformats-package.relationships+xml"/>
  <Override PartName="/ppt/notesSlides/_rels/notesSlide6.xml.rels" ContentType="application/vnd.openxmlformats-package.relationships+xml"/>
  <Override PartName="/ppt/notesSlides/_rels/notesSlide19.xml.rels" ContentType="application/vnd.openxmlformats-package.relationships+xml"/>
  <Override PartName="/ppt/notesSlides/_rels/notesSlide21.xml.rels" ContentType="application/vnd.openxmlformats-package.relationships+xml"/>
  <Override PartName="/ppt/notesSlides/_rels/notesSlide15.xml.rels" ContentType="application/vnd.openxmlformats-package.relationships+xml"/>
  <Override PartName="/ppt/notesSlides/notesSlide22.xml" ContentType="application/vnd.openxmlformats-officedocument.presentationml.notesSlide+xml"/>
  <Override PartName="/ppt/notesSlides/notesSlide18.xml" ContentType="application/vnd.openxmlformats-officedocument.presentationml.notesSlide+xml"/>
  <Override PartName="/ppt/notesSlides/notesSlide20.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2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9.xml" ContentType="application/vnd.openxmlformats-officedocument.presentationml.notesSlide+xml"/>
  <Override PartName="/ppt/notesSlides/notesSlide21.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Lst>
  <p:sldSz cx="9144000" cy="6858000"/>
  <p:notesSz cx="7124700" cy="9410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 name=""/>
          <p:cNvSpPr/>
          <p:nvPr/>
        </p:nvSpPr>
        <p:spPr>
          <a:xfrm>
            <a:off x="0" y="0"/>
            <a:ext cx="7124400" cy="94104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4" name="PlaceHolder 1"/>
          <p:cNvSpPr>
            <a:spLocks noGrp="1"/>
          </p:cNvSpPr>
          <p:nvPr>
            <p:ph type="hdr"/>
          </p:nvPr>
        </p:nvSpPr>
        <p:spPr>
          <a:xfrm>
            <a:off x="-360" y="-360"/>
            <a:ext cx="3086280" cy="469800"/>
          </a:xfrm>
          <a:prstGeom prst="rect">
            <a:avLst/>
          </a:prstGeom>
          <a:noFill/>
          <a:ln w="0">
            <a:noFill/>
          </a:ln>
        </p:spPr>
        <p:txBody>
          <a:bodyPr lIns="19440" rIns="19440" tIns="0" bIns="0" anchor="t">
            <a:noAutofit/>
          </a:bodyPr>
          <a:p>
            <a:pPr indent="0">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5" name="PlaceHolder 2"/>
          <p:cNvSpPr>
            <a:spLocks noGrp="1"/>
          </p:cNvSpPr>
          <p:nvPr>
            <p:ph type="dt" idx="4"/>
          </p:nvPr>
        </p:nvSpPr>
        <p:spPr>
          <a:xfrm>
            <a:off x="4037040" y="-360"/>
            <a:ext cx="3085920" cy="469800"/>
          </a:xfrm>
          <a:prstGeom prst="rect">
            <a:avLst/>
          </a:prstGeom>
          <a:noFill/>
          <a:ln w="0">
            <a:noFill/>
          </a:ln>
        </p:spPr>
        <p:txBody>
          <a:bodyPr lIns="19440" rIns="19440" tIns="0" bIns="0" anchor="t">
            <a:noAutofit/>
          </a:bodyPr>
          <a:lstStyle>
            <a:lvl1pPr indent="0" algn="r">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defRPr b="0" i="1" lang="en-US" sz="1000" strike="noStrike" u="none">
                <a:solidFill>
                  <a:srgbClr val="000000"/>
                </a:solidFill>
                <a:effectLst/>
                <a:uFillTx/>
                <a:latin typeface="Times New Roman"/>
              </a:defRPr>
            </a:lvl1pPr>
          </a:lstStyle>
          <a:p>
            <a:pPr indent="0" algn="r">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6" name="PlaceHolder 3"/>
          <p:cNvSpPr>
            <a:spLocks noGrp="1"/>
          </p:cNvSpPr>
          <p:nvPr>
            <p:ph type="ftr" idx="5"/>
          </p:nvPr>
        </p:nvSpPr>
        <p:spPr>
          <a:xfrm>
            <a:off x="-360" y="8938800"/>
            <a:ext cx="3086280" cy="469800"/>
          </a:xfrm>
          <a:prstGeom prst="rect">
            <a:avLst/>
          </a:prstGeom>
          <a:noFill/>
          <a:ln w="0">
            <a:noFill/>
          </a:ln>
        </p:spPr>
        <p:txBody>
          <a:bodyPr lIns="19440" rIns="19440" tIns="0" bIns="0" anchor="b">
            <a:noAutofit/>
          </a:bodyPr>
          <a:lstStyle>
            <a:lvl1pPr indent="0">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defRPr b="0" i="1" lang="en-US" sz="1000" strike="noStrike" u="none">
                <a:solidFill>
                  <a:srgbClr val="000000"/>
                </a:solidFill>
                <a:effectLst/>
                <a:uFillTx/>
                <a:latin typeface="Times New Roman"/>
              </a:defRPr>
            </a:lvl1pPr>
          </a:lstStyle>
          <a:p>
            <a:pPr indent="0">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17" name="PlaceHolder 4"/>
          <p:cNvSpPr>
            <a:spLocks noGrp="1"/>
          </p:cNvSpPr>
          <p:nvPr>
            <p:ph type="sldNum" idx="6"/>
          </p:nvPr>
        </p:nvSpPr>
        <p:spPr>
          <a:xfrm>
            <a:off x="4037040" y="8938800"/>
            <a:ext cx="3085920" cy="469800"/>
          </a:xfrm>
          <a:prstGeom prst="rect">
            <a:avLst/>
          </a:prstGeom>
          <a:noFill/>
          <a:ln w="0">
            <a:noFill/>
          </a:ln>
        </p:spPr>
        <p:txBody>
          <a:bodyPr lIns="19440" rIns="19440" tIns="0" bIns="0" anchor="b">
            <a:noAutofit/>
          </a:bodyPr>
          <a:lstStyle>
            <a:lvl1pPr indent="0" algn="r">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defRPr b="0" i="1" lang="en-US" sz="1000" strike="noStrike" u="none">
                <a:solidFill>
                  <a:srgbClr val="000000"/>
                </a:solidFill>
                <a:effectLst/>
                <a:uFillTx/>
                <a:latin typeface="Times New Roman"/>
              </a:defRPr>
            </a:lvl1pPr>
          </a:lstStyle>
          <a:p>
            <a:pPr indent="0" algn="r">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fld id="{987D6AB8-E972-4459-A8A4-DAA585DE731A}"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8" name="PlaceHolder 5"/>
          <p:cNvSpPr>
            <a:spLocks noGrp="1"/>
          </p:cNvSpPr>
          <p:nvPr>
            <p:ph type="sldImg"/>
          </p:nvPr>
        </p:nvSpPr>
        <p:spPr>
          <a:xfrm>
            <a:off x="1217520" y="712440"/>
            <a:ext cx="4686480" cy="3514680"/>
          </a:xfrm>
          <a:prstGeom prst="rect">
            <a:avLst/>
          </a:prstGeom>
          <a:solidFill>
            <a:srgbClr val="ffffff"/>
          </a:solidFill>
          <a:ln w="1260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move the slide</a:t>
            </a:r>
            <a:endParaRPr b="0" lang="en-US" sz="3000" strike="noStrike" u="none">
              <a:solidFill>
                <a:srgbClr val="000000"/>
              </a:solidFill>
              <a:effectLst/>
              <a:uFillTx/>
              <a:latin typeface="Arial Black"/>
            </a:endParaRPr>
          </a:p>
        </p:txBody>
      </p:sp>
      <p:sp>
        <p:nvSpPr>
          <p:cNvPr id="19" name="PlaceHolder 6"/>
          <p:cNvSpPr>
            <a:spLocks noGrp="1"/>
          </p:cNvSpPr>
          <p:nvPr>
            <p:ph type="body"/>
          </p:nvPr>
        </p:nvSpPr>
        <p:spPr>
          <a:xfrm>
            <a:off x="949320" y="4470120"/>
            <a:ext cx="5224320" cy="4233960"/>
          </a:xfrm>
          <a:prstGeom prst="rect">
            <a:avLst/>
          </a:prstGeom>
          <a:noFill/>
          <a:ln w="0">
            <a:noFill/>
          </a:ln>
        </p:spPr>
        <p:txBody>
          <a:bodyPr lIns="94680" rIns="94680" tIns="47160" bIns="471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21.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24.xml.rels><?xml version="1.0" encoding="UTF-8"?>
<Relationships xmlns="http://schemas.openxmlformats.org/package/2006/relationships"><Relationship Id="rId1" Type="http://schemas.openxmlformats.org/officeDocument/2006/relationships/slide" Target="../slides/slide24.xml"/><Relationship Id="rId2" Type="http://schemas.openxmlformats.org/officeDocument/2006/relationships/notesMaster" Target="../notesMasters/notesMaster1.xml"/>
</Relationships>
</file>

<file path=ppt/notesSlides/_rels/notesSlide25.xml.rels><?xml version="1.0" encoding="UTF-8"?>
<Relationships xmlns="http://schemas.openxmlformats.org/package/2006/relationships"><Relationship Id="rId1" Type="http://schemas.openxmlformats.org/officeDocument/2006/relationships/slide" Target="../slides/slide25.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0"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17</a:t>
            </a:r>
            <a:endParaRPr b="0" lang="en-US" sz="1200" strike="noStrike" u="none">
              <a:solidFill>
                <a:srgbClr val="000000"/>
              </a:solidFill>
              <a:effectLst/>
              <a:uFillTx/>
              <a:latin typeface="Times New Roman"/>
            </a:endParaRPr>
          </a:p>
        </p:txBody>
      </p:sp>
      <p:sp>
        <p:nvSpPr>
          <p:cNvPr id="161"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2"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3" name="PlaceHolder 1"/>
          <p:cNvSpPr>
            <a:spLocks noGrp="1"/>
          </p:cNvSpPr>
          <p:nvPr>
            <p:ph type="sldImg"/>
          </p:nvPr>
        </p:nvSpPr>
        <p:spPr>
          <a:xfrm>
            <a:off x="1217520" y="712800"/>
            <a:ext cx="4686480" cy="3514680"/>
          </a:xfrm>
          <a:prstGeom prst="rect">
            <a:avLst/>
          </a:prstGeom>
          <a:ln w="0">
            <a:noFill/>
          </a:ln>
        </p:spPr>
      </p:sp>
      <p:sp>
        <p:nvSpPr>
          <p:cNvPr id="164"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6"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18</a:t>
            </a:r>
            <a:endParaRPr b="0" lang="en-US" sz="1200" strike="noStrike" u="none">
              <a:solidFill>
                <a:srgbClr val="000000"/>
              </a:solidFill>
              <a:effectLst/>
              <a:uFillTx/>
              <a:latin typeface="Times New Roman"/>
            </a:endParaRPr>
          </a:p>
        </p:txBody>
      </p:sp>
      <p:sp>
        <p:nvSpPr>
          <p:cNvPr id="167"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8"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9" name="PlaceHolder 1"/>
          <p:cNvSpPr>
            <a:spLocks noGrp="1"/>
          </p:cNvSpPr>
          <p:nvPr>
            <p:ph type="sldImg"/>
          </p:nvPr>
        </p:nvSpPr>
        <p:spPr>
          <a:xfrm>
            <a:off x="1217520" y="712800"/>
            <a:ext cx="4686480" cy="3514680"/>
          </a:xfrm>
          <a:prstGeom prst="rect">
            <a:avLst/>
          </a:prstGeom>
          <a:ln w="0">
            <a:noFill/>
          </a:ln>
        </p:spPr>
      </p:sp>
      <p:sp>
        <p:nvSpPr>
          <p:cNvPr id="170"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2"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19</a:t>
            </a:r>
            <a:endParaRPr b="0" lang="en-US" sz="1200" strike="noStrike" u="none">
              <a:solidFill>
                <a:srgbClr val="000000"/>
              </a:solidFill>
              <a:effectLst/>
              <a:uFillTx/>
              <a:latin typeface="Times New Roman"/>
            </a:endParaRPr>
          </a:p>
        </p:txBody>
      </p:sp>
      <p:sp>
        <p:nvSpPr>
          <p:cNvPr id="173"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4"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5" name="PlaceHolder 1"/>
          <p:cNvSpPr>
            <a:spLocks noGrp="1"/>
          </p:cNvSpPr>
          <p:nvPr>
            <p:ph type="sldImg"/>
          </p:nvPr>
        </p:nvSpPr>
        <p:spPr>
          <a:xfrm>
            <a:off x="1217520" y="712800"/>
            <a:ext cx="4686480" cy="3514680"/>
          </a:xfrm>
          <a:prstGeom prst="rect">
            <a:avLst/>
          </a:prstGeom>
          <a:ln w="0">
            <a:noFill/>
          </a:ln>
        </p:spPr>
      </p:sp>
      <p:sp>
        <p:nvSpPr>
          <p:cNvPr id="176"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8"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20</a:t>
            </a:r>
            <a:endParaRPr b="0" lang="en-US" sz="1200" strike="noStrike" u="none">
              <a:solidFill>
                <a:srgbClr val="000000"/>
              </a:solidFill>
              <a:effectLst/>
              <a:uFillTx/>
              <a:latin typeface="Times New Roman"/>
            </a:endParaRPr>
          </a:p>
        </p:txBody>
      </p:sp>
      <p:sp>
        <p:nvSpPr>
          <p:cNvPr id="179"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0"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1" name="PlaceHolder 1"/>
          <p:cNvSpPr>
            <a:spLocks noGrp="1"/>
          </p:cNvSpPr>
          <p:nvPr>
            <p:ph type="sldImg"/>
          </p:nvPr>
        </p:nvSpPr>
        <p:spPr>
          <a:xfrm>
            <a:off x="1217520" y="712800"/>
            <a:ext cx="4686480" cy="3514680"/>
          </a:xfrm>
          <a:prstGeom prst="rect">
            <a:avLst/>
          </a:prstGeom>
          <a:ln w="0">
            <a:noFill/>
          </a:ln>
        </p:spPr>
      </p:sp>
      <p:sp>
        <p:nvSpPr>
          <p:cNvPr id="182"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4"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21</a:t>
            </a:r>
            <a:endParaRPr b="0" lang="en-US" sz="1200" strike="noStrike" u="none">
              <a:solidFill>
                <a:srgbClr val="000000"/>
              </a:solidFill>
              <a:effectLst/>
              <a:uFillTx/>
              <a:latin typeface="Times New Roman"/>
            </a:endParaRPr>
          </a:p>
        </p:txBody>
      </p:sp>
      <p:sp>
        <p:nvSpPr>
          <p:cNvPr id="185"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6"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7" name="PlaceHolder 1"/>
          <p:cNvSpPr>
            <a:spLocks noGrp="1"/>
          </p:cNvSpPr>
          <p:nvPr>
            <p:ph type="sldImg"/>
          </p:nvPr>
        </p:nvSpPr>
        <p:spPr>
          <a:xfrm>
            <a:off x="1217520" y="712800"/>
            <a:ext cx="4686480" cy="3514680"/>
          </a:xfrm>
          <a:prstGeom prst="rect">
            <a:avLst/>
          </a:prstGeom>
          <a:ln w="0">
            <a:noFill/>
          </a:ln>
        </p:spPr>
      </p:sp>
      <p:sp>
        <p:nvSpPr>
          <p:cNvPr id="188"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0"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22</a:t>
            </a:r>
            <a:endParaRPr b="0" lang="en-US" sz="1200" strike="noStrike" u="none">
              <a:solidFill>
                <a:srgbClr val="000000"/>
              </a:solidFill>
              <a:effectLst/>
              <a:uFillTx/>
              <a:latin typeface="Times New Roman"/>
            </a:endParaRPr>
          </a:p>
        </p:txBody>
      </p:sp>
      <p:sp>
        <p:nvSpPr>
          <p:cNvPr id="191"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2"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3" name="PlaceHolder 1"/>
          <p:cNvSpPr>
            <a:spLocks noGrp="1"/>
          </p:cNvSpPr>
          <p:nvPr>
            <p:ph type="sldImg"/>
          </p:nvPr>
        </p:nvSpPr>
        <p:spPr>
          <a:xfrm>
            <a:off x="1217520" y="712800"/>
            <a:ext cx="4686480" cy="3514680"/>
          </a:xfrm>
          <a:prstGeom prst="rect">
            <a:avLst/>
          </a:prstGeom>
          <a:ln w="0">
            <a:noFill/>
          </a:ln>
        </p:spPr>
      </p:sp>
      <p:sp>
        <p:nvSpPr>
          <p:cNvPr id="194"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6"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23</a:t>
            </a:r>
            <a:endParaRPr b="0" lang="en-US" sz="1200" strike="noStrike" u="none">
              <a:solidFill>
                <a:srgbClr val="000000"/>
              </a:solidFill>
              <a:effectLst/>
              <a:uFillTx/>
              <a:latin typeface="Times New Roman"/>
            </a:endParaRPr>
          </a:p>
        </p:txBody>
      </p:sp>
      <p:sp>
        <p:nvSpPr>
          <p:cNvPr id="197"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8"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9" name="PlaceHolder 1"/>
          <p:cNvSpPr>
            <a:spLocks noGrp="1"/>
          </p:cNvSpPr>
          <p:nvPr>
            <p:ph type="sldImg"/>
          </p:nvPr>
        </p:nvSpPr>
        <p:spPr>
          <a:xfrm>
            <a:off x="1217520" y="712800"/>
            <a:ext cx="4686480" cy="3514680"/>
          </a:xfrm>
          <a:prstGeom prst="rect">
            <a:avLst/>
          </a:prstGeom>
          <a:ln w="0">
            <a:noFill/>
          </a:ln>
        </p:spPr>
      </p:sp>
      <p:sp>
        <p:nvSpPr>
          <p:cNvPr id="200"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2"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24</a:t>
            </a:r>
            <a:endParaRPr b="0" lang="en-US" sz="1200" strike="noStrike" u="none">
              <a:solidFill>
                <a:srgbClr val="000000"/>
              </a:solidFill>
              <a:effectLst/>
              <a:uFillTx/>
              <a:latin typeface="Times New Roman"/>
            </a:endParaRPr>
          </a:p>
        </p:txBody>
      </p:sp>
      <p:sp>
        <p:nvSpPr>
          <p:cNvPr id="203"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4"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5" name="PlaceHolder 1"/>
          <p:cNvSpPr>
            <a:spLocks noGrp="1"/>
          </p:cNvSpPr>
          <p:nvPr>
            <p:ph type="sldImg"/>
          </p:nvPr>
        </p:nvSpPr>
        <p:spPr>
          <a:xfrm>
            <a:off x="1217520" y="712800"/>
            <a:ext cx="4686480" cy="3514680"/>
          </a:xfrm>
          <a:prstGeom prst="rect">
            <a:avLst/>
          </a:prstGeom>
          <a:ln w="0">
            <a:noFill/>
          </a:ln>
        </p:spPr>
      </p:sp>
      <p:sp>
        <p:nvSpPr>
          <p:cNvPr id="206"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7"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8"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25</a:t>
            </a:r>
            <a:endParaRPr b="0" lang="en-US" sz="1200" strike="noStrike" u="none">
              <a:solidFill>
                <a:srgbClr val="000000"/>
              </a:solidFill>
              <a:effectLst/>
              <a:uFillTx/>
              <a:latin typeface="Times New Roman"/>
            </a:endParaRPr>
          </a:p>
        </p:txBody>
      </p:sp>
      <p:sp>
        <p:nvSpPr>
          <p:cNvPr id="209"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0"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1" name="PlaceHolder 1"/>
          <p:cNvSpPr>
            <a:spLocks noGrp="1"/>
          </p:cNvSpPr>
          <p:nvPr>
            <p:ph type="sldImg"/>
          </p:nvPr>
        </p:nvSpPr>
        <p:spPr>
          <a:xfrm>
            <a:off x="1217520" y="712800"/>
            <a:ext cx="4686480" cy="3514680"/>
          </a:xfrm>
          <a:prstGeom prst="rect">
            <a:avLst/>
          </a:prstGeom>
          <a:ln w="0">
            <a:noFill/>
          </a:ln>
        </p:spPr>
      </p:sp>
      <p:sp>
        <p:nvSpPr>
          <p:cNvPr id="212"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4"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27</a:t>
            </a:r>
            <a:endParaRPr b="0" lang="en-US" sz="1200" strike="noStrike" u="none">
              <a:solidFill>
                <a:srgbClr val="000000"/>
              </a:solidFill>
              <a:effectLst/>
              <a:uFillTx/>
              <a:latin typeface="Times New Roman"/>
            </a:endParaRPr>
          </a:p>
        </p:txBody>
      </p:sp>
      <p:sp>
        <p:nvSpPr>
          <p:cNvPr id="215"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6"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7" name="PlaceHolder 1"/>
          <p:cNvSpPr>
            <a:spLocks noGrp="1"/>
          </p:cNvSpPr>
          <p:nvPr>
            <p:ph type="sldImg"/>
          </p:nvPr>
        </p:nvSpPr>
        <p:spPr>
          <a:xfrm>
            <a:off x="1217520" y="712800"/>
            <a:ext cx="4686480" cy="3514680"/>
          </a:xfrm>
          <a:prstGeom prst="rect">
            <a:avLst/>
          </a:prstGeom>
          <a:ln w="0">
            <a:noFill/>
          </a:ln>
        </p:spPr>
      </p:sp>
      <p:sp>
        <p:nvSpPr>
          <p:cNvPr id="218"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0"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28</a:t>
            </a:r>
            <a:endParaRPr b="0" lang="en-US" sz="1200" strike="noStrike" u="none">
              <a:solidFill>
                <a:srgbClr val="000000"/>
              </a:solidFill>
              <a:effectLst/>
              <a:uFillTx/>
              <a:latin typeface="Times New Roman"/>
            </a:endParaRPr>
          </a:p>
        </p:txBody>
      </p:sp>
      <p:sp>
        <p:nvSpPr>
          <p:cNvPr id="221"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2"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3" name="PlaceHolder 1"/>
          <p:cNvSpPr>
            <a:spLocks noGrp="1"/>
          </p:cNvSpPr>
          <p:nvPr>
            <p:ph type="sldImg"/>
          </p:nvPr>
        </p:nvSpPr>
        <p:spPr>
          <a:xfrm>
            <a:off x="1217520" y="712800"/>
            <a:ext cx="4686480" cy="3514680"/>
          </a:xfrm>
          <a:prstGeom prst="rect">
            <a:avLst/>
          </a:prstGeom>
          <a:ln w="0">
            <a:noFill/>
          </a:ln>
        </p:spPr>
      </p:sp>
      <p:sp>
        <p:nvSpPr>
          <p:cNvPr id="224"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5"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6"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30</a:t>
            </a:r>
            <a:endParaRPr b="0" lang="en-US" sz="1200" strike="noStrike" u="none">
              <a:solidFill>
                <a:srgbClr val="000000"/>
              </a:solidFill>
              <a:effectLst/>
              <a:uFillTx/>
              <a:latin typeface="Times New Roman"/>
            </a:endParaRPr>
          </a:p>
        </p:txBody>
      </p:sp>
      <p:sp>
        <p:nvSpPr>
          <p:cNvPr id="227"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8"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9" name="PlaceHolder 1"/>
          <p:cNvSpPr>
            <a:spLocks noGrp="1"/>
          </p:cNvSpPr>
          <p:nvPr>
            <p:ph type="sldImg"/>
          </p:nvPr>
        </p:nvSpPr>
        <p:spPr>
          <a:xfrm>
            <a:off x="1217520" y="712800"/>
            <a:ext cx="4686480" cy="3514680"/>
          </a:xfrm>
          <a:prstGeom prst="rect">
            <a:avLst/>
          </a:prstGeom>
          <a:ln w="0">
            <a:noFill/>
          </a:ln>
        </p:spPr>
      </p:sp>
      <p:sp>
        <p:nvSpPr>
          <p:cNvPr id="230"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1</a:t>
            </a:r>
            <a:endParaRPr b="0" lang="en-US" sz="1200" strike="noStrike" u="none">
              <a:solidFill>
                <a:srgbClr val="000000"/>
              </a:solidFill>
              <a:effectLst/>
              <a:uFillTx/>
              <a:latin typeface="Times New Roman"/>
            </a:endParaRPr>
          </a:p>
        </p:txBody>
      </p:sp>
      <p:sp>
        <p:nvSpPr>
          <p:cNvPr id="137"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8"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9" name="PlaceHolder 1"/>
          <p:cNvSpPr>
            <a:spLocks noGrp="1"/>
          </p:cNvSpPr>
          <p:nvPr>
            <p:ph type="sldImg"/>
          </p:nvPr>
        </p:nvSpPr>
        <p:spPr>
          <a:xfrm>
            <a:off x="1217520" y="712800"/>
            <a:ext cx="4686480" cy="3514680"/>
          </a:xfrm>
          <a:prstGeom prst="rect">
            <a:avLst/>
          </a:prstGeom>
          <a:ln w="0">
            <a:noFill/>
          </a:ln>
        </p:spPr>
      </p:sp>
      <p:sp>
        <p:nvSpPr>
          <p:cNvPr id="140"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2"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2</a:t>
            </a:r>
            <a:endParaRPr b="0" lang="en-US" sz="1200" strike="noStrike" u="none">
              <a:solidFill>
                <a:srgbClr val="000000"/>
              </a:solidFill>
              <a:effectLst/>
              <a:uFillTx/>
              <a:latin typeface="Times New Roman"/>
            </a:endParaRPr>
          </a:p>
        </p:txBody>
      </p:sp>
      <p:sp>
        <p:nvSpPr>
          <p:cNvPr id="143"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 name="PlaceHolder 1"/>
          <p:cNvSpPr>
            <a:spLocks noGrp="1"/>
          </p:cNvSpPr>
          <p:nvPr>
            <p:ph type="sldImg"/>
          </p:nvPr>
        </p:nvSpPr>
        <p:spPr>
          <a:xfrm>
            <a:off x="1217520" y="712800"/>
            <a:ext cx="4686480" cy="3514680"/>
          </a:xfrm>
          <a:prstGeom prst="rect">
            <a:avLst/>
          </a:prstGeom>
          <a:ln w="0">
            <a:noFill/>
          </a:ln>
        </p:spPr>
      </p:sp>
      <p:sp>
        <p:nvSpPr>
          <p:cNvPr id="146"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7"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8"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3</a:t>
            </a:r>
            <a:endParaRPr b="0" lang="en-US" sz="1200" strike="noStrike" u="none">
              <a:solidFill>
                <a:srgbClr val="000000"/>
              </a:solidFill>
              <a:effectLst/>
              <a:uFillTx/>
              <a:latin typeface="Times New Roman"/>
            </a:endParaRPr>
          </a:p>
        </p:txBody>
      </p:sp>
      <p:sp>
        <p:nvSpPr>
          <p:cNvPr id="149"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0"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1" name="PlaceHolder 1"/>
          <p:cNvSpPr>
            <a:spLocks noGrp="1"/>
          </p:cNvSpPr>
          <p:nvPr>
            <p:ph type="sldImg"/>
          </p:nvPr>
        </p:nvSpPr>
        <p:spPr>
          <a:xfrm>
            <a:off x="1217520" y="712800"/>
            <a:ext cx="4686480" cy="3514680"/>
          </a:xfrm>
          <a:prstGeom prst="rect">
            <a:avLst/>
          </a:prstGeom>
          <a:ln w="0">
            <a:noFill/>
          </a:ln>
        </p:spPr>
      </p:sp>
      <p:sp>
        <p:nvSpPr>
          <p:cNvPr id="152"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 name=""/>
          <p:cNvSpPr/>
          <p:nvPr/>
        </p:nvSpPr>
        <p:spPr>
          <a:xfrm>
            <a:off x="4037040" y="0"/>
            <a:ext cx="308592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4" name=""/>
          <p:cNvSpPr/>
          <p:nvPr/>
        </p:nvSpPr>
        <p:spPr>
          <a:xfrm>
            <a:off x="4037040" y="8939160"/>
            <a:ext cx="3085920" cy="469800"/>
          </a:xfrm>
          <a:prstGeom prst="rect">
            <a:avLst/>
          </a:prstGeom>
          <a:noFill/>
          <a:ln w="0">
            <a:noFill/>
          </a:ln>
        </p:spPr>
        <p:style>
          <a:lnRef idx="0"/>
          <a:fillRef idx="0"/>
          <a:effectRef idx="0"/>
          <a:fontRef idx="minor"/>
        </p:style>
        <p:txBody>
          <a:bodyPr lIns="94680" rIns="94680" tIns="47160" bIns="47160" anchor="b">
            <a:noAutofit/>
          </a:bodyPr>
          <a:p>
            <a:pPr algn="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4</a:t>
            </a:r>
            <a:endParaRPr b="0" lang="en-US" sz="1200" strike="noStrike" u="none">
              <a:solidFill>
                <a:srgbClr val="000000"/>
              </a:solidFill>
              <a:effectLst/>
              <a:uFillTx/>
              <a:latin typeface="Times New Roman"/>
            </a:endParaRPr>
          </a:p>
        </p:txBody>
      </p:sp>
      <p:sp>
        <p:nvSpPr>
          <p:cNvPr id="155" name=""/>
          <p:cNvSpPr/>
          <p:nvPr/>
        </p:nvSpPr>
        <p:spPr>
          <a:xfrm>
            <a:off x="0" y="893916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6" name=""/>
          <p:cNvSpPr/>
          <p:nvPr/>
        </p:nvSpPr>
        <p:spPr>
          <a:xfrm>
            <a:off x="0" y="0"/>
            <a:ext cx="3086280" cy="4698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7" name="PlaceHolder 1"/>
          <p:cNvSpPr>
            <a:spLocks noGrp="1"/>
          </p:cNvSpPr>
          <p:nvPr>
            <p:ph type="sldImg"/>
          </p:nvPr>
        </p:nvSpPr>
        <p:spPr>
          <a:xfrm>
            <a:off x="1217520" y="712800"/>
            <a:ext cx="4686480" cy="3514680"/>
          </a:xfrm>
          <a:prstGeom prst="rect">
            <a:avLst/>
          </a:prstGeom>
          <a:ln w="0">
            <a:noFill/>
          </a:ln>
        </p:spPr>
      </p:sp>
      <p:sp>
        <p:nvSpPr>
          <p:cNvPr id="158" name="PlaceHolder 2"/>
          <p:cNvSpPr>
            <a:spLocks noGrp="1"/>
          </p:cNvSpPr>
          <p:nvPr>
            <p:ph type="body"/>
          </p:nvPr>
        </p:nvSpPr>
        <p:spPr>
          <a:xfrm>
            <a:off x="949320" y="4470120"/>
            <a:ext cx="5224320" cy="423396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0000"/>
              </a:solidFill>
              <a:effectLst/>
              <a:uFillTx/>
              <a:latin typeface="Arial Black"/>
            </a:endParaRPr>
          </a:p>
        </p:txBody>
      </p:sp>
      <p:sp>
        <p:nvSpPr>
          <p:cNvPr id="10" name="PlaceHolder 2"/>
          <p:cNvSpPr>
            <a:spLocks noGrp="1"/>
          </p:cNvSpPr>
          <p:nvPr>
            <p:ph/>
          </p:nvPr>
        </p:nvSpPr>
        <p:spPr>
          <a:xfrm>
            <a:off x="609480" y="1676520"/>
            <a:ext cx="7772400" cy="4572000"/>
          </a:xfrm>
          <a:prstGeom prst="rect">
            <a:avLst/>
          </a:prstGeom>
          <a:noFill/>
          <a:ln w="0">
            <a:noFill/>
          </a:ln>
        </p:spPr>
        <p:txBody>
          <a:bodyPr lIns="92160" rIns="92160" tIns="46080" bIns="4608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74324437-6F7E-4D96-A876-EB3949307329}"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0000"/>
              </a:solidFill>
              <a:effectLst/>
              <a:uFillTx/>
              <a:latin typeface="Arial Black"/>
            </a:endParaRPr>
          </a:p>
        </p:txBody>
      </p:sp>
      <p:sp>
        <p:nvSpPr>
          <p:cNvPr id="12" name="PlaceHolder 2"/>
          <p:cNvSpPr>
            <a:spLocks noGrp="1"/>
          </p:cNvSpPr>
          <p:nvPr>
            <p:ph/>
          </p:nvPr>
        </p:nvSpPr>
        <p:spPr>
          <a:xfrm>
            <a:off x="609480" y="1676520"/>
            <a:ext cx="7772400" cy="4572000"/>
          </a:xfrm>
          <a:prstGeom prst="rect">
            <a:avLst/>
          </a:prstGeom>
          <a:noFill/>
          <a:ln w="0">
            <a:noFill/>
          </a:ln>
        </p:spPr>
        <p:txBody>
          <a:bodyPr lIns="92160" rIns="92160" tIns="46080" bIns="4608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7F1DC88B-FCCD-461C-8271-8F3A3E7F73FF}"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F13A00DB-66C3-4CED-9FC3-C2A27D63124A}"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dt" idx="1"/>
          </p:nvPr>
        </p:nvSpPr>
        <p:spPr>
          <a:xfrm>
            <a:off x="685800" y="6248520"/>
            <a:ext cx="190512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&lt;date/time&gt;</a:t>
            </a:r>
            <a:endParaRPr b="0" lang="en-US" sz="1400" strike="noStrike" u="none">
              <a:solidFill>
                <a:srgbClr val="000000"/>
              </a:solidFill>
              <a:effectLst/>
              <a:uFillTx/>
              <a:latin typeface="Times New Roman"/>
            </a:endParaRPr>
          </a:p>
        </p:txBody>
      </p:sp>
      <p:sp>
        <p:nvSpPr>
          <p:cNvPr id="1" name="PlaceHolder 2"/>
          <p:cNvSpPr>
            <a:spLocks noGrp="1"/>
          </p:cNvSpPr>
          <p:nvPr>
            <p:ph type="ftr" idx="2"/>
          </p:nvPr>
        </p:nvSpPr>
        <p:spPr>
          <a:xfrm>
            <a:off x="3124080" y="624852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&lt;footer&gt;</a:t>
            </a:r>
            <a:endParaRPr b="0" lang="en-US" sz="1400" strike="noStrike" u="none">
              <a:solidFill>
                <a:srgbClr val="000000"/>
              </a:solidFill>
              <a:effectLst/>
              <a:uFillTx/>
              <a:latin typeface="Times New Roman"/>
            </a:endParaRPr>
          </a:p>
        </p:txBody>
      </p:sp>
      <p:sp>
        <p:nvSpPr>
          <p:cNvPr id="2" name="PlaceHolder 3"/>
          <p:cNvSpPr>
            <a:spLocks noGrp="1"/>
          </p:cNvSpPr>
          <p:nvPr>
            <p:ph type="sldNum" idx="3"/>
          </p:nvPr>
        </p:nvSpPr>
        <p:spPr>
          <a:xfrm>
            <a:off x="6538680" y="6400800"/>
            <a:ext cx="190476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62C156E-85E9-4FCA-A82E-8EBD60633248}"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3" name="PlaceHolder 4"/>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edit the title text format</a:t>
            </a:r>
            <a:endParaRPr b="0" lang="en-US" sz="3000" strike="noStrike" u="none">
              <a:solidFill>
                <a:srgbClr val="000000"/>
              </a:solidFill>
              <a:effectLst/>
              <a:uFillTx/>
              <a:latin typeface="Arial Black"/>
            </a:endParaRPr>
          </a:p>
        </p:txBody>
      </p:sp>
      <p:sp>
        <p:nvSpPr>
          <p:cNvPr id="4" name="PlaceHolder 5"/>
          <p:cNvSpPr>
            <a:spLocks noGrp="1"/>
          </p:cNvSpPr>
          <p:nvPr>
            <p:ph type="body"/>
          </p:nvPr>
        </p:nvSpPr>
        <p:spPr>
          <a:xfrm>
            <a:off x="609480" y="1676520"/>
            <a:ext cx="7772400" cy="4572000"/>
          </a:xfrm>
          <a:prstGeom prst="rect">
            <a:avLst/>
          </a:prstGeom>
          <a:noFill/>
          <a:ln w="0">
            <a:noFill/>
          </a:ln>
        </p:spPr>
        <p:txBody>
          <a:bodyPr lIns="92160" rIns="92160" tIns="46080" bIns="46080" anchor="t">
            <a:normAutofit/>
          </a:bodyPr>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Click to edit the outline text format</a:t>
            </a:r>
            <a:endParaRPr b="1"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Second Outline Level</a:t>
            </a:r>
            <a:endParaRPr b="1" lang="en-US" sz="2000" strike="noStrike" u="none">
              <a:solidFill>
                <a:srgbClr val="000000"/>
              </a:solidFill>
              <a:effectLst/>
              <a:uFillTx/>
              <a:latin typeface="Arial"/>
            </a:endParaRPr>
          </a:p>
          <a:p>
            <a:pPr lvl="2" marL="114300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160020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Fourth Outline Level</a:t>
            </a:r>
            <a:endParaRPr b="1" lang="en-US" sz="2000" strike="noStrike" u="none">
              <a:solidFill>
                <a:srgbClr val="000000"/>
              </a:solidFill>
              <a:effectLst/>
              <a:uFillTx/>
              <a:latin typeface="Arial"/>
            </a:endParaRPr>
          </a:p>
          <a:p>
            <a:pPr lvl="4" marL="205740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Fifth Outline Level</a:t>
            </a:r>
            <a:endParaRPr b="1" lang="en-US" sz="2000" strike="noStrike" u="none">
              <a:solidFill>
                <a:srgbClr val="000000"/>
              </a:solidFill>
              <a:effectLst/>
              <a:uFillTx/>
              <a:latin typeface="Arial"/>
            </a:endParaRPr>
          </a:p>
          <a:p>
            <a:pPr lvl="5" marL="205740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Sixth Outline Level</a:t>
            </a:r>
            <a:endParaRPr b="1" lang="en-US" sz="2000" strike="noStrike" u="none">
              <a:solidFill>
                <a:srgbClr val="000000"/>
              </a:solidFill>
              <a:effectLst/>
              <a:uFillTx/>
              <a:latin typeface="Arial"/>
            </a:endParaRPr>
          </a:p>
          <a:p>
            <a:pPr lvl="6" marL="205740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Seventh Outline Level</a:t>
            </a:r>
            <a:endParaRPr b="1" lang="en-US" sz="2000" strike="noStrike" u="none">
              <a:solidFill>
                <a:srgbClr val="000000"/>
              </a:solidFill>
              <a:effectLst/>
              <a:uFillTx/>
              <a:latin typeface="Arial"/>
            </a:endParaRPr>
          </a:p>
        </p:txBody>
      </p:sp>
      <p:pic>
        <p:nvPicPr>
          <p:cNvPr id="5" name="" descr=""/>
          <p:cNvPicPr/>
          <p:nvPr/>
        </p:nvPicPr>
        <p:blipFill>
          <a:blip r:embed="rId2"/>
          <a:stretch/>
        </p:blipFill>
        <p:spPr>
          <a:xfrm>
            <a:off x="8140680" y="5759280"/>
            <a:ext cx="743040" cy="743040"/>
          </a:xfrm>
          <a:prstGeom prst="rect">
            <a:avLst/>
          </a:prstGeom>
          <a:noFill/>
          <a:ln w="0">
            <a:noFill/>
          </a:ln>
        </p:spPr>
      </p:pic>
      <p:sp>
        <p:nvSpPr>
          <p:cNvPr id="6" name=""/>
          <p:cNvSpPr/>
          <p:nvPr/>
        </p:nvSpPr>
        <p:spPr>
          <a:xfrm>
            <a:off x="138240" y="6375240"/>
            <a:ext cx="12618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 1999 BJ-9010292-</a:t>
            </a:r>
            <a:fld id="{F04C79B4-BA5C-49A6-8C64-BB4A491E57AD}" type="slidenum">
              <a:rPr b="1" lang="en-US" sz="600" strike="noStrike" u="none">
                <a:solidFill>
                  <a:srgbClr val="000000"/>
                </a:solidFill>
                <a:effectLst/>
                <a:uFillTx/>
                <a:latin typeface="Arial"/>
              </a:rPr>
              <a:t>&lt;number&gt;</a:t>
            </a:fld>
            <a:endParaRPr b="0" lang="en-US" sz="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p:txBody>
      </p:sp>
      <p:sp>
        <p:nvSpPr>
          <p:cNvPr id="7" name=""/>
          <p:cNvSpPr/>
          <p:nvPr/>
        </p:nvSpPr>
        <p:spPr>
          <a:xfrm>
            <a:off x="0" y="6550200"/>
            <a:ext cx="9144000" cy="102960"/>
          </a:xfrm>
          <a:prstGeom prst="rect">
            <a:avLst/>
          </a:prstGeom>
          <a:gradFill rotWithShape="0">
            <a:gsLst>
              <a:gs pos="0">
                <a:srgbClr val="009b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 name=""/>
          <p:cNvSpPr/>
          <p:nvPr/>
        </p:nvSpPr>
        <p:spPr>
          <a:xfrm>
            <a:off x="0" y="200160"/>
            <a:ext cx="9144000" cy="10296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20" name=""/>
          <p:cNvSpPr/>
          <p:nvPr/>
        </p:nvSpPr>
        <p:spPr>
          <a:xfrm>
            <a:off x="1343160" y="3917880"/>
            <a:ext cx="6718320" cy="2425680"/>
          </a:xfrm>
          <a:prstGeom prst="rect">
            <a:avLst/>
          </a:prstGeom>
          <a:noFill/>
          <a:ln w="0">
            <a:noFill/>
          </a:ln>
        </p:spPr>
        <p:style>
          <a:lnRef idx="0"/>
          <a:fillRef idx="0"/>
          <a:effectRef idx="0"/>
          <a:fontRef idx="minor"/>
        </p:style>
        <p:txBody>
          <a:bodyPr lIns="90000" rIns="90000" tIns="46800" bIns="46800" anchor="t">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Real Options: Dealing with Uncertainty</a:t>
            </a:r>
            <a:endParaRPr b="0" lang="en-US" sz="32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Vincent Kaminski</a:t>
            </a:r>
            <a:endParaRPr b="0" lang="en-US" sz="24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Corp. Research Group</a:t>
            </a:r>
            <a:endParaRPr b="0" lang="en-US" sz="24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Houston, April 27, 2000</a:t>
            </a:r>
            <a:endParaRPr b="0" lang="en-US" sz="2400" strike="noStrike" u="none">
              <a:solidFill>
                <a:srgbClr val="000000"/>
              </a:solidFill>
              <a:effectLst/>
              <a:uFillTx/>
              <a:latin typeface="Times New Roman"/>
            </a:endParaRPr>
          </a:p>
        </p:txBody>
      </p:sp>
      <p:sp>
        <p:nvSpPr>
          <p:cNvPr id="21" name=""/>
          <p:cNvSpPr/>
          <p:nvPr/>
        </p:nvSpPr>
        <p:spPr>
          <a:xfrm>
            <a:off x="113040" y="6375240"/>
            <a:ext cx="12618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 1999 BJ-9010292-</a:t>
            </a:r>
            <a:fld id="{5A3A6AC1-EEBA-4587-8AD8-79994F46CA57}" type="slidenum">
              <a:rPr b="1" lang="en-US" sz="600" strike="noStrike" u="none">
                <a:solidFill>
                  <a:srgbClr val="000000"/>
                </a:solidFill>
                <a:effectLst/>
                <a:uFillTx/>
                <a:latin typeface="Arial"/>
              </a:rPr>
              <a:t>&lt;number&gt;</a:t>
            </a:fld>
            <a:endParaRPr b="0" lang="en-US" sz="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p:txBody>
      </p:sp>
      <p:sp>
        <p:nvSpPr>
          <p:cNvPr id="22" name=""/>
          <p:cNvSpPr/>
          <p:nvPr/>
        </p:nvSpPr>
        <p:spPr>
          <a:xfrm>
            <a:off x="0" y="6550200"/>
            <a:ext cx="9144000" cy="102960"/>
          </a:xfrm>
          <a:prstGeom prst="rect">
            <a:avLst/>
          </a:prstGeom>
          <a:gradFill rotWithShape="0">
            <a:gsLst>
              <a:gs pos="0">
                <a:srgbClr val="009b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0" y="237960"/>
            <a:ext cx="9144000" cy="103320"/>
          </a:xfrm>
          <a:prstGeom prst="rect">
            <a:avLst/>
          </a:prstGeom>
          <a:gradFill rotWithShape="0">
            <a:gsLst>
              <a:gs pos="0">
                <a:srgbClr val="ffffff"/>
              </a:gs>
              <a:gs pos="100000">
                <a:srgbClr val="009b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24" name="" descr=""/>
          <p:cNvPicPr/>
          <p:nvPr/>
        </p:nvPicPr>
        <p:blipFill>
          <a:blip r:embed="rId1"/>
          <a:stretch/>
        </p:blipFill>
        <p:spPr>
          <a:xfrm>
            <a:off x="3247920" y="839880"/>
            <a:ext cx="2667240" cy="266688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Example: Postponing a Decision</a:t>
            </a:r>
            <a:endParaRPr b="0" lang="en-US" sz="3000" strike="noStrike" u="none">
              <a:solidFill>
                <a:srgbClr val="000000"/>
              </a:solidFill>
              <a:effectLst/>
              <a:uFillTx/>
              <a:latin typeface="Arial Black"/>
            </a:endParaRPr>
          </a:p>
        </p:txBody>
      </p:sp>
      <p:sp>
        <p:nvSpPr>
          <p:cNvPr id="70" name=""/>
          <p:cNvSpPr/>
          <p:nvPr/>
        </p:nvSpPr>
        <p:spPr>
          <a:xfrm flipV="1">
            <a:off x="1817640" y="1978200"/>
            <a:ext cx="4560840" cy="14428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1" name=""/>
          <p:cNvSpPr/>
          <p:nvPr/>
        </p:nvSpPr>
        <p:spPr>
          <a:xfrm>
            <a:off x="1832040" y="3421080"/>
            <a:ext cx="4113000" cy="23241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881280" y="3660840"/>
            <a:ext cx="79020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0099"/>
                </a:solidFill>
                <a:effectLst/>
                <a:uFillTx/>
                <a:latin typeface="Times New Roman"/>
              </a:rPr>
              <a:t>Cost</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0099"/>
                </a:solidFill>
                <a:effectLst/>
                <a:uFillTx/>
                <a:latin typeface="Times New Roman"/>
              </a:rPr>
              <a:t>$200</a:t>
            </a:r>
            <a:endParaRPr b="0" lang="en-US" sz="2400" strike="noStrike" u="none">
              <a:solidFill>
                <a:srgbClr val="000000"/>
              </a:solidFill>
              <a:effectLst/>
              <a:uFillTx/>
              <a:latin typeface="Times New Roman"/>
            </a:endParaRPr>
          </a:p>
        </p:txBody>
      </p:sp>
      <p:sp>
        <p:nvSpPr>
          <p:cNvPr id="73" name=""/>
          <p:cNvSpPr/>
          <p:nvPr/>
        </p:nvSpPr>
        <p:spPr>
          <a:xfrm>
            <a:off x="6386760" y="1717560"/>
            <a:ext cx="7902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0099"/>
                </a:solidFill>
                <a:effectLst/>
                <a:uFillTx/>
                <a:latin typeface="Times New Roman"/>
              </a:rPr>
              <a:t>$340</a:t>
            </a:r>
            <a:endParaRPr b="0" lang="en-US" sz="2400" strike="noStrike" u="none">
              <a:solidFill>
                <a:srgbClr val="000000"/>
              </a:solidFill>
              <a:effectLst/>
              <a:uFillTx/>
              <a:latin typeface="Times New Roman"/>
            </a:endParaRPr>
          </a:p>
        </p:txBody>
      </p:sp>
      <p:sp>
        <p:nvSpPr>
          <p:cNvPr id="74" name=""/>
          <p:cNvSpPr/>
          <p:nvPr/>
        </p:nvSpPr>
        <p:spPr>
          <a:xfrm>
            <a:off x="6005520" y="5603760"/>
            <a:ext cx="7902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0099"/>
                </a:solidFill>
                <a:effectLst/>
                <a:uFillTx/>
                <a:latin typeface="Times New Roman"/>
              </a:rPr>
              <a:t>$140</a:t>
            </a:r>
            <a:endParaRPr b="0" lang="en-US" sz="2400" strike="noStrike" u="none">
              <a:solidFill>
                <a:srgbClr val="000000"/>
              </a:solidFill>
              <a:effectLst/>
              <a:uFillTx/>
              <a:latin typeface="Times New Roman"/>
            </a:endParaRPr>
          </a:p>
        </p:txBody>
      </p:sp>
      <p:sp>
        <p:nvSpPr>
          <p:cNvPr id="75" name=""/>
          <p:cNvSpPr/>
          <p:nvPr/>
        </p:nvSpPr>
        <p:spPr>
          <a:xfrm>
            <a:off x="1396080" y="1793880"/>
            <a:ext cx="25430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19bff"/>
                </a:solidFill>
                <a:effectLst/>
                <a:uFillTx/>
                <a:latin typeface="Times New Roman"/>
              </a:rPr>
              <a:t>Investment Today</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Example: Postponing a Decision</a:t>
            </a:r>
            <a:endParaRPr b="0" lang="en-US" sz="3000" strike="noStrike" u="none">
              <a:solidFill>
                <a:srgbClr val="000000"/>
              </a:solidFill>
              <a:effectLst/>
              <a:uFillTx/>
              <a:latin typeface="Arial Black"/>
            </a:endParaRPr>
          </a:p>
        </p:txBody>
      </p:sp>
      <p:sp>
        <p:nvSpPr>
          <p:cNvPr id="77" name=""/>
          <p:cNvSpPr/>
          <p:nvPr/>
        </p:nvSpPr>
        <p:spPr>
          <a:xfrm flipV="1">
            <a:off x="1817640" y="1978200"/>
            <a:ext cx="4560840" cy="14428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a:off x="1832040" y="3421080"/>
            <a:ext cx="4113000" cy="23241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a:off x="881280" y="3660840"/>
            <a:ext cx="79020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0099"/>
                </a:solidFill>
                <a:effectLst/>
                <a:uFillTx/>
                <a:latin typeface="Times New Roman"/>
              </a:rPr>
              <a:t>Cost</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0099"/>
                </a:solidFill>
                <a:effectLst/>
                <a:uFillTx/>
                <a:latin typeface="Times New Roman"/>
              </a:rPr>
              <a:t>$200</a:t>
            </a:r>
            <a:endParaRPr b="0" lang="en-US" sz="2400" strike="noStrike" u="none">
              <a:solidFill>
                <a:srgbClr val="000000"/>
              </a:solidFill>
              <a:effectLst/>
              <a:uFillTx/>
              <a:latin typeface="Times New Roman"/>
            </a:endParaRPr>
          </a:p>
        </p:txBody>
      </p:sp>
      <p:sp>
        <p:nvSpPr>
          <p:cNvPr id="80" name=""/>
          <p:cNvSpPr/>
          <p:nvPr/>
        </p:nvSpPr>
        <p:spPr>
          <a:xfrm>
            <a:off x="6386400" y="1717560"/>
            <a:ext cx="24372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0099"/>
                </a:solidFill>
                <a:effectLst/>
                <a:uFillTx/>
                <a:latin typeface="Times New Roman"/>
              </a:rPr>
              <a:t>$340 - $40 = $300</a:t>
            </a:r>
            <a:endParaRPr b="0" lang="en-US" sz="2400" strike="noStrike" u="none">
              <a:solidFill>
                <a:srgbClr val="000000"/>
              </a:solidFill>
              <a:effectLst/>
              <a:uFillTx/>
              <a:latin typeface="Times New Roman"/>
            </a:endParaRPr>
          </a:p>
        </p:txBody>
      </p:sp>
      <p:sp>
        <p:nvSpPr>
          <p:cNvPr id="81" name=""/>
          <p:cNvSpPr/>
          <p:nvPr/>
        </p:nvSpPr>
        <p:spPr>
          <a:xfrm>
            <a:off x="6005160" y="5603760"/>
            <a:ext cx="24372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0099"/>
                </a:solidFill>
                <a:effectLst/>
                <a:uFillTx/>
                <a:latin typeface="Times New Roman"/>
              </a:rPr>
              <a:t>$140 - $40 = $100</a:t>
            </a:r>
            <a:endParaRPr b="0" lang="en-US" sz="2400" strike="noStrike" u="none">
              <a:solidFill>
                <a:srgbClr val="000000"/>
              </a:solidFill>
              <a:effectLst/>
              <a:uFillTx/>
              <a:latin typeface="Times New Roman"/>
            </a:endParaRPr>
          </a:p>
        </p:txBody>
      </p:sp>
      <p:sp>
        <p:nvSpPr>
          <p:cNvPr id="82" name=""/>
          <p:cNvSpPr/>
          <p:nvPr/>
        </p:nvSpPr>
        <p:spPr>
          <a:xfrm>
            <a:off x="1834200" y="1755720"/>
            <a:ext cx="2762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19bff"/>
                </a:solidFill>
                <a:effectLst/>
                <a:uFillTx/>
                <a:latin typeface="Times New Roman"/>
              </a:rPr>
              <a:t>Delayed Investment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Example: Postponing a Decision</a:t>
            </a:r>
            <a:endParaRPr b="0" lang="en-US" sz="3000" strike="noStrike" u="none">
              <a:solidFill>
                <a:srgbClr val="000000"/>
              </a:solidFill>
              <a:effectLst/>
              <a:uFillTx/>
              <a:latin typeface="Arial Black"/>
            </a:endParaRPr>
          </a:p>
        </p:txBody>
      </p:sp>
      <p:sp>
        <p:nvSpPr>
          <p:cNvPr id="84" name="PlaceHolder 2"/>
          <p:cNvSpPr>
            <a:spLocks noGrp="1"/>
          </p:cNvSpPr>
          <p:nvPr>
            <p:ph/>
          </p:nvPr>
        </p:nvSpPr>
        <p:spPr>
          <a:xfrm>
            <a:off x="609480" y="1676520"/>
            <a:ext cx="7772400" cy="45720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decision to delay the investment costs us $40 </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Analogy: the decision to postpone stock investment may cost us the dividend</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Expected outcome of investing now: 0.5 x $140 + 0.5 x        (-$60)  = $40</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Suppose that if we wait, the uncertainty will be resolved</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Expected outcome of postponing the investment:              0.5 x $100 + 0.5 x $0 = $50</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investment should be delayed</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decision to delay the investment has a benefit, but there is also a sacrifice</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Giving up the chance to wait involves the </a:t>
            </a:r>
            <a:r>
              <a:rPr b="1" i="1" lang="en-US" sz="2000" strike="noStrike" u="none">
                <a:solidFill>
                  <a:srgbClr val="000000"/>
                </a:solidFill>
                <a:effectLst/>
                <a:uFillTx/>
                <a:latin typeface="Arial"/>
              </a:rPr>
              <a:t>opportunity cost</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5"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Example: Postponing a Decision</a:t>
            </a:r>
            <a:endParaRPr b="0" lang="en-US" sz="3000" strike="noStrike" u="none">
              <a:solidFill>
                <a:srgbClr val="000000"/>
              </a:solidFill>
              <a:effectLst/>
              <a:uFillTx/>
              <a:latin typeface="Arial Black"/>
            </a:endParaRPr>
          </a:p>
        </p:txBody>
      </p:sp>
      <p:sp>
        <p:nvSpPr>
          <p:cNvPr id="86" name="PlaceHolder 2"/>
          <p:cNvSpPr>
            <a:spLocks noGrp="1"/>
          </p:cNvSpPr>
          <p:nvPr>
            <p:ph/>
          </p:nvPr>
        </p:nvSpPr>
        <p:spPr>
          <a:xfrm>
            <a:off x="609480" y="1676520"/>
            <a:ext cx="7772400" cy="45720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If the investment takes place immediately, the option to wait for more information is exercised (or “killed”)</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value of the project lies in the option to wait</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Value of Project = Value Exercised Today  +  Value of Flexibility</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Value of the project is $50. </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Value of exercise today: $40</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Value of flexibility: $10</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Suppose the uncertainty increase: Up state is $440, down state is $40</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value of investing now is $40, the value of flexibility increases to $100</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c0099"/>
                </a:solidFill>
                <a:effectLst/>
                <a:uFillTx/>
                <a:latin typeface="Arial"/>
              </a:rPr>
              <a:t>Volatility may be your friend</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9" name="PlaceHolder 1"/>
          <p:cNvSpPr>
            <a:spLocks noGrp="1"/>
          </p:cNvSpPr>
          <p:nvPr>
            <p:ph type="title"/>
          </p:nvPr>
        </p:nvSpPr>
        <p:spPr>
          <a:xfrm>
            <a:off x="685800" y="1519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A Brief History of Real Options</a:t>
            </a:r>
            <a:endParaRPr b="0" lang="en-US" sz="3000" strike="noStrike" u="none">
              <a:solidFill>
                <a:srgbClr val="000000"/>
              </a:solidFill>
              <a:effectLst/>
              <a:uFillTx/>
              <a:latin typeface="Arial Black"/>
            </a:endParaRPr>
          </a:p>
        </p:txBody>
      </p:sp>
      <p:sp>
        <p:nvSpPr>
          <p:cNvPr id="90" name="PlaceHolder 2"/>
          <p:cNvSpPr>
            <a:spLocks noGrp="1"/>
          </p:cNvSpPr>
          <p:nvPr>
            <p:ph/>
          </p:nvPr>
        </p:nvSpPr>
        <p:spPr>
          <a:xfrm>
            <a:off x="685440" y="1271160"/>
            <a:ext cx="8001000" cy="4838760"/>
          </a:xfrm>
          <a:prstGeom prst="rect">
            <a:avLst/>
          </a:prstGeom>
          <a:noFill/>
          <a:ln w="0">
            <a:noFill/>
          </a:ln>
        </p:spPr>
        <p:txBody>
          <a:bodyPr lIns="92160" rIns="92160" tIns="46080" bIns="46080" anchor="t">
            <a:normAutofit/>
          </a:bodyPr>
          <a:p>
            <a:pPr marL="343080" indent="-34308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Work began in the mid to late 1980’s</a:t>
            </a:r>
            <a:endParaRPr b="1" lang="en-US" sz="1800" strike="noStrike" u="none">
              <a:solidFill>
                <a:srgbClr val="000000"/>
              </a:solidFill>
              <a:effectLst/>
              <a:uFillTx/>
              <a:latin typeface="Arial"/>
            </a:endParaRPr>
          </a:p>
          <a:p>
            <a:pPr lvl="1" marL="743040" indent="-28584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Parallels between business decisions subject to uncertainty and options identified</a:t>
            </a:r>
            <a:endParaRPr b="1" lang="en-US" sz="1800" strike="noStrike" u="none">
              <a:solidFill>
                <a:srgbClr val="000000"/>
              </a:solidFill>
              <a:effectLst/>
              <a:uFillTx/>
              <a:latin typeface="Arial"/>
            </a:endParaRPr>
          </a:p>
          <a:p>
            <a:pPr lvl="1" marL="743040" indent="-28584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Methods of valuing financial derivatives applied directly</a:t>
            </a:r>
            <a:endParaRPr b="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Focus on applications to commodity based businesses</a:t>
            </a:r>
            <a:endParaRPr b="1" i="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Commodity price risk replicated</a:t>
            </a:r>
            <a:endParaRPr b="1" i="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Quantity and other project risks that cannot be replicated ignored or discounted at risk free rate</a:t>
            </a:r>
            <a:endParaRPr b="1" i="1" lang="en-US" sz="1800" strike="noStrike" u="none">
              <a:solidFill>
                <a:srgbClr val="000000"/>
              </a:solidFill>
              <a:effectLst/>
              <a:uFillTx/>
              <a:latin typeface="Arial"/>
            </a:endParaRPr>
          </a:p>
          <a:p>
            <a:pPr lvl="1" marL="743040" indent="-28584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Leading proponents in the transition to practice:</a:t>
            </a:r>
            <a:endParaRPr b="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Harvard Business School and McKinsey</a:t>
            </a:r>
            <a:endParaRPr b="1" i="1" lang="en-US" sz="1800" strike="noStrike" u="none">
              <a:solidFill>
                <a:srgbClr val="000000"/>
              </a:solidFill>
              <a:effectLst/>
              <a:uFillTx/>
              <a:latin typeface="Arial"/>
            </a:endParaRPr>
          </a:p>
          <a:p>
            <a:pPr lvl="3" marL="16002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Focus on options analogy and “back of the envelope” calculations</a:t>
            </a:r>
            <a:endParaRPr b="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Academic consultants with expertise in real options and a specific industry</a:t>
            </a:r>
            <a:endParaRPr b="1" i="1" lang="en-US" sz="1800" strike="noStrike" u="none">
              <a:solidFill>
                <a:srgbClr val="000000"/>
              </a:solidFill>
              <a:effectLst/>
              <a:uFillTx/>
              <a:latin typeface="Arial"/>
            </a:endParaRPr>
          </a:p>
          <a:p>
            <a:pPr lvl="3" marL="16002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Specialized, high tech solutions; not user friendly</a:t>
            </a:r>
            <a:endParaRPr b="1" lang="en-US" sz="1800" strike="noStrike" u="none">
              <a:solidFill>
                <a:srgbClr val="000000"/>
              </a:solidFill>
              <a:effectLst/>
              <a:uFillTx/>
              <a:latin typeface="Arial"/>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2"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3"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Where is the Real Options Approach Being Used?</a:t>
            </a:r>
            <a:endParaRPr b="0" lang="en-US" sz="3000" strike="noStrike" u="none">
              <a:solidFill>
                <a:srgbClr val="000000"/>
              </a:solidFill>
              <a:effectLst/>
              <a:uFillTx/>
              <a:latin typeface="Arial Black"/>
            </a:endParaRPr>
          </a:p>
        </p:txBody>
      </p:sp>
      <p:sp>
        <p:nvSpPr>
          <p:cNvPr id="94" name="PlaceHolder 2"/>
          <p:cNvSpPr>
            <a:spLocks noGrp="1"/>
          </p:cNvSpPr>
          <p:nvPr>
            <p:ph/>
          </p:nvPr>
        </p:nvSpPr>
        <p:spPr>
          <a:xfrm>
            <a:off x="685800" y="1600200"/>
            <a:ext cx="7772400" cy="45720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Success stories in practice</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Spark spread based evaluation of power assets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Crack spread based evaluation of refineries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Oil and gas field development decisions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Mine operation and expansion</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Drug development</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Semiconductor manufacturing capacity</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Contracts with component suppliers and contract manufacturers </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 widely viewed as an industry leader</a:t>
            </a:r>
            <a:endParaRPr b="1" lang="en-US" sz="2000" strike="noStrike" u="none">
              <a:solidFill>
                <a:srgbClr val="000000"/>
              </a:solidFill>
              <a:effectLst/>
              <a:uFillTx/>
              <a:latin typeface="Arial"/>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5"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7" name="PlaceHolder 1"/>
          <p:cNvSpPr>
            <a:spLocks noGrp="1"/>
          </p:cNvSpPr>
          <p:nvPr>
            <p:ph type="title"/>
          </p:nvPr>
        </p:nvSpPr>
        <p:spPr>
          <a:xfrm>
            <a:off x="609480" y="30456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Current Status of Real Options</a:t>
            </a:r>
            <a:endParaRPr b="0" lang="en-US" sz="3000" strike="noStrike" u="none">
              <a:solidFill>
                <a:srgbClr val="000000"/>
              </a:solidFill>
              <a:effectLst/>
              <a:uFillTx/>
              <a:latin typeface="Arial Black"/>
            </a:endParaRPr>
          </a:p>
        </p:txBody>
      </p:sp>
      <p:sp>
        <p:nvSpPr>
          <p:cNvPr id="98" name="PlaceHolder 2"/>
          <p:cNvSpPr>
            <a:spLocks noGrp="1"/>
          </p:cNvSpPr>
          <p:nvPr>
            <p:ph/>
          </p:nvPr>
        </p:nvSpPr>
        <p:spPr>
          <a:xfrm>
            <a:off x="762120" y="1371600"/>
            <a:ext cx="7772400" cy="41148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 practice, lots of interest, lots of questions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Consulting firms seek to build the capability</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Decision makers interested, but seek compelling examples</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Growing recognition of need to:</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Find optimal balance between complexity and accuracy</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Deal more effectively with risks that cannot be replicated </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A risk is only replicable if it can be perfectly</a:t>
            </a:r>
            <a:r>
              <a:rPr b="1" lang="en-US" sz="2000" strike="noStrike" u="none">
                <a:solidFill>
                  <a:srgbClr val="000000"/>
                </a:solidFill>
                <a:effectLst/>
                <a:uFillTx/>
                <a:latin typeface="Arial"/>
              </a:rPr>
              <a:t> </a:t>
            </a:r>
            <a:r>
              <a:rPr b="1" i="1" lang="en-US" sz="2000" strike="noStrike" u="none">
                <a:solidFill>
                  <a:srgbClr val="000000"/>
                </a:solidFill>
                <a:effectLst/>
                <a:uFillTx/>
                <a:latin typeface="Arial"/>
              </a:rPr>
              <a:t>hedged on cost efficient terms</a:t>
            </a:r>
            <a:endParaRPr b="1" i="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Many interesting risks clearly fail this test</a:t>
            </a:r>
            <a:endParaRPr b="1" i="1" lang="en-US" sz="2000" strike="noStrike" u="none">
              <a:solidFill>
                <a:srgbClr val="000000"/>
              </a:solidFill>
              <a:effectLst/>
              <a:uFillTx/>
              <a:latin typeface="Arial"/>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9"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 name="PlaceHolder 1"/>
          <p:cNvSpPr>
            <a:spLocks noGrp="1"/>
          </p:cNvSpPr>
          <p:nvPr>
            <p:ph type="title"/>
          </p:nvPr>
        </p:nvSpPr>
        <p:spPr>
          <a:xfrm>
            <a:off x="685800" y="38088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Real Options vs. Financial Options</a:t>
            </a:r>
            <a:endParaRPr b="0" lang="en-US" sz="3000" strike="noStrike" u="none">
              <a:solidFill>
                <a:srgbClr val="000000"/>
              </a:solidFill>
              <a:effectLst/>
              <a:uFillTx/>
              <a:latin typeface="Arial Black"/>
            </a:endParaRPr>
          </a:p>
        </p:txBody>
      </p:sp>
      <p:sp>
        <p:nvSpPr>
          <p:cNvPr id="102" name="PlaceHolder 2"/>
          <p:cNvSpPr>
            <a:spLocks noGrp="1"/>
          </p:cNvSpPr>
          <p:nvPr>
            <p:ph/>
          </p:nvPr>
        </p:nvSpPr>
        <p:spPr>
          <a:xfrm>
            <a:off x="761760" y="1371600"/>
            <a:ext cx="7924680" cy="45720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Financial options: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Are paper (or electronic) assets written on (or defined in terms of) other assets that have an independent existence</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Hence the term “derivative”</a:t>
            </a:r>
            <a:endParaRPr b="1" i="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Yield dollars when exercised, and leave the world otherwise unchanged</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Real options: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Are business decisions which change the business (the underlying asset) they are “written on”</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Real options are “controllers,” rather than derivatives, of the underlying asset</a:t>
            </a:r>
            <a:endParaRPr b="1" i="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Exercise yields a new or somehow changed business</a:t>
            </a:r>
            <a:endParaRPr b="1" lang="en-US" sz="2000" strike="noStrike" u="none">
              <a:solidFill>
                <a:srgbClr val="000000"/>
              </a:solidFill>
              <a:effectLst/>
              <a:uFillTx/>
              <a:latin typeface="Arial"/>
            </a:endParaRPr>
          </a:p>
        </p:txBody>
      </p:sp>
    </p:spTree>
  </p:cSld>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3"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5" name="PlaceHolder 1"/>
          <p:cNvSpPr>
            <a:spLocks noGrp="1"/>
          </p:cNvSpPr>
          <p:nvPr>
            <p:ph type="title"/>
          </p:nvPr>
        </p:nvSpPr>
        <p:spPr>
          <a:xfrm>
            <a:off x="457200" y="228600"/>
            <a:ext cx="815328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Real vs. Financial Options (cont.)</a:t>
            </a:r>
            <a:endParaRPr b="0" lang="en-US" sz="3000" strike="noStrike" u="none">
              <a:solidFill>
                <a:srgbClr val="000000"/>
              </a:solidFill>
              <a:effectLst/>
              <a:uFillTx/>
              <a:latin typeface="Arial Black"/>
            </a:endParaRPr>
          </a:p>
        </p:txBody>
      </p:sp>
      <p:sp>
        <p:nvSpPr>
          <p:cNvPr id="106" name="PlaceHolder 2"/>
          <p:cNvSpPr>
            <a:spLocks noGrp="1"/>
          </p:cNvSpPr>
          <p:nvPr>
            <p:ph/>
          </p:nvPr>
        </p:nvSpPr>
        <p:spPr>
          <a:xfrm>
            <a:off x="609480" y="1143000"/>
            <a:ext cx="7772400" cy="4572000"/>
          </a:xfrm>
          <a:prstGeom prst="rect">
            <a:avLst/>
          </a:prstGeom>
          <a:noFill/>
          <a:ln w="0">
            <a:noFill/>
          </a:ln>
        </p:spPr>
        <p:txBody>
          <a:bodyPr lIns="92160" rIns="92160" tIns="46080" bIns="46080" anchor="t">
            <a:normAutofit fontScale="92500" lnSpcReduction="9999"/>
          </a:bodyPr>
          <a:p>
            <a:pPr marL="343080" indent="-34308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similarities:</a:t>
            </a:r>
            <a:endParaRPr b="1" lang="en-US" sz="1800" strike="noStrike" u="none">
              <a:solidFill>
                <a:srgbClr val="000000"/>
              </a:solidFill>
              <a:effectLst/>
              <a:uFillTx/>
              <a:latin typeface="Arial"/>
            </a:endParaRPr>
          </a:p>
          <a:p>
            <a:pPr lvl="1" marL="743040" indent="-28584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Payoffs that depend on the outcome of an uncertain event</a:t>
            </a:r>
            <a:endParaRPr b="1" lang="en-US" sz="1800" strike="noStrike" u="none">
              <a:solidFill>
                <a:srgbClr val="000000"/>
              </a:solidFill>
              <a:effectLst/>
              <a:uFillTx/>
              <a:latin typeface="Arial"/>
            </a:endParaRPr>
          </a:p>
          <a:p>
            <a:pPr lvl="1" marL="743040" indent="-28584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ability to delay or condition a decision on the arrival of more information about the event</a:t>
            </a:r>
            <a:endParaRPr b="1" lang="en-US" sz="1800" strike="noStrike" u="none">
              <a:solidFill>
                <a:srgbClr val="000000"/>
              </a:solidFill>
              <a:effectLst/>
              <a:uFillTx/>
              <a:latin typeface="Arial"/>
            </a:endParaRPr>
          </a:p>
          <a:p>
            <a:pPr lvl="1" marL="743040" indent="-28584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Implications:</a:t>
            </a:r>
            <a:endParaRPr b="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Volatility is still good: </a:t>
            </a:r>
            <a:endParaRPr b="1" i="1" lang="en-US" sz="1800" strike="noStrike" u="none">
              <a:solidFill>
                <a:srgbClr val="000000"/>
              </a:solidFill>
              <a:effectLst/>
              <a:uFillTx/>
              <a:latin typeface="Arial"/>
            </a:endParaRPr>
          </a:p>
          <a:p>
            <a:pPr lvl="3" marL="16002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more upside potential, can walk away from the downside</a:t>
            </a:r>
            <a:endParaRPr b="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Optimal exercise policies still apply: </a:t>
            </a:r>
            <a:endParaRPr b="1" i="1" lang="en-US" sz="1800" strike="noStrike" u="none">
              <a:solidFill>
                <a:srgbClr val="000000"/>
              </a:solidFill>
              <a:effectLst/>
              <a:uFillTx/>
              <a:latin typeface="Arial"/>
            </a:endParaRPr>
          </a:p>
          <a:p>
            <a:pPr lvl="3" marL="16002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balance cost of keeping option open against the risk of committing resources too early</a:t>
            </a:r>
            <a:endParaRPr b="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Hedging and risk management tools and concepts still apply</a:t>
            </a:r>
            <a:endParaRPr b="1" i="1" lang="en-US" sz="1800" strike="noStrike" u="none">
              <a:solidFill>
                <a:srgbClr val="000000"/>
              </a:solidFill>
              <a:effectLst/>
              <a:uFillTx/>
              <a:latin typeface="Arial"/>
            </a:endParaRPr>
          </a:p>
          <a:p>
            <a:pPr lvl="3" marL="16002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Delta and Gamma hedging concepts, correlated instruments as hedging vehicles, etc.</a:t>
            </a:r>
            <a:endParaRPr b="1"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Tree>
  </p:cSld>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7"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9" name="PlaceHolder 1"/>
          <p:cNvSpPr>
            <a:spLocks noGrp="1"/>
          </p:cNvSpPr>
          <p:nvPr>
            <p:ph type="title"/>
          </p:nvPr>
        </p:nvSpPr>
        <p:spPr>
          <a:xfrm>
            <a:off x="609480" y="2286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Real vs. Financial Options (cont.)</a:t>
            </a:r>
            <a:endParaRPr b="0" lang="en-US" sz="3000" strike="noStrike" u="none">
              <a:solidFill>
                <a:srgbClr val="000000"/>
              </a:solidFill>
              <a:effectLst/>
              <a:uFillTx/>
              <a:latin typeface="Arial Black"/>
            </a:endParaRPr>
          </a:p>
        </p:txBody>
      </p:sp>
      <p:sp>
        <p:nvSpPr>
          <p:cNvPr id="110" name="PlaceHolder 2"/>
          <p:cNvSpPr>
            <a:spLocks noGrp="1"/>
          </p:cNvSpPr>
          <p:nvPr>
            <p:ph/>
          </p:nvPr>
        </p:nvSpPr>
        <p:spPr>
          <a:xfrm>
            <a:off x="533160" y="1181160"/>
            <a:ext cx="8381880" cy="4572000"/>
          </a:xfrm>
          <a:prstGeom prst="rect">
            <a:avLst/>
          </a:prstGeom>
          <a:noFill/>
          <a:ln w="0">
            <a:noFill/>
          </a:ln>
        </p:spPr>
        <p:txBody>
          <a:bodyPr lIns="92160" rIns="92160" tIns="46080" bIns="46080" anchor="t">
            <a:normAutofit fontScale="92500" lnSpcReduction="9999"/>
          </a:bodyPr>
          <a:p>
            <a:pPr marL="343080" indent="-34308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The differences:</a:t>
            </a:r>
            <a:endParaRPr b="1" lang="en-US" sz="1800" strike="noStrike" u="none">
              <a:solidFill>
                <a:srgbClr val="000000"/>
              </a:solidFill>
              <a:effectLst/>
              <a:uFillTx/>
              <a:latin typeface="Arial"/>
            </a:endParaRPr>
          </a:p>
          <a:p>
            <a:pPr lvl="1" marL="743040" indent="-28584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Anyone can write a financial derivative: </a:t>
            </a:r>
            <a:endParaRPr b="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A financial derivative is simply an agreement to pay an amount of money that depends on an exogenous event</a:t>
            </a:r>
            <a:endParaRPr b="1" i="1" lang="en-US" sz="1800" strike="noStrike" u="none">
              <a:solidFill>
                <a:srgbClr val="000000"/>
              </a:solidFill>
              <a:effectLst/>
              <a:uFillTx/>
              <a:latin typeface="Arial"/>
            </a:endParaRPr>
          </a:p>
          <a:p>
            <a:pPr lvl="1" marL="743040" indent="-28584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Real options are held only by those that own or control the assets they are written on:</a:t>
            </a:r>
            <a:endParaRPr b="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Many real options are proprietary - only the management of a single company or a small group of companies may exercise them</a:t>
            </a:r>
            <a:endParaRPr b="1" i="1" lang="en-US" sz="1800" strike="noStrike" u="none">
              <a:solidFill>
                <a:srgbClr val="000000"/>
              </a:solidFill>
              <a:effectLst/>
              <a:uFillTx/>
              <a:latin typeface="Arial"/>
            </a:endParaRPr>
          </a:p>
          <a:p>
            <a:pPr lvl="3" marL="16002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Specialized assets, resources, or skills are required</a:t>
            </a:r>
            <a:endParaRPr b="1" lang="en-US" sz="1800" strike="noStrike" u="none">
              <a:solidFill>
                <a:srgbClr val="000000"/>
              </a:solidFill>
              <a:effectLst/>
              <a:uFillTx/>
              <a:latin typeface="Arial"/>
            </a:endParaRPr>
          </a:p>
          <a:p>
            <a:pPr lvl="1" marL="743040" indent="-28584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Financial assets don’t change the assets they are written on:</a:t>
            </a:r>
            <a:endParaRPr b="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e.g.  calls on IBM stock don’t change IBM’s business or stock price</a:t>
            </a:r>
            <a:endParaRPr b="1" i="1" lang="en-US" sz="1800" strike="noStrike" u="none">
              <a:solidFill>
                <a:srgbClr val="000000"/>
              </a:solidFill>
              <a:effectLst/>
              <a:uFillTx/>
              <a:latin typeface="Arial"/>
            </a:endParaRPr>
          </a:p>
          <a:p>
            <a:pPr lvl="1" marL="743040" indent="-28584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Real options do:</a:t>
            </a:r>
            <a:endParaRPr b="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e.g. IBM’s decision to enter a new market do change its business and stock price</a:t>
            </a:r>
            <a:endParaRPr b="1" i="1" lang="en-US" sz="1800" strike="noStrike" u="none">
              <a:solidFill>
                <a:srgbClr val="000000"/>
              </a:solidFill>
              <a:effectLst/>
              <a:uFillTx/>
              <a:latin typeface="Arial"/>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Tomato Garden Parable</a:t>
            </a:r>
            <a:endParaRPr b="0" lang="en-US" sz="3000" strike="noStrike" u="none">
              <a:solidFill>
                <a:srgbClr val="000000"/>
              </a:solidFill>
              <a:effectLst/>
              <a:uFillTx/>
              <a:latin typeface="Arial Black"/>
            </a:endParaRPr>
          </a:p>
        </p:txBody>
      </p:sp>
      <p:sp>
        <p:nvSpPr>
          <p:cNvPr id="26" name="PlaceHolder 2"/>
          <p:cNvSpPr>
            <a:spLocks noGrp="1"/>
          </p:cNvSpPr>
          <p:nvPr>
            <p:ph/>
          </p:nvPr>
        </p:nvSpPr>
        <p:spPr>
          <a:xfrm>
            <a:off x="609480" y="1676520"/>
            <a:ext cx="7772400" cy="45720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Timothy A. Luehrman’s example of a gardener: options as tomatoes</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Picking tomatoes is an act of exercising an option</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Rotten tomatoes: don’t pick</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Ripe tomatoes: harvest</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Other tomatoes: wait, and maybe try to influence the outcome</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Decisions can be illustrated in terms of two factors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value</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uncertainty (volatility)</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1"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3" name="PlaceHolder 1"/>
          <p:cNvSpPr>
            <a:spLocks noGrp="1"/>
          </p:cNvSpPr>
          <p:nvPr>
            <p:ph type="title"/>
          </p:nvPr>
        </p:nvSpPr>
        <p:spPr>
          <a:xfrm>
            <a:off x="380880" y="457200"/>
            <a:ext cx="830592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Putting the Real Options Approach to Work</a:t>
            </a:r>
            <a:endParaRPr b="0" lang="en-US" sz="3000" strike="noStrike" u="none">
              <a:solidFill>
                <a:srgbClr val="000000"/>
              </a:solidFill>
              <a:effectLst/>
              <a:uFillTx/>
              <a:latin typeface="Arial Black"/>
            </a:endParaRPr>
          </a:p>
        </p:txBody>
      </p:sp>
      <p:sp>
        <p:nvSpPr>
          <p:cNvPr id="114" name="PlaceHolder 2"/>
          <p:cNvSpPr>
            <a:spLocks noGrp="1"/>
          </p:cNvSpPr>
          <p:nvPr>
            <p:ph/>
          </p:nvPr>
        </p:nvSpPr>
        <p:spPr>
          <a:xfrm>
            <a:off x="609480" y="1523880"/>
            <a:ext cx="7772400" cy="45720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Tools and concepts can be borrowed from the world of financial derivatives: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Identify the structure of a business problem as that of a (possibly exotic) option</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Extract relevant pricing information from the market prices of related financial instruments</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Use this information to price traded risks to which the option is exposed </a:t>
            </a:r>
            <a:endParaRPr b="1" i="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Use derivatives tools to analyze the option</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Lattice, dynamic programming, or simulation-based methods can be used to solve for option value and optimal exercise policy</a:t>
            </a:r>
            <a:endParaRPr b="1" i="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5"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7" name="PlaceHolder 1"/>
          <p:cNvSpPr>
            <a:spLocks noGrp="1"/>
          </p:cNvSpPr>
          <p:nvPr>
            <p:ph type="title"/>
          </p:nvPr>
        </p:nvSpPr>
        <p:spPr>
          <a:xfrm>
            <a:off x="456840" y="609480"/>
            <a:ext cx="84582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Putting the Real Options Approach to Work: (continued)</a:t>
            </a:r>
            <a:endParaRPr b="0" lang="en-US" sz="3000" strike="noStrike" u="none">
              <a:solidFill>
                <a:srgbClr val="000000"/>
              </a:solidFill>
              <a:effectLst/>
              <a:uFillTx/>
              <a:latin typeface="Arial Black"/>
            </a:endParaRPr>
          </a:p>
        </p:txBody>
      </p:sp>
      <p:sp>
        <p:nvSpPr>
          <p:cNvPr id="118" name="PlaceHolder 2"/>
          <p:cNvSpPr>
            <a:spLocks noGrp="1"/>
          </p:cNvSpPr>
          <p:nvPr>
            <p:ph/>
          </p:nvPr>
        </p:nvSpPr>
        <p:spPr>
          <a:xfrm>
            <a:off x="685800" y="1905120"/>
            <a:ext cx="7772400" cy="45720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Real options analysis also must address some issues that do not arise with financial derivatives: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value of the assets real options are written on frequently must be derived</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value of a real option generally depends on who holds it</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When there are multiple real options on the same asset, their values and optimal exercise policies frequently interact</a:t>
            </a:r>
            <a:endParaRPr b="1" lang="en-US" sz="2000" strike="noStrike" u="none">
              <a:solidFill>
                <a:srgbClr val="000000"/>
              </a:solidFill>
              <a:effectLst/>
              <a:uFillTx/>
              <a:latin typeface="Arial"/>
            </a:endParaRPr>
          </a:p>
        </p:txBody>
      </p:sp>
    </p:spTree>
  </p:cSld>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9"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0"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1" name="PlaceHolder 1"/>
          <p:cNvSpPr>
            <a:spLocks noGrp="1"/>
          </p:cNvSpPr>
          <p:nvPr>
            <p:ph type="title"/>
          </p:nvPr>
        </p:nvSpPr>
        <p:spPr>
          <a:xfrm>
            <a:off x="609480" y="304560"/>
            <a:ext cx="7772400" cy="9903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Black"/>
              </a:rPr>
              <a:t>The Value of the Assets Real Options are Written on Frequently Must be Derived</a:t>
            </a:r>
            <a:endParaRPr b="0" lang="en-US" sz="2600" strike="noStrike" u="none">
              <a:solidFill>
                <a:srgbClr val="000000"/>
              </a:solidFill>
              <a:effectLst/>
              <a:uFillTx/>
              <a:latin typeface="Arial Black"/>
            </a:endParaRPr>
          </a:p>
        </p:txBody>
      </p:sp>
      <p:sp>
        <p:nvSpPr>
          <p:cNvPr id="122" name="PlaceHolder 2"/>
          <p:cNvSpPr>
            <a:spLocks noGrp="1"/>
          </p:cNvSpPr>
          <p:nvPr>
            <p:ph/>
          </p:nvPr>
        </p:nvSpPr>
        <p:spPr>
          <a:xfrm>
            <a:off x="609480" y="1523880"/>
            <a:ext cx="8305920" cy="4572000"/>
          </a:xfrm>
          <a:prstGeom prst="rect">
            <a:avLst/>
          </a:prstGeom>
          <a:noFill/>
          <a:ln w="0">
            <a:noFill/>
          </a:ln>
        </p:spPr>
        <p:txBody>
          <a:bodyPr lIns="92160" rIns="92160" tIns="46080" bIns="46080" anchor="t">
            <a:normAutofit/>
          </a:bodyPr>
          <a:p>
            <a:pPr marL="343080" indent="-34308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Option to build a power plant at location X</a:t>
            </a:r>
            <a:endParaRPr b="1" lang="en-US" sz="1800" strike="noStrike" u="none">
              <a:solidFill>
                <a:srgbClr val="000000"/>
              </a:solidFill>
              <a:effectLst/>
              <a:uFillTx/>
              <a:latin typeface="Arial"/>
            </a:endParaRPr>
          </a:p>
          <a:p>
            <a:pPr lvl="1" marL="743040" indent="-28584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Underlying asset is the value of a power plant at location X to its prospective builder</a:t>
            </a:r>
            <a:endParaRPr b="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Prospective power plant is not currently priced and traded in the market</a:t>
            </a:r>
            <a:endParaRPr b="1" i="1" lang="en-US" sz="1800" strike="noStrike" u="none">
              <a:solidFill>
                <a:srgbClr val="000000"/>
              </a:solidFill>
              <a:effectLst/>
              <a:uFillTx/>
              <a:latin typeface="Arial"/>
            </a:endParaRPr>
          </a:p>
          <a:p>
            <a:pPr lvl="2" marL="11430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Even if it was (e.g. public IPP), its acquisition value to the prospective builder / buyer may be different</a:t>
            </a:r>
            <a:endParaRPr b="1" i="1" lang="en-US" sz="1800" strike="noStrike" u="none">
              <a:solidFill>
                <a:srgbClr val="000000"/>
              </a:solidFill>
              <a:effectLst/>
              <a:uFillTx/>
              <a:latin typeface="Arial"/>
            </a:endParaRPr>
          </a:p>
          <a:p>
            <a:pPr lvl="3" marL="1600200" indent="-228600">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Benefits of control, synergies, etc, lead to average acquisition premium of approximately 30%, and vary with buyer</a:t>
            </a:r>
            <a:endParaRPr b="1" lang="en-US" sz="1800" strike="noStrike" u="none">
              <a:solidFill>
                <a:srgbClr val="000000"/>
              </a:solidFill>
              <a:effectLst/>
              <a:uFillTx/>
              <a:latin typeface="Arial"/>
            </a:endParaRPr>
          </a:p>
          <a:p>
            <a:pPr marL="343080" indent="-343080">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In contrast, financial options are:</a:t>
            </a:r>
            <a:endParaRPr b="1" lang="en-US" sz="1800" strike="noStrike" u="none">
              <a:solidFill>
                <a:srgbClr val="000000"/>
              </a:solidFill>
              <a:effectLst/>
              <a:uFillTx/>
              <a:latin typeface="Arial"/>
            </a:endParaRPr>
          </a:p>
          <a:p>
            <a:pPr lvl="1" marL="743040" indent="-285840">
              <a:lnSpc>
                <a:spcPct val="90000"/>
              </a:lnSpc>
              <a:spcBef>
                <a:spcPts val="451"/>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Traded financial instruments - pieces of paper - that have the same value to everyone</a:t>
            </a:r>
            <a:endParaRPr b="1" lang="en-US" sz="1800" strike="noStrike" u="none">
              <a:solidFill>
                <a:srgbClr val="000000"/>
              </a:solidFill>
              <a:effectLst/>
              <a:uFillTx/>
              <a:latin typeface="Arial"/>
            </a:endParaRPr>
          </a:p>
          <a:p>
            <a:pPr lvl="2" marL="1143000" indent="-228600">
              <a:lnSpc>
                <a:spcPct val="90000"/>
              </a:lnSpc>
              <a:spcBef>
                <a:spcPts val="451"/>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Complementary skills or resources do not affect value</a:t>
            </a:r>
            <a:endParaRPr b="1" i="1" lang="en-US" sz="1800" strike="noStrike" u="none">
              <a:solidFill>
                <a:srgbClr val="000000"/>
              </a:solidFill>
              <a:effectLst/>
              <a:uFillTx/>
              <a:latin typeface="Arial"/>
            </a:endParaRPr>
          </a:p>
        </p:txBody>
      </p:sp>
    </p:spTree>
  </p:cSld>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4"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5" name="PlaceHolder 1"/>
          <p:cNvSpPr>
            <a:spLocks noGrp="1"/>
          </p:cNvSpPr>
          <p:nvPr>
            <p:ph type="title"/>
          </p:nvPr>
        </p:nvSpPr>
        <p:spPr>
          <a:xfrm>
            <a:off x="609480" y="60948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The Value of a Real Option Depends on Who Holds It</a:t>
            </a:r>
            <a:endParaRPr b="0" lang="en-US" sz="3000" strike="noStrike" u="none">
              <a:solidFill>
                <a:srgbClr val="000000"/>
              </a:solidFill>
              <a:effectLst/>
              <a:uFillTx/>
              <a:latin typeface="Arial Black"/>
            </a:endParaRPr>
          </a:p>
        </p:txBody>
      </p:sp>
      <p:sp>
        <p:nvSpPr>
          <p:cNvPr id="126" name="PlaceHolder 2"/>
          <p:cNvSpPr>
            <a:spLocks noGrp="1"/>
          </p:cNvSpPr>
          <p:nvPr>
            <p:ph/>
          </p:nvPr>
        </p:nvSpPr>
        <p:spPr>
          <a:xfrm>
            <a:off x="457200" y="1905120"/>
            <a:ext cx="8305920" cy="45720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Reason: The option’s characteristics depend on who holds it</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From the examples above:</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Value of gas storage facility depends on owner’s access to regional pipelines, trading capability, other gas assets in region, etc.</a:t>
            </a:r>
            <a:endParaRPr b="1" i="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Value of power plant depends on who owns other generation and transmission assets in region, etc.</a:t>
            </a:r>
            <a:endParaRPr b="1" i="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These owner-dependent factors affect option characteristics:</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Lower cost structure maps to lower option strike price</a:t>
            </a:r>
            <a:endParaRPr b="1" i="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Better marketing or transmission maps to higher effective commodity sale price</a:t>
            </a:r>
            <a:endParaRPr b="1" i="1" lang="en-US" sz="2000" strike="noStrike" u="none">
              <a:solidFill>
                <a:srgbClr val="000000"/>
              </a:solidFill>
              <a:effectLst/>
              <a:uFillTx/>
              <a:latin typeface="Arial"/>
            </a:endParaRPr>
          </a:p>
        </p:txBody>
      </p:sp>
    </p:spTree>
  </p:cSld>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7"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9"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Black"/>
              </a:rPr>
              <a:t>The Value of a Real Option Generally Depends on Who Holds It: Implications</a:t>
            </a:r>
            <a:endParaRPr b="0" lang="en-US" sz="2600" strike="noStrike" u="none">
              <a:solidFill>
                <a:srgbClr val="000000"/>
              </a:solidFill>
              <a:effectLst/>
              <a:uFillTx/>
              <a:latin typeface="Arial Black"/>
            </a:endParaRPr>
          </a:p>
        </p:txBody>
      </p:sp>
      <p:sp>
        <p:nvSpPr>
          <p:cNvPr id="130" name="PlaceHolder 2"/>
          <p:cNvSpPr>
            <a:spLocks noGrp="1"/>
          </p:cNvSpPr>
          <p:nvPr>
            <p:ph/>
          </p:nvPr>
        </p:nvSpPr>
        <p:spPr>
          <a:xfrm>
            <a:off x="609480" y="1676520"/>
            <a:ext cx="7772400" cy="45720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Analysis of why real options have different values to different holders quantifies sources of competitive advantage:</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value that specific resources and competencies contribute to particular operating or investment returns can be quantified</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This information can be used to:</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Price specific assets and negotiate deal structures more effectively</a:t>
            </a:r>
            <a:endParaRPr b="1" i="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Bid more effectively in competitive situations</a:t>
            </a:r>
            <a:endParaRPr b="1" i="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Build the most effective asset and competency base to achieve a firm’s strategic goals</a:t>
            </a:r>
            <a:endParaRPr b="1" i="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1"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2"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3" name="PlaceHolder 1"/>
          <p:cNvSpPr>
            <a:spLocks noGrp="1"/>
          </p:cNvSpPr>
          <p:nvPr>
            <p:ph type="title"/>
          </p:nvPr>
        </p:nvSpPr>
        <p:spPr>
          <a:xfrm>
            <a:off x="457200" y="304560"/>
            <a:ext cx="82296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Black"/>
              </a:rPr>
              <a:t>Implications for Real Options Solution Steps</a:t>
            </a:r>
            <a:endParaRPr b="0" lang="en-US" sz="2600" strike="noStrike" u="none">
              <a:solidFill>
                <a:srgbClr val="000000"/>
              </a:solidFill>
              <a:effectLst/>
              <a:uFillTx/>
              <a:latin typeface="Arial Black"/>
            </a:endParaRPr>
          </a:p>
        </p:txBody>
      </p:sp>
      <p:sp>
        <p:nvSpPr>
          <p:cNvPr id="134" name="PlaceHolder 2"/>
          <p:cNvSpPr>
            <a:spLocks noGrp="1"/>
          </p:cNvSpPr>
          <p:nvPr>
            <p:ph/>
          </p:nvPr>
        </p:nvSpPr>
        <p:spPr>
          <a:xfrm>
            <a:off x="685800" y="1371600"/>
            <a:ext cx="7772400" cy="4114800"/>
          </a:xfrm>
          <a:prstGeom prst="rect">
            <a:avLst/>
          </a:prstGeom>
          <a:noFill/>
          <a:ln w="0">
            <a:noFill/>
          </a:ln>
        </p:spPr>
        <p:txBody>
          <a:bodyPr lIns="92160" rIns="92160" tIns="46080" bIns="46080" anchor="t">
            <a:normAutofit fontScale="85000" lnSpcReduction="9999"/>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Steps: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Frame business problem as an options problem</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Identify the optimal exercise policy for the option</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Solve for the option’s value given that the optimal exercise policy is followed</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Challenging step:</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What probability distribution will the asset that the option is written on - which is the value of the underlying business opportunity - follow over time?</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For financial options this distribution can be estimated from market data</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For real options it must be derived from business fundamentals</a:t>
            </a:r>
            <a:endParaRPr b="1" i="1" lang="en-US" sz="2000" strike="noStrike" u="none">
              <a:solidFill>
                <a:srgbClr val="000000"/>
              </a:solidFill>
              <a:effectLst/>
              <a:uFillTx/>
              <a:latin typeface="Arial"/>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Tomato Garden Parable</a:t>
            </a:r>
            <a:endParaRPr b="0" lang="en-US" sz="3000" strike="noStrike" u="none">
              <a:solidFill>
                <a:srgbClr val="000000"/>
              </a:solidFill>
              <a:effectLst/>
              <a:uFillTx/>
              <a:latin typeface="Arial Black"/>
            </a:endParaRPr>
          </a:p>
        </p:txBody>
      </p:sp>
      <p:sp>
        <p:nvSpPr>
          <p:cNvPr id="28" name=""/>
          <p:cNvSpPr/>
          <p:nvPr/>
        </p:nvSpPr>
        <p:spPr>
          <a:xfrm>
            <a:off x="1320840" y="1968480"/>
            <a:ext cx="6553080" cy="38862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9" name=""/>
          <p:cNvSpPr/>
          <p:nvPr/>
        </p:nvSpPr>
        <p:spPr>
          <a:xfrm flipV="1">
            <a:off x="4584600" y="1803240"/>
            <a:ext cx="0" cy="1526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4327560" y="1400040"/>
            <a:ext cx="641160" cy="3682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1.0</a:t>
            </a:r>
            <a:endParaRPr b="0" lang="en-US" sz="1800" strike="noStrike" u="none">
              <a:solidFill>
                <a:srgbClr val="000000"/>
              </a:solidFill>
              <a:effectLst/>
              <a:uFillTx/>
              <a:latin typeface="Times New Roman"/>
            </a:endParaRPr>
          </a:p>
        </p:txBody>
      </p:sp>
      <p:sp>
        <p:nvSpPr>
          <p:cNvPr id="31" name=""/>
          <p:cNvSpPr/>
          <p:nvPr/>
        </p:nvSpPr>
        <p:spPr>
          <a:xfrm>
            <a:off x="5955120" y="1438200"/>
            <a:ext cx="19072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0099"/>
                </a:solidFill>
                <a:effectLst/>
                <a:uFillTx/>
                <a:latin typeface="Times New Roman"/>
              </a:rPr>
              <a:t>Value-to-cost</a:t>
            </a:r>
            <a:endParaRPr b="0" lang="en-US" sz="2400" strike="noStrike" u="none">
              <a:solidFill>
                <a:srgbClr val="000000"/>
              </a:solidFill>
              <a:effectLst/>
              <a:uFillTx/>
              <a:latin typeface="Times New Roman"/>
            </a:endParaRPr>
          </a:p>
        </p:txBody>
      </p:sp>
      <p:sp>
        <p:nvSpPr>
          <p:cNvPr id="32" name=""/>
          <p:cNvSpPr/>
          <p:nvPr/>
        </p:nvSpPr>
        <p:spPr>
          <a:xfrm>
            <a:off x="0" y="3876840"/>
            <a:ext cx="13489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0099"/>
                </a:solidFill>
                <a:effectLst/>
                <a:uFillTx/>
                <a:latin typeface="Times New Roman"/>
              </a:rPr>
              <a:t>Volatility</a:t>
            </a:r>
            <a:endParaRPr b="0" lang="en-US" sz="2400" strike="noStrike" u="none">
              <a:solidFill>
                <a:srgbClr val="000000"/>
              </a:solidFill>
              <a:effectLst/>
              <a:uFillTx/>
              <a:latin typeface="Times New Roman"/>
            </a:endParaRPr>
          </a:p>
        </p:txBody>
      </p:sp>
      <p:sp>
        <p:nvSpPr>
          <p:cNvPr id="33" name=""/>
          <p:cNvSpPr/>
          <p:nvPr/>
        </p:nvSpPr>
        <p:spPr>
          <a:xfrm>
            <a:off x="633240" y="2247840"/>
            <a:ext cx="61272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Low</a:t>
            </a:r>
            <a:endParaRPr b="0" lang="en-US" sz="1800" strike="noStrike" u="none">
              <a:solidFill>
                <a:srgbClr val="000000"/>
              </a:solidFill>
              <a:effectLst/>
              <a:uFillTx/>
              <a:latin typeface="Times New Roman"/>
            </a:endParaRPr>
          </a:p>
        </p:txBody>
      </p:sp>
      <p:sp>
        <p:nvSpPr>
          <p:cNvPr id="34" name=""/>
          <p:cNvSpPr/>
          <p:nvPr/>
        </p:nvSpPr>
        <p:spPr>
          <a:xfrm>
            <a:off x="587160" y="5477040"/>
            <a:ext cx="66348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High</a:t>
            </a:r>
            <a:endParaRPr b="0" lang="en-US" sz="1800" strike="noStrike" u="none">
              <a:solidFill>
                <a:srgbClr val="000000"/>
              </a:solidFill>
              <a:effectLst/>
              <a:uFillTx/>
              <a:latin typeface="Times New Roman"/>
            </a:endParaRPr>
          </a:p>
        </p:txBody>
      </p:sp>
      <p:sp>
        <p:nvSpPr>
          <p:cNvPr id="35" name=""/>
          <p:cNvSpPr/>
          <p:nvPr/>
        </p:nvSpPr>
        <p:spPr>
          <a:xfrm>
            <a:off x="1341360" y="2482920"/>
            <a:ext cx="65372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4589640" y="1962000"/>
            <a:ext cx="0" cy="52092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1931040" y="1940040"/>
            <a:ext cx="12477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NEVER</a:t>
            </a:r>
            <a:endParaRPr b="0" lang="en-US" sz="2400" strike="noStrike" u="none">
              <a:solidFill>
                <a:srgbClr val="000000"/>
              </a:solidFill>
              <a:effectLst/>
              <a:uFillTx/>
              <a:latin typeface="Times New Roman"/>
            </a:endParaRPr>
          </a:p>
        </p:txBody>
      </p:sp>
      <p:sp>
        <p:nvSpPr>
          <p:cNvPr id="38" name=""/>
          <p:cNvSpPr/>
          <p:nvPr/>
        </p:nvSpPr>
        <p:spPr>
          <a:xfrm>
            <a:off x="4787280" y="1955880"/>
            <a:ext cx="21538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INVEST NOW</a:t>
            </a:r>
            <a:endParaRPr b="0" lang="en-US" sz="2400" strike="noStrike" u="none">
              <a:solidFill>
                <a:srgbClr val="000000"/>
              </a:solidFill>
              <a:effectLst/>
              <a:uFillTx/>
              <a:latin typeface="Times New Roman"/>
            </a:endParaRPr>
          </a:p>
        </p:txBody>
      </p:sp>
      <p:sp>
        <p:nvSpPr>
          <p:cNvPr id="39" name=""/>
          <p:cNvSpPr/>
          <p:nvPr/>
        </p:nvSpPr>
        <p:spPr>
          <a:xfrm flipH="1">
            <a:off x="1327320" y="2482920"/>
            <a:ext cx="3262320" cy="33764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4589640" y="2482920"/>
            <a:ext cx="3288960" cy="33764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4589640" y="2482920"/>
            <a:ext cx="0" cy="33764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a:off x="1497240" y="2806560"/>
            <a:ext cx="187416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PROBABLY</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NEVER</a:t>
            </a:r>
            <a:endParaRPr b="0" lang="en-US" sz="2400" strike="noStrike" u="none">
              <a:solidFill>
                <a:srgbClr val="000000"/>
              </a:solidFill>
              <a:effectLst/>
              <a:uFillTx/>
              <a:latin typeface="Times New Roman"/>
            </a:endParaRPr>
          </a:p>
        </p:txBody>
      </p:sp>
      <p:sp>
        <p:nvSpPr>
          <p:cNvPr id="43" name=""/>
          <p:cNvSpPr/>
          <p:nvPr/>
        </p:nvSpPr>
        <p:spPr>
          <a:xfrm>
            <a:off x="2883240" y="4871880"/>
            <a:ext cx="131508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MAYBE</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LATER</a:t>
            </a:r>
            <a:endParaRPr b="0" lang="en-US" sz="2400" strike="noStrike" u="none">
              <a:solidFill>
                <a:srgbClr val="000000"/>
              </a:solidFill>
              <a:effectLst/>
              <a:uFillTx/>
              <a:latin typeface="Times New Roman"/>
            </a:endParaRPr>
          </a:p>
        </p:txBody>
      </p:sp>
      <p:sp>
        <p:nvSpPr>
          <p:cNvPr id="44" name=""/>
          <p:cNvSpPr/>
          <p:nvPr/>
        </p:nvSpPr>
        <p:spPr>
          <a:xfrm>
            <a:off x="4599360" y="4681440"/>
            <a:ext cx="187416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PROBABLY</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LATER</a:t>
            </a:r>
            <a:endParaRPr b="0" lang="en-US" sz="2400" strike="noStrike" u="none">
              <a:solidFill>
                <a:srgbClr val="000000"/>
              </a:solidFill>
              <a:effectLst/>
              <a:uFillTx/>
              <a:latin typeface="Times New Roman"/>
            </a:endParaRPr>
          </a:p>
        </p:txBody>
      </p:sp>
      <p:sp>
        <p:nvSpPr>
          <p:cNvPr id="45" name=""/>
          <p:cNvSpPr/>
          <p:nvPr/>
        </p:nvSpPr>
        <p:spPr>
          <a:xfrm>
            <a:off x="5796000" y="2359080"/>
            <a:ext cx="18396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Times New Roman"/>
            </a:endParaRPr>
          </a:p>
        </p:txBody>
      </p:sp>
      <p:sp>
        <p:nvSpPr>
          <p:cNvPr id="46" name=""/>
          <p:cNvSpPr/>
          <p:nvPr/>
        </p:nvSpPr>
        <p:spPr>
          <a:xfrm>
            <a:off x="6085440" y="2690640"/>
            <a:ext cx="131508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MAYBE</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NOW</a:t>
            </a:r>
            <a:endParaRPr b="0" lang="en-US" sz="2400" strike="noStrike" u="none">
              <a:solidFill>
                <a:srgbClr val="000000"/>
              </a:solidFill>
              <a:effectLst/>
              <a:uFillTx/>
              <a:latin typeface="Times New Roman"/>
            </a:endParaRPr>
          </a:p>
        </p:txBody>
      </p:sp>
      <p:sp>
        <p:nvSpPr>
          <p:cNvPr id="47" name=""/>
          <p:cNvSpPr/>
          <p:nvPr/>
        </p:nvSpPr>
        <p:spPr>
          <a:xfrm>
            <a:off x="1220040" y="5851440"/>
            <a:ext cx="665640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cc"/>
                </a:solidFill>
                <a:effectLst/>
                <a:uFillTx/>
                <a:latin typeface="Times New Roman"/>
              </a:rPr>
              <a:t>T. A. Luehrman, “Strategy as a Portfolio of Options”</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cc"/>
                </a:solidFill>
                <a:effectLst/>
                <a:uFillTx/>
                <a:latin typeface="Times New Roman"/>
              </a:rPr>
              <a:t>HBR, September-October 1998</a:t>
            </a:r>
            <a:endParaRPr b="0" lang="en-US" sz="2400" strike="noStrike" u="none">
              <a:solidFill>
                <a:srgbClr val="000000"/>
              </a:solidFill>
              <a:effectLst/>
              <a:uFillTx/>
              <a:latin typeface="Times New Roman"/>
            </a:endParaRPr>
          </a:p>
        </p:txBody>
      </p:sp>
      <p:sp>
        <p:nvSpPr>
          <p:cNvPr id="48" name=""/>
          <p:cNvSpPr/>
          <p:nvPr/>
        </p:nvSpPr>
        <p:spPr>
          <a:xfrm>
            <a:off x="1136520" y="1422360"/>
            <a:ext cx="29520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0</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 name="PlaceHolder 1"/>
          <p:cNvSpPr>
            <a:spLocks noGrp="1"/>
          </p:cNvSpPr>
          <p:nvPr>
            <p:ph type="title"/>
          </p:nvPr>
        </p:nvSpPr>
        <p:spPr>
          <a:xfrm>
            <a:off x="609480" y="304560"/>
            <a:ext cx="7772400" cy="9903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Defining the Real Options Approach</a:t>
            </a:r>
            <a:endParaRPr b="0" lang="en-US" sz="3000" strike="noStrike" u="none">
              <a:solidFill>
                <a:srgbClr val="000000"/>
              </a:solidFill>
              <a:effectLst/>
              <a:uFillTx/>
              <a:latin typeface="Arial Black"/>
            </a:endParaRPr>
          </a:p>
        </p:txBody>
      </p:sp>
      <p:sp>
        <p:nvSpPr>
          <p:cNvPr id="52" name="PlaceHolder 2"/>
          <p:cNvSpPr>
            <a:spLocks noGrp="1"/>
          </p:cNvSpPr>
          <p:nvPr>
            <p:ph/>
          </p:nvPr>
        </p:nvSpPr>
        <p:spPr>
          <a:xfrm>
            <a:off x="609480" y="1219320"/>
            <a:ext cx="8058240" cy="4991040"/>
          </a:xfrm>
          <a:prstGeom prst="rect">
            <a:avLst/>
          </a:prstGeom>
          <a:noFill/>
          <a:ln w="0">
            <a:noFill/>
          </a:ln>
        </p:spPr>
        <p:txBody>
          <a:bodyPr lIns="92160" rIns="92160" tIns="46080" bIns="46080" anchor="t">
            <a:normAutofit lnSpcReduction="9999"/>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real options approach uses: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Derivatives pricing tools and concepts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Information from financial markets</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to enable rigorous analysis of complex decisions in uncertain environments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For operating decisions:</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Valuing and capitalizing on operating flexibilities and rigidities</a:t>
            </a:r>
            <a:endParaRPr b="1" i="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For investment decisions:</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Quantifying the value of :</a:t>
            </a:r>
            <a:endParaRPr b="1" i="1" lang="en-US" sz="2000" strike="noStrike" u="none">
              <a:solidFill>
                <a:srgbClr val="000000"/>
              </a:solidFill>
              <a:effectLst/>
              <a:uFillTx/>
              <a:latin typeface="Arial"/>
            </a:endParaRPr>
          </a:p>
          <a:p>
            <a:pPr lvl="3" marL="16002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Embedded options</a:t>
            </a:r>
            <a:endParaRPr b="1" lang="en-US" sz="2000" strike="noStrike" u="none">
              <a:solidFill>
                <a:srgbClr val="000000"/>
              </a:solidFill>
              <a:effectLst/>
              <a:uFillTx/>
              <a:latin typeface="Arial"/>
            </a:endParaRPr>
          </a:p>
          <a:p>
            <a:pPr lvl="3" marL="16002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Interactions with a firm’s other investments, or those of its competitors</a:t>
            </a:r>
            <a:endParaRPr b="1" lang="en-US" sz="2000" strike="noStrike" u="none">
              <a:solidFill>
                <a:srgbClr val="000000"/>
              </a:solidFill>
              <a:effectLst/>
              <a:uFillTx/>
              <a:latin typeface="Arial"/>
            </a:endParaRPr>
          </a:p>
          <a:p>
            <a:pPr lvl="3" marL="16002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Follow-on investment opportunities</a:t>
            </a:r>
            <a:endParaRPr b="1" lang="en-US" sz="2000" strike="noStrike" u="none">
              <a:solidFill>
                <a:srgbClr val="000000"/>
              </a:solidFill>
              <a:effectLst/>
              <a:uFillTx/>
              <a:latin typeface="Arial"/>
            </a:endParaRPr>
          </a:p>
          <a:p>
            <a:pPr lvl="2" marL="1143000" indent="0">
              <a:spcBef>
                <a:spcPts val="499"/>
              </a:spcBef>
              <a:buNone/>
              <a:tabLst>
                <a:tab algn="l" pos="1828800"/>
                <a:tab algn="l" pos="2743200"/>
                <a:tab algn="l" pos="3657600"/>
                <a:tab algn="l" pos="4572000"/>
                <a:tab algn="l" pos="5486400"/>
                <a:tab algn="l" pos="6400800"/>
                <a:tab algn="l" pos="7315200"/>
                <a:tab algn="l" pos="8229600"/>
                <a:tab algn="l" pos="9144000"/>
                <a:tab algn="l" pos="10058400"/>
              </a:tabLst>
            </a:pPr>
            <a:endParaRPr b="1" i="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The Real Options Process</a:t>
            </a:r>
            <a:endParaRPr b="0" lang="en-US" sz="3000" strike="noStrike" u="none">
              <a:solidFill>
                <a:srgbClr val="000000"/>
              </a:solidFill>
              <a:effectLst/>
              <a:uFillTx/>
              <a:latin typeface="Arial Black"/>
            </a:endParaRPr>
          </a:p>
        </p:txBody>
      </p:sp>
      <p:sp>
        <p:nvSpPr>
          <p:cNvPr id="56" name="PlaceHolder 2"/>
          <p:cNvSpPr>
            <a:spLocks noGrp="1"/>
          </p:cNvSpPr>
          <p:nvPr>
            <p:ph/>
          </p:nvPr>
        </p:nvSpPr>
        <p:spPr>
          <a:xfrm>
            <a:off x="609120" y="1523880"/>
            <a:ext cx="8001000" cy="4572000"/>
          </a:xfrm>
          <a:prstGeom prst="rect">
            <a:avLst/>
          </a:prstGeom>
          <a:noFill/>
          <a:ln w="0">
            <a:noFill/>
          </a:ln>
        </p:spPr>
        <p:txBody>
          <a:bodyPr lIns="92160" rIns="92160" tIns="46080" bIns="46080" anchor="t">
            <a:normAutofit fontScale="92500" lnSpcReduction="9999"/>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Frame business decision as option</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Option may be exotic:</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Compound, spread, maximum of several assets</a:t>
            </a:r>
            <a:endParaRPr b="1" i="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Analyze option using tools from finance</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Determine optimal exercise policy</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Policy specifies optimal business decisions over time conditional on evolution of key sources of uncertainty</a:t>
            </a:r>
            <a:endParaRPr b="1" i="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Determine option value</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Value today if optimal exercise policy is followed in future</a:t>
            </a:r>
            <a:endParaRPr b="1" i="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Valuation is based on information from financial markets</a:t>
            </a:r>
            <a:endParaRPr b="1" i="1" lang="en-US" sz="2000" strike="noStrike" u="none">
              <a:solidFill>
                <a:srgbClr val="000000"/>
              </a:solidFill>
              <a:effectLst/>
              <a:uFillTx/>
              <a:latin typeface="Arial"/>
            </a:endParaRPr>
          </a:p>
          <a:p>
            <a:pPr lvl="3" marL="16002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Commodity prices, market prices of risk, etc.</a:t>
            </a:r>
            <a:endParaRPr b="1" lang="en-US" sz="2000" strike="noStrike" u="none">
              <a:solidFill>
                <a:srgbClr val="000000"/>
              </a:solidFill>
              <a:effectLst/>
              <a:uFillTx/>
              <a:latin typeface="Arial"/>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 name="PlaceHolder 1"/>
          <p:cNvSpPr>
            <a:spLocks noGrp="1"/>
          </p:cNvSpPr>
          <p:nvPr>
            <p:ph type="title"/>
          </p:nvPr>
        </p:nvSpPr>
        <p:spPr>
          <a:xfrm>
            <a:off x="685800" y="1519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Benefits</a:t>
            </a:r>
            <a:endParaRPr b="0" lang="en-US" sz="3000" strike="noStrike" u="none">
              <a:solidFill>
                <a:srgbClr val="000000"/>
              </a:solidFill>
              <a:effectLst/>
              <a:uFillTx/>
              <a:latin typeface="Arial Black"/>
            </a:endParaRPr>
          </a:p>
        </p:txBody>
      </p:sp>
      <p:sp>
        <p:nvSpPr>
          <p:cNvPr id="60" name="PlaceHolder 2"/>
          <p:cNvSpPr>
            <a:spLocks noGrp="1"/>
          </p:cNvSpPr>
          <p:nvPr>
            <p:ph/>
          </p:nvPr>
        </p:nvSpPr>
        <p:spPr>
          <a:xfrm>
            <a:off x="533520" y="1066680"/>
            <a:ext cx="8267760" cy="5276880"/>
          </a:xfrm>
          <a:prstGeom prst="rect">
            <a:avLst/>
          </a:prstGeom>
          <a:noFill/>
          <a:ln w="0">
            <a:noFill/>
          </a:ln>
        </p:spPr>
        <p:txBody>
          <a:bodyPr lIns="92160" rIns="92160" tIns="46080" bIns="46080" anchor="t">
            <a:normAutofit fontScale="92500" lnSpcReduction="9999"/>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 powerful set of tools and concepts designed to:</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Address uncertainty</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Maximize market value</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Facilitate risk assessment and management</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Analytical techniques allow quantification of:</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best decision policy</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Conditional on “state of the world” as it evolves over time</a:t>
            </a:r>
            <a:endParaRPr b="1" i="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Value consequences: </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Expected market value and its distribution</a:t>
            </a:r>
            <a:endParaRPr b="1" i="1" lang="en-US" sz="2000" strike="noStrike" u="none">
              <a:solidFill>
                <a:srgbClr val="000000"/>
              </a:solidFill>
              <a:effectLst/>
              <a:uFillTx/>
              <a:latin typeface="Arial"/>
            </a:endParaRPr>
          </a:p>
          <a:p>
            <a:pPr lvl="3" marL="16002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Maps risk to balance sheet</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Cashflow consequences:</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Expected cashflows over time and their distribution</a:t>
            </a:r>
            <a:endParaRPr b="1" i="1" lang="en-US" sz="2000" strike="noStrike" u="none">
              <a:solidFill>
                <a:srgbClr val="000000"/>
              </a:solidFill>
              <a:effectLst/>
              <a:uFillTx/>
              <a:latin typeface="Arial"/>
            </a:endParaRPr>
          </a:p>
          <a:p>
            <a:pPr lvl="3" marL="16002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Maps to income statement and risk to income statement</a:t>
            </a:r>
            <a:endParaRPr b="1" lang="en-US" sz="2000" strike="noStrike" u="none">
              <a:solidFill>
                <a:srgbClr val="000000"/>
              </a:solidFill>
              <a:effectLst/>
              <a:uFillTx/>
              <a:latin typeface="Arial"/>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
          <p:cNvSpPr/>
          <p:nvPr/>
        </p:nvSpPr>
        <p:spPr>
          <a:xfrm>
            <a:off x="685800" y="6248520"/>
            <a:ext cx="190512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a:off x="3124080" y="6248520"/>
            <a:ext cx="28958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 name="PlaceHolder 1"/>
          <p:cNvSpPr>
            <a:spLocks noGrp="1"/>
          </p:cNvSpPr>
          <p:nvPr>
            <p:ph type="title"/>
          </p:nvPr>
        </p:nvSpPr>
        <p:spPr>
          <a:xfrm>
            <a:off x="533520" y="3805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Real Options vs. Risk Management:</a:t>
            </a:r>
            <a:br>
              <a:rPr sz="3000"/>
            </a:br>
            <a:r>
              <a:rPr b="0" lang="en-US" sz="2100" strike="noStrike" u="none">
                <a:solidFill>
                  <a:srgbClr val="000000"/>
                </a:solidFill>
                <a:effectLst/>
                <a:uFillTx/>
                <a:latin typeface="Arial Black"/>
              </a:rPr>
              <a:t>Two Complementary Approaches to Uncertainty</a:t>
            </a:r>
            <a:endParaRPr b="0" lang="en-US" sz="2100" strike="noStrike" u="none">
              <a:solidFill>
                <a:srgbClr val="000000"/>
              </a:solidFill>
              <a:effectLst/>
              <a:uFillTx/>
              <a:latin typeface="Arial Black"/>
            </a:endParaRPr>
          </a:p>
        </p:txBody>
      </p:sp>
      <p:sp>
        <p:nvSpPr>
          <p:cNvPr id="64" name="PlaceHolder 2"/>
          <p:cNvSpPr>
            <a:spLocks noGrp="1"/>
          </p:cNvSpPr>
          <p:nvPr>
            <p:ph/>
          </p:nvPr>
        </p:nvSpPr>
        <p:spPr>
          <a:xfrm>
            <a:off x="609480" y="1676520"/>
            <a:ext cx="7772400" cy="41148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Risk aversion and risk management:</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Some possible outcomes have negative consequences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Can we reduce:</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the probabilities of these outcomes </a:t>
            </a:r>
            <a:endParaRPr b="1" i="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the magnitude of their consequences</a:t>
            </a:r>
            <a:endParaRPr b="1" i="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Options and opportunity</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Some possible outcomes have positive consequences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Can we:</a:t>
            </a:r>
            <a:endParaRPr b="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Create an exposure primarily to these outcomes?</a:t>
            </a:r>
            <a:endParaRPr b="1" i="1" lang="en-US" sz="2000" strike="noStrike" u="none">
              <a:solidFill>
                <a:srgbClr val="000000"/>
              </a:solidFill>
              <a:effectLst/>
              <a:uFillTx/>
              <a:latin typeface="Arial"/>
            </a:endParaRPr>
          </a:p>
          <a:p>
            <a:pPr lvl="2" marL="1143000" indent="-228600">
              <a:spcBef>
                <a:spcPts val="499"/>
              </a:spcBef>
              <a:buClr>
                <a:srgbClr val="ffe80f"/>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Increase the magnitude of  their consequences?</a:t>
            </a:r>
            <a:endParaRPr b="1" i="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Dealing with Uncertainty</a:t>
            </a:r>
            <a:endParaRPr b="0" lang="en-US" sz="3000" strike="noStrike" u="none">
              <a:solidFill>
                <a:srgbClr val="000000"/>
              </a:solidFill>
              <a:effectLst/>
              <a:uFillTx/>
              <a:latin typeface="Arial Black"/>
            </a:endParaRPr>
          </a:p>
        </p:txBody>
      </p:sp>
      <p:sp>
        <p:nvSpPr>
          <p:cNvPr id="66" name="PlaceHolder 2"/>
          <p:cNvSpPr>
            <a:spLocks noGrp="1"/>
          </p:cNvSpPr>
          <p:nvPr>
            <p:ph/>
          </p:nvPr>
        </p:nvSpPr>
        <p:spPr>
          <a:xfrm>
            <a:off x="609480" y="1676520"/>
            <a:ext cx="7772400" cy="4572000"/>
          </a:xfrm>
          <a:prstGeom prst="rect">
            <a:avLst/>
          </a:prstGeom>
          <a:noFill/>
          <a:ln w="0">
            <a:noFill/>
          </a:ln>
        </p:spPr>
        <p:txBody>
          <a:bodyPr lIns="92160" rIns="92160" tIns="46080" bIns="46080" anchor="t">
            <a:normAutofit/>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 practice uncertainty is often addressed by expanding deterministic models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developing multiple scenarios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assigning probabilities to different scenarios</a:t>
            </a:r>
            <a:r>
              <a:rPr b="1" lang="en-US" sz="2000" strike="noStrike" u="none">
                <a:solidFill>
                  <a:srgbClr val="000000"/>
                </a:solidFill>
                <a:effectLst/>
                <a:uFillTx/>
                <a:latin typeface="Arial"/>
              </a:rPr>
              <a:t>	</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This approach fails in many cases</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scenarios may not be exhaustive</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stochastic problem may be incorrectly posed</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some costs/benefits may be ignored</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Examples to follow</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PlaceHolder 1"/>
          <p:cNvSpPr>
            <a:spLocks noGrp="1"/>
          </p:cNvSpPr>
          <p:nvPr>
            <p:ph type="title"/>
          </p:nvPr>
        </p:nvSpPr>
        <p:spPr>
          <a:xfrm>
            <a:off x="609480" y="457200"/>
            <a:ext cx="7772400" cy="9907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Example: Shopping Options</a:t>
            </a:r>
            <a:endParaRPr b="0" lang="en-US" sz="3000" strike="noStrike" u="none">
              <a:solidFill>
                <a:srgbClr val="000000"/>
              </a:solidFill>
              <a:effectLst/>
              <a:uFillTx/>
              <a:latin typeface="Arial Black"/>
            </a:endParaRPr>
          </a:p>
        </p:txBody>
      </p:sp>
      <p:sp>
        <p:nvSpPr>
          <p:cNvPr id="68" name="PlaceHolder 2"/>
          <p:cNvSpPr>
            <a:spLocks noGrp="1"/>
          </p:cNvSpPr>
          <p:nvPr>
            <p:ph/>
          </p:nvPr>
        </p:nvSpPr>
        <p:spPr>
          <a:xfrm>
            <a:off x="609480" y="1676520"/>
            <a:ext cx="7772400" cy="4572000"/>
          </a:xfrm>
          <a:prstGeom prst="rect">
            <a:avLst/>
          </a:prstGeom>
          <a:noFill/>
          <a:ln w="0">
            <a:noFill/>
          </a:ln>
        </p:spPr>
        <p:txBody>
          <a:bodyPr lIns="92160" rIns="92160" tIns="46080" bIns="46080" anchor="t">
            <a:normAutofit fontScale="92500" lnSpcReduction="9999"/>
          </a:bodyPr>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Two shops with different prices for the same article</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Shop 1: $12</a:t>
            </a:r>
            <a:endParaRPr b="1" lang="en-US" sz="2000" strike="noStrike" u="none">
              <a:solidFill>
                <a:srgbClr val="000000"/>
              </a:solidFill>
              <a:effectLst/>
              <a:uFillTx/>
              <a:latin typeface="Arial"/>
            </a:endParaRPr>
          </a:p>
          <a:p>
            <a:pPr lvl="1" marL="743040" indent="-28584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Shop 2: $16</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cost of a trip to a shop: $1 in each case</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The question: what is the average cost of buying an article?</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One trip: 0.5 x $13 + 0.5 x $17 = $15</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Two trips: $12 + $1 + $1 = $14</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True answer: $13.5 ($12 + $1 + 0.5 x $1)</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After the first trip we decide if it makes sense to go to the second shop. The first trip provides information that can be used to optimize the decision making process.</a:t>
            </a:r>
            <a:endParaRPr b="1" lang="en-US" sz="2000" strike="noStrike" u="none">
              <a:solidFill>
                <a:srgbClr val="000000"/>
              </a:solidFill>
              <a:effectLst/>
              <a:uFillTx/>
              <a:latin typeface="Arial"/>
            </a:endParaRPr>
          </a:p>
          <a:p>
            <a:pPr marL="343080" indent="-343080">
              <a:spcBef>
                <a:spcPts val="499"/>
              </a:spcBef>
              <a:buClr>
                <a:srgbClr val="ffe80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Don’t consider only the choices that are fixed sequences of actions and don’t choose only based on the expected value</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25756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1998-09-03T15:22:50Z</dcterms:created>
  <dc:creator>Blake Johnson</dc:creator>
  <dc:description/>
  <dc:language>en-US</dc:language>
  <cp:lastModifiedBy>vkamins</cp:lastModifiedBy>
  <cp:lastPrinted>2000-04-26T14:22:13Z</cp:lastPrinted>
  <dcterms:modified xsi:type="dcterms:W3CDTF">2000-04-26T15:06:02Z</dcterms:modified>
  <cp:revision>15302</cp:revision>
  <dc:subject/>
  <dc:title>Defining the Real Options Approach</dc:title>
</cp:coreProperties>
</file>