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/>
  <p:notesSz cx="7124700" cy="9410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h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F4D5160-AD6C-48F8-A91D-37912F821BD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F00EBF0-62AD-421F-9739-20B6A376C01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4B0E55C-2720-4AC0-8F7D-DB34FDAE2D2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FDCFD9F-F31E-48D1-92DA-005BC5B0A397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" name="" descr=""/>
          <p:cNvPicPr/>
          <p:nvPr/>
        </p:nvPicPr>
        <p:blipFill>
          <a:blip r:embed="rId2"/>
          <a:stretch/>
        </p:blipFill>
        <p:spPr>
          <a:xfrm>
            <a:off x="8140680" y="5759280"/>
            <a:ext cx="743040" cy="7430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"/>
          <p:cNvSpPr/>
          <p:nvPr/>
        </p:nvSpPr>
        <p:spPr>
          <a:xfrm>
            <a:off x="148320" y="6375240"/>
            <a:ext cx="1245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© 1999 VK-9010292-</a:t>
            </a:r>
            <a:fld id="{FD41464C-5425-48A9-AE3E-2FEE92EBE143}" type="slidenum"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0" y="6550200"/>
            <a:ext cx="9144000" cy="102960"/>
          </a:xfrm>
          <a:prstGeom prst="rect">
            <a:avLst/>
          </a:prstGeom>
          <a:gradFill rotWithShape="0">
            <a:gsLst>
              <a:gs pos="0">
                <a:srgbClr val="009bff"/>
              </a:gs>
              <a:gs pos="100000">
                <a:srgbClr val="ffff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0" y="200160"/>
            <a:ext cx="9144000" cy="10296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b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47640" y="3339720"/>
            <a:ext cx="7848720" cy="1676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Real Options:</a:t>
            </a:r>
            <a:br>
              <a:rPr sz="3000"/>
            </a:b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Seminar Outline</a:t>
            </a:r>
            <a:br>
              <a:rPr sz="3000"/>
            </a:b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subTitle"/>
          </p:nvPr>
        </p:nvSpPr>
        <p:spPr>
          <a:xfrm>
            <a:off x="1333440" y="5105520"/>
            <a:ext cx="6477120" cy="1295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Vincent Kaminski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Corp. Research Group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Houston, April 27, 2000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"/>
          <p:cNvSpPr/>
          <p:nvPr/>
        </p:nvSpPr>
        <p:spPr>
          <a:xfrm>
            <a:off x="0" y="6550200"/>
            <a:ext cx="9144000" cy="102960"/>
          </a:xfrm>
          <a:prstGeom prst="rect">
            <a:avLst/>
          </a:prstGeom>
          <a:gradFill rotWithShape="0">
            <a:gsLst>
              <a:gs pos="0">
                <a:srgbClr val="009bff"/>
              </a:gs>
              <a:gs pos="100000">
                <a:srgbClr val="ffff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0" y="200160"/>
            <a:ext cx="9144000" cy="10296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b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9" name="" descr=""/>
          <p:cNvPicPr/>
          <p:nvPr/>
        </p:nvPicPr>
        <p:blipFill>
          <a:blip r:embed="rId1"/>
          <a:stretch/>
        </p:blipFill>
        <p:spPr>
          <a:xfrm>
            <a:off x="3238560" y="609480"/>
            <a:ext cx="2666880" cy="2667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0" name=""/>
          <p:cNvSpPr/>
          <p:nvPr/>
        </p:nvSpPr>
        <p:spPr>
          <a:xfrm>
            <a:off x="122760" y="6375240"/>
            <a:ext cx="1245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© 1999 VK-9010292-</a:t>
            </a:r>
            <a:fld id="{29DEC0B2-3B32-4B95-B976-582A263D1634}" type="slidenum"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Outline of the Seminar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Real Options: Dealing with Uncertainty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Vince Kaminski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Technical Tools Used in Real Option Modeling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Vince Kaminski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 Valuation with Real Options: Storage Facilities, Pipelines, Power Plants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Zimin Lu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Stinson Gibner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The presentation uses many slides from the presentations from by Prof. Blake Johnson, Stanford University and Brad Romine, Stanford University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indent="0" algn="ctr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Option Definition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666720" y="16002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Option: the possibility to observe a random outcome in the future and then make a decision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option: a contract that gives the right, but not an obligation, to buy (sell) certain financial instrument or commodity at a predefined price on a certain day (by certain date)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Call option: option to buy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Put option: option to sell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options are priced using approach known as Black-Scholes model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Call Option: Payoff Profile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6" name=""/>
          <p:cNvSpPr/>
          <p:nvPr/>
        </p:nvSpPr>
        <p:spPr>
          <a:xfrm>
            <a:off x="1143000" y="2444760"/>
            <a:ext cx="0" cy="3340080"/>
          </a:xfrm>
          <a:prstGeom prst="line">
            <a:avLst/>
          </a:prstGeom>
          <a:ln w="1260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1149480" y="5638680"/>
            <a:ext cx="585468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1205280" y="1967040"/>
            <a:ext cx="1857960" cy="51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pl-PL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Profit/Loss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 flipV="1">
            <a:off x="4349880" y="3269880"/>
            <a:ext cx="1587240" cy="27558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6232680" y="6202440"/>
            <a:ext cx="183960" cy="9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360" bIns="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6538320" y="5700600"/>
            <a:ext cx="1058760" cy="51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pl-PL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4023720" y="5014800"/>
            <a:ext cx="418680" cy="45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pl-PL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1356840" y="6005520"/>
            <a:ext cx="1417320" cy="45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pl-PL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 - strike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1143000" y="5721480"/>
            <a:ext cx="0" cy="5968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 flipH="1">
            <a:off x="1136520" y="6019920"/>
            <a:ext cx="3213360" cy="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 flipV="1">
            <a:off x="4267080" y="5555880"/>
            <a:ext cx="0" cy="889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2438280" y="5645160"/>
            <a:ext cx="0" cy="368280"/>
          </a:xfrm>
          <a:prstGeom prst="line">
            <a:avLst/>
          </a:prstGeom>
          <a:ln w="12600">
            <a:solidFill>
              <a:srgbClr val="0000ff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2499480" y="5624640"/>
            <a:ext cx="1400040" cy="45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pl-PL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Premium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Real Options:</a:t>
            </a:r>
            <a:br>
              <a:rPr sz="3000"/>
            </a:b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Definition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/>
          </p:nvPr>
        </p:nvSpPr>
        <p:spPr>
          <a:xfrm>
            <a:off x="685440" y="1980720"/>
            <a:ext cx="7924680" cy="4419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Real options: a term used to describe an approach to valuation of fixed assets that: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uses financial markets information and technology developed to price financial options, 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evaluate flexibilities and rigidities embedded in physical assets.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Real options cannot be separated from the physical asset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Importance Of Real Options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792468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Valuation approach that creates a link between investment decisions and future operational decisions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Real options are created through forward looking investment  decisions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During the life of the project the real options embedded in the project are exercised through active management decisions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Real Options and</a:t>
            </a:r>
            <a:br>
              <a:rPr sz="3000"/>
            </a:b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Other Valuation Techniques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7924680" cy="4648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Real option approach grew out of frustration with other valuation techniques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Discounted Cash Flow (DCF)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Modifications of DCF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probabilistic perturbation of inputs to a deterministic DCF model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“swap + option” project decomposition approach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Probabilistic Perturbation Of Inputs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Probabilistic perturbation of a deterministic model that produces a distribution of possible outcomes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insights into risk drivers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model does not capture proactive management options under different probabilistic scenarios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Simplified Option Analysis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project represented as a combination of a swap (baseload volume) and an option (discretionary volume)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Typically, monthly time buckets are used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 approach may work for a very simple operation (a mine, for example)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 option to shut down a project or delay an investment may be ignored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Investment projects with more complicated texture may be misrepresented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1998-10-11T22:03:19Z</dcterms:created>
  <dc:creator>vkamins</dc:creator>
  <dc:description/>
  <dc:language>en-US</dc:language>
  <cp:lastModifiedBy>vkamins</cp:lastModifiedBy>
  <cp:lastPrinted>1998-10-28T16:47:33Z</cp:lastPrinted>
  <dcterms:modified xsi:type="dcterms:W3CDTF">2000-04-26T14:12:21Z</dcterms:modified>
  <cp:revision>46</cp:revision>
  <dc:subject/>
  <dc:title>REAL OPTIONS SEMINAR OUTLINE </dc:title>
</cp:coreProperties>
</file>