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media/image8.wmf" ContentType="image/x-wmf"/>
  <Override PartName="/ppt/embeddings/oleObject1.bin" ContentType="application/vnd.openxmlformats-officedocument.oleObject"/>
  <Override PartName="/ppt/embeddings/oleObject1.xlsx" ContentType="application/vnd.openxmlformats-officedocument.spreadsheetml.sheet"/>
  <Override PartName="/ppt/slides/_rels/slide1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27.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35.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35.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9144000" cy="6858000"/>
  <p:notesSz cx="7034213" cy="91948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bg>
      <p:bgPr>
        <a:solidFill>
          <a:srgbClr val="ffffff"/>
        </a:solidFill>
      </p:bgPr>
    </p:bg>
    <p:spTree>
      <p:nvGrpSpPr>
        <p:cNvPr id="1" name=""/>
        <p:cNvGrpSpPr/>
        <p:nvPr/>
      </p:nvGrpSpPr>
      <p:grpSpPr>
        <a:xfrm>
          <a:off x="0" y="0"/>
          <a:ext cx="0" cy="0"/>
          <a:chOff x="0" y="0"/>
          <a:chExt cx="0" cy="0"/>
        </a:xfrm>
      </p:grpSpPr>
      <p:sp>
        <p:nvSpPr>
          <p:cNvPr id="0" name="AC Banner"/>
          <p:cNvSpPr/>
          <p:nvPr/>
        </p:nvSpPr>
        <p:spPr>
          <a:xfrm>
            <a:off x="0" y="0"/>
            <a:ext cx="9144000" cy="11080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 name="PlaceHolder 1"/>
          <p:cNvSpPr>
            <a:spLocks noGrp="1"/>
          </p:cNvSpPr>
          <p:nvPr>
            <p:ph type="ftr" idx="1"/>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2" name="PlaceHolder 2"/>
          <p:cNvSpPr>
            <a:spLocks noGrp="1"/>
          </p:cNvSpPr>
          <p:nvPr>
            <p:ph type="body"/>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3" name="PlaceHolder 3"/>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pic>
        <p:nvPicPr>
          <p:cNvPr id="4" name="Enron2" descr=""/>
          <p:cNvPicPr/>
          <p:nvPr/>
        </p:nvPicPr>
        <p:blipFill>
          <a:blip r:embed="rId2"/>
          <a:stretch/>
        </p:blipFill>
        <p:spPr>
          <a:xfrm>
            <a:off x="92160" y="61920"/>
            <a:ext cx="973080" cy="985680"/>
          </a:xfrm>
          <a:prstGeom prst="rect">
            <a:avLst/>
          </a:prstGeom>
          <a:noFill/>
          <a:ln w="0">
            <a:noFill/>
          </a:ln>
        </p:spPr>
      </p:pic>
      <p:sp>
        <p:nvSpPr>
          <p:cNvPr id="5" name=""/>
          <p:cNvSpPr/>
          <p:nvPr/>
        </p:nvSpPr>
        <p:spPr>
          <a:xfrm>
            <a:off x="76320" y="6632640"/>
            <a:ext cx="5562360" cy="210960"/>
          </a:xfrm>
          <a:prstGeom prst="rect">
            <a:avLst/>
          </a:prstGeom>
          <a:noFill/>
          <a:ln w="0">
            <a:noFill/>
          </a:ln>
        </p:spPr>
        <p:style>
          <a:lnRef idx="0"/>
          <a:fillRef idx="0"/>
          <a:effectRef idx="0"/>
          <a:fontRef idx="minor"/>
        </p:style>
        <p:txBody>
          <a:bodyPr lIns="90360" rIns="90360" tIns="44280" bIns="44280" anchor="b">
            <a:spAutoFit/>
          </a:bodyPr>
          <a:p>
            <a:pPr>
              <a:lnSpc>
                <a:spcPct val="80000"/>
              </a:lnSpc>
              <a:tabLst>
                <a:tab algn="l" pos="0"/>
                <a:tab algn="r" pos="5245200"/>
                <a:tab algn="l" pos="5486400"/>
                <a:tab algn="l" pos="6400800"/>
                <a:tab algn="l" pos="7315200"/>
                <a:tab algn="l" pos="8229600"/>
                <a:tab algn="l" pos="9144000"/>
                <a:tab algn="l" pos="10058400"/>
              </a:tabLst>
            </a:pPr>
            <a:r>
              <a:rPr b="0" lang="en-CA" sz="1000" strike="noStrike" u="none">
                <a:solidFill>
                  <a:srgbClr val="000000"/>
                </a:solidFill>
                <a:effectLst/>
                <a:uFillTx/>
                <a:latin typeface="Arial"/>
              </a:rPr>
              <a:t>Proprietary and Confidential to Enron and Accenture</a:t>
            </a:r>
            <a:r>
              <a:rPr b="0" lang="en-CA" sz="1000" strike="noStrike" u="none">
                <a:solidFill>
                  <a:srgbClr val="000000"/>
                </a:solidFill>
                <a:effectLst/>
                <a:uFillTx/>
                <a:latin typeface="Arial"/>
              </a:rPr>
              <a:t>	</a:t>
            </a:r>
            <a:r>
              <a:rPr b="0" lang="en-CA" sz="1000" strike="noStrike" u="none">
                <a:solidFill>
                  <a:srgbClr val="000000"/>
                </a:solidFill>
                <a:effectLst/>
                <a:uFillTx/>
                <a:latin typeface="Arial"/>
              </a:rPr>
              <a:t>Page </a:t>
            </a:r>
            <a:fld id="{2655BE14-721D-4598-8D0D-16ED23389DAA}" type="slidenum">
              <a:rPr b="0" lang="en-CA" sz="1000" strike="noStrike" u="none">
                <a:solidFill>
                  <a:srgbClr val="000000"/>
                </a:solidFill>
                <a:effectLst/>
                <a:uFillTx/>
                <a:latin typeface="Arial"/>
              </a:rPr>
              <a:t>&lt;number&gt;</a:t>
            </a:fld>
            <a:r>
              <a:rPr b="0" lang="en-CA"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6" name=""/>
          <p:cNvSpPr/>
          <p:nvPr/>
        </p:nvSpPr>
        <p:spPr>
          <a:xfrm>
            <a:off x="55440" y="105552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55440" y="645948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AC Banner"/>
          <p:cNvSpPr/>
          <p:nvPr/>
        </p:nvSpPr>
        <p:spPr>
          <a:xfrm>
            <a:off x="0" y="0"/>
            <a:ext cx="9144000" cy="11080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PlaceHolder 1"/>
          <p:cNvSpPr>
            <a:spLocks noGrp="1"/>
          </p:cNvSpPr>
          <p:nvPr>
            <p:ph type="ftr" idx="2"/>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9" name="PlaceHolder 2"/>
          <p:cNvSpPr>
            <a:spLocks noGrp="1"/>
          </p:cNvSpPr>
          <p:nvPr>
            <p:ph type="body"/>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10" name="PlaceHolder 3"/>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pic>
        <p:nvPicPr>
          <p:cNvPr id="11" name="Enron2" descr=""/>
          <p:cNvPicPr/>
          <p:nvPr/>
        </p:nvPicPr>
        <p:blipFill>
          <a:blip r:embed="rId2"/>
          <a:stretch/>
        </p:blipFill>
        <p:spPr>
          <a:xfrm>
            <a:off x="92160" y="61920"/>
            <a:ext cx="973080" cy="985680"/>
          </a:xfrm>
          <a:prstGeom prst="rect">
            <a:avLst/>
          </a:prstGeom>
          <a:noFill/>
          <a:ln w="0">
            <a:noFill/>
          </a:ln>
        </p:spPr>
      </p:pic>
      <p:sp>
        <p:nvSpPr>
          <p:cNvPr id="5" name=""/>
          <p:cNvSpPr/>
          <p:nvPr/>
        </p:nvSpPr>
        <p:spPr>
          <a:xfrm>
            <a:off x="76320" y="6632640"/>
            <a:ext cx="5562360" cy="210960"/>
          </a:xfrm>
          <a:prstGeom prst="rect">
            <a:avLst/>
          </a:prstGeom>
          <a:noFill/>
          <a:ln w="0">
            <a:noFill/>
          </a:ln>
        </p:spPr>
        <p:style>
          <a:lnRef idx="0"/>
          <a:fillRef idx="0"/>
          <a:effectRef idx="0"/>
          <a:fontRef idx="minor"/>
        </p:style>
        <p:txBody>
          <a:bodyPr lIns="90360" rIns="90360" tIns="44280" bIns="44280" anchor="b">
            <a:spAutoFit/>
          </a:bodyPr>
          <a:p>
            <a:pPr>
              <a:lnSpc>
                <a:spcPct val="80000"/>
              </a:lnSpc>
              <a:tabLst>
                <a:tab algn="l" pos="0"/>
                <a:tab algn="r" pos="5245200"/>
                <a:tab algn="l" pos="5486400"/>
                <a:tab algn="l" pos="6400800"/>
                <a:tab algn="l" pos="7315200"/>
                <a:tab algn="l" pos="8229600"/>
                <a:tab algn="l" pos="9144000"/>
                <a:tab algn="l" pos="10058400"/>
              </a:tabLst>
            </a:pPr>
            <a:r>
              <a:rPr b="0" lang="en-CA" sz="1000" strike="noStrike" u="none">
                <a:solidFill>
                  <a:srgbClr val="000000"/>
                </a:solidFill>
                <a:effectLst/>
                <a:uFillTx/>
                <a:latin typeface="Arial"/>
              </a:rPr>
              <a:t>Proprietary and Confidential to Enron and Accenture</a:t>
            </a:r>
            <a:r>
              <a:rPr b="0" lang="en-CA" sz="1000" strike="noStrike" u="none">
                <a:solidFill>
                  <a:srgbClr val="000000"/>
                </a:solidFill>
                <a:effectLst/>
                <a:uFillTx/>
                <a:latin typeface="Arial"/>
              </a:rPr>
              <a:t>	</a:t>
            </a:r>
            <a:r>
              <a:rPr b="0" lang="en-CA" sz="1000" strike="noStrike" u="none">
                <a:solidFill>
                  <a:srgbClr val="000000"/>
                </a:solidFill>
                <a:effectLst/>
                <a:uFillTx/>
                <a:latin typeface="Arial"/>
              </a:rPr>
              <a:t>Page </a:t>
            </a:r>
            <a:fld id="{A9DC56C2-39F0-48ED-AB98-A0A83997BB53}" type="slidenum">
              <a:rPr b="0" lang="en-CA" sz="1000" strike="noStrike" u="none">
                <a:solidFill>
                  <a:srgbClr val="000000"/>
                </a:solidFill>
                <a:effectLst/>
                <a:uFillTx/>
                <a:latin typeface="Arial"/>
              </a:rPr>
              <a:t>&lt;number&gt;</a:t>
            </a:fld>
            <a:r>
              <a:rPr b="0" lang="en-CA"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2" name=""/>
          <p:cNvSpPr/>
          <p:nvPr/>
        </p:nvSpPr>
        <p:spPr>
          <a:xfrm>
            <a:off x="55440" y="105552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55440" y="645948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Media" preserve="1">
  <p:cSld name="Default">
    <p:bg>
      <p:bgPr>
        <a:solidFill>
          <a:srgbClr val="ffffff"/>
        </a:solidFill>
      </p:bgPr>
    </p:bg>
    <p:spTree>
      <p:nvGrpSpPr>
        <p:cNvPr id="1" name=""/>
        <p:cNvGrpSpPr/>
        <p:nvPr/>
      </p:nvGrpSpPr>
      <p:grpSpPr>
        <a:xfrm>
          <a:off x="0" y="0"/>
          <a:ext cx="0" cy="0"/>
          <a:chOff x="0" y="0"/>
          <a:chExt cx="0" cy="0"/>
        </a:xfrm>
      </p:grpSpPr>
      <p:sp>
        <p:nvSpPr>
          <p:cNvPr id="0" name="AC Banner"/>
          <p:cNvSpPr/>
          <p:nvPr/>
        </p:nvSpPr>
        <p:spPr>
          <a:xfrm>
            <a:off x="0" y="0"/>
            <a:ext cx="9144000" cy="11080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 name="PlaceHolder 1"/>
          <p:cNvSpPr>
            <a:spLocks noGrp="1"/>
          </p:cNvSpPr>
          <p:nvPr>
            <p:ph type="ftr" idx="3"/>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15" name="PlaceHolder 2"/>
          <p:cNvSpPr>
            <a:spLocks noGrp="1"/>
          </p:cNvSpPr>
          <p:nvPr>
            <p:ph type="body"/>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16" name="PlaceHolder 3"/>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pic>
        <p:nvPicPr>
          <p:cNvPr id="17" name="Enron2" descr=""/>
          <p:cNvPicPr/>
          <p:nvPr/>
        </p:nvPicPr>
        <p:blipFill>
          <a:blip r:embed="rId2"/>
          <a:stretch/>
        </p:blipFill>
        <p:spPr>
          <a:xfrm>
            <a:off x="92160" y="61920"/>
            <a:ext cx="973080" cy="985680"/>
          </a:xfrm>
          <a:prstGeom prst="rect">
            <a:avLst/>
          </a:prstGeom>
          <a:noFill/>
          <a:ln w="0">
            <a:noFill/>
          </a:ln>
        </p:spPr>
      </p:pic>
      <p:sp>
        <p:nvSpPr>
          <p:cNvPr id="5" name=""/>
          <p:cNvSpPr/>
          <p:nvPr/>
        </p:nvSpPr>
        <p:spPr>
          <a:xfrm>
            <a:off x="76320" y="6632640"/>
            <a:ext cx="5562360" cy="210960"/>
          </a:xfrm>
          <a:prstGeom prst="rect">
            <a:avLst/>
          </a:prstGeom>
          <a:noFill/>
          <a:ln w="0">
            <a:noFill/>
          </a:ln>
        </p:spPr>
        <p:style>
          <a:lnRef idx="0"/>
          <a:fillRef idx="0"/>
          <a:effectRef idx="0"/>
          <a:fontRef idx="minor"/>
        </p:style>
        <p:txBody>
          <a:bodyPr lIns="90360" rIns="90360" tIns="44280" bIns="44280" anchor="b">
            <a:spAutoFit/>
          </a:bodyPr>
          <a:p>
            <a:pPr>
              <a:lnSpc>
                <a:spcPct val="80000"/>
              </a:lnSpc>
              <a:tabLst>
                <a:tab algn="l" pos="0"/>
                <a:tab algn="r" pos="5245200"/>
                <a:tab algn="l" pos="5486400"/>
                <a:tab algn="l" pos="6400800"/>
                <a:tab algn="l" pos="7315200"/>
                <a:tab algn="l" pos="8229600"/>
                <a:tab algn="l" pos="9144000"/>
                <a:tab algn="l" pos="10058400"/>
              </a:tabLst>
            </a:pPr>
            <a:r>
              <a:rPr b="0" lang="en-CA" sz="1000" strike="noStrike" u="none">
                <a:solidFill>
                  <a:srgbClr val="000000"/>
                </a:solidFill>
                <a:effectLst/>
                <a:uFillTx/>
                <a:latin typeface="Arial"/>
              </a:rPr>
              <a:t>Proprietary and Confidential to Enron and Accenture</a:t>
            </a:r>
            <a:r>
              <a:rPr b="0" lang="en-CA" sz="1000" strike="noStrike" u="none">
                <a:solidFill>
                  <a:srgbClr val="000000"/>
                </a:solidFill>
                <a:effectLst/>
                <a:uFillTx/>
                <a:latin typeface="Arial"/>
              </a:rPr>
              <a:t>	</a:t>
            </a:r>
            <a:r>
              <a:rPr b="0" lang="en-CA" sz="1000" strike="noStrike" u="none">
                <a:solidFill>
                  <a:srgbClr val="000000"/>
                </a:solidFill>
                <a:effectLst/>
                <a:uFillTx/>
                <a:latin typeface="Arial"/>
              </a:rPr>
              <a:t>Page </a:t>
            </a:r>
            <a:fld id="{10FF91D3-3FFF-451F-A755-40DA351C5210}" type="slidenum">
              <a:rPr b="0" lang="en-CA" sz="1000" strike="noStrike" u="none">
                <a:solidFill>
                  <a:srgbClr val="000000"/>
                </a:solidFill>
                <a:effectLst/>
                <a:uFillTx/>
                <a:latin typeface="Arial"/>
              </a:rPr>
              <a:t>&lt;number&gt;</a:t>
            </a:fld>
            <a:r>
              <a:rPr b="0" lang="en-CA"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8" name=""/>
          <p:cNvSpPr/>
          <p:nvPr/>
        </p:nvSpPr>
        <p:spPr>
          <a:xfrm>
            <a:off x="55440" y="105552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55440" y="645948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AC Banner"/>
          <p:cNvSpPr/>
          <p:nvPr/>
        </p:nvSpPr>
        <p:spPr>
          <a:xfrm>
            <a:off x="0" y="0"/>
            <a:ext cx="9144000" cy="11080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PlaceHolder 1"/>
          <p:cNvSpPr>
            <a:spLocks noGrp="1"/>
          </p:cNvSpPr>
          <p:nvPr>
            <p:ph type="ftr" idx="4"/>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21" name="PlaceHolder 2"/>
          <p:cNvSpPr>
            <a:spLocks noGrp="1"/>
          </p:cNvSpPr>
          <p:nvPr>
            <p:ph type="body"/>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22" name="PlaceHolder 3"/>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pic>
        <p:nvPicPr>
          <p:cNvPr id="23" name="Enron2" descr=""/>
          <p:cNvPicPr/>
          <p:nvPr/>
        </p:nvPicPr>
        <p:blipFill>
          <a:blip r:embed="rId2"/>
          <a:stretch/>
        </p:blipFill>
        <p:spPr>
          <a:xfrm>
            <a:off x="92160" y="61920"/>
            <a:ext cx="973080" cy="985680"/>
          </a:xfrm>
          <a:prstGeom prst="rect">
            <a:avLst/>
          </a:prstGeom>
          <a:noFill/>
          <a:ln w="0">
            <a:noFill/>
          </a:ln>
        </p:spPr>
      </p:pic>
      <p:sp>
        <p:nvSpPr>
          <p:cNvPr id="5" name=""/>
          <p:cNvSpPr/>
          <p:nvPr/>
        </p:nvSpPr>
        <p:spPr>
          <a:xfrm>
            <a:off x="76320" y="6632640"/>
            <a:ext cx="5562360" cy="210960"/>
          </a:xfrm>
          <a:prstGeom prst="rect">
            <a:avLst/>
          </a:prstGeom>
          <a:noFill/>
          <a:ln w="0">
            <a:noFill/>
          </a:ln>
        </p:spPr>
        <p:style>
          <a:lnRef idx="0"/>
          <a:fillRef idx="0"/>
          <a:effectRef idx="0"/>
          <a:fontRef idx="minor"/>
        </p:style>
        <p:txBody>
          <a:bodyPr lIns="90360" rIns="90360" tIns="44280" bIns="44280" anchor="b">
            <a:spAutoFit/>
          </a:bodyPr>
          <a:p>
            <a:pPr>
              <a:lnSpc>
                <a:spcPct val="80000"/>
              </a:lnSpc>
              <a:tabLst>
                <a:tab algn="l" pos="0"/>
                <a:tab algn="r" pos="5245200"/>
                <a:tab algn="l" pos="5486400"/>
                <a:tab algn="l" pos="6400800"/>
                <a:tab algn="l" pos="7315200"/>
                <a:tab algn="l" pos="8229600"/>
                <a:tab algn="l" pos="9144000"/>
                <a:tab algn="l" pos="10058400"/>
              </a:tabLst>
            </a:pPr>
            <a:r>
              <a:rPr b="0" lang="en-CA" sz="1000" strike="noStrike" u="none">
                <a:solidFill>
                  <a:srgbClr val="000000"/>
                </a:solidFill>
                <a:effectLst/>
                <a:uFillTx/>
                <a:latin typeface="Arial"/>
              </a:rPr>
              <a:t>Proprietary and Confidential to Enron and Accenture</a:t>
            </a:r>
            <a:r>
              <a:rPr b="0" lang="en-CA" sz="1000" strike="noStrike" u="none">
                <a:solidFill>
                  <a:srgbClr val="000000"/>
                </a:solidFill>
                <a:effectLst/>
                <a:uFillTx/>
                <a:latin typeface="Arial"/>
              </a:rPr>
              <a:t>	</a:t>
            </a:r>
            <a:r>
              <a:rPr b="0" lang="en-CA" sz="1000" strike="noStrike" u="none">
                <a:solidFill>
                  <a:srgbClr val="000000"/>
                </a:solidFill>
                <a:effectLst/>
                <a:uFillTx/>
                <a:latin typeface="Arial"/>
              </a:rPr>
              <a:t>Page </a:t>
            </a:r>
            <a:fld id="{01C09822-13A0-4747-A0BB-D9EB12462081}" type="slidenum">
              <a:rPr b="0" lang="en-CA" sz="1000" strike="noStrike" u="none">
                <a:solidFill>
                  <a:srgbClr val="000000"/>
                </a:solidFill>
                <a:effectLst/>
                <a:uFillTx/>
                <a:latin typeface="Arial"/>
              </a:rPr>
              <a:t>&lt;number&gt;</a:t>
            </a:fld>
            <a:r>
              <a:rPr b="0" lang="en-CA"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4" name=""/>
          <p:cNvSpPr/>
          <p:nvPr/>
        </p:nvSpPr>
        <p:spPr>
          <a:xfrm>
            <a:off x="55440" y="105552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55440" y="645948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6" name=""/>
          <p:cNvSpPr/>
          <p:nvPr/>
        </p:nvSpPr>
        <p:spPr>
          <a:xfrm>
            <a:off x="0" y="3419640"/>
            <a:ext cx="9144000" cy="3438360"/>
          </a:xfrm>
          <a:prstGeom prst="rect">
            <a:avLst/>
          </a:prstGeom>
          <a:noFill/>
          <a:ln w="0">
            <a:noFill/>
          </a:ln>
        </p:spPr>
        <p:style>
          <a:lnRef idx="0"/>
          <a:fillRef idx="0"/>
          <a:effectRef idx="0"/>
          <a:fontRef idx="minor"/>
        </p:style>
        <p:txBody>
          <a:bodyPr wrap="none" lIns="90360" rIns="90360" tIns="44280" bIns="44280" anchor="ctr">
            <a:noAutofit/>
          </a:bodyPr>
          <a:p>
            <a:endParaRPr b="0" lang="en-US" sz="2400" strike="noStrike" u="none">
              <a:solidFill>
                <a:srgbClr val="000000"/>
              </a:solidFill>
              <a:effectLst/>
              <a:uFillTx/>
              <a:latin typeface="Times New Roman"/>
            </a:endParaRPr>
          </a:p>
        </p:txBody>
      </p:sp>
      <p:sp>
        <p:nvSpPr>
          <p:cNvPr id="27" name="PlaceHolder 1"/>
          <p:cNvSpPr>
            <a:spLocks noGrp="1"/>
          </p:cNvSpPr>
          <p:nvPr>
            <p:ph type="title"/>
          </p:nvPr>
        </p:nvSpPr>
        <p:spPr>
          <a:xfrm>
            <a:off x="2714760" y="3777840"/>
            <a:ext cx="6216480" cy="1143000"/>
          </a:xfrm>
          <a:prstGeom prst="rect">
            <a:avLst/>
          </a:prstGeom>
          <a:noFill/>
          <a:ln w="0">
            <a:noFill/>
          </a:ln>
        </p:spPr>
        <p:txBody>
          <a:bodyPr lIns="90000" rIns="90000" tIns="46800" bIns="46800" anchor="t">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sp>
        <p:nvSpPr>
          <p:cNvPr id="28" name="PlaceHolder 2"/>
          <p:cNvSpPr>
            <a:spLocks noGrp="1"/>
          </p:cNvSpPr>
          <p:nvPr>
            <p:ph type="ftr" idx="5"/>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pic>
        <p:nvPicPr>
          <p:cNvPr id="29" name="" descr=""/>
          <p:cNvPicPr/>
          <p:nvPr/>
        </p:nvPicPr>
        <p:blipFill>
          <a:blip r:embed="rId2"/>
          <a:stretch/>
        </p:blipFill>
        <p:spPr>
          <a:xfrm>
            <a:off x="6708600" y="6024600"/>
            <a:ext cx="2195640" cy="633240"/>
          </a:xfrm>
          <a:prstGeom prst="rect">
            <a:avLst/>
          </a:prstGeom>
          <a:noFill/>
          <a:ln w="0">
            <a:noFill/>
          </a:ln>
        </p:spPr>
      </p:pic>
      <p:sp>
        <p:nvSpPr>
          <p:cNvPr id="30"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457200" indent="0"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Second Outline Level</a:t>
            </a:r>
            <a:endParaRPr b="0" lang="en-US" sz="1400" strike="noStrike" u="none">
              <a:solidFill>
                <a:srgbClr val="000000"/>
              </a:solidFill>
              <a:effectLst/>
              <a:uFillTx/>
              <a:latin typeface="Arial"/>
            </a:endParaRPr>
          </a:p>
          <a:p>
            <a:pPr lvl="2" marL="91440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37160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Fourth Outline Level</a:t>
            </a:r>
            <a:endParaRPr b="0" lang="en-US" sz="1400" strike="noStrike" u="none">
              <a:solidFill>
                <a:srgbClr val="000000"/>
              </a:solidFill>
              <a:effectLst/>
              <a:uFillTx/>
              <a:latin typeface="Arial"/>
            </a:endParaRPr>
          </a:p>
          <a:p>
            <a:pPr lvl="4" marL="1828800" algn="ctr">
              <a:spcBef>
                <a:spcPts val="349"/>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Fifth Outline Level</a:t>
            </a:r>
            <a:endParaRPr b="0" lang="en-US" sz="1400" strike="noStrike" u="none">
              <a:solidFill>
                <a:srgbClr val="000000"/>
              </a:solidFill>
              <a:effectLst/>
              <a:uFillTx/>
              <a:latin typeface="Arial"/>
            </a:endParaRPr>
          </a:p>
          <a:p>
            <a:pPr lvl="5" marL="18288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Sixth Outline Level</a:t>
            </a:r>
            <a:endParaRPr b="0" lang="en-US" sz="1400" strike="noStrike" u="none">
              <a:solidFill>
                <a:srgbClr val="000000"/>
              </a:solidFill>
              <a:effectLst/>
              <a:uFillTx/>
              <a:latin typeface="Arial"/>
            </a:endParaRPr>
          </a:p>
          <a:p>
            <a:pPr lvl="6" marL="18288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Seventh Outline Level</a:t>
            </a:r>
            <a:endParaRPr b="0" lang="en-US" sz="1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subTitle"/>
          </p:nvPr>
        </p:nvSpPr>
        <p:spPr>
          <a:xfrm>
            <a:off x="2714760" y="5189400"/>
            <a:ext cx="6216480" cy="858960"/>
          </a:xfrm>
          <a:prstGeom prst="rect">
            <a:avLst/>
          </a:prstGeom>
          <a:noFill/>
          <a:ln w="0">
            <a:noFill/>
          </a:ln>
        </p:spPr>
        <p:txBody>
          <a:bodyPr lIns="90000" rIns="90000" tIns="46800" bIns="46800" anchor="t">
            <a:noAutofit/>
          </a:bodyPr>
          <a:p>
            <a:pPr algn="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November 5, 2001</a:t>
            </a:r>
            <a:endParaRPr b="0" lang="en-US" sz="1600" strike="noStrike" u="none">
              <a:solidFill>
                <a:srgbClr val="000000"/>
              </a:solidFill>
              <a:effectLst/>
              <a:uFillTx/>
              <a:latin typeface="Arial"/>
            </a:endParaRPr>
          </a:p>
        </p:txBody>
      </p:sp>
      <p:sp>
        <p:nvSpPr>
          <p:cNvPr id="32" name="PlaceHolder 2"/>
          <p:cNvSpPr>
            <a:spLocks noGrp="1"/>
          </p:cNvSpPr>
          <p:nvPr>
            <p:ph type="title"/>
          </p:nvPr>
        </p:nvSpPr>
        <p:spPr>
          <a:xfrm>
            <a:off x="1206360" y="3777840"/>
            <a:ext cx="7724880" cy="1143000"/>
          </a:xfrm>
          <a:prstGeom prst="rect">
            <a:avLst/>
          </a:prstGeom>
          <a:noFill/>
          <a:ln w="0">
            <a:noFill/>
          </a:ln>
        </p:spPr>
        <p:txBody>
          <a:bodyPr lIns="90000" rIns="90000" tIns="46800" bIns="46800" anchor="t">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Wholesale/Retail Power Integration Assessment Summary</a:t>
            </a:r>
            <a:endParaRPr b="1" lang="en-US" sz="2800" strike="noStrike" u="none">
              <a:solidFill>
                <a:srgbClr val="000000"/>
              </a:solidFill>
              <a:effectLst/>
              <a:uFillTx/>
              <a:latin typeface="Arial"/>
            </a:endParaRPr>
          </a:p>
        </p:txBody>
      </p:sp>
      <p:pic>
        <p:nvPicPr>
          <p:cNvPr id="33" name="Enron2" descr=""/>
          <p:cNvPicPr/>
          <p:nvPr/>
        </p:nvPicPr>
        <p:blipFill>
          <a:blip r:embed="rId1"/>
          <a:stretch/>
        </p:blipFill>
        <p:spPr>
          <a:xfrm>
            <a:off x="969840" y="993600"/>
            <a:ext cx="2311560" cy="2340000"/>
          </a:xfrm>
          <a:prstGeom prst="rect">
            <a:avLst/>
          </a:prstGeom>
          <a:noFill/>
          <a:ln w="0">
            <a:noFill/>
          </a:ln>
        </p:spPr>
      </p:pic>
      <p:sp>
        <p:nvSpPr>
          <p:cNvPr id="34" name=""/>
          <p:cNvSpPr/>
          <p:nvPr/>
        </p:nvSpPr>
        <p:spPr>
          <a:xfrm rot="20286600">
            <a:off x="4550760" y="1742760"/>
            <a:ext cx="294516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0000"/>
                </a:solidFill>
                <a:effectLst/>
                <a:uFillTx/>
                <a:latin typeface="Arial"/>
              </a:rPr>
              <a:t>Preliminary</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Recommendations</a:t>
            </a:r>
            <a:endParaRPr b="1" lang="en-US" sz="3200" strike="noStrike" u="none">
              <a:solidFill>
                <a:srgbClr val="000000"/>
              </a:solidFill>
              <a:effectLst/>
              <a:uFillTx/>
              <a:latin typeface="Arial"/>
            </a:endParaRPr>
          </a:p>
        </p:txBody>
      </p:sp>
      <p:sp>
        <p:nvSpPr>
          <p:cNvPr id="62" name="PlaceHolder 2"/>
          <p:cNvSpPr>
            <a:spLocks noGrp="1"/>
          </p:cNvSpPr>
          <p:nvPr>
            <p:ph/>
          </p:nvPr>
        </p:nvSpPr>
        <p:spPr>
          <a:xfrm>
            <a:off x="685800" y="1981080"/>
            <a:ext cx="7772400" cy="4114800"/>
          </a:xfrm>
          <a:prstGeom prst="rect">
            <a:avLst/>
          </a:prstGeom>
          <a:noFill/>
          <a:ln w="0">
            <a:noFill/>
          </a:ln>
        </p:spPr>
        <p:txBody>
          <a:bodyPr lIns="90360" rIns="90360" tIns="44280" bIns="44280" anchor="t">
            <a:normAutofit/>
          </a:bodyPr>
          <a:p>
            <a:pPr marL="343080" indent="-343080">
              <a:lnSpc>
                <a:spcPct val="9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Create one power IT &amp; one operations organization for retail and wholesale</a:t>
            </a:r>
            <a:endParaRPr b="0" lang="en-US" sz="1800" strike="noStrike" u="none">
              <a:solidFill>
                <a:srgbClr val="000000"/>
              </a:solidFill>
              <a:effectLst/>
              <a:uFillTx/>
              <a:latin typeface="Arial"/>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Create power program management team to coordinate business requirements for trading, risk, settlements &amp; volume mngt across wholesale and retail desks:</a:t>
            </a:r>
            <a:endParaRPr b="0" lang="en-US" sz="1800" strike="noStrike" u="none">
              <a:solidFill>
                <a:srgbClr val="000000"/>
              </a:solidFill>
              <a:effectLst/>
              <a:uFillTx/>
              <a:latin typeface="Arial"/>
            </a:endParaRPr>
          </a:p>
          <a:p>
            <a:pPr lvl="1" marL="743040" indent="-28584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East, West, and Canada power requirements included</a:t>
            </a: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requirements globally coordinated and prioritized </a:t>
            </a: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design coordinated and approved by business owners</a:t>
            </a:r>
            <a:endParaRPr b="0" lang="en-US" sz="1600" strike="noStrike" u="none">
              <a:solidFill>
                <a:srgbClr val="000000"/>
              </a:solidFill>
              <a:effectLst/>
              <a:uFillTx/>
              <a:latin typeface="Arial"/>
            </a:endParaRPr>
          </a:p>
          <a:p>
            <a:pPr lvl="1" marL="743040" indent="-285840">
              <a:lnSpc>
                <a:spcPct val="9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vision achieved in phased release of tactical and strategic solutions</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lvl="1" marL="74304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Coordinate Gas and Power systems requirements to develop integrated systems solution where appropriate (such as billing/settlements)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1218960" y="357120"/>
            <a:ext cx="775332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IT &amp; Operations versus Trading </a:t>
            </a:r>
            <a:br>
              <a:rPr sz="2400"/>
            </a:br>
            <a:r>
              <a:rPr b="1" lang="en-US" sz="2400" strike="noStrike" u="none">
                <a:solidFill>
                  <a:srgbClr val="000000"/>
                </a:solidFill>
                <a:effectLst/>
                <a:uFillTx/>
                <a:latin typeface="Arial"/>
              </a:rPr>
              <a:t>Organizations</a:t>
            </a:r>
            <a:endParaRPr b="1" lang="en-US" sz="2400" strike="noStrike" u="none">
              <a:solidFill>
                <a:srgbClr val="000000"/>
              </a:solidFill>
              <a:effectLst/>
              <a:uFillTx/>
              <a:latin typeface="Arial"/>
            </a:endParaRPr>
          </a:p>
        </p:txBody>
      </p:sp>
      <p:sp>
        <p:nvSpPr>
          <p:cNvPr id="64" name=""/>
          <p:cNvSpPr/>
          <p:nvPr/>
        </p:nvSpPr>
        <p:spPr>
          <a:xfrm>
            <a:off x="1927080" y="2000160"/>
            <a:ext cx="5359680" cy="381240"/>
          </a:xfrm>
          <a:prstGeom prst="ellipse">
            <a:avLst/>
          </a:prstGeom>
          <a:solidFill>
            <a:srgbClr val="c0c0c0"/>
          </a:solidFill>
          <a:ln w="936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1908000" y="2676600"/>
            <a:ext cx="5340600" cy="361800"/>
          </a:xfrm>
          <a:prstGeom prst="ellipse">
            <a:avLst/>
          </a:prstGeom>
          <a:solidFill>
            <a:srgbClr val="c0c0c0"/>
          </a:solidFill>
          <a:ln w="936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3938760" y="202392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Power Trading</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67" name=""/>
          <p:cNvSpPr/>
          <p:nvPr/>
        </p:nvSpPr>
        <p:spPr>
          <a:xfrm>
            <a:off x="3862440" y="269064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Gas Trading</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68" name=""/>
          <p:cNvSpPr/>
          <p:nvPr/>
        </p:nvSpPr>
        <p:spPr>
          <a:xfrm>
            <a:off x="2533680" y="1692360"/>
            <a:ext cx="200160" cy="1780920"/>
          </a:xfrm>
          <a:prstGeom prst="rect">
            <a:avLst/>
          </a:prstGeom>
          <a:solidFill>
            <a:srgbClr val="0066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2014560" y="124308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EES IT</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70" name=""/>
          <p:cNvSpPr/>
          <p:nvPr/>
        </p:nvSpPr>
        <p:spPr>
          <a:xfrm>
            <a:off x="3094200" y="124920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Wholesale IT</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71" name=""/>
          <p:cNvSpPr/>
          <p:nvPr/>
        </p:nvSpPr>
        <p:spPr>
          <a:xfrm>
            <a:off x="406440" y="1370160"/>
            <a:ext cx="853920" cy="31356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Today</a:t>
            </a:r>
            <a:endParaRPr b="0" lang="en-US" sz="1800" strike="noStrike" u="none">
              <a:solidFill>
                <a:srgbClr val="000000"/>
              </a:solidFill>
              <a:effectLst/>
              <a:uFillTx/>
              <a:latin typeface="Times New Roman"/>
            </a:endParaRPr>
          </a:p>
        </p:txBody>
      </p:sp>
      <p:sp>
        <p:nvSpPr>
          <p:cNvPr id="72" name=""/>
          <p:cNvSpPr/>
          <p:nvPr/>
        </p:nvSpPr>
        <p:spPr>
          <a:xfrm>
            <a:off x="328320" y="4078440"/>
            <a:ext cx="1819440" cy="31356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Recommended</a:t>
            </a:r>
            <a:endParaRPr b="0" lang="en-US" sz="1800" strike="noStrike" u="none">
              <a:solidFill>
                <a:srgbClr val="000000"/>
              </a:solidFill>
              <a:effectLst/>
              <a:uFillTx/>
              <a:latin typeface="Times New Roman"/>
            </a:endParaRPr>
          </a:p>
        </p:txBody>
      </p:sp>
      <p:sp>
        <p:nvSpPr>
          <p:cNvPr id="73" name=""/>
          <p:cNvSpPr/>
          <p:nvPr/>
        </p:nvSpPr>
        <p:spPr>
          <a:xfrm>
            <a:off x="368280" y="3774960"/>
            <a:ext cx="799452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1778040" y="4622760"/>
            <a:ext cx="5702400" cy="55872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1701720" y="4673520"/>
            <a:ext cx="5702400" cy="558720"/>
          </a:xfrm>
          <a:prstGeom prst="rect">
            <a:avLst/>
          </a:prstGeom>
          <a:solidFill>
            <a:srgbClr val="0066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1930320" y="4772160"/>
            <a:ext cx="5359320" cy="380880"/>
          </a:xfrm>
          <a:prstGeom prst="ellipse">
            <a:avLst/>
          </a:prstGeom>
          <a:solidFill>
            <a:srgbClr val="c0c0c0"/>
          </a:solidFill>
          <a:ln w="936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3942000" y="479592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Power Trading</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78" name=""/>
          <p:cNvSpPr/>
          <p:nvPr/>
        </p:nvSpPr>
        <p:spPr>
          <a:xfrm>
            <a:off x="151200" y="4764240"/>
            <a:ext cx="153720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Power IT &amp; Operations</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79" name=""/>
          <p:cNvSpPr/>
          <p:nvPr/>
        </p:nvSpPr>
        <p:spPr>
          <a:xfrm>
            <a:off x="182520" y="5481720"/>
            <a:ext cx="139680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Gas IT &amp; Operations</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80" name=""/>
          <p:cNvSpPr/>
          <p:nvPr/>
        </p:nvSpPr>
        <p:spPr>
          <a:xfrm>
            <a:off x="7531200" y="4927680"/>
            <a:ext cx="88920" cy="761760"/>
          </a:xfrm>
          <a:custGeom>
            <a:avLst/>
            <a:gdLst>
              <a:gd name="textAreaLeft" fmla="*/ 0 w 88920"/>
              <a:gd name="textAreaRight" fmla="*/ 32040 w 88920"/>
              <a:gd name="textAreaTop" fmla="*/ 19800 h 761760"/>
              <a:gd name="textAreaBottom" fmla="*/ 741960 h 76176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7648920" y="5176800"/>
            <a:ext cx="127728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Integrate systems</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where appropriate</a:t>
            </a:r>
            <a:endParaRPr b="0" lang="en-US" sz="1000" strike="noStrike" u="none">
              <a:solidFill>
                <a:srgbClr val="000000"/>
              </a:solidFill>
              <a:effectLst/>
              <a:uFillTx/>
              <a:latin typeface="Times New Roman"/>
            </a:endParaRPr>
          </a:p>
        </p:txBody>
      </p:sp>
      <p:sp>
        <p:nvSpPr>
          <p:cNvPr id="82" name=""/>
          <p:cNvSpPr/>
          <p:nvPr/>
        </p:nvSpPr>
        <p:spPr>
          <a:xfrm>
            <a:off x="6346800" y="1727280"/>
            <a:ext cx="174600" cy="179064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5292720" y="1714680"/>
            <a:ext cx="174600" cy="179064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4786200" y="1319040"/>
            <a:ext cx="11365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EES Operations</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(Retail)</a:t>
            </a:r>
            <a:endParaRPr b="0" lang="en-US" sz="1000" strike="noStrike" u="none">
              <a:solidFill>
                <a:srgbClr val="000000"/>
              </a:solidFill>
              <a:effectLst/>
              <a:uFillTx/>
              <a:latin typeface="Times New Roman"/>
            </a:endParaRPr>
          </a:p>
        </p:txBody>
      </p:sp>
      <p:sp>
        <p:nvSpPr>
          <p:cNvPr id="85" name=""/>
          <p:cNvSpPr/>
          <p:nvPr/>
        </p:nvSpPr>
        <p:spPr>
          <a:xfrm>
            <a:off x="6018480" y="1217520"/>
            <a:ext cx="883440" cy="46008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Wholesale</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Operations</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a:t>
            </a:r>
            <a:endParaRPr b="0" lang="en-US" sz="1000" strike="noStrike" u="none">
              <a:solidFill>
                <a:srgbClr val="000000"/>
              </a:solidFill>
              <a:effectLst/>
              <a:uFillTx/>
              <a:latin typeface="Times New Roman"/>
            </a:endParaRPr>
          </a:p>
        </p:txBody>
      </p:sp>
      <p:sp>
        <p:nvSpPr>
          <p:cNvPr id="86" name=""/>
          <p:cNvSpPr/>
          <p:nvPr/>
        </p:nvSpPr>
        <p:spPr>
          <a:xfrm>
            <a:off x="3498840" y="1717560"/>
            <a:ext cx="200160" cy="1781280"/>
          </a:xfrm>
          <a:prstGeom prst="rect">
            <a:avLst/>
          </a:prstGeom>
          <a:solidFill>
            <a:srgbClr val="0066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1765440" y="5346720"/>
            <a:ext cx="5702040" cy="55872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1689120" y="5397480"/>
            <a:ext cx="5702400" cy="558720"/>
          </a:xfrm>
          <a:prstGeom prst="rect">
            <a:avLst/>
          </a:prstGeom>
          <a:solidFill>
            <a:srgbClr val="0066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1917720" y="5495760"/>
            <a:ext cx="5359320" cy="381240"/>
          </a:xfrm>
          <a:prstGeom prst="ellipse">
            <a:avLst/>
          </a:prstGeom>
          <a:solidFill>
            <a:srgbClr val="c0c0c0"/>
          </a:solidFill>
          <a:ln w="936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3929040" y="551988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Gas Trading</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Proposed Management Structure</a:t>
            </a:r>
            <a:endParaRPr b="1" lang="en-US" sz="3200" strike="noStrike" u="none">
              <a:solidFill>
                <a:srgbClr val="000000"/>
              </a:solidFill>
              <a:effectLst/>
              <a:uFillTx/>
              <a:latin typeface="Arial"/>
            </a:endParaRPr>
          </a:p>
        </p:txBody>
      </p:sp>
      <p:graphicFrame>
        <p:nvGraphicFramePr>
          <p:cNvPr id="92" name=""/>
          <p:cNvGraphicFramePr/>
          <p:nvPr/>
        </p:nvGraphicFramePr>
        <p:xfrm>
          <a:off x="814320" y="1979640"/>
          <a:ext cx="7796160" cy="4176720"/>
        </p:xfrm>
        <a:graphic>
          <a:graphicData uri="http://schemas.openxmlformats.org/presentationml/2006/ole">
            <p:oleObj r:id="rId1" spid="">
              <p:embed/>
              <p:pic>
                <p:nvPicPr>
                  <p:cNvPr id="93" name="" descr=""/>
                  <p:cNvPicPr/>
                  <p:nvPr/>
                </p:nvPicPr>
                <p:blipFill>
                  <a:blip r:embed="rId2"/>
                  <a:stretch/>
                </p:blipFill>
                <p:spPr>
                  <a:xfrm>
                    <a:off x="814320" y="1979640"/>
                    <a:ext cx="7796160" cy="4176720"/>
                  </a:xfrm>
                  <a:prstGeom prst="rect">
                    <a:avLst/>
                  </a:prstGeom>
                  <a:noFill/>
                  <a:ln w="0">
                    <a:noFill/>
                  </a:ln>
                </p:spPr>
              </p:pic>
            </p:oleObj>
          </a:graphicData>
        </a:graphic>
      </p:graphicFrame>
      <p:sp>
        <p:nvSpPr>
          <p:cNvPr id="94" name=""/>
          <p:cNvSpPr/>
          <p:nvPr/>
        </p:nvSpPr>
        <p:spPr>
          <a:xfrm>
            <a:off x="232200" y="1211400"/>
            <a:ext cx="8073000" cy="533160"/>
          </a:xfrm>
          <a:prstGeom prst="rect">
            <a:avLst/>
          </a:prstGeom>
          <a:noFill/>
          <a:ln w="0">
            <a:noFill/>
          </a:ln>
        </p:spPr>
        <p:style>
          <a:lnRef idx="0"/>
          <a:fillRef idx="0"/>
          <a:effectRef idx="0"/>
          <a:fontRef idx="minor"/>
        </p:style>
        <p:txBody>
          <a:bodyPr wrap="none" lIns="90000" rIns="90000" tIns="46800" bIns="46800" anchor="t">
            <a:spAutoFit/>
          </a:bodyPr>
          <a:p>
            <a:pPr>
              <a:lnSpc>
                <a:spcPct val="8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Recommend business requirements managed by business sponsored </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program management teams (expand Spark Gap project)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Appendices</a:t>
            </a:r>
            <a:endParaRPr b="1" lang="en-US" sz="3200" strike="noStrike" u="none">
              <a:solidFill>
                <a:srgbClr val="000000"/>
              </a:solidFill>
              <a:effectLst/>
              <a:uFillTx/>
              <a:latin typeface="Arial"/>
            </a:endParaRPr>
          </a:p>
        </p:txBody>
      </p:sp>
      <p:sp>
        <p:nvSpPr>
          <p:cNvPr id="96" name=""/>
          <p:cNvSpPr/>
          <p:nvPr/>
        </p:nvSpPr>
        <p:spPr>
          <a:xfrm>
            <a:off x="1800360" y="2424240"/>
            <a:ext cx="5072040" cy="2313000"/>
          </a:xfrm>
          <a:prstGeom prst="rect">
            <a:avLst/>
          </a:prstGeom>
          <a:noFill/>
          <a:ln w="0">
            <a:noFill/>
          </a:ln>
        </p:spPr>
        <p:style>
          <a:lnRef idx="0"/>
          <a:fillRef idx="0"/>
          <a:effectRef idx="0"/>
          <a:fontRef idx="minor"/>
        </p:style>
        <p:txBody>
          <a:bodyPr lIns="90360" rIns="90360" tIns="44280" bIns="44280" anchor="t">
            <a:noAutofit/>
          </a:bodyPr>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Appendices</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Retail/Wholesale Similarities and Differences</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Retail/Wholesale Overall Flow</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Capability/Interface Descriptions</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Retail/Wholesale Power Interfaces </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Book Settlement Analysis</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Business Area Retail/Wholesale Flows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98" name=""/>
          <p:cNvGraphicFramePr/>
          <p:nvPr/>
        </p:nvGraphicFramePr>
        <p:xfrm>
          <a:off x="406440" y="2413080"/>
          <a:ext cx="8381880" cy="3433680"/>
        </p:xfrm>
        <a:graphic>
          <a:graphicData uri="http://schemas.openxmlformats.org/drawingml/2006/table">
            <a:tbl>
              <a:tblPr/>
              <a:tblGrid>
                <a:gridCol w="1523880"/>
                <a:gridCol w="3149640"/>
                <a:gridCol w="3708360"/>
              </a:tblGrid>
              <a:tr h="4190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30146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Origination and Structuring</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enrollment processes.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custom structured and non-structured deals for large customers.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structure deals with variable load shape and block components.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execute many deal types – e.g. full requirements, asset management, multi-commodity, ICAP, transmission services).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utilize matrix pricing/on-the-spot mechanisms for deal closure. Wholesale uses EOL and Retail uses Enron-Direct.</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consider operations capabilities and costs in their structuring process.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customer enrollment processes are much higher volume than Wholesale.</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utilizes some channels not used by wholesale e.g., agents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requires data gathering and validation activities to support load profiling.</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able to apply standard product components to support custom structured deals.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predominantly originates variable load shape deals and Wholesale predominantly executes block forward deals.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99" name=""/>
          <p:cNvSpPr/>
          <p:nvPr/>
        </p:nvSpPr>
        <p:spPr>
          <a:xfrm>
            <a:off x="237960" y="1230480"/>
            <a:ext cx="8737920" cy="48420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 many cases Retail and Wholesale execute conceptually similar business processes.  However for Retail, the transaction volumes and the level of their granularity are greater.</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101" name=""/>
          <p:cNvGraphicFramePr/>
          <p:nvPr/>
        </p:nvGraphicFramePr>
        <p:xfrm>
          <a:off x="406440" y="1177920"/>
          <a:ext cx="8381880" cy="5180040"/>
        </p:xfrm>
        <a:graphic>
          <a:graphicData uri="http://schemas.openxmlformats.org/drawingml/2006/table">
            <a:tbl>
              <a:tblPr/>
              <a:tblGrid>
                <a:gridCol w="1523880"/>
                <a:gridCol w="3225960"/>
                <a:gridCol w="3632040"/>
              </a:tblGrid>
              <a:tr h="3427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48373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Trading and Scheduling</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Conceptually both Retail and Wholesale perform similar trading processes.</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look for trading opportunities with counter-parties (either external or book-book) to manage volume and/or price risk.</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through their origination processes (EOL, Enron-Direct) develop open positions which need to be covered.</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enter deals which can be of a shaped or block forward nature. </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use (and update as needed) price curves which reflect the value of forward positions in the market.</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understand the P&amp;L for all the positions managed by them at a trader and desk level.</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be able to view and update positions in their book to manage their exposure and risk.</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confirm the terms of each of their positions with counter-parties.</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manage the physical flows with their respective operating organizations</a:t>
                      </a:r>
                      <a:endParaRPr b="0" lang="en-US" sz="1000" strike="noStrike" u="none">
                        <a:solidFill>
                          <a:srgbClr val="000000"/>
                        </a:solidFill>
                        <a:effectLst/>
                        <a:uFillTx/>
                        <a:latin typeface="Times New Roman"/>
                      </a:endParaRPr>
                    </a:p>
                    <a:p>
                      <a:pPr lvl="2" marL="4572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Scheduling with RTOs</a:t>
                      </a:r>
                      <a:endParaRPr b="0" lang="en-US" sz="1000" strike="noStrike" u="none">
                        <a:solidFill>
                          <a:srgbClr val="000000"/>
                        </a:solidFill>
                        <a:effectLst/>
                        <a:uFillTx/>
                        <a:latin typeface="Times New Roman"/>
                      </a:endParaRPr>
                    </a:p>
                    <a:p>
                      <a:pPr lvl="2" marL="4572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trading with ROC (demand management instructions)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schedules RTO and HUB flows where Retail only manages demand side power flow</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Significant volumes of Wholesale deals are booked out (with other Wholesale books or with counter-parties) where most Retail deals flow to physical delivery.</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publishes daily prices to support pre-structured matrix deals for Retail sales force. Wholesale publishes offers and bids positions on EOL for a counter-party.</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generates load profiles and baseline forecasts for customers to support volume risk management needs (in general not required by Wholesale).</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maintains greater numbers of curves and position than wholesale although the average volume associated with retail deals is smaller than wholesale.</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requires accurate switching date information to support forecasting and volume risk management processes.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103" name=""/>
          <p:cNvGraphicFramePr/>
          <p:nvPr/>
        </p:nvGraphicFramePr>
        <p:xfrm>
          <a:off x="393840" y="1270080"/>
          <a:ext cx="8381880" cy="3413160"/>
        </p:xfrm>
        <a:graphic>
          <a:graphicData uri="http://schemas.openxmlformats.org/drawingml/2006/table">
            <a:tbl>
              <a:tblPr/>
              <a:tblGrid>
                <a:gridCol w="1523880"/>
                <a:gridCol w="3149640"/>
                <a:gridCol w="3708360"/>
              </a:tblGrid>
              <a:tr h="3499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30632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Risk Analysis</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value both blocked and shaped deal components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Conceptually Retail and Wholesale risk analysis complete similar business functions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MTM valuation and P&amp;L report generation at book level.</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Liquidation and “flash” generation</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provide corporate analysis information (e.g., VAR calculation input data)</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disputed volume/charge allocation to books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curve auditing</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control processes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predominantly values blocked deal components and Retail predominantly values shaped deals components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needs to audit volume profiles used to generate account level volume forecasts (not required in Wholesale)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105" name=""/>
          <p:cNvGraphicFramePr/>
          <p:nvPr/>
        </p:nvGraphicFramePr>
        <p:xfrm>
          <a:off x="406440" y="1270080"/>
          <a:ext cx="8381880" cy="3687840"/>
        </p:xfrm>
        <a:graphic>
          <a:graphicData uri="http://schemas.openxmlformats.org/drawingml/2006/table">
            <a:tbl>
              <a:tblPr/>
              <a:tblGrid>
                <a:gridCol w="1523880"/>
                <a:gridCol w="3149640"/>
                <a:gridCol w="3708360"/>
              </a:tblGrid>
              <a:tr h="35100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33368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Volume Management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Conceptually lots of common business functions however retail transaction volume and granularity differs from wholesale. e.g.,</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gather actual information such as schedules, bids, consumption/production, indexes to support adjustments and allocations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aggregate actuals to verify counterparty/RTO settlements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disaggregate actuals to positions and books for volume and charge allocation</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RTO and TDSP charge estimation/calculation to reconcile counterparty/RTO/TDSP information</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identify discrepancies and manage disputes with counterparties including RTOs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require regulatory reporting support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require similar input data but may gather it from different sources at different granularities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aggregates forecast/actual information to the RTO schedule level while Retail aggregates forecast/actual meter level usage to the wholesale position level </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completes backcasted meter level consumption estimation to reconcile wholesale allocations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calculates proof of performance on demand control products (e.g., load curtailment, distributed generation)</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performs charge estimation for RTOs while Retail calculates their allocation of the wholesale charges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allocates RTO volumes and charges to wholesale positions while Retail allocates Wholesale volumes and charges to retail account level positions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107" name=""/>
          <p:cNvGraphicFramePr/>
          <p:nvPr/>
        </p:nvGraphicFramePr>
        <p:xfrm>
          <a:off x="431640" y="1282680"/>
          <a:ext cx="8382240" cy="4845240"/>
        </p:xfrm>
        <a:graphic>
          <a:graphicData uri="http://schemas.openxmlformats.org/drawingml/2006/table">
            <a:tbl>
              <a:tblPr/>
              <a:tblGrid>
                <a:gridCol w="1524240"/>
                <a:gridCol w="3149640"/>
                <a:gridCol w="3708360"/>
              </a:tblGrid>
              <a:tr h="34488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450036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Settlement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Conceptually lots of common business functions for Retail and Wholesale however transaction volumes and granularity are higher within Retail. e.g.,</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process physical deals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counterparty/intercompany bill calculation and invoicing</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aggregation and netting of actual information to the counterparty level</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counter-party checkout</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billing adjustments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cash management (A/R and A/P) with differences between granularity of accounting entries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reconcile risk to G/L (flash to actuals)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require multiple potentially common interfaces to support settlement</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book financial transactions to G/L following Enron policy (“seller rules”)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processes deals that result in physical delivery</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typically performs checkouts with counter-parties by exception</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leverages CSC for A/R</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and Wholesale both complete “flash to actuals” but the number of transactions associated with Retail is greater</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currently has more complex interfaces to support settlement (e.g., switching and usage from CSC, collections from service management, capacity from TDSPs, checkouts with large customers, market specific rules associated with 1 or 2 retail bills)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109" name=""/>
          <p:cNvGraphicFramePr/>
          <p:nvPr/>
        </p:nvGraphicFramePr>
        <p:xfrm>
          <a:off x="368280" y="1282680"/>
          <a:ext cx="8381880" cy="1281240"/>
        </p:xfrm>
        <a:graphic>
          <a:graphicData uri="http://schemas.openxmlformats.org/drawingml/2006/table">
            <a:tbl>
              <a:tblPr/>
              <a:tblGrid>
                <a:gridCol w="1523880"/>
                <a:gridCol w="3149640"/>
                <a:gridCol w="3708360"/>
              </a:tblGrid>
              <a:tr h="3607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9205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Asset Management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Retail and Wholesale perform monitoring and control of physical assets.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ROC is responsible for retail asset management and Gen. Desk is responsible for wholesale asset management</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provides scheduling data and Wholesale executes scheduling instructions.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Table of Contents</a:t>
            </a:r>
            <a:endParaRPr b="1" lang="en-US" sz="3200" strike="noStrike" u="none">
              <a:solidFill>
                <a:srgbClr val="000000"/>
              </a:solidFill>
              <a:effectLst/>
              <a:uFillTx/>
              <a:latin typeface="Arial"/>
            </a:endParaRPr>
          </a:p>
        </p:txBody>
      </p:sp>
      <p:sp>
        <p:nvSpPr>
          <p:cNvPr id="36" name="PlaceHolder 2"/>
          <p:cNvSpPr>
            <a:spLocks noGrp="1"/>
          </p:cNvSpPr>
          <p:nvPr>
            <p:ph/>
          </p:nvPr>
        </p:nvSpPr>
        <p:spPr>
          <a:xfrm>
            <a:off x="1444320" y="1344240"/>
            <a:ext cx="5072040" cy="4776840"/>
          </a:xfrm>
          <a:prstGeom prst="rect">
            <a:avLst/>
          </a:prstGeom>
          <a:noFill/>
          <a:ln w="0">
            <a:noFill/>
          </a:ln>
        </p:spPr>
        <p:txBody>
          <a:bodyPr lIns="90360" rIns="90360" tIns="44280" bIns="4428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Background</a:t>
            </a:r>
            <a:endParaRPr b="0" lang="en-US" sz="16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Project Objectives</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Personnel Involved</a:t>
            </a:r>
            <a:endParaRPr b="0" lang="en-US" sz="14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Summary Information Flow</a:t>
            </a:r>
            <a:endParaRPr b="0" lang="en-US" sz="16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Functional Architecture</a:t>
            </a:r>
            <a:endParaRPr b="0" lang="en-US" sz="16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Jan’ 02 Functional Architecture</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Jun’ 02 Functional Architecture</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Jun’ 03 Functional Architecture</a:t>
            </a:r>
            <a:endParaRPr b="0" lang="en-US" sz="14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Open Issues</a:t>
            </a:r>
            <a:endParaRPr b="0" lang="en-US" sz="16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Recommendations and Proposed Management Structure</a:t>
            </a:r>
            <a:endParaRPr b="0" lang="en-US" sz="16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Appendices</a:t>
            </a:r>
            <a:endParaRPr b="0" lang="en-US" sz="16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Retail/Wholesale Similarities and Differences</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Retail/Wholesale Overall Flow</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Capability/Interface Descriptions</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Retail/Wholesale Power Interfaces </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Book Settlement Analysis</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Business Area Retail/Wholesale Flows</a:t>
            </a:r>
            <a:endParaRPr b="0" lang="en-US" sz="1400" strike="noStrike" u="none">
              <a:solidFill>
                <a:srgbClr val="000000"/>
              </a:solidFill>
              <a:effectLst/>
              <a:uFillTx/>
              <a:latin typeface="Arial"/>
            </a:endParaRPr>
          </a:p>
          <a:p>
            <a:pPr lvl="1" marL="743040" indent="0">
              <a:lnSpc>
                <a:spcPct val="90000"/>
              </a:lnSpc>
              <a:spcBef>
                <a:spcPts val="437"/>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0">
              <a:lnSpc>
                <a:spcPct val="90000"/>
              </a:lnSpc>
              <a:spcBef>
                <a:spcPts val="437"/>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Summary Information Flow</a:t>
            </a:r>
            <a:endParaRPr b="1" lang="en-US" sz="3200" strike="noStrike" u="none">
              <a:solidFill>
                <a:srgbClr val="000000"/>
              </a:solidFill>
              <a:effectLst/>
              <a:uFillTx/>
              <a:latin typeface="Arial"/>
            </a:endParaRPr>
          </a:p>
        </p:txBody>
      </p:sp>
      <p:sp>
        <p:nvSpPr>
          <p:cNvPr id="111" name="PlaceHolder 2"/>
          <p:cNvSpPr>
            <a:spLocks noGrp="1"/>
          </p:cNvSpPr>
          <p:nvPr>
            <p:ph/>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See Visio Drawing</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Wholesale Capability/Interface Descriptions</a:t>
            </a:r>
            <a:endParaRPr b="1" lang="en-US" sz="3200" strike="noStrike" u="none">
              <a:solidFill>
                <a:srgbClr val="000000"/>
              </a:solidFill>
              <a:effectLst/>
              <a:uFillTx/>
              <a:latin typeface="Arial"/>
            </a:endParaRPr>
          </a:p>
        </p:txBody>
      </p:sp>
      <p:graphicFrame>
        <p:nvGraphicFramePr>
          <p:cNvPr id="113" name=""/>
          <p:cNvGraphicFramePr/>
          <p:nvPr/>
        </p:nvGraphicFramePr>
        <p:xfrm>
          <a:off x="127080" y="1206360"/>
          <a:ext cx="8877240" cy="3349800"/>
        </p:xfrm>
        <a:graphic>
          <a:graphicData uri="http://schemas.openxmlformats.org/drawingml/2006/table">
            <a:tbl>
              <a:tblPr/>
              <a:tblGrid>
                <a:gridCol w="939600"/>
                <a:gridCol w="3159360"/>
                <a:gridCol w="2442960"/>
                <a:gridCol w="2335320"/>
              </a:tblGrid>
              <a:tr h="27684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11624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Origination</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customer to confirm needs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Gather customer data</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Structuring to translate customer needs into product offering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 notional and executable price to meet customer needs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Sign contract with customer</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info</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Pricing signals and deal structure information from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Global counter-party, credit and contracts information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information to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Contract with customer</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Updated counter-party, credit and contract information to global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19256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Structuring</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Analyze customer financial information</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Translate customer origination requirements into deal components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 price modeling for an originated deal.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 notional and executable price to meet customer needs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Structure all terms of the deal (Legal, Credit, financial, volumes)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Trading to confirm deal parameters and pricing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Approve Deal price</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 Deal valuation with Risk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 signals from Trading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requirements from origination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structure to origination</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Executed Deal to trading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valuation to risk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Wholesale Capability/Interface Descriptions (cont’d)</a:t>
            </a:r>
            <a:endParaRPr b="1" lang="en-US" sz="3200" strike="noStrike" u="none">
              <a:solidFill>
                <a:srgbClr val="000000"/>
              </a:solidFill>
              <a:effectLst/>
              <a:uFillTx/>
              <a:latin typeface="Arial"/>
            </a:endParaRPr>
          </a:p>
        </p:txBody>
      </p:sp>
      <p:graphicFrame>
        <p:nvGraphicFramePr>
          <p:cNvPr id="115" name=""/>
          <p:cNvGraphicFramePr/>
          <p:nvPr/>
        </p:nvGraphicFramePr>
        <p:xfrm>
          <a:off x="127080" y="1206360"/>
          <a:ext cx="8877240" cy="4416480"/>
        </p:xfrm>
        <a:graphic>
          <a:graphicData uri="http://schemas.openxmlformats.org/drawingml/2006/table">
            <a:tbl>
              <a:tblPr/>
              <a:tblGrid>
                <a:gridCol w="939600"/>
                <a:gridCol w="3159360"/>
                <a:gridCol w="2442960"/>
                <a:gridCol w="2335320"/>
              </a:tblGrid>
              <a:tr h="27684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26888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Trading and Position Management</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Determine trading opportunities – Create bids and offers.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Enter deals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positions in the real-time (on the day), cash (on the month), and term (beyond one month) time frames.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Forecast market trends, develop and maintain forward price curves.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Negotiate pricing with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Trade with Counter-parties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and execute hedging strategies with counter-parties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Take wholesale positions against Retail positions.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market instructions (demand and generation) for assets under control.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services positions through the use of Power Control and Monitoring.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Non-structured Bids/offers from counter-parties (and EOL) and originated deals from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Net open positions by book from Scheduling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Positions from Retail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Information for Real-time trading from ROC </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from Volume and Charge Management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Daily position and P&amp;L information from Price Risk Analysis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Market Information from Fundamentals group</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Value at risk from Global Risk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Closed Deals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Net positions to Scheduling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Deals for valuation</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positions to settlements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Confirmed positions to reflect Retail/Wholesale, Counter-Party trades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Forward price curves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Instructions to ROC and Power Control and Monitoring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Prices to Structuring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14677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Risk Analysis</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Valuate forward positions.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liquidated position values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Maintain desk P&amp;L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 valuations with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 Flash/Actual with Settlements </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Audit price curves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risk data to corporation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Deals, forward (mid) price curves from Trading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from Volume and Charge Management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Public market information – indexes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Currency and interest rates from global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Pre-valued non-power commodity valuations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Position and valuation reporting to the trading desk</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Information to support Global Credit, Risk and cash flows analysis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valuation (Flash) to settlements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Wholesale Capability/Interface Descriptions (cont’d)</a:t>
            </a:r>
            <a:endParaRPr b="1" lang="en-US" sz="3200" strike="noStrike" u="none">
              <a:solidFill>
                <a:srgbClr val="000000"/>
              </a:solidFill>
              <a:effectLst/>
              <a:uFillTx/>
              <a:latin typeface="Arial"/>
            </a:endParaRPr>
          </a:p>
        </p:txBody>
      </p:sp>
      <p:graphicFrame>
        <p:nvGraphicFramePr>
          <p:cNvPr id="117" name=""/>
          <p:cNvGraphicFramePr/>
          <p:nvPr/>
        </p:nvGraphicFramePr>
        <p:xfrm>
          <a:off x="127080" y="1206360"/>
          <a:ext cx="8877240" cy="3571920"/>
        </p:xfrm>
        <a:graphic>
          <a:graphicData uri="http://schemas.openxmlformats.org/drawingml/2006/table">
            <a:tbl>
              <a:tblPr/>
              <a:tblGrid>
                <a:gridCol w="939600"/>
                <a:gridCol w="2390760"/>
                <a:gridCol w="2541600"/>
                <a:gridCol w="3005280"/>
              </a:tblGrid>
              <a:tr h="33120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25362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Scheduling</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Flattens trader positions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Analyze and execute trader positions book-out activity</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Performs routing and pathing to ensure electricity can get from source to sink</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Schedules net positions at hubs and RTOs/ISOs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Obtains transmission reservations from various OASIS sites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Create and maintains eTags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Sends Bids (includes demand schedules from ROC) into RTO/ISO markets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Manages schedule and bid information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Net positions from Trading and Positions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schedules (by zone for demand, and by unit for generation) from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Schedule/bid confirmations from RTO/ISOs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eTag and OASIS confirmations from OASIS and eTag sites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Bids/schedules to RTOs/ISOs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Tags, transmission reservations to transmission owners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Schedules to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scheduling information actuals to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Scheduling information to Trading and Position Management to support Book-out and Flattening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7045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Power Control and Monitoring</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services deals for trading by providing monitoring and control services to IPPs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Services positions from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Data from Power Plants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Sending controls to the power plants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Actuals (after-the-fact) for the services deals to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Actuals to Volume and Charge Management.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Wholesale Capability/Interface Descriptions (cont’d)</a:t>
            </a:r>
            <a:endParaRPr b="1" lang="en-US" sz="3200" strike="noStrike" u="none">
              <a:solidFill>
                <a:srgbClr val="000000"/>
              </a:solidFill>
              <a:effectLst/>
              <a:uFillTx/>
              <a:latin typeface="Arial"/>
            </a:endParaRPr>
          </a:p>
        </p:txBody>
      </p:sp>
      <p:graphicFrame>
        <p:nvGraphicFramePr>
          <p:cNvPr id="119" name=""/>
          <p:cNvGraphicFramePr/>
          <p:nvPr/>
        </p:nvGraphicFramePr>
        <p:xfrm>
          <a:off x="127080" y="1206360"/>
          <a:ext cx="8877240" cy="4181760"/>
        </p:xfrm>
        <a:graphic>
          <a:graphicData uri="http://schemas.openxmlformats.org/drawingml/2006/table">
            <a:tbl>
              <a:tblPr/>
              <a:tblGrid>
                <a:gridCol w="939600"/>
                <a:gridCol w="2390760"/>
                <a:gridCol w="2541600"/>
                <a:gridCol w="3005280"/>
              </a:tblGrid>
              <a:tr h="33048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207828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Volume and Charge Management</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Gather and validate actuals information</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Aggregate actuals to schedule level.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Estimates volumes and charges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Reconciles estimated values with the settlement charges from ISOs/RTOs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Allocates volumes and charges to all wholesale positions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Adjusts deals as appropriate based on after-the-fact analysis of actuals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Risk with information on adjustments to re-valuate deals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dispute processing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RTO Schedules sent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Confirmed bids, wholesale actuals and ISO/RTO settlement charges from RTOs/ISOs.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from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and dispute information from Retail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TDSP information from Retail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Allocated charges to wholesale positions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to price risk analysis and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with RTOs/ISOs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Inter-company dispute information to Risk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17730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Settlements</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Performing financial settlement of a deal </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Handling Flash to Actuals analysis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disputes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Counter-Party netting and aggregation of Buys and Sells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Cash forecasting, A/R, A/P entries, generate invoice statement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summary financials to Financial Operations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check-out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positions from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valuation (flash) from Risk Analysis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Settlement information from Retail and other counter-parties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Global counter-party contract, credit, facilities and other information to support settlements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to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Summary financials to financial operations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Inter-book transfers (journal entries) to Retail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Regulatory reports through Legal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Invoices/statements to counter-parties and Retail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 Capability/Interface Descriptions</a:t>
            </a:r>
            <a:endParaRPr b="1" lang="en-US" sz="3200" strike="noStrike" u="none">
              <a:solidFill>
                <a:srgbClr val="000000"/>
              </a:solidFill>
              <a:effectLst/>
              <a:uFillTx/>
              <a:latin typeface="Arial"/>
            </a:endParaRPr>
          </a:p>
        </p:txBody>
      </p:sp>
      <p:graphicFrame>
        <p:nvGraphicFramePr>
          <p:cNvPr id="121" name=""/>
          <p:cNvGraphicFramePr/>
          <p:nvPr/>
        </p:nvGraphicFramePr>
        <p:xfrm>
          <a:off x="133200" y="1200240"/>
          <a:ext cx="8877600" cy="4181400"/>
        </p:xfrm>
        <a:graphic>
          <a:graphicData uri="http://schemas.openxmlformats.org/drawingml/2006/table">
            <a:tbl>
              <a:tblPr/>
              <a:tblGrid>
                <a:gridCol w="954360"/>
                <a:gridCol w="2376360"/>
                <a:gridCol w="2541600"/>
                <a:gridCol w="3005280"/>
              </a:tblGrid>
              <a:tr h="34200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176148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Origination</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customer to confirm needs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Gather customer data</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Structuring to translate customer needs into product offering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 notional and executable price to meet customer needs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Sign contract with customer</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agents and third-parties for matrix deals (to initiate and close deals on a single call)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info (includes bills – one bill for matrix and one-year of bills for structured)</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Pricing signals and deal structure information from Structuring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Pricing matrix from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Global counter-party, credit and contracts information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information to Structuring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Contract with customer</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Pre-structured deals to trading directly</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information to service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Updated counter-party, credit and contract information to global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207828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Management/ Structuring</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Analyze customer financial information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Translate customer origination requirements into deal components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 price modeling for an originated deal.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 notional and executable price to meet customer needs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Structure all terms of the deal (Legal, Credit, financial, volumes)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Trading to confirm deal parameters and pricing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Approve Deal price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 signals from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Profiles and prices from Site-profile desk</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Preliminary deal terms from origination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Operational cost information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structure to origination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Executed Deal to Volume Risk Management and Trading and Position Management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 Capability/Interface Descriptions (cont’d)</a:t>
            </a:r>
            <a:endParaRPr b="1" lang="en-US" sz="3200" strike="noStrike" u="none">
              <a:solidFill>
                <a:srgbClr val="000000"/>
              </a:solidFill>
              <a:effectLst/>
              <a:uFillTx/>
              <a:latin typeface="Arial"/>
            </a:endParaRPr>
          </a:p>
        </p:txBody>
      </p:sp>
      <p:graphicFrame>
        <p:nvGraphicFramePr>
          <p:cNvPr id="123" name=""/>
          <p:cNvGraphicFramePr/>
          <p:nvPr/>
        </p:nvGraphicFramePr>
        <p:xfrm>
          <a:off x="133200" y="1200240"/>
          <a:ext cx="8877600" cy="3328920"/>
        </p:xfrm>
        <a:graphic>
          <a:graphicData uri="http://schemas.openxmlformats.org/drawingml/2006/table">
            <a:tbl>
              <a:tblPr/>
              <a:tblGrid>
                <a:gridCol w="954360"/>
                <a:gridCol w="2376360"/>
                <a:gridCol w="2541600"/>
                <a:gridCol w="3005280"/>
              </a:tblGrid>
              <a:tr h="33480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29941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Volume Risk Management</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Includes the Site Profile Desk which takes positions by developing baseline forecasts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Includes the Volume Desk which takes positions on DG, DSM, Load curtailment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and execute hedging strategies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Provides profiles and prices to structuring and other desks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Performs load forecasting (short and long term)</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Provides (Demand and generation) instructions to ROC</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Desk and position P&amp;L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Plan and execute DSM, LC and DG projects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terms and contract information from Structuring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from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Metered data from all sources to develop baseline</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Economic and company information to support site profile development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Weather forecasts and other historical data for short-term forecasting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ROC actions and actual data regarding actions on positions executed</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Valuations from Risk</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Bids and offers from other counter-parties (including wholesale and Retail trading)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Volume positions to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Instructions to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Load profiles and prices to Structuring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consumption to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Bids and offers to other counter-parties (including wholesale and Retail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positions to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Hedges with other counter-parties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 Capability/Interface Descriptions (cont’d)</a:t>
            </a:r>
            <a:endParaRPr b="1" lang="en-US" sz="3200" strike="noStrike" u="none">
              <a:solidFill>
                <a:srgbClr val="000000"/>
              </a:solidFill>
              <a:effectLst/>
              <a:uFillTx/>
              <a:latin typeface="Arial"/>
            </a:endParaRPr>
          </a:p>
        </p:txBody>
      </p:sp>
      <p:graphicFrame>
        <p:nvGraphicFramePr>
          <p:cNvPr id="125" name=""/>
          <p:cNvGraphicFramePr/>
          <p:nvPr/>
        </p:nvGraphicFramePr>
        <p:xfrm>
          <a:off x="133200" y="1200240"/>
          <a:ext cx="8877600" cy="3481200"/>
        </p:xfrm>
        <a:graphic>
          <a:graphicData uri="http://schemas.openxmlformats.org/drawingml/2006/table">
            <a:tbl>
              <a:tblPr/>
              <a:tblGrid>
                <a:gridCol w="954360"/>
                <a:gridCol w="2376360"/>
                <a:gridCol w="2541600"/>
                <a:gridCol w="3005280"/>
              </a:tblGrid>
              <a:tr h="33444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314676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Trading and Position Management</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retail positions for all retail demand needs.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Determine trading opportunities – Create bids and offers.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Enter deals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Forecast market trends, develop and maintain forward price curves.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Negotiate pricing with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pre-structured pricing for Enron-Direct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Trade with Counter-parties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and execute hedging strategies with counter-parties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Wholesale and help them take positions to cover retail obligation.</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instructions and notifications to ROC to implement DSM controls, Load Curtailment, or to operate a DG.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Non-structured Bids/offers from counter-parties (and EOL) and originated deals from structuring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Fulfilled positions from Wholesale</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from retail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Daily position and P&amp;L reports from retail Risk Analysis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Information for Real-time trading from ROC </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Value at risk from Global Risk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Closed Deals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Instructions, notifications and retail load positions from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Deals to valuation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positions to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information to CSC for mass retail.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Confirmed positions to reflect Retail/Wholesale, Counter-Party trades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Forward price curves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Instructions to ROC and Power Control and Monitoring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Prices to Structuring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 Capability/Interface Descriptions (cont’d)</a:t>
            </a:r>
            <a:endParaRPr b="1" lang="en-US" sz="3200" strike="noStrike" u="none">
              <a:solidFill>
                <a:srgbClr val="000000"/>
              </a:solidFill>
              <a:effectLst/>
              <a:uFillTx/>
              <a:latin typeface="Arial"/>
            </a:endParaRPr>
          </a:p>
        </p:txBody>
      </p:sp>
      <p:graphicFrame>
        <p:nvGraphicFramePr>
          <p:cNvPr id="127" name=""/>
          <p:cNvGraphicFramePr/>
          <p:nvPr/>
        </p:nvGraphicFramePr>
        <p:xfrm>
          <a:off x="133200" y="1200240"/>
          <a:ext cx="8877600" cy="5095800"/>
        </p:xfrm>
        <a:graphic>
          <a:graphicData uri="http://schemas.openxmlformats.org/drawingml/2006/table">
            <a:tbl>
              <a:tblPr/>
              <a:tblGrid>
                <a:gridCol w="954360"/>
                <a:gridCol w="2376360"/>
                <a:gridCol w="2541600"/>
                <a:gridCol w="3005280"/>
              </a:tblGrid>
              <a:tr h="32868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14677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Risk Analysis</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Valuate forward positions.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liquidated position values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Maintain desk P&amp;L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 Flash/Actual with Settlements </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Audit price and volume curves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risk data to corporation for V@R calculation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Deals, forward (mid) price curves from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from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Public market information – indices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Currency and interest rates from global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Inter-company disputes information from Financial Operations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Position and valuation reporting to the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Position and Valuation reporting to Volume Risk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Information to support Global Credit, Risk and cash flows analysis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valuation (Flash) to settlements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32994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Management (ROC)</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Maintaining baseline measurement (consumption and generation) data to support site profiling and other data requests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Implementing load curtailment (LC), demand side management (DSM), and distributed generation (DG) operations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Provides DSM support and analysis (Performance Verification – PV)</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Works with Scheduling to  bid and manage LC/DG activities in the RTO/ISO space.</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Works with desks to provide demand information and implement their LC/DG/DSM instructions (obtains customer agreement and to executes control)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Provides actual demand management information to Volume Management for allocation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Measurement information from various sources (e.g., assets)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Trading instructions from Wholesale Trading and Retail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bid information from Scheduling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acceptance of LC instructions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schedules (by zone for load and by unit for generation) to Wholesale Scheduling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Real-time information to support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Asset management notification decisions (by account for load and by unit for generation) to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Instructions and notifications to demand and generation assets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8"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 Capability/Interface Descriptions (cont’d)</a:t>
            </a:r>
            <a:endParaRPr b="1" lang="en-US" sz="3200" strike="noStrike" u="none">
              <a:solidFill>
                <a:srgbClr val="000000"/>
              </a:solidFill>
              <a:effectLst/>
              <a:uFillTx/>
              <a:latin typeface="Arial"/>
            </a:endParaRPr>
          </a:p>
        </p:txBody>
      </p:sp>
      <p:graphicFrame>
        <p:nvGraphicFramePr>
          <p:cNvPr id="129" name=""/>
          <p:cNvGraphicFramePr/>
          <p:nvPr/>
        </p:nvGraphicFramePr>
        <p:xfrm>
          <a:off x="133200" y="1200240"/>
          <a:ext cx="8877600" cy="5248080"/>
        </p:xfrm>
        <a:graphic>
          <a:graphicData uri="http://schemas.openxmlformats.org/drawingml/2006/table">
            <a:tbl>
              <a:tblPr/>
              <a:tblGrid>
                <a:gridCol w="954360"/>
                <a:gridCol w="2376360"/>
                <a:gridCol w="2541600"/>
                <a:gridCol w="3005280"/>
              </a:tblGrid>
              <a:tr h="32832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29941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Volume and Charge Management</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Gather and validate actuals information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Aggregate actuals to wholesale position level.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Estimates volumes and charges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Reconciles estimated values with the settlement charges from wholesale counter-Parties (including Wholesale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Allocates volumes and charges to all Retail positions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Adjusts deals as appropriate based on after-the-fact analysis of actuals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Risk with information on adjustments to re-valuate deals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dispute processing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baseline justification reports to RTOs/ISOs for demand and generation performance verification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Notifications (by account for load, by unit for generation) from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consumption from volume risk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Contract terms contracting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Allocated charges from Wholesale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from Retail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measurement data from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TDSP information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Allocated charges to retail positions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to Risk, Volume Risk Management and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and supporting information to Wholesale.</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Inter-company dispute information to Risk</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Baseline justification reports to RTOs and ISOs for demand and generations performance verification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19256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Settlements</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Performing financial settlement of a deal </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Handling Flash to Actuals analysis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disputes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Counter-Party netting and aggregation of Buys and Sells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Cash forecasting, A/R, A/P entries, generate invoice statement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summary financials to Financial Operations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check-out by exception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positions from trading and Volume Risk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valuation (flash) from Risk Analysis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Settlement information from Wholesale and other counter-parties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Global counter-party contract, credit, facilities and other information to support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to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Summary financials to financial operations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Inter-book transfers (journal entries) to Retail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Regulatory reports through Legal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Invoices/statements to counter-parties and customers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Background &amp; Objectives</a:t>
            </a:r>
            <a:endParaRPr b="1" lang="en-US" sz="3200" strike="noStrike" u="none">
              <a:solidFill>
                <a:srgbClr val="000000"/>
              </a:solidFill>
              <a:effectLst/>
              <a:uFillTx/>
              <a:latin typeface="Arial"/>
            </a:endParaRPr>
          </a:p>
        </p:txBody>
      </p:sp>
      <p:sp>
        <p:nvSpPr>
          <p:cNvPr id="38" name="PlaceHolder 2"/>
          <p:cNvSpPr>
            <a:spLocks noGrp="1"/>
          </p:cNvSpPr>
          <p:nvPr>
            <p:ph/>
          </p:nvPr>
        </p:nvSpPr>
        <p:spPr>
          <a:xfrm>
            <a:off x="352440" y="1387440"/>
            <a:ext cx="8043840" cy="4113360"/>
          </a:xfrm>
          <a:prstGeom prst="rect">
            <a:avLst/>
          </a:prstGeom>
          <a:noFill/>
          <a:ln w="0">
            <a:noFill/>
          </a:ln>
        </p:spPr>
        <p:txBody>
          <a:bodyPr lIns="90360" rIns="90360" tIns="44280" bIns="44280" anchor="t">
            <a:normAutofit/>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Background</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Times New Roman"/>
              </a:rPr>
              <a:t>East Desk completed an initial systems gap analysis with Accenture July, 2001 </a:t>
            </a:r>
            <a:endParaRPr b="0" lang="en-US" sz="14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East Desk initiated project Spark Gap August, 2001 to project manage new systems development efforts</a:t>
            </a:r>
            <a:endParaRPr b="0" lang="en-US" sz="14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Spark Gap and EES systems development team designed an integrated systems vision October, 2001.</a:t>
            </a:r>
            <a:endParaRPr b="0" lang="en-US" sz="14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IT and business sponsored 3 week analysis project during IT offsite on October 12, 2001 to further develop the integrated Wholesale and Retail business vision.  </a:t>
            </a:r>
            <a:endParaRPr b="0" lang="en-US" sz="1400" strike="noStrike" u="none">
              <a:solidFill>
                <a:srgbClr val="000000"/>
              </a:solidFill>
              <a:effectLst/>
              <a:uFillTx/>
              <a:latin typeface="Arial"/>
            </a:endParaRPr>
          </a:p>
          <a:p>
            <a:pPr lvl="1" marL="743040" indent="0">
              <a:lnSpc>
                <a:spcPct val="90000"/>
              </a:lnSpc>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Objectives</a:t>
            </a:r>
            <a:endParaRPr b="0" lang="en-US" sz="16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Document high level Power Wholesale and Retail processes </a:t>
            </a:r>
            <a:endParaRPr b="0" lang="en-US" sz="14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 business vision for functional systems architecture for January 2002, June 2002 and June 2003</a:t>
            </a:r>
            <a:endParaRPr b="0" lang="en-US" sz="14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Identify opportunities to leverage common systems solutions across Wholesale and Retail Power in order to improve trading operations</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4584240" y="357120"/>
            <a:ext cx="438804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Power Interfaces</a:t>
            </a:r>
            <a:endParaRPr b="1" lang="en-US" sz="3200" strike="noStrike" u="none">
              <a:solidFill>
                <a:srgbClr val="000000"/>
              </a:solidFill>
              <a:effectLst/>
              <a:uFillTx/>
              <a:latin typeface="Arial"/>
            </a:endParaRPr>
          </a:p>
        </p:txBody>
      </p:sp>
      <p:sp>
        <p:nvSpPr>
          <p:cNvPr id="131" name=""/>
          <p:cNvSpPr/>
          <p:nvPr/>
        </p:nvSpPr>
        <p:spPr>
          <a:xfrm>
            <a:off x="169920" y="1752480"/>
            <a:ext cx="8808840" cy="3668760"/>
          </a:xfrm>
          <a:prstGeom prst="rect">
            <a:avLst/>
          </a:prstGeom>
          <a:noFill/>
          <a:ln w="0">
            <a:noFill/>
          </a:ln>
        </p:spPr>
        <p:style>
          <a:lnRef idx="0"/>
          <a:fillRef idx="0"/>
          <a:effectRef idx="0"/>
          <a:fontRef idx="minor"/>
        </p:style>
        <p:txBody>
          <a:bodyPr lIns="92160" rIns="92160" tIns="46080" bIns="46080" anchor="t">
            <a:spAutoFit/>
          </a:bodyPr>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Wholesale Volume Management  / Retail Volume Management</a:t>
            </a:r>
            <a:endParaRPr b="0" lang="en-US" sz="12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wholesale charges and allocations at schedule/bid (for LC, DG, etc.) level provided to retail volume management to allocate to customers and books.</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Detailed retail data (e.g., consumption, rate, price) from Retail to Wholesale to support RTO dispute resolution (actual or backcasted).</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Aggregated TDSP data not provided to Wholesale by the RTO directly.</a:t>
            </a: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Wholesale Settlement / Retail Settlement</a:t>
            </a:r>
            <a:endParaRPr b="0" lang="en-US" sz="12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Estimated or actual settlement information and supporting docs to facilitate internal checkout between Retail and Wholesale.  The wholesale deal checkout is standardized while RTO timing and approach for checkout may vary by RTO.</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Financial transfer payments reflecting settlement between Retail / Wholesale positions (seller initiates payment per Enron policy)</a:t>
            </a:r>
            <a:endParaRPr b="0" lang="en-US" sz="1000" strike="noStrike" u="none">
              <a:solidFill>
                <a:srgbClr val="000000"/>
              </a:solidFill>
              <a:effectLst/>
              <a:uFillTx/>
              <a:latin typeface="Times New Roman"/>
            </a:endParaRPr>
          </a:p>
          <a:p>
            <a:pPr marL="22860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Wholesale Trading / Retail Trading</a:t>
            </a:r>
            <a:endParaRPr b="0" lang="en-US" sz="12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sends net positions to wholesale over EOL or through direct communication with desks</a:t>
            </a:r>
            <a:endParaRPr b="0" lang="en-US" sz="1000" strike="noStrike" u="none">
              <a:solidFill>
                <a:srgbClr val="000000"/>
              </a:solidFill>
              <a:effectLst/>
              <a:uFillTx/>
              <a:latin typeface="Times New Roman"/>
            </a:endParaRPr>
          </a:p>
          <a:p>
            <a:pPr lvl="2" marL="863640" indent="-11448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Physical positions to cover open retail net positions.</a:t>
            </a:r>
            <a:endParaRPr b="0" lang="en-US" sz="1000" strike="noStrike" u="none">
              <a:solidFill>
                <a:srgbClr val="000000"/>
              </a:solidFill>
              <a:effectLst/>
              <a:uFillTx/>
              <a:latin typeface="Times New Roman"/>
            </a:endParaRPr>
          </a:p>
          <a:p>
            <a:pPr lvl="2" marL="863640" indent="-11448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Hedge positions used to manage retail risk.</a:t>
            </a: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Wholesale Scheduling / Retail ROC</a:t>
            </a:r>
            <a:endParaRPr b="0" lang="en-US" sz="12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ROC sends demand instructions (load by zone, generation by unit) to scheduling for bidding into RTOs.</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ROC receives status on all bids from scheduling. This includes bids which were sent to Scheduling but were not bid into the RTO.</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ROC send short term forecast information to Scheduling to support near term scheduling requirements.</a:t>
            </a: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Wholesale Trading / Retail ROC</a:t>
            </a:r>
            <a:endParaRPr b="0" lang="en-US" sz="12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Trading (real-time desk) provides demand management instructions to ROC (on volume positions taken) and receives confirmation around execution of those instructions.</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Trading (real-time desk) receives near term forecast information from ROC to assist in trading decision making.</a:t>
            </a:r>
            <a:endParaRPr b="0" lang="en-US" sz="1000" strike="noStrike" u="none">
              <a:solidFill>
                <a:srgbClr val="000000"/>
              </a:solidFill>
              <a:effectLst/>
              <a:uFillTx/>
              <a:latin typeface="Times New Roman"/>
            </a:endParaRPr>
          </a:p>
        </p:txBody>
      </p:sp>
      <p:sp>
        <p:nvSpPr>
          <p:cNvPr id="132" name=""/>
          <p:cNvSpPr/>
          <p:nvPr/>
        </p:nvSpPr>
        <p:spPr>
          <a:xfrm>
            <a:off x="200160" y="1192320"/>
            <a:ext cx="8737560" cy="28908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Interfaces required to extract maximum value from the business.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Book Volume Management Settlement Analysis</a:t>
            </a:r>
            <a:endParaRPr b="1" lang="en-US" sz="3200" strike="noStrike" u="none">
              <a:solidFill>
                <a:srgbClr val="000000"/>
              </a:solidFill>
              <a:effectLst/>
              <a:uFillTx/>
              <a:latin typeface="Arial"/>
            </a:endParaRPr>
          </a:p>
        </p:txBody>
      </p:sp>
      <p:sp>
        <p:nvSpPr>
          <p:cNvPr id="134" name="PlaceHolder 2"/>
          <p:cNvSpPr>
            <a:spLocks noGrp="1"/>
          </p:cNvSpPr>
          <p:nvPr>
            <p:ph/>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See Visio Drawing</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Flash to Actual </a:t>
            </a:r>
            <a:br>
              <a:rPr sz="2800"/>
            </a:br>
            <a:r>
              <a:rPr b="1" lang="en-US" sz="2800" strike="noStrike" u="none">
                <a:solidFill>
                  <a:srgbClr val="000000"/>
                </a:solidFill>
                <a:effectLst/>
                <a:uFillTx/>
                <a:latin typeface="Arial"/>
              </a:rPr>
              <a:t>P&amp;L Allocation Example</a:t>
            </a:r>
            <a:endParaRPr b="1" lang="en-US" sz="2800" strike="noStrike" u="none">
              <a:solidFill>
                <a:srgbClr val="000000"/>
              </a:solidFill>
              <a:effectLst/>
              <a:uFillTx/>
              <a:latin typeface="Arial"/>
            </a:endParaRPr>
          </a:p>
        </p:txBody>
      </p:sp>
      <p:graphicFrame>
        <p:nvGraphicFramePr>
          <p:cNvPr id="136" name=""/>
          <p:cNvGraphicFramePr/>
          <p:nvPr/>
        </p:nvGraphicFramePr>
        <p:xfrm>
          <a:off x="831960" y="1274760"/>
          <a:ext cx="7643880" cy="4917960"/>
        </p:xfrm>
        <a:graphic>
          <a:graphicData uri="http://schemas.openxmlformats.org/presentationml/2006/ole">
            <p:oleObj progId="Excel.Sheet.12" r:id="rId1" spid="">
              <p:embed/>
              <p:pic>
                <p:nvPicPr>
                  <p:cNvPr id="137" name="" descr=""/>
                  <p:cNvPicPr/>
                  <p:nvPr/>
                </p:nvPicPr>
                <p:blipFill>
                  <a:blip r:embed="rId2"/>
                  <a:stretch/>
                </p:blipFill>
                <p:spPr>
                  <a:xfrm>
                    <a:off x="831960" y="1274760"/>
                    <a:ext cx="7643880" cy="4917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1473120" y="357120"/>
            <a:ext cx="749952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Book Volume Management Example (no demand management)</a:t>
            </a:r>
            <a:endParaRPr b="1" lang="en-US" sz="3200" strike="noStrike" u="none">
              <a:solidFill>
                <a:srgbClr val="000000"/>
              </a:solidFill>
              <a:effectLst/>
              <a:uFillTx/>
              <a:latin typeface="Arial"/>
            </a:endParaRPr>
          </a:p>
        </p:txBody>
      </p:sp>
      <p:graphicFrame>
        <p:nvGraphicFramePr>
          <p:cNvPr id="139" name=""/>
          <p:cNvGraphicFramePr/>
          <p:nvPr/>
        </p:nvGraphicFramePr>
        <p:xfrm>
          <a:off x="223920" y="1765440"/>
          <a:ext cx="8707320" cy="1481040"/>
        </p:xfrm>
        <a:graphic>
          <a:graphicData uri="http://schemas.openxmlformats.org/drawingml/2006/table">
            <a:tbl>
              <a:tblPr/>
              <a:tblGrid>
                <a:gridCol w="804960"/>
                <a:gridCol w="876240"/>
                <a:gridCol w="1193760"/>
                <a:gridCol w="1054080"/>
                <a:gridCol w="1066680"/>
                <a:gridCol w="1359000"/>
                <a:gridCol w="1244520"/>
                <a:gridCol w="1108080"/>
              </a:tblGrid>
              <a:tr h="45972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Customer Contract</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Site Profile</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LC/DG/DSM</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Retail Trading</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Wholesale Trading</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Generator/ Counterparty</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RTO</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469440">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ff"/>
                          </a:solidFill>
                          <a:effectLst/>
                          <a:uFillTx/>
                          <a:latin typeface="Arial"/>
                        </a:rPr>
                        <a:t>Contract Info Flow</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13680">
                      <a:solidFill>
                        <a:srgbClr val="000000"/>
                      </a:solidFill>
                      <a:prstDash val="solid"/>
                    </a:lnR>
                    <a:lnT w="5760">
                      <a:solidFill>
                        <a:srgbClr val="000000"/>
                      </a:solidFill>
                      <a:prstDash val="solid"/>
                    </a:lnT>
                    <a:lnB w="5760">
                      <a:solidFill>
                        <a:srgbClr val="000000"/>
                      </a:solidFill>
                      <a:prstDash val="solid"/>
                    </a:lnB>
                    <a:noFill/>
                  </a:tcPr>
                </a:tc>
              </a:tr>
              <a:tr h="551880">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a:rPr>
                        <a:t>Imbalance Settlement Info Flow </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40" name=""/>
          <p:cNvSpPr/>
          <p:nvPr/>
        </p:nvSpPr>
        <p:spPr>
          <a:xfrm>
            <a:off x="1479600" y="222732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$15</a:t>
            </a:r>
            <a:endParaRPr b="0" lang="en-US" sz="1000" strike="noStrike" u="none">
              <a:solidFill>
                <a:srgbClr val="000000"/>
              </a:solidFill>
              <a:effectLst/>
              <a:uFillTx/>
              <a:latin typeface="Times New Roman"/>
            </a:endParaRPr>
          </a:p>
        </p:txBody>
      </p:sp>
      <p:sp>
        <p:nvSpPr>
          <p:cNvPr id="141" name=""/>
          <p:cNvSpPr/>
          <p:nvPr/>
        </p:nvSpPr>
        <p:spPr>
          <a:xfrm>
            <a:off x="4762440" y="223344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$12</a:t>
            </a:r>
            <a:endParaRPr b="0" lang="en-US" sz="1000" strike="noStrike" u="none">
              <a:solidFill>
                <a:srgbClr val="000000"/>
              </a:solidFill>
              <a:effectLst/>
              <a:uFillTx/>
              <a:latin typeface="Times New Roman"/>
            </a:endParaRPr>
          </a:p>
        </p:txBody>
      </p:sp>
      <p:sp>
        <p:nvSpPr>
          <p:cNvPr id="142" name=""/>
          <p:cNvSpPr/>
          <p:nvPr/>
        </p:nvSpPr>
        <p:spPr>
          <a:xfrm>
            <a:off x="6107040" y="222408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$10</a:t>
            </a:r>
            <a:endParaRPr b="0" lang="en-US" sz="1000" strike="noStrike" u="none">
              <a:solidFill>
                <a:srgbClr val="000000"/>
              </a:solidFill>
              <a:effectLst/>
              <a:uFillTx/>
              <a:latin typeface="Times New Roman"/>
            </a:endParaRPr>
          </a:p>
        </p:txBody>
      </p:sp>
      <p:sp>
        <p:nvSpPr>
          <p:cNvPr id="143" name=""/>
          <p:cNvSpPr/>
          <p:nvPr/>
        </p:nvSpPr>
        <p:spPr>
          <a:xfrm>
            <a:off x="3095640" y="248436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$13</a:t>
            </a:r>
            <a:endParaRPr b="0" lang="en-US" sz="1000" strike="noStrike" u="none">
              <a:solidFill>
                <a:srgbClr val="000000"/>
              </a:solidFill>
              <a:effectLst/>
              <a:uFillTx/>
              <a:latin typeface="Times New Roman"/>
            </a:endParaRPr>
          </a:p>
        </p:txBody>
      </p:sp>
      <p:sp>
        <p:nvSpPr>
          <p:cNvPr id="144" name=""/>
          <p:cNvSpPr/>
          <p:nvPr/>
        </p:nvSpPr>
        <p:spPr>
          <a:xfrm>
            <a:off x="6550920" y="2475000"/>
            <a:ext cx="1312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balanced schedule</a:t>
            </a:r>
            <a:endParaRPr b="0" lang="en-US" sz="1000" strike="noStrike" u="none">
              <a:solidFill>
                <a:srgbClr val="000000"/>
              </a:solidFill>
              <a:effectLst/>
              <a:uFillTx/>
              <a:latin typeface="Times New Roman"/>
            </a:endParaRPr>
          </a:p>
        </p:txBody>
      </p:sp>
      <p:sp>
        <p:nvSpPr>
          <p:cNvPr id="145" name=""/>
          <p:cNvSpPr/>
          <p:nvPr/>
        </p:nvSpPr>
        <p:spPr>
          <a:xfrm>
            <a:off x="1463760" y="2887560"/>
            <a:ext cx="880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$15</a:t>
            </a:r>
            <a:endParaRPr b="0" lang="en-US" sz="1000" strike="noStrike" u="none">
              <a:solidFill>
                <a:srgbClr val="000000"/>
              </a:solidFill>
              <a:effectLst/>
              <a:uFillTx/>
              <a:latin typeface="Times New Roman"/>
            </a:endParaRPr>
          </a:p>
        </p:txBody>
      </p:sp>
      <p:sp>
        <p:nvSpPr>
          <p:cNvPr id="146" name=""/>
          <p:cNvSpPr/>
          <p:nvPr/>
        </p:nvSpPr>
        <p:spPr>
          <a:xfrm>
            <a:off x="3067200" y="3002040"/>
            <a:ext cx="9504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MCP</a:t>
            </a:r>
            <a:endParaRPr b="0" lang="en-US" sz="1000" strike="noStrike" u="none">
              <a:solidFill>
                <a:srgbClr val="000000"/>
              </a:solidFill>
              <a:effectLst/>
              <a:uFillTx/>
              <a:latin typeface="Times New Roman"/>
            </a:endParaRPr>
          </a:p>
        </p:txBody>
      </p:sp>
      <p:sp>
        <p:nvSpPr>
          <p:cNvPr id="147" name=""/>
          <p:cNvSpPr/>
          <p:nvPr/>
        </p:nvSpPr>
        <p:spPr>
          <a:xfrm>
            <a:off x="4781520" y="2913120"/>
            <a:ext cx="9504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MCP</a:t>
            </a:r>
            <a:endParaRPr b="0" lang="en-US" sz="1000" strike="noStrike" u="none">
              <a:solidFill>
                <a:srgbClr val="000000"/>
              </a:solidFill>
              <a:effectLst/>
              <a:uFillTx/>
              <a:latin typeface="Times New Roman"/>
            </a:endParaRPr>
          </a:p>
        </p:txBody>
      </p:sp>
      <p:sp>
        <p:nvSpPr>
          <p:cNvPr id="148" name=""/>
          <p:cNvSpPr/>
          <p:nvPr/>
        </p:nvSpPr>
        <p:spPr>
          <a:xfrm>
            <a:off x="6534360" y="3052800"/>
            <a:ext cx="9504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MCP</a:t>
            </a:r>
            <a:endParaRPr b="0" lang="en-US" sz="1000" strike="noStrike" u="none">
              <a:solidFill>
                <a:srgbClr val="000000"/>
              </a:solidFill>
              <a:effectLst/>
              <a:uFillTx/>
              <a:latin typeface="Times New Roman"/>
            </a:endParaRPr>
          </a:p>
        </p:txBody>
      </p:sp>
      <p:graphicFrame>
        <p:nvGraphicFramePr>
          <p:cNvPr id="149" name=""/>
          <p:cNvGraphicFramePr/>
          <p:nvPr/>
        </p:nvGraphicFramePr>
        <p:xfrm>
          <a:off x="223920" y="4251240"/>
          <a:ext cx="8704080" cy="1808280"/>
        </p:xfrm>
        <a:graphic>
          <a:graphicData uri="http://schemas.openxmlformats.org/drawingml/2006/table">
            <a:tbl>
              <a:tblPr/>
              <a:tblGrid>
                <a:gridCol w="3925800"/>
                <a:gridCol w="4778280"/>
              </a:tblGrid>
              <a:tr h="27684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Assumptions</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Steps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1559160">
                <a:tc>
                  <a:txBody>
                    <a:bodyPr lIns="90000" rIns="90000" tIns="46800" bIns="46800" anchor="t">
                      <a:noAutofit/>
                    </a:bodyPr>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contract prices fixed (Customer price fixed for variable volume)</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Enron imbalance settlements at MCP</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prices are bundled at full requirements price</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LC, DG, and DSM have no volume position</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Actual retail consumption is 9MW</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Actual generator production is 10MW</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The extra production of 1MW was sold in RTO imbalance market at MCP</a:t>
                      </a:r>
                      <a:endParaRPr b="0" lang="en-US" sz="9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Site Profile has volume obligation of 10 MW at $15/MW with customer</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Retail Trading picks up volume obligation of 10 MW at $13/MW with Site Profile</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picks up volume obligation of 10 MW at $12/MW with Retail Trading</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covers volume obligation by purchasing 10 MW at $10/MW</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submits balanced schedule to RTO (10 obligation, 10 production)</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RTO reimburses Wholesale Trading for extra production at MCP</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reimburses Retail Trading for lower consumption at MCP</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Retail Trading reimburses Site Profile for lower consumption at MCP</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Site Profile settles with Customer Contract for actual consumption at $15</a:t>
                      </a: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50" name=""/>
          <p:cNvSpPr/>
          <p:nvPr/>
        </p:nvSpPr>
        <p:spPr>
          <a:xfrm>
            <a:off x="200160" y="1192320"/>
            <a:ext cx="8737560" cy="48420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following example illustrates the commonality of processes for retail and wholesale volume management for a retail deal in an open access RTO market.</a:t>
            </a:r>
            <a:endParaRPr b="0" lang="en-US" sz="1600" strike="noStrike" u="none">
              <a:solidFill>
                <a:srgbClr val="000000"/>
              </a:solidFill>
              <a:effectLst/>
              <a:uFillTx/>
              <a:latin typeface="Times New Roman"/>
            </a:endParaRPr>
          </a:p>
        </p:txBody>
      </p:sp>
      <p:sp>
        <p:nvSpPr>
          <p:cNvPr id="151" name=""/>
          <p:cNvSpPr/>
          <p:nvPr/>
        </p:nvSpPr>
        <p:spPr>
          <a:xfrm>
            <a:off x="1625760" y="2422440"/>
            <a:ext cx="74916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2654280" y="2505240"/>
            <a:ext cx="184140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4813200" y="2413080"/>
            <a:ext cx="95256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6032520" y="2413080"/>
            <a:ext cx="99072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6032520" y="2629080"/>
            <a:ext cx="219708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flipH="1">
            <a:off x="1562040" y="2844720"/>
            <a:ext cx="74952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 name=""/>
          <p:cNvSpPr/>
          <p:nvPr/>
        </p:nvSpPr>
        <p:spPr>
          <a:xfrm flipH="1">
            <a:off x="4800600" y="2895480"/>
            <a:ext cx="91440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flipH="1">
            <a:off x="5994000" y="3086280"/>
            <a:ext cx="217188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flipH="1">
            <a:off x="2577600" y="3022560"/>
            <a:ext cx="189252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2844720" y="245124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161" name=""/>
          <p:cNvSpPr/>
          <p:nvPr/>
        </p:nvSpPr>
        <p:spPr>
          <a:xfrm>
            <a:off x="1866960" y="241308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162" name=""/>
          <p:cNvSpPr/>
          <p:nvPr/>
        </p:nvSpPr>
        <p:spPr>
          <a:xfrm>
            <a:off x="4952880" y="2400480"/>
            <a:ext cx="165240" cy="17748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3</a:t>
            </a:r>
            <a:endParaRPr b="0" lang="en-US" sz="1000" strike="noStrike" u="none">
              <a:solidFill>
                <a:srgbClr val="000000"/>
              </a:solidFill>
              <a:effectLst/>
              <a:uFillTx/>
              <a:latin typeface="Times New Roman"/>
            </a:endParaRPr>
          </a:p>
        </p:txBody>
      </p:sp>
      <p:sp>
        <p:nvSpPr>
          <p:cNvPr id="163" name=""/>
          <p:cNvSpPr/>
          <p:nvPr/>
        </p:nvSpPr>
        <p:spPr>
          <a:xfrm>
            <a:off x="6261120" y="236232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4</a:t>
            </a:r>
            <a:endParaRPr b="0" lang="en-US" sz="1000" strike="noStrike" u="none">
              <a:solidFill>
                <a:srgbClr val="000000"/>
              </a:solidFill>
              <a:effectLst/>
              <a:uFillTx/>
              <a:latin typeface="Times New Roman"/>
            </a:endParaRPr>
          </a:p>
        </p:txBody>
      </p:sp>
      <p:sp>
        <p:nvSpPr>
          <p:cNvPr id="164" name=""/>
          <p:cNvSpPr/>
          <p:nvPr/>
        </p:nvSpPr>
        <p:spPr>
          <a:xfrm>
            <a:off x="7861320" y="250200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5</a:t>
            </a:r>
            <a:endParaRPr b="0" lang="en-US" sz="1000" strike="noStrike" u="none">
              <a:solidFill>
                <a:srgbClr val="000000"/>
              </a:solidFill>
              <a:effectLst/>
              <a:uFillTx/>
              <a:latin typeface="Times New Roman"/>
            </a:endParaRPr>
          </a:p>
        </p:txBody>
      </p:sp>
      <p:sp>
        <p:nvSpPr>
          <p:cNvPr id="165" name=""/>
          <p:cNvSpPr/>
          <p:nvPr/>
        </p:nvSpPr>
        <p:spPr>
          <a:xfrm>
            <a:off x="7632720" y="2997360"/>
            <a:ext cx="165240" cy="17748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6</a:t>
            </a:r>
            <a:endParaRPr b="0" lang="en-US" sz="1000" strike="noStrike" u="none">
              <a:solidFill>
                <a:srgbClr val="000000"/>
              </a:solidFill>
              <a:effectLst/>
              <a:uFillTx/>
              <a:latin typeface="Times New Roman"/>
            </a:endParaRPr>
          </a:p>
        </p:txBody>
      </p:sp>
      <p:sp>
        <p:nvSpPr>
          <p:cNvPr id="166" name=""/>
          <p:cNvSpPr/>
          <p:nvPr/>
        </p:nvSpPr>
        <p:spPr>
          <a:xfrm>
            <a:off x="5613480" y="280656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7</a:t>
            </a:r>
            <a:endParaRPr b="0" lang="en-US" sz="1000" strike="noStrike" u="none">
              <a:solidFill>
                <a:srgbClr val="000000"/>
              </a:solidFill>
              <a:effectLst/>
              <a:uFillTx/>
              <a:latin typeface="Times New Roman"/>
            </a:endParaRPr>
          </a:p>
        </p:txBody>
      </p:sp>
      <p:sp>
        <p:nvSpPr>
          <p:cNvPr id="167" name=""/>
          <p:cNvSpPr/>
          <p:nvPr/>
        </p:nvSpPr>
        <p:spPr>
          <a:xfrm>
            <a:off x="4178160" y="293364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8</a:t>
            </a:r>
            <a:endParaRPr b="0" lang="en-US" sz="1000" strike="noStrike" u="none">
              <a:solidFill>
                <a:srgbClr val="000000"/>
              </a:solidFill>
              <a:effectLst/>
              <a:uFillTx/>
              <a:latin typeface="Times New Roman"/>
            </a:endParaRPr>
          </a:p>
        </p:txBody>
      </p:sp>
      <p:sp>
        <p:nvSpPr>
          <p:cNvPr id="168" name=""/>
          <p:cNvSpPr/>
          <p:nvPr/>
        </p:nvSpPr>
        <p:spPr>
          <a:xfrm>
            <a:off x="2197080" y="274320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9</a:t>
            </a:r>
            <a:endParaRPr b="0" lang="en-US" sz="1000" strike="noStrike" u="none">
              <a:solidFill>
                <a:srgbClr val="000000"/>
              </a:solidFill>
              <a:effectLst/>
              <a:uFillTx/>
              <a:latin typeface="Times New Roman"/>
            </a:endParaRPr>
          </a:p>
        </p:txBody>
      </p:sp>
      <p:sp>
        <p:nvSpPr>
          <p:cNvPr id="169" name=""/>
          <p:cNvSpPr/>
          <p:nvPr/>
        </p:nvSpPr>
        <p:spPr>
          <a:xfrm>
            <a:off x="825480" y="3327480"/>
            <a:ext cx="1625760" cy="825480"/>
          </a:xfrm>
          <a:prstGeom prst="cloudCallout">
            <a:avLst>
              <a:gd name="adj1" fmla="val 49708"/>
              <a:gd name="adj2" fmla="val -82694"/>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Site Profile makes 5$ on volume variance @MCP=$20</a:t>
            </a:r>
            <a:endParaRPr b="0" lang="en-US" sz="1000" strike="noStrike" u="none">
              <a:solidFill>
                <a:srgbClr val="000000"/>
              </a:solidFill>
              <a:effectLst/>
              <a:uFillTx/>
              <a:latin typeface="Times New Roman"/>
            </a:endParaRPr>
          </a:p>
        </p:txBody>
      </p:sp>
      <p:sp>
        <p:nvSpPr>
          <p:cNvPr id="170" name=""/>
          <p:cNvSpPr/>
          <p:nvPr/>
        </p:nvSpPr>
        <p:spPr>
          <a:xfrm>
            <a:off x="6883560" y="3327480"/>
            <a:ext cx="1320480" cy="825480"/>
          </a:xfrm>
          <a:prstGeom prst="cloudCallout">
            <a:avLst>
              <a:gd name="adj1" fmla="val 54449"/>
              <a:gd name="adj2" fmla="val -87305"/>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consumption is less than scheduled</a:t>
            </a:r>
            <a:endParaRPr b="0" lang="en-US" sz="1000" strike="noStrike" u="none">
              <a:solidFill>
                <a:srgbClr val="000000"/>
              </a:solidFill>
              <a:effectLst/>
              <a:uFillTx/>
              <a:latin typeface="Times New Roman"/>
            </a:endParaRPr>
          </a:p>
        </p:txBody>
      </p:sp>
      <p:sp>
        <p:nvSpPr>
          <p:cNvPr id="171" name=""/>
          <p:cNvSpPr/>
          <p:nvPr/>
        </p:nvSpPr>
        <p:spPr>
          <a:xfrm>
            <a:off x="2514600" y="3314880"/>
            <a:ext cx="1638360" cy="825480"/>
          </a:xfrm>
          <a:prstGeom prst="cloudCallout">
            <a:avLst>
              <a:gd name="adj1" fmla="val -54166"/>
              <a:gd name="adj2" fmla="val -81152"/>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Site Profile loses 5$ on volume variance @MCP=$10</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72" name=""/>
          <p:cNvGraphicFramePr/>
          <p:nvPr/>
        </p:nvGraphicFramePr>
        <p:xfrm>
          <a:off x="223920" y="1765440"/>
          <a:ext cx="8707320" cy="1481040"/>
        </p:xfrm>
        <a:graphic>
          <a:graphicData uri="http://schemas.openxmlformats.org/drawingml/2006/table">
            <a:tbl>
              <a:tblPr/>
              <a:tblGrid>
                <a:gridCol w="804960"/>
                <a:gridCol w="876240"/>
                <a:gridCol w="1193760"/>
                <a:gridCol w="1049400"/>
                <a:gridCol w="1071360"/>
                <a:gridCol w="1359000"/>
                <a:gridCol w="1244520"/>
                <a:gridCol w="1108080"/>
              </a:tblGrid>
              <a:tr h="45972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Customer Contract</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Site Profile</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LC/DG/DSM</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Retail Trading</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Wholesale Trading</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Generator/ Counterparty</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RTO</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469440">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ff"/>
                          </a:solidFill>
                          <a:effectLst/>
                          <a:uFillTx/>
                          <a:latin typeface="Arial"/>
                        </a:rPr>
                        <a:t>Contract Info Flow</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2</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8/8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13680">
                      <a:solidFill>
                        <a:srgbClr val="000000"/>
                      </a:solidFill>
                      <a:prstDash val="solid"/>
                    </a:lnR>
                    <a:lnT w="5760">
                      <a:solidFill>
                        <a:srgbClr val="000000"/>
                      </a:solidFill>
                      <a:prstDash val="solid"/>
                    </a:lnT>
                    <a:lnB w="5760">
                      <a:solidFill>
                        <a:srgbClr val="000000"/>
                      </a:solidFill>
                      <a:prstDash val="solid"/>
                    </a:lnB>
                    <a:noFill/>
                  </a:tcPr>
                </a:tc>
              </a:tr>
              <a:tr h="551880">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a:rPr>
                        <a:t>Imbalance Settlement Info Flow </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1</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8/8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73" name=""/>
          <p:cNvSpPr/>
          <p:nvPr/>
        </p:nvSpPr>
        <p:spPr>
          <a:xfrm>
            <a:off x="1479600" y="222732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$15</a:t>
            </a:r>
            <a:endParaRPr b="0" lang="en-US" sz="1000" strike="noStrike" u="none">
              <a:solidFill>
                <a:srgbClr val="000000"/>
              </a:solidFill>
              <a:effectLst/>
              <a:uFillTx/>
              <a:latin typeface="Times New Roman"/>
            </a:endParaRPr>
          </a:p>
        </p:txBody>
      </p:sp>
      <p:sp>
        <p:nvSpPr>
          <p:cNvPr id="174" name=""/>
          <p:cNvSpPr/>
          <p:nvPr/>
        </p:nvSpPr>
        <p:spPr>
          <a:xfrm>
            <a:off x="4708800" y="2233440"/>
            <a:ext cx="880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8MW @ $12</a:t>
            </a:r>
            <a:endParaRPr b="0" lang="en-US" sz="1000" strike="noStrike" u="none">
              <a:solidFill>
                <a:srgbClr val="000000"/>
              </a:solidFill>
              <a:effectLst/>
              <a:uFillTx/>
              <a:latin typeface="Times New Roman"/>
            </a:endParaRPr>
          </a:p>
        </p:txBody>
      </p:sp>
      <p:sp>
        <p:nvSpPr>
          <p:cNvPr id="175" name=""/>
          <p:cNvSpPr/>
          <p:nvPr/>
        </p:nvSpPr>
        <p:spPr>
          <a:xfrm>
            <a:off x="6142320" y="2224080"/>
            <a:ext cx="880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8MW @ $10</a:t>
            </a:r>
            <a:endParaRPr b="0" lang="en-US" sz="1000" strike="noStrike" u="none">
              <a:solidFill>
                <a:srgbClr val="000000"/>
              </a:solidFill>
              <a:effectLst/>
              <a:uFillTx/>
              <a:latin typeface="Times New Roman"/>
            </a:endParaRPr>
          </a:p>
        </p:txBody>
      </p:sp>
      <p:sp>
        <p:nvSpPr>
          <p:cNvPr id="176" name=""/>
          <p:cNvSpPr/>
          <p:nvPr/>
        </p:nvSpPr>
        <p:spPr>
          <a:xfrm>
            <a:off x="3095640" y="253512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$13</a:t>
            </a:r>
            <a:endParaRPr b="0" lang="en-US" sz="1000" strike="noStrike" u="none">
              <a:solidFill>
                <a:srgbClr val="000000"/>
              </a:solidFill>
              <a:effectLst/>
              <a:uFillTx/>
              <a:latin typeface="Times New Roman"/>
            </a:endParaRPr>
          </a:p>
        </p:txBody>
      </p:sp>
      <p:sp>
        <p:nvSpPr>
          <p:cNvPr id="177" name=""/>
          <p:cNvSpPr/>
          <p:nvPr/>
        </p:nvSpPr>
        <p:spPr>
          <a:xfrm>
            <a:off x="6550920" y="2475000"/>
            <a:ext cx="1312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balanced schedule</a:t>
            </a:r>
            <a:endParaRPr b="0" lang="en-US" sz="1000" strike="noStrike" u="none">
              <a:solidFill>
                <a:srgbClr val="000000"/>
              </a:solidFill>
              <a:effectLst/>
              <a:uFillTx/>
              <a:latin typeface="Times New Roman"/>
            </a:endParaRPr>
          </a:p>
        </p:txBody>
      </p:sp>
      <p:sp>
        <p:nvSpPr>
          <p:cNvPr id="178" name=""/>
          <p:cNvSpPr/>
          <p:nvPr/>
        </p:nvSpPr>
        <p:spPr>
          <a:xfrm>
            <a:off x="1463760" y="2874960"/>
            <a:ext cx="880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$15</a:t>
            </a:r>
            <a:endParaRPr b="0" lang="en-US" sz="1000" strike="noStrike" u="none">
              <a:solidFill>
                <a:srgbClr val="000000"/>
              </a:solidFill>
              <a:effectLst/>
              <a:uFillTx/>
              <a:latin typeface="Times New Roman"/>
            </a:endParaRPr>
          </a:p>
        </p:txBody>
      </p:sp>
      <p:sp>
        <p:nvSpPr>
          <p:cNvPr id="179" name=""/>
          <p:cNvSpPr/>
          <p:nvPr/>
        </p:nvSpPr>
        <p:spPr>
          <a:xfrm>
            <a:off x="3067200" y="3040200"/>
            <a:ext cx="9504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MCP</a:t>
            </a:r>
            <a:endParaRPr b="0" lang="en-US" sz="1000" strike="noStrike" u="none">
              <a:solidFill>
                <a:srgbClr val="000000"/>
              </a:solidFill>
              <a:effectLst/>
              <a:uFillTx/>
              <a:latin typeface="Times New Roman"/>
            </a:endParaRPr>
          </a:p>
        </p:txBody>
      </p:sp>
      <p:graphicFrame>
        <p:nvGraphicFramePr>
          <p:cNvPr id="180" name=""/>
          <p:cNvGraphicFramePr/>
          <p:nvPr/>
        </p:nvGraphicFramePr>
        <p:xfrm>
          <a:off x="223920" y="4251240"/>
          <a:ext cx="8704080" cy="1944720"/>
        </p:xfrm>
        <a:graphic>
          <a:graphicData uri="http://schemas.openxmlformats.org/drawingml/2006/table">
            <a:tbl>
              <a:tblPr/>
              <a:tblGrid>
                <a:gridCol w="3925800"/>
                <a:gridCol w="4778280"/>
              </a:tblGrid>
              <a:tr h="27684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Assumptions</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Steps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1696680">
                <a:tc>
                  <a:txBody>
                    <a:bodyPr lIns="90000" rIns="90000" tIns="46800" bIns="46800" anchor="t">
                      <a:noAutofit/>
                    </a:bodyPr>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contract prices fixed (Customer price fixed for variable volume)</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Enron imbalance settlements at MCP</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prices are bundled at full requirements price</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 2MW load curtailment position is taken</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Actual retail consumption is 9MW</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Actual generation is 8MW</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Actual load curtailment is 1MW (non-performance indicated by ROC)</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There is no RTO imbalance</a:t>
                      </a:r>
                      <a:endParaRPr b="0" lang="en-US" sz="9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Site Profile has volume obligation of 10 MW at $15/MW with customer</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Retail Trading picks up volume obligation of 10 MW at $13/MW with Site Profile</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Retail Trading exercises 2MW LC option at $9/MW with LC/DG/DSM</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picks up volume obligation of 8 MW at $12/MW with Retail Trading</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covers volume obligation by purchasing 8 MW at $10/MW</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submits balanced schedule to RTO (8 obligation, 8 production)</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Retail Trading reimburses Site Profile for lower consumption at MCP</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LC/DG/DSM reimburses Retail Trading for non-performance at MCP</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Site Profile settles with Customer Contract for actual consumption at $15</a:t>
                      </a: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81" name=""/>
          <p:cNvSpPr/>
          <p:nvPr/>
        </p:nvSpPr>
        <p:spPr>
          <a:xfrm>
            <a:off x="200160" y="1192320"/>
            <a:ext cx="8737560" cy="48420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This example adds a load curtailment position to the prior example. During the volume management process, it is determined that expected load curtailment did not occur.</a:t>
            </a:r>
            <a:endParaRPr b="0" lang="en-US" sz="1600" strike="noStrike" u="none">
              <a:solidFill>
                <a:srgbClr val="000000"/>
              </a:solidFill>
              <a:effectLst/>
              <a:uFillTx/>
              <a:latin typeface="Times New Roman"/>
            </a:endParaRPr>
          </a:p>
        </p:txBody>
      </p:sp>
      <p:sp>
        <p:nvSpPr>
          <p:cNvPr id="182" name=""/>
          <p:cNvSpPr/>
          <p:nvPr/>
        </p:nvSpPr>
        <p:spPr>
          <a:xfrm>
            <a:off x="1625760" y="2422440"/>
            <a:ext cx="74916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2654280" y="2556000"/>
            <a:ext cx="184140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 name=""/>
          <p:cNvSpPr/>
          <p:nvPr/>
        </p:nvSpPr>
        <p:spPr>
          <a:xfrm>
            <a:off x="4813200" y="2413080"/>
            <a:ext cx="95256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a:off x="6032520" y="2413080"/>
            <a:ext cx="99072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a:off x="6032520" y="2629080"/>
            <a:ext cx="219708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flipH="1">
            <a:off x="1562040" y="2844720"/>
            <a:ext cx="74952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 name=""/>
          <p:cNvSpPr/>
          <p:nvPr/>
        </p:nvSpPr>
        <p:spPr>
          <a:xfrm flipH="1">
            <a:off x="2577600" y="3060720"/>
            <a:ext cx="189252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 name=""/>
          <p:cNvSpPr/>
          <p:nvPr/>
        </p:nvSpPr>
        <p:spPr>
          <a:xfrm>
            <a:off x="2997360" y="255276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190" name=""/>
          <p:cNvSpPr/>
          <p:nvPr/>
        </p:nvSpPr>
        <p:spPr>
          <a:xfrm>
            <a:off x="1866960" y="241308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191" name=""/>
          <p:cNvSpPr/>
          <p:nvPr/>
        </p:nvSpPr>
        <p:spPr>
          <a:xfrm>
            <a:off x="4952880" y="2400480"/>
            <a:ext cx="165240" cy="17748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4</a:t>
            </a:r>
            <a:endParaRPr b="0" lang="en-US" sz="1000" strike="noStrike" u="none">
              <a:solidFill>
                <a:srgbClr val="000000"/>
              </a:solidFill>
              <a:effectLst/>
              <a:uFillTx/>
              <a:latin typeface="Times New Roman"/>
            </a:endParaRPr>
          </a:p>
        </p:txBody>
      </p:sp>
      <p:sp>
        <p:nvSpPr>
          <p:cNvPr id="192" name=""/>
          <p:cNvSpPr/>
          <p:nvPr/>
        </p:nvSpPr>
        <p:spPr>
          <a:xfrm>
            <a:off x="6261120" y="236232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5</a:t>
            </a:r>
            <a:endParaRPr b="0" lang="en-US" sz="1000" strike="noStrike" u="none">
              <a:solidFill>
                <a:srgbClr val="000000"/>
              </a:solidFill>
              <a:effectLst/>
              <a:uFillTx/>
              <a:latin typeface="Times New Roman"/>
            </a:endParaRPr>
          </a:p>
        </p:txBody>
      </p:sp>
      <p:sp>
        <p:nvSpPr>
          <p:cNvPr id="193" name=""/>
          <p:cNvSpPr/>
          <p:nvPr/>
        </p:nvSpPr>
        <p:spPr>
          <a:xfrm>
            <a:off x="7861320" y="250200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6</a:t>
            </a:r>
            <a:endParaRPr b="0" lang="en-US" sz="1000" strike="noStrike" u="none">
              <a:solidFill>
                <a:srgbClr val="000000"/>
              </a:solidFill>
              <a:effectLst/>
              <a:uFillTx/>
              <a:latin typeface="Times New Roman"/>
            </a:endParaRPr>
          </a:p>
        </p:txBody>
      </p:sp>
      <p:sp>
        <p:nvSpPr>
          <p:cNvPr id="194" name=""/>
          <p:cNvSpPr/>
          <p:nvPr/>
        </p:nvSpPr>
        <p:spPr>
          <a:xfrm>
            <a:off x="4089240" y="303516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8</a:t>
            </a:r>
            <a:endParaRPr b="0" lang="en-US" sz="1000" strike="noStrike" u="none">
              <a:solidFill>
                <a:srgbClr val="000000"/>
              </a:solidFill>
              <a:effectLst/>
              <a:uFillTx/>
              <a:latin typeface="Times New Roman"/>
            </a:endParaRPr>
          </a:p>
        </p:txBody>
      </p:sp>
      <p:sp>
        <p:nvSpPr>
          <p:cNvPr id="195" name=""/>
          <p:cNvSpPr/>
          <p:nvPr/>
        </p:nvSpPr>
        <p:spPr>
          <a:xfrm>
            <a:off x="2197080" y="274320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9</a:t>
            </a:r>
            <a:endParaRPr b="0" lang="en-US" sz="1000" strike="noStrike" u="none">
              <a:solidFill>
                <a:srgbClr val="000000"/>
              </a:solidFill>
              <a:effectLst/>
              <a:uFillTx/>
              <a:latin typeface="Times New Roman"/>
            </a:endParaRPr>
          </a:p>
        </p:txBody>
      </p:sp>
      <p:sp>
        <p:nvSpPr>
          <p:cNvPr id="196" name=""/>
          <p:cNvSpPr/>
          <p:nvPr/>
        </p:nvSpPr>
        <p:spPr>
          <a:xfrm>
            <a:off x="6883560" y="3327480"/>
            <a:ext cx="1320480" cy="825480"/>
          </a:xfrm>
          <a:prstGeom prst="cloudCallout">
            <a:avLst>
              <a:gd name="adj1" fmla="val 54449"/>
              <a:gd name="adj2" fmla="val -87305"/>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consumption &amp; production are balanced</a:t>
            </a:r>
            <a:endParaRPr b="0" lang="en-US" sz="1000" strike="noStrike" u="none">
              <a:solidFill>
                <a:srgbClr val="000000"/>
              </a:solidFill>
              <a:effectLst/>
              <a:uFillTx/>
              <a:latin typeface="Times New Roman"/>
            </a:endParaRPr>
          </a:p>
        </p:txBody>
      </p:sp>
      <p:sp>
        <p:nvSpPr>
          <p:cNvPr id="197" name=""/>
          <p:cNvSpPr/>
          <p:nvPr/>
        </p:nvSpPr>
        <p:spPr>
          <a:xfrm>
            <a:off x="4140360" y="3327480"/>
            <a:ext cx="1968480" cy="825480"/>
          </a:xfrm>
          <a:prstGeom prst="cloudCallout">
            <a:avLst>
              <a:gd name="adj1" fmla="val -37986"/>
              <a:gd name="adj2" fmla="val -87305"/>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Site Profile &amp; LC are each responsible for offsetting 1MW imbalances</a:t>
            </a:r>
            <a:endParaRPr b="0" lang="en-US" sz="1000" strike="noStrike" u="none">
              <a:solidFill>
                <a:srgbClr val="000000"/>
              </a:solidFill>
              <a:effectLst/>
              <a:uFillTx/>
              <a:latin typeface="Times New Roman"/>
            </a:endParaRPr>
          </a:p>
        </p:txBody>
      </p:sp>
      <p:sp>
        <p:nvSpPr>
          <p:cNvPr id="198" name=""/>
          <p:cNvSpPr/>
          <p:nvPr/>
        </p:nvSpPr>
        <p:spPr>
          <a:xfrm>
            <a:off x="3747240" y="2341440"/>
            <a:ext cx="8100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2MW @ $9</a:t>
            </a:r>
            <a:endParaRPr b="0" lang="en-US" sz="1000" strike="noStrike" u="none">
              <a:solidFill>
                <a:srgbClr val="000000"/>
              </a:solidFill>
              <a:effectLst/>
              <a:uFillTx/>
              <a:latin typeface="Times New Roman"/>
            </a:endParaRPr>
          </a:p>
        </p:txBody>
      </p:sp>
      <p:sp>
        <p:nvSpPr>
          <p:cNvPr id="199" name=""/>
          <p:cNvSpPr/>
          <p:nvPr/>
        </p:nvSpPr>
        <p:spPr>
          <a:xfrm>
            <a:off x="3733920" y="2371680"/>
            <a:ext cx="812520" cy="0"/>
          </a:xfrm>
          <a:prstGeom prst="line">
            <a:avLst/>
          </a:prstGeom>
          <a:ln w="9360">
            <a:solidFill>
              <a:srgbClr val="0000ff"/>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4051440" y="219708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3</a:t>
            </a:r>
            <a:endParaRPr b="0" lang="en-US" sz="1000" strike="noStrike" u="none">
              <a:solidFill>
                <a:srgbClr val="000000"/>
              </a:solidFill>
              <a:effectLst/>
              <a:uFillTx/>
              <a:latin typeface="Times New Roman"/>
            </a:endParaRPr>
          </a:p>
        </p:txBody>
      </p:sp>
      <p:sp>
        <p:nvSpPr>
          <p:cNvPr id="201" name=""/>
          <p:cNvSpPr/>
          <p:nvPr/>
        </p:nvSpPr>
        <p:spPr>
          <a:xfrm>
            <a:off x="3600360" y="2811600"/>
            <a:ext cx="9504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1MW @ MCP</a:t>
            </a:r>
            <a:endParaRPr b="0" lang="en-US" sz="1000" strike="noStrike" u="none">
              <a:solidFill>
                <a:srgbClr val="000000"/>
              </a:solidFill>
              <a:effectLst/>
              <a:uFillTx/>
              <a:latin typeface="Times New Roman"/>
            </a:endParaRPr>
          </a:p>
        </p:txBody>
      </p:sp>
      <p:sp>
        <p:nvSpPr>
          <p:cNvPr id="202" name=""/>
          <p:cNvSpPr/>
          <p:nvPr/>
        </p:nvSpPr>
        <p:spPr>
          <a:xfrm>
            <a:off x="3708360" y="2841480"/>
            <a:ext cx="87624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4051440" y="269244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7</a:t>
            </a:r>
            <a:endParaRPr b="0" lang="en-US" sz="1000" strike="noStrike" u="none">
              <a:solidFill>
                <a:srgbClr val="000000"/>
              </a:solidFill>
              <a:effectLst/>
              <a:uFillTx/>
              <a:latin typeface="Times New Roman"/>
            </a:endParaRPr>
          </a:p>
        </p:txBody>
      </p:sp>
      <p:sp>
        <p:nvSpPr>
          <p:cNvPr id="204" name="PlaceHolder 1"/>
          <p:cNvSpPr>
            <a:spLocks noGrp="1"/>
          </p:cNvSpPr>
          <p:nvPr>
            <p:ph type="title"/>
          </p:nvPr>
        </p:nvSpPr>
        <p:spPr>
          <a:xfrm>
            <a:off x="1231920" y="357120"/>
            <a:ext cx="7740720" cy="650880"/>
          </a:xfrm>
          <a:prstGeom prst="rect">
            <a:avLst/>
          </a:prstGeom>
          <a:noFill/>
          <a:ln w="0">
            <a:noFill/>
          </a:ln>
        </p:spPr>
        <p:txBody>
          <a:bodyPr lIns="91440" rIns="91440" tIns="45720" bIns="4572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Book Volume Management Example (with demand management)</a:t>
            </a:r>
            <a:endParaRPr b="1"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5"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Business Area Flows</a:t>
            </a:r>
            <a:endParaRPr b="1" lang="en-US" sz="3200" strike="noStrike" u="none">
              <a:solidFill>
                <a:srgbClr val="000000"/>
              </a:solidFill>
              <a:effectLst/>
              <a:uFillTx/>
              <a:latin typeface="Arial"/>
            </a:endParaRPr>
          </a:p>
        </p:txBody>
      </p:sp>
      <p:sp>
        <p:nvSpPr>
          <p:cNvPr id="206" name="PlaceHolder 2"/>
          <p:cNvSpPr>
            <a:spLocks noGrp="1"/>
          </p:cNvSpPr>
          <p:nvPr>
            <p:ph/>
          </p:nvPr>
        </p:nvSpPr>
        <p:spPr>
          <a:xfrm>
            <a:off x="1812960" y="1692000"/>
            <a:ext cx="5237280" cy="411300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Origination &amp; Structuring</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Wholesale Origination &amp; Structuring</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Risk Analysis</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Wholesale Risk Analysis</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Trading and Scheduling</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Wholesale Trading and Scheduling</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Volume Management and Settlements</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Wholesale Volume Management and Settlements</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Asset Management</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See Visio Drawings</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Personnel Involved</a:t>
            </a:r>
            <a:endParaRPr b="1" lang="en-US" sz="3200" strike="noStrike" u="none">
              <a:solidFill>
                <a:srgbClr val="000000"/>
              </a:solidFill>
              <a:effectLst/>
              <a:uFillTx/>
              <a:latin typeface="Arial"/>
            </a:endParaRPr>
          </a:p>
        </p:txBody>
      </p:sp>
      <p:graphicFrame>
        <p:nvGraphicFramePr>
          <p:cNvPr id="40" name=""/>
          <p:cNvGraphicFramePr/>
          <p:nvPr/>
        </p:nvGraphicFramePr>
        <p:xfrm>
          <a:off x="604800" y="1722600"/>
          <a:ext cx="7948800" cy="4589280"/>
        </p:xfrm>
        <a:graphic>
          <a:graphicData uri="http://schemas.openxmlformats.org/drawingml/2006/table">
            <a:tbl>
              <a:tblPr/>
              <a:tblGrid>
                <a:gridCol w="2338560"/>
                <a:gridCol w="1360440"/>
                <a:gridCol w="1360440"/>
                <a:gridCol w="1444680"/>
                <a:gridCol w="1444680"/>
              </a:tblGrid>
              <a:tr h="615240">
                <a:tc>
                  <a:txBody>
                    <a:bodyPr lIns="90000" rIns="90000" tIns="46800" bIns="46800" anchor="t">
                      <a:noAutofit/>
                    </a:bodyPr>
                    <a:p>
                      <a:pPr marL="223920" indent="-22392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Sponsors</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18720">
                      <a:solidFill>
                        <a:srgbClr val="000000"/>
                      </a:solidFill>
                      <a:prstDash val="solid"/>
                    </a:lnT>
                    <a:lnB w="5760">
                      <a:solidFill>
                        <a:srgbClr val="000000"/>
                      </a:solidFill>
                      <a:prstDash val="solid"/>
                    </a:lnB>
                    <a:solidFill>
                      <a:srgbClr val="66ffcc"/>
                    </a:solid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Tim Belden</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Kevin Presto</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Lloyd Will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a:noFill/>
                    </a:lnR>
                    <a:lnT w="18720">
                      <a:solidFill>
                        <a:srgbClr val="000000"/>
                      </a:solidFill>
                      <a:prstDash val="solid"/>
                    </a:lnT>
                    <a:lnB w="576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Anthony Dayao</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Beth Perlman</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a:noFill/>
                    </a:lnL>
                    <a:lnR>
                      <a:noFill/>
                    </a:lnR>
                    <a:lnT w="18720">
                      <a:solidFill>
                        <a:srgbClr val="000000"/>
                      </a:solidFill>
                      <a:prstDash val="solid"/>
                    </a:lnT>
                    <a:lnB w="5760">
                      <a:solidFill>
                        <a:srgbClr val="000000"/>
                      </a:solidFill>
                      <a:prstDash val="solid"/>
                    </a:lnB>
                    <a:noFill/>
                  </a:tcPr>
                </a:tc>
                <a:tc gridSpan="2">
                  <a:txBody>
                    <a:bodyPr lIns="90000" rIns="90000" tIns="46800" bIns="46800" anchor="t">
                      <a:noAutofit/>
                    </a:bodyPr>
                    <a:p>
                      <a:pPr marL="223920" indent="-223920">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a:noFill/>
                    </a:lnL>
                    <a:lnR w="18720">
                      <a:solidFill>
                        <a:srgbClr val="000000"/>
                      </a:solidFill>
                      <a:prstDash val="solid"/>
                    </a:lnR>
                    <a:lnT w="1872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430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Project Leads</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gridSpan="4">
                  <a:txBody>
                    <a:bodyPr lIns="90000" rIns="90000" tIns="46800" bIns="46800" anchor="t">
                      <a:noAutofit/>
                    </a:bodyPr>
                    <a:p>
                      <a:pPr marL="228600" indent="-22860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Todd Busby</a:t>
                      </a:r>
                      <a:endParaRPr b="0" lang="en-US" sz="1000" strike="noStrike" u="none">
                        <a:solidFill>
                          <a:srgbClr val="000000"/>
                        </a:solidFill>
                        <a:effectLst/>
                        <a:uFillTx/>
                        <a:latin typeface="Times New Roman"/>
                      </a:endParaRPr>
                    </a:p>
                    <a:p>
                      <a:pPr marL="228600" indent="-22860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Debra Bailey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2768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gridSpan="2">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Retail Power</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cc"/>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gridSpan="2">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Wholesale Power</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solidFill>
                      <a:srgbClr val="ffffcc"/>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430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Origination and Structuring</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Paige Grumulaitis</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Greg Nikkel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Todd Busby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430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Trading and Scheduling</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Rogers Herndon</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Jeff Richter</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a:noFill/>
                    </a:lnR>
                    <a:lnT w="5760">
                      <a:solidFill>
                        <a:srgbClr val="000000"/>
                      </a:solidFill>
                      <a:prstDash val="solid"/>
                    </a:lnT>
                    <a:lnB w="576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Narsimha Misra</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a:noFill/>
                    </a:lnL>
                    <a:lnR w="5760">
                      <a:solidFill>
                        <a:srgbClr val="000000"/>
                      </a:solidFill>
                      <a:prstDash val="solid"/>
                    </a:lnR>
                    <a:lnT w="5760">
                      <a:solidFill>
                        <a:srgbClr val="000000"/>
                      </a:solidFill>
                      <a:prstDash val="solid"/>
                    </a:lnT>
                    <a:lnB w="5760">
                      <a:solidFill>
                        <a:srgbClr val="000000"/>
                      </a:solidFill>
                      <a:prstDash val="solid"/>
                    </a:lnB>
                    <a:no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Corry Bentley</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Smith Day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6152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Volume Risk Management</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Fred Kelly</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Greg Woulfe</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Malik Avs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a:noFill/>
                    </a:lnR>
                    <a:lnT w="5760">
                      <a:solidFill>
                        <a:srgbClr val="000000"/>
                      </a:solidFill>
                      <a:prstDash val="solid"/>
                    </a:lnT>
                    <a:lnB w="576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Vladimir Gorny</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Mike Frazier</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Beth Jenkins</a:t>
                      </a: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a:txBody>
                  <a:tcPr anchor="t" marL="90000" marR="90000">
                    <a:lnL>
                      <a:noFill/>
                    </a:lnL>
                    <a:lnR w="5760">
                      <a:solidFill>
                        <a:srgbClr val="000000"/>
                      </a:solidFill>
                      <a:prstDash val="solid"/>
                    </a:lnR>
                    <a:lnT w="5760">
                      <a:solidFill>
                        <a:srgbClr val="000000"/>
                      </a:solidFill>
                      <a:prstDash val="solid"/>
                    </a:lnT>
                    <a:lnB w="5760">
                      <a:solidFill>
                        <a:srgbClr val="000000"/>
                      </a:solidFill>
                      <a:prstDash val="solid"/>
                    </a:lnB>
                    <a:no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430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Risk</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Kristin Albrecht</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Todd Busby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Stacey White</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Todd Busby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4597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Volume Management, Settlements and Invoicing</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Murray O’Neil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Thresa Allen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2768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Asset Management</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Fred Kelly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gridSpan="2">
                  <a:txBody>
                    <a:bodyPr lIns="90000" rIns="90000" tIns="46800" bIns="46800" anchor="t">
                      <a:noAutofit/>
                    </a:bodyPr>
                    <a:p>
                      <a:pPr indent="22860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Lloyd Will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6152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IT</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18720">
                      <a:solidFill>
                        <a:srgbClr val="000000"/>
                      </a:solidFill>
                      <a:prstDash val="solid"/>
                    </a:lnB>
                    <a:solidFill>
                      <a:srgbClr val="66ffcc"/>
                    </a:solid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Anthony Dayao</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Neal Symms</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Mike Fink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a:noFill/>
                    </a:lnR>
                    <a:lnT w="5760">
                      <a:solidFill>
                        <a:srgbClr val="000000"/>
                      </a:solidFill>
                      <a:prstDash val="solid"/>
                    </a:lnT>
                    <a:lnB w="1872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Kenny Ha</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Pablo Pissanetzky</a:t>
                      </a:r>
                      <a:endParaRPr b="0" lang="en-US" sz="1000" strike="noStrike" u="none">
                        <a:solidFill>
                          <a:srgbClr val="000000"/>
                        </a:solidFill>
                        <a:effectLst/>
                        <a:uFillTx/>
                        <a:latin typeface="Times New Roman"/>
                      </a:endParaRPr>
                    </a:p>
                  </a:txBody>
                  <a:tcPr anchor="t" marL="90000" marR="90000">
                    <a:lnL>
                      <a:noFill/>
                    </a:lnL>
                    <a:lnR w="5760">
                      <a:solidFill>
                        <a:srgbClr val="000000"/>
                      </a:solidFill>
                      <a:prstDash val="solid"/>
                    </a:lnR>
                    <a:lnT w="5760">
                      <a:solidFill>
                        <a:srgbClr val="000000"/>
                      </a:solidFill>
                      <a:prstDash val="solid"/>
                    </a:lnT>
                    <a:lnB w="1872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David Poston</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John Warner</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Duong Luu</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a:noFill/>
                    </a:lnR>
                    <a:lnT w="5760">
                      <a:solidFill>
                        <a:srgbClr val="000000"/>
                      </a:solidFill>
                      <a:prstDash val="solid"/>
                    </a:lnT>
                    <a:lnB w="1872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Norman Lee</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Steve Nat</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Mike Marryott</a:t>
                      </a:r>
                      <a:endParaRPr b="0" lang="en-US" sz="1000" strike="noStrike" u="none">
                        <a:solidFill>
                          <a:srgbClr val="000000"/>
                        </a:solidFill>
                        <a:effectLst/>
                        <a:uFillTx/>
                        <a:latin typeface="Times New Roman"/>
                      </a:endParaRPr>
                    </a:p>
                  </a:txBody>
                  <a:tcPr anchor="t" marL="90000" marR="90000">
                    <a:lnL>
                      <a:noFill/>
                    </a:lnL>
                    <a:lnR w="18720">
                      <a:solidFill>
                        <a:srgbClr val="000000"/>
                      </a:solidFill>
                      <a:prstDash val="solid"/>
                    </a:lnR>
                    <a:lnT w="5760">
                      <a:solidFill>
                        <a:srgbClr val="000000"/>
                      </a:solidFill>
                      <a:prstDash val="solid"/>
                    </a:lnT>
                    <a:lnB w="18720">
                      <a:solidFill>
                        <a:srgbClr val="000000"/>
                      </a:solidFill>
                      <a:prstDash val="solid"/>
                    </a:lnB>
                    <a:noFill/>
                  </a:tcPr>
                </a:tc>
              </a:tr>
            </a:tbl>
          </a:graphicData>
        </a:graphic>
      </p:graphicFrame>
      <p:sp>
        <p:nvSpPr>
          <p:cNvPr id="41" name=""/>
          <p:cNvSpPr/>
          <p:nvPr/>
        </p:nvSpPr>
        <p:spPr>
          <a:xfrm>
            <a:off x="184320" y="1201680"/>
            <a:ext cx="8737560" cy="48420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project team gathered information through discussions with Enron management from different business and IT groups.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Summarized Findings &amp; Information Flow</a:t>
            </a:r>
            <a:endParaRPr b="1" lang="en-US" sz="3200" strike="noStrike" u="none">
              <a:solidFill>
                <a:srgbClr val="000000"/>
              </a:solidFill>
              <a:effectLst/>
              <a:uFillTx/>
              <a:latin typeface="Arial"/>
            </a:endParaRPr>
          </a:p>
        </p:txBody>
      </p:sp>
      <p:sp>
        <p:nvSpPr>
          <p:cNvPr id="43" name="PlaceHolder 2"/>
          <p:cNvSpPr>
            <a:spLocks noGrp="1"/>
          </p:cNvSpPr>
          <p:nvPr>
            <p:ph/>
          </p:nvPr>
        </p:nvSpPr>
        <p:spPr>
          <a:xfrm>
            <a:off x="301680" y="1263240"/>
            <a:ext cx="3944880" cy="4838760"/>
          </a:xfrm>
          <a:prstGeom prst="rect">
            <a:avLst/>
          </a:prstGeom>
          <a:noFill/>
          <a:ln w="0">
            <a:noFill/>
          </a:ln>
        </p:spPr>
        <p:txBody>
          <a:bodyPr lIns="90360" rIns="90360" tIns="44280" bIns="44280" anchor="t">
            <a:normAutofit lnSpcReduction="9999"/>
          </a:bodyPr>
          <a:p>
            <a:pPr indent="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Commonality Across Retail &amp; Wholesale Power Functions</a:t>
            </a:r>
            <a:endParaRPr b="0" lang="en-US" sz="14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Enter and manage shaped and block positions </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Valuate, liquidate and flash shaped and blocked positions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Allocate RTO volumes and charges to counterparties and books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Establish positions and generate invoices with counterparties and customers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Monitor and control physical assets to support demand management and generation products</a:t>
            </a:r>
            <a:endParaRPr b="0" lang="en-US" sz="1200" strike="noStrike" u="none">
              <a:solidFill>
                <a:srgbClr val="000000"/>
              </a:solidFill>
              <a:effectLst/>
              <a:uFillTx/>
              <a:latin typeface="Arial"/>
            </a:endParaRPr>
          </a:p>
          <a:p>
            <a:pPr indent="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Multiple Architectures Performing Similar Functions Across Retail &amp; Wholesale Power</a:t>
            </a:r>
            <a:endParaRPr b="0" lang="en-US" sz="14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Calculation engines used for structuring, valuation, liquidation and settlements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Deal entry infrastructures, e.g., EnPower, Everest, spreadsheets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Volume management infrastructures, e.g., spreadsheets, ESCA, VMS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Scheduling infrastructures, e.g., FSP, ESCA, spreadsheets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Reporting infrastructures  </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Billing/settlement systems (CSC, Avista, Genesys, UNIFY, Edge - Calgary)</a:t>
            </a:r>
            <a:endParaRPr b="0" lang="en-US" sz="1200" strike="noStrike" u="none">
              <a:solidFill>
                <a:srgbClr val="000000"/>
              </a:solidFill>
              <a:effectLst/>
              <a:uFillTx/>
              <a:latin typeface="Arial"/>
            </a:endParaRPr>
          </a:p>
          <a:p>
            <a:pPr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graphicFrame>
        <p:nvGraphicFramePr>
          <p:cNvPr id="44" name=""/>
          <p:cNvGraphicFramePr/>
          <p:nvPr/>
        </p:nvGraphicFramePr>
        <p:xfrm>
          <a:off x="4587840" y="1400040"/>
          <a:ext cx="4149720" cy="4621320"/>
        </p:xfrm>
        <a:graphic>
          <a:graphicData uri="http://schemas.openxmlformats.org/presentationml/2006/ole">
            <p:oleObj r:id="rId1" spid="">
              <p:embed/>
              <p:pic>
                <p:nvPicPr>
                  <p:cNvPr id="45" name="" descr=""/>
                  <p:cNvPicPr/>
                  <p:nvPr/>
                </p:nvPicPr>
                <p:blipFill>
                  <a:blip r:embed="rId2"/>
                  <a:stretch/>
                </p:blipFill>
                <p:spPr>
                  <a:xfrm>
                    <a:off x="4587840" y="1400040"/>
                    <a:ext cx="4149720" cy="4621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January 2002 Functional Architecture - Assumptions</a:t>
            </a:r>
            <a:endParaRPr b="1" lang="en-US" sz="3200" strike="noStrike" u="none">
              <a:solidFill>
                <a:srgbClr val="000000"/>
              </a:solidFill>
              <a:effectLst/>
              <a:uFillTx/>
              <a:latin typeface="Arial"/>
            </a:endParaRPr>
          </a:p>
        </p:txBody>
      </p:sp>
      <p:sp>
        <p:nvSpPr>
          <p:cNvPr id="47" name="PlaceHolder 2"/>
          <p:cNvSpPr>
            <a:spLocks noGrp="1"/>
          </p:cNvSpPr>
          <p:nvPr>
            <p:ph/>
          </p:nvPr>
        </p:nvSpPr>
        <p:spPr>
          <a:xfrm>
            <a:off x="339480" y="1450440"/>
            <a:ext cx="3716280" cy="4557960"/>
          </a:xfrm>
          <a:prstGeom prst="rect">
            <a:avLst/>
          </a:prstGeom>
          <a:noFill/>
          <a:ln w="0">
            <a:noFill/>
          </a:ln>
        </p:spPr>
        <p:txBody>
          <a:bodyPr lIns="90360" rIns="90360" tIns="44280" bIns="44280" anchor="t">
            <a:normAutofit/>
          </a:bodyPr>
          <a:p>
            <a:pPr marL="343080" indent="-343080">
              <a:lnSpc>
                <a:spcPct val="9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Wholesale</a:t>
            </a:r>
            <a:endParaRPr b="0" lang="en-US" sz="14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Existing EnPower Infrastructure</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FSP for scheduling to California/Canada markets, ESCA MOS for ERCOT scheduling, and websites/spreadsheets for other markets</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VMS for California/Canada volume management, ESCA for ERCOT volume management, and spreadsheets for other markets</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Unify for billing/settlements</a:t>
            </a:r>
            <a:endParaRPr b="0" lang="en-US" sz="1200" strike="noStrike" u="none">
              <a:solidFill>
                <a:srgbClr val="000000"/>
              </a:solidFill>
              <a:effectLst/>
              <a:uFillTx/>
              <a:latin typeface="Arial"/>
            </a:endParaRPr>
          </a:p>
          <a:p>
            <a:pPr marL="343080" indent="0">
              <a:lnSpc>
                <a:spcPct val="9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343080">
              <a:lnSpc>
                <a:spcPct val="9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Retail</a:t>
            </a:r>
            <a:endParaRPr b="0" lang="en-US" sz="14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Deal View/Dove used for deal structuring, pricing, and valuation</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Everest database / Deal View architecture to manage positions</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KOUFAX for curve management</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Ranger to store billing history</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EnPower for blocked deal entry (PortCalc results pushed Everest database)</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CSC, Avista and spreadsheets for billing/settlements</a:t>
            </a:r>
            <a:endParaRPr b="0" lang="en-US" sz="1200" strike="noStrike" u="none">
              <a:solidFill>
                <a:srgbClr val="000000"/>
              </a:solidFill>
              <a:effectLst/>
              <a:uFillTx/>
              <a:latin typeface="Arial"/>
            </a:endParaRPr>
          </a:p>
        </p:txBody>
      </p:sp>
      <p:graphicFrame>
        <p:nvGraphicFramePr>
          <p:cNvPr id="48" name=""/>
          <p:cNvGraphicFramePr/>
          <p:nvPr/>
        </p:nvGraphicFramePr>
        <p:xfrm>
          <a:off x="4176720" y="1214280"/>
          <a:ext cx="4967280" cy="5005440"/>
        </p:xfrm>
        <a:graphic>
          <a:graphicData uri="http://schemas.openxmlformats.org/presentationml/2006/ole">
            <p:oleObj r:id="rId1" spid="">
              <p:embed/>
              <p:pic>
                <p:nvPicPr>
                  <p:cNvPr id="49" name="" descr=""/>
                  <p:cNvPicPr/>
                  <p:nvPr/>
                </p:nvPicPr>
                <p:blipFill>
                  <a:blip r:embed="rId2"/>
                  <a:stretch/>
                </p:blipFill>
                <p:spPr>
                  <a:xfrm>
                    <a:off x="4176720" y="1214280"/>
                    <a:ext cx="4967280" cy="50054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1130040" y="243000"/>
            <a:ext cx="785484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June 2002 Functional Architecture  </a:t>
            </a:r>
            <a:endParaRPr b="1" lang="en-US" sz="3200" strike="noStrike" u="none">
              <a:solidFill>
                <a:srgbClr val="000000"/>
              </a:solidFill>
              <a:effectLst/>
              <a:uFillTx/>
              <a:latin typeface="Arial"/>
            </a:endParaRPr>
          </a:p>
        </p:txBody>
      </p:sp>
      <p:sp>
        <p:nvSpPr>
          <p:cNvPr id="51" name="PlaceHolder 2"/>
          <p:cNvSpPr>
            <a:spLocks noGrp="1"/>
          </p:cNvSpPr>
          <p:nvPr>
            <p:ph/>
          </p:nvPr>
        </p:nvSpPr>
        <p:spPr>
          <a:xfrm>
            <a:off x="301680" y="1197000"/>
            <a:ext cx="3843360" cy="4113360"/>
          </a:xfrm>
          <a:prstGeom prst="rect">
            <a:avLst/>
          </a:prstGeom>
          <a:noFill/>
          <a:ln w="0">
            <a:noFill/>
          </a:ln>
        </p:spPr>
        <p:txBody>
          <a:bodyPr lIns="90360" rIns="90360" tIns="44280" bIns="44280" anchor="t">
            <a:normAutofit fontScale="92500" lnSpcReduction="9999"/>
          </a:bodyPr>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Business Requirements</a:t>
            </a:r>
            <a:endParaRPr b="0" lang="en-US" sz="16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Provide an integrated view of wholesale and retail positions</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Provide Wholesale an Retail efficient data models for both shaped deals and blocked deals</a:t>
            </a:r>
            <a:endParaRPr b="0" lang="en-US" sz="1400" strike="noStrike" u="none">
              <a:solidFill>
                <a:srgbClr val="000000"/>
              </a:solidFill>
              <a:effectLst/>
              <a:uFillTx/>
              <a:latin typeface="Arial"/>
            </a:endParaRPr>
          </a:p>
          <a:p>
            <a:pPr marL="343080" indent="0">
              <a:lnSpc>
                <a:spcPct val="90000"/>
              </a:lnSpc>
              <a:spcBef>
                <a:spcPts val="437"/>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Architecture Recommendations</a:t>
            </a:r>
            <a:endParaRPr b="0" lang="en-US" sz="16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Common interface for deal capture linked to Everest database and EnPower database</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Shaped deals stored in Everest and blocked deals stored in EnPower</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Shaped deals valued in Dove, block deals valued in PortCalc</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 Wholesale and other commodity positions provided by consolidated postion manager</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Curve management provided by integrated curve manager</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Integrated reporting provided by shared reporting mechanism</a:t>
            </a:r>
            <a:endParaRPr b="0" lang="en-US" sz="1400" strike="noStrike" u="none">
              <a:solidFill>
                <a:srgbClr val="000000"/>
              </a:solidFill>
              <a:effectLst/>
              <a:uFillTx/>
              <a:latin typeface="Arial"/>
            </a:endParaRPr>
          </a:p>
        </p:txBody>
      </p:sp>
      <p:graphicFrame>
        <p:nvGraphicFramePr>
          <p:cNvPr id="52" name=""/>
          <p:cNvGraphicFramePr/>
          <p:nvPr/>
        </p:nvGraphicFramePr>
        <p:xfrm>
          <a:off x="4402080" y="1417680"/>
          <a:ext cx="4741920" cy="4722840"/>
        </p:xfrm>
        <a:graphic>
          <a:graphicData uri="http://schemas.openxmlformats.org/presentationml/2006/ole">
            <p:oleObj r:id="rId1" spid="">
              <p:embed/>
              <p:pic>
                <p:nvPicPr>
                  <p:cNvPr id="53" name="" descr=""/>
                  <p:cNvPicPr/>
                  <p:nvPr/>
                </p:nvPicPr>
                <p:blipFill>
                  <a:blip r:embed="rId2"/>
                  <a:stretch/>
                </p:blipFill>
                <p:spPr>
                  <a:xfrm>
                    <a:off x="4402080" y="1417680"/>
                    <a:ext cx="4741920" cy="4722840"/>
                  </a:xfrm>
                  <a:prstGeom prst="rect">
                    <a:avLst/>
                  </a:prstGeom>
                  <a:noFill/>
                  <a:ln w="0">
                    <a:noFill/>
                  </a:ln>
                </p:spPr>
              </p:pic>
            </p:oleObj>
          </a:graphicData>
        </a:graphic>
      </p:graphicFrame>
      <p:sp>
        <p:nvSpPr>
          <p:cNvPr id="54" name=""/>
          <p:cNvSpPr txBox="1"/>
          <p:nvPr/>
        </p:nvSpPr>
        <p:spPr>
          <a:xfrm rot="3505200">
            <a:off x="7128000" y="1481760"/>
            <a:ext cx="1438560" cy="871560"/>
          </a:xfrm>
          <a:prstGeom prst="rect">
            <a:avLst/>
          </a:prstGeom>
        </p:spPr>
        <p:txBody>
          <a:bodyPr wrap="none" lIns="90000" rIns="90000" tIns="46800" bIns="46800" anchor="ctr" anchorCtr="1">
            <a:prstTxWarp prst="textSlantUp">
              <a:avLst>
                <a:gd name="adj" fmla="val 55556"/>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pc="3" strike="noStrike" u="none">
                <a:ln w="9360">
                  <a:solidFill>
                    <a:srgbClr val="000000"/>
                  </a:solidFill>
                  <a:miter/>
                </a:ln>
                <a:solidFill>
                  <a:srgbClr val="000000">
                    <a:alpha val="50000"/>
                  </a:srgbClr>
                </a:solidFill>
                <a:uFillTx/>
                <a:latin typeface="Times New Roman"/>
              </a:rPr>
              <a:t>Illustrative</a:t>
            </a:r>
            <a:endParaRPr b="0" lang="en-US" sz="1800" spc="3" strike="noStrike" u="none">
              <a:ln w="9360">
                <a:solidFill>
                  <a:srgbClr val="000000"/>
                </a:solidFill>
                <a:miter/>
              </a:ln>
              <a:solidFill>
                <a:srgbClr val="000000">
                  <a:alpha val="50000"/>
                </a:srgbClr>
              </a:solidFill>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1104480" y="357120"/>
            <a:ext cx="786780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June 2003 Functional Architecture </a:t>
            </a:r>
            <a:endParaRPr b="1" lang="en-US" sz="3200" strike="noStrike" u="none">
              <a:solidFill>
                <a:srgbClr val="000000"/>
              </a:solidFill>
              <a:effectLst/>
              <a:uFillTx/>
              <a:latin typeface="Arial"/>
            </a:endParaRPr>
          </a:p>
        </p:txBody>
      </p:sp>
      <p:sp>
        <p:nvSpPr>
          <p:cNvPr id="56" name="PlaceHolder 2"/>
          <p:cNvSpPr>
            <a:spLocks noGrp="1"/>
          </p:cNvSpPr>
          <p:nvPr>
            <p:ph/>
          </p:nvPr>
        </p:nvSpPr>
        <p:spPr>
          <a:xfrm>
            <a:off x="289080" y="1552320"/>
            <a:ext cx="3944880" cy="4290840"/>
          </a:xfrm>
          <a:prstGeom prst="rect">
            <a:avLst/>
          </a:prstGeom>
          <a:noFill/>
          <a:ln w="0">
            <a:noFill/>
          </a:ln>
        </p:spPr>
        <p:txBody>
          <a:bodyPr lIns="90360" rIns="90360" tIns="44280" bIns="44280" anchor="t">
            <a:normAutofit/>
          </a:bodyPr>
          <a:p>
            <a:pPr marL="343080" indent="-343080">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Business Requirements</a:t>
            </a:r>
            <a:endParaRPr b="0" lang="en-US" sz="14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Eliminate unnecessary reconciliation between systems</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Support single integrated process for volume management</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Support rapid flash to actual analysis</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Support integrated view of profits &amp; losses</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Different types of deals entered efficiently</a:t>
            </a:r>
            <a:endParaRPr b="0" lang="en-US" sz="1200" strike="noStrike" u="none">
              <a:solidFill>
                <a:srgbClr val="000000"/>
              </a:solidFill>
              <a:effectLst/>
              <a:uFillTx/>
              <a:latin typeface="Arial"/>
            </a:endParaRPr>
          </a:p>
          <a:p>
            <a:pPr marL="343080" indent="-343080">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Architecture Recommendations</a:t>
            </a:r>
            <a:endParaRPr b="0" lang="en-US" sz="14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Single position management application</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Single curve management application</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Flexible deal entry</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Common volume management engine</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Single settlements engine for gas and power</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Flexible and integrated reporting engine, e.g., positions, P&amp;L</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Common repositories for all shared data</a:t>
            </a:r>
            <a:endParaRPr b="0" lang="en-US" sz="1200" strike="noStrike" u="none">
              <a:solidFill>
                <a:srgbClr val="000000"/>
              </a:solidFill>
              <a:effectLst/>
              <a:uFillTx/>
              <a:latin typeface="Arial"/>
            </a:endParaRPr>
          </a:p>
        </p:txBody>
      </p:sp>
      <p:graphicFrame>
        <p:nvGraphicFramePr>
          <p:cNvPr id="57" name=""/>
          <p:cNvGraphicFramePr/>
          <p:nvPr/>
        </p:nvGraphicFramePr>
        <p:xfrm>
          <a:off x="4286160" y="1298520"/>
          <a:ext cx="4469040" cy="4981680"/>
        </p:xfrm>
        <a:graphic>
          <a:graphicData uri="http://schemas.openxmlformats.org/presentationml/2006/ole">
            <p:oleObj r:id="rId1" spid="">
              <p:embed/>
              <p:pic>
                <p:nvPicPr>
                  <p:cNvPr id="58" name="" descr=""/>
                  <p:cNvPicPr/>
                  <p:nvPr/>
                </p:nvPicPr>
                <p:blipFill>
                  <a:blip r:embed="rId2"/>
                  <a:stretch/>
                </p:blipFill>
                <p:spPr>
                  <a:xfrm>
                    <a:off x="4286160" y="1298520"/>
                    <a:ext cx="4469040" cy="4981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Open Issues</a:t>
            </a:r>
            <a:endParaRPr b="1" lang="en-US" sz="3200" strike="noStrike" u="none">
              <a:solidFill>
                <a:srgbClr val="000000"/>
              </a:solidFill>
              <a:effectLst/>
              <a:uFillTx/>
              <a:latin typeface="Arial"/>
            </a:endParaRPr>
          </a:p>
        </p:txBody>
      </p:sp>
      <p:sp>
        <p:nvSpPr>
          <p:cNvPr id="60" name="PlaceHolder 2"/>
          <p:cNvSpPr>
            <a:spLocks noGrp="1"/>
          </p:cNvSpPr>
          <p:nvPr>
            <p:ph/>
          </p:nvPr>
        </p:nvSpPr>
        <p:spPr>
          <a:xfrm>
            <a:off x="596880" y="1689120"/>
            <a:ext cx="7772400" cy="4114800"/>
          </a:xfrm>
          <a:prstGeom prst="rect">
            <a:avLst/>
          </a:prstGeom>
          <a:noFill/>
          <a:ln w="0">
            <a:noFill/>
          </a:ln>
        </p:spPr>
        <p:txBody>
          <a:bodyPr lIns="90360" rIns="90360" tIns="44280" bIns="44280" anchor="t">
            <a:normAutofit/>
          </a:bodyPr>
          <a:p>
            <a:pPr marL="343080" indent="-343080">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Power IT and operations remain organizationally divided between Wholesale and Retail</a:t>
            </a:r>
            <a:endParaRPr b="0" lang="en-US" sz="16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Wholesale and Retail trading under one management structure and have developed one systems architecture business vision  </a:t>
            </a:r>
            <a:endParaRPr b="0" lang="en-US" sz="14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WHS and retail IT developing separate solutions to support wholesale and retail requirements (blocked versus shaped deals)</a:t>
            </a:r>
            <a:endParaRPr b="0" lang="en-US" sz="14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Wholesale FSP, VMS and Curve Manager applications require EnPower architecture and will not run on Everest </a:t>
            </a:r>
            <a:endParaRPr b="0" lang="en-US" sz="14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Divided teams will prohibit achieving integrated June ’02 and June ’03 visions</a:t>
            </a:r>
            <a:br>
              <a:rPr sz="1400"/>
            </a:b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a:p>
            <a:pPr marL="343080" indent="-343080">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Settlements development efforts are not global</a:t>
            </a:r>
            <a:endParaRPr b="0" lang="en-US" sz="16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 wholesale and Canada developing separate solutions</a:t>
            </a:r>
            <a:endParaRPr b="0" lang="en-US" sz="14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 movement towards single settlements system</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Coordinated effort required to manage the design, development, test and transition of the business to the June ’02 and June ’03 visions</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6190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2001-03-23T16:29:49Z</dcterms:created>
  <dc:creator>mani.v.vadari</dc:creator>
  <dc:description>Accenture Sample Presentation v9.1</dc:description>
  <dc:language>en-US</dc:language>
  <cp:lastModifiedBy>dbailey2</cp:lastModifiedBy>
  <cp:lastPrinted>2000-08-10T18:13:38Z</cp:lastPrinted>
  <dcterms:modified xsi:type="dcterms:W3CDTF">2001-11-06T15:31:55Z</dcterms:modified>
  <cp:revision>283</cp:revision>
  <dc:subject/>
  <dc:title>Enron Trading Capability Assessment</dc:title>
</cp:coreProperties>
</file>