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png" ContentType="image/png"/>
  <Override PartName="/ppt/media/image3.wmf" ContentType="image/x-wmf"/>
  <Override PartName="/ppt/media/image4.wmf" ContentType="image/x-wmf"/>
  <Override PartName="/ppt/media/image5.wmf" ContentType="image/x-wmf"/>
  <Override PartName="/ppt/media/image6.wmf" ContentType="image/x-wmf"/>
  <Override PartName="/ppt/media/image7.wmf" ContentType="image/x-wmf"/>
  <Override PartName="/ppt/media/image8.wmf" ContentType="image/x-wmf"/>
  <Override PartName="/ppt/embeddings/oleObject1.bin" ContentType="application/vnd.openxmlformats-officedocument.oleObject"/>
  <Override PartName="/ppt/embeddings/oleObject1.xlsx" ContentType="application/vnd.openxmlformats-officedocument.spreadsheetml.sheet"/>
  <Override PartName="/ppt/slides/_rels/slide15.xml.rels" ContentType="application/vnd.openxmlformats-package.relationships+xml"/>
  <Override PartName="/ppt/slides/_rels/slide7.xml.rels" ContentType="application/vnd.openxmlformats-package.relationships+xml"/>
  <Override PartName="/ppt/slides/_rels/slide24.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34.xml.rels" ContentType="application/vnd.openxmlformats-package.relationships+xml"/>
  <Override PartName="/ppt/slides/_rels/slide33.xml.rels" ContentType="application/vnd.openxmlformats-package.relationships+xml"/>
  <Override PartName="/ppt/slides/_rels/slide32.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31.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28.xml.rels" ContentType="application/vnd.openxmlformats-package.relationships+xml"/>
  <Override PartName="/ppt/slides/_rels/slide19.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27.xml.rels" ContentType="application/vnd.openxmlformats-package.relationships+xml"/>
  <Override PartName="/ppt/slides/_rels/slide6.xml.rels" ContentType="application/vnd.openxmlformats-package.relationships+xml"/>
  <Override PartName="/ppt/slides/_rels/slide23.xml.rels" ContentType="application/vnd.openxmlformats-package.relationships+xml"/>
  <Override PartName="/ppt/slides/_rels/slide35.xml.rels" ContentType="application/vnd.openxmlformats-package.relationships+xml"/>
  <Override PartName="/ppt/slides/_rels/slide12.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18.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25.xml.rels" ContentType="application/vnd.openxmlformats-package.relationships+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19.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22.xml" ContentType="application/vnd.openxmlformats-officedocument.presentationml.slide+xml"/>
  <Override PartName="/ppt/slides/slide34.xml" ContentType="application/vnd.openxmlformats-officedocument.presentationml.slide+xml"/>
  <Override PartName="/ppt/slides/slide23.xml" ContentType="application/vnd.openxmlformats-officedocument.presentationml.slide+xml"/>
  <Override PartName="/ppt/slides/slide35.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11.xml" ContentType="application/vnd.openxmlformats-officedocument.presentationml.slide+xml"/>
  <Override PartName="/ppt/slides/slide3.xml" ContentType="application/vnd.openxmlformats-officedocument.presentationml.slide+xml"/>
  <Override PartName="/ppt/slides/slide9.xml" ContentType="application/vnd.openxmlformats-officedocument.presentationml.slide+xml"/>
  <Override PartName="/ppt/slides/slide17.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16.xml" ContentType="application/vnd.openxmlformats-officedocument.presentationml.slide+xml"/>
  <Override PartName="/ppt/slides/slide1.xml" ContentType="application/vnd.openxmlformats-officedocument.presentationml.slide+xml"/>
  <Override PartName="/ppt/slides/slide7.xml" ContentType="application/vnd.openxmlformats-officedocument.presentationml.slide+xml"/>
  <Override PartName="/ppt/slides/slide15.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Lst>
  <p:sldSz cx="9144000" cy="6858000"/>
  <p:notesSz cx="7034213" cy="9194800"/>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AndClipArt" preserve="1">
  <p:cSld name="Default">
    <p:bg>
      <p:bgPr>
        <a:solidFill>
          <a:srgbClr val="ffffff"/>
        </a:solidFill>
      </p:bgPr>
    </p:bg>
    <p:spTree>
      <p:nvGrpSpPr>
        <p:cNvPr id="1" name=""/>
        <p:cNvGrpSpPr/>
        <p:nvPr/>
      </p:nvGrpSpPr>
      <p:grpSpPr>
        <a:xfrm>
          <a:off x="0" y="0"/>
          <a:ext cx="0" cy="0"/>
          <a:chOff x="0" y="0"/>
          <a:chExt cx="0" cy="0"/>
        </a:xfrm>
      </p:grpSpPr>
      <p:sp>
        <p:nvSpPr>
          <p:cNvPr id="0" name="AC Banner"/>
          <p:cNvSpPr/>
          <p:nvPr/>
        </p:nvSpPr>
        <p:spPr>
          <a:xfrm>
            <a:off x="0" y="0"/>
            <a:ext cx="9144000" cy="11080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 name="PlaceHolder 1"/>
          <p:cNvSpPr>
            <a:spLocks noGrp="1"/>
          </p:cNvSpPr>
          <p:nvPr>
            <p:ph type="ftr" idx="1"/>
          </p:nvPr>
        </p:nvSpPr>
        <p:spPr>
          <a:xfrm>
            <a:off x="-360" y="6324480"/>
            <a:ext cx="2895480" cy="45720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&lt;footer&gt;</a:t>
            </a:r>
            <a:endParaRPr b="0" lang="en-US" sz="1000" strike="noStrike" u="none">
              <a:solidFill>
                <a:srgbClr val="000000"/>
              </a:solidFill>
              <a:effectLst/>
              <a:uFillTx/>
              <a:latin typeface="Times New Roman"/>
            </a:endParaRPr>
          </a:p>
        </p:txBody>
      </p:sp>
      <p:sp>
        <p:nvSpPr>
          <p:cNvPr id="2" name="PlaceHolder 2"/>
          <p:cNvSpPr>
            <a:spLocks noGrp="1"/>
          </p:cNvSpPr>
          <p:nvPr>
            <p:ph type="body"/>
          </p:nvPr>
        </p:nvSpPr>
        <p:spPr>
          <a:xfrm>
            <a:off x="301680" y="1882800"/>
            <a:ext cx="8043840" cy="4113360"/>
          </a:xfrm>
          <a:prstGeom prst="rect">
            <a:avLst/>
          </a:prstGeom>
          <a:noFill/>
          <a:ln w="0">
            <a:noFill/>
          </a:ln>
        </p:spPr>
        <p:txBody>
          <a:bodyPr lIns="90360" rIns="90360" tIns="44280" bIns="44280" anchor="t">
            <a:normAutofit/>
          </a:bodyPr>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Click to edit the outline text format</a:t>
            </a:r>
            <a:endParaRPr b="0" lang="en-US" sz="1600" strike="noStrike" u="none">
              <a:solidFill>
                <a:srgbClr val="000000"/>
              </a:solidFill>
              <a:effectLst/>
              <a:uFillTx/>
              <a:latin typeface="Arial"/>
            </a:endParaRPr>
          </a:p>
          <a:p>
            <a:pPr lvl="1" marL="743040" indent="-28584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Second Outline Level</a:t>
            </a:r>
            <a:endParaRPr b="0" lang="en-US" sz="1600" strike="noStrike" u="none">
              <a:solidFill>
                <a:srgbClr val="000000"/>
              </a:solidFill>
              <a:effectLst/>
              <a:uFillTx/>
              <a:latin typeface="Arial"/>
            </a:endParaRPr>
          </a:p>
          <a:p>
            <a:pPr lvl="2" marL="11430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Third Outline Level</a:t>
            </a:r>
            <a:endParaRPr b="0" lang="en-US" sz="1600" strike="noStrike" u="none">
              <a:solidFill>
                <a:srgbClr val="000000"/>
              </a:solidFill>
              <a:effectLst/>
              <a:uFillTx/>
              <a:latin typeface="Arial"/>
            </a:endParaRPr>
          </a:p>
          <a:p>
            <a:pPr lvl="3" marL="16002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Fourth Outline Level</a:t>
            </a:r>
            <a:endParaRPr b="0" lang="en-US" sz="1600" strike="noStrike" u="none">
              <a:solidFill>
                <a:srgbClr val="000000"/>
              </a:solidFill>
              <a:effectLst/>
              <a:uFillTx/>
              <a:latin typeface="Arial"/>
            </a:endParaRPr>
          </a:p>
          <a:p>
            <a:pPr lvl="4" marL="20574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Fifth Outline Level</a:t>
            </a:r>
            <a:endParaRPr b="0" lang="en-US" sz="1600" strike="noStrike" u="none">
              <a:solidFill>
                <a:srgbClr val="000000"/>
              </a:solidFill>
              <a:effectLst/>
              <a:uFillTx/>
              <a:latin typeface="Arial"/>
            </a:endParaRPr>
          </a:p>
          <a:p>
            <a:pPr lvl="5" marL="20574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Sixth Outline Level</a:t>
            </a:r>
            <a:endParaRPr b="0" lang="en-US" sz="1600" strike="noStrike" u="none">
              <a:solidFill>
                <a:srgbClr val="000000"/>
              </a:solidFill>
              <a:effectLst/>
              <a:uFillTx/>
              <a:latin typeface="Arial"/>
            </a:endParaRPr>
          </a:p>
          <a:p>
            <a:pPr lvl="6" marL="20574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Seventh Outline Level</a:t>
            </a:r>
            <a:endParaRPr b="0" lang="en-US" sz="1600" strike="noStrike" u="none">
              <a:solidFill>
                <a:srgbClr val="000000"/>
              </a:solidFill>
              <a:effectLst/>
              <a:uFillTx/>
              <a:latin typeface="Arial"/>
            </a:endParaRPr>
          </a:p>
        </p:txBody>
      </p:sp>
      <p:sp>
        <p:nvSpPr>
          <p:cNvPr id="3" name="PlaceHolder 3"/>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Click to edit the title text format</a:t>
            </a:r>
            <a:endParaRPr b="1" lang="en-US" sz="3200" strike="noStrike" u="none">
              <a:solidFill>
                <a:srgbClr val="000000"/>
              </a:solidFill>
              <a:effectLst/>
              <a:uFillTx/>
              <a:latin typeface="Arial"/>
            </a:endParaRPr>
          </a:p>
        </p:txBody>
      </p:sp>
      <p:pic>
        <p:nvPicPr>
          <p:cNvPr id="4" name="Enron2" descr=""/>
          <p:cNvPicPr/>
          <p:nvPr/>
        </p:nvPicPr>
        <p:blipFill>
          <a:blip r:embed="rId2"/>
          <a:stretch/>
        </p:blipFill>
        <p:spPr>
          <a:xfrm>
            <a:off x="92160" y="61920"/>
            <a:ext cx="973080" cy="985680"/>
          </a:xfrm>
          <a:prstGeom prst="rect">
            <a:avLst/>
          </a:prstGeom>
          <a:noFill/>
          <a:ln w="0">
            <a:noFill/>
          </a:ln>
        </p:spPr>
      </p:pic>
      <p:sp>
        <p:nvSpPr>
          <p:cNvPr id="5" name=""/>
          <p:cNvSpPr/>
          <p:nvPr/>
        </p:nvSpPr>
        <p:spPr>
          <a:xfrm>
            <a:off x="76320" y="6632640"/>
            <a:ext cx="5562360" cy="210960"/>
          </a:xfrm>
          <a:prstGeom prst="rect">
            <a:avLst/>
          </a:prstGeom>
          <a:noFill/>
          <a:ln w="0">
            <a:noFill/>
          </a:ln>
        </p:spPr>
        <p:style>
          <a:lnRef idx="0"/>
          <a:fillRef idx="0"/>
          <a:effectRef idx="0"/>
          <a:fontRef idx="minor"/>
        </p:style>
        <p:txBody>
          <a:bodyPr lIns="90360" rIns="90360" tIns="44280" bIns="44280" anchor="b">
            <a:spAutoFit/>
          </a:bodyPr>
          <a:p>
            <a:pPr>
              <a:lnSpc>
                <a:spcPct val="80000"/>
              </a:lnSpc>
              <a:tabLst>
                <a:tab algn="l" pos="0"/>
                <a:tab algn="r" pos="5245200"/>
                <a:tab algn="l" pos="5486400"/>
                <a:tab algn="l" pos="6400800"/>
                <a:tab algn="l" pos="7315200"/>
                <a:tab algn="l" pos="8229600"/>
                <a:tab algn="l" pos="9144000"/>
                <a:tab algn="l" pos="10058400"/>
              </a:tabLst>
            </a:pPr>
            <a:r>
              <a:rPr b="0" lang="en-CA" sz="1000" strike="noStrike" u="none">
                <a:solidFill>
                  <a:srgbClr val="000000"/>
                </a:solidFill>
                <a:effectLst/>
                <a:uFillTx/>
                <a:latin typeface="Arial"/>
              </a:rPr>
              <a:t>Proprietary and Confidential to Enron and Accenture</a:t>
            </a:r>
            <a:r>
              <a:rPr b="0" lang="en-CA" sz="1000" strike="noStrike" u="none">
                <a:solidFill>
                  <a:srgbClr val="000000"/>
                </a:solidFill>
                <a:effectLst/>
                <a:uFillTx/>
                <a:latin typeface="Arial"/>
              </a:rPr>
              <a:t>	</a:t>
            </a:r>
            <a:r>
              <a:rPr b="0" lang="en-CA" sz="1000" strike="noStrike" u="none">
                <a:solidFill>
                  <a:srgbClr val="000000"/>
                </a:solidFill>
                <a:effectLst/>
                <a:uFillTx/>
                <a:latin typeface="Arial"/>
              </a:rPr>
              <a:t>Page </a:t>
            </a:r>
            <a:fld id="{E23BF9EA-4FE3-4984-BD68-8414182F966E}" type="slidenum">
              <a:rPr b="0" lang="en-CA" sz="1000" strike="noStrike" u="none">
                <a:solidFill>
                  <a:srgbClr val="000000"/>
                </a:solidFill>
                <a:effectLst/>
                <a:uFillTx/>
                <a:latin typeface="Arial"/>
              </a:rPr>
              <a:t>&lt;number&gt;</a:t>
            </a:fld>
            <a:r>
              <a:rPr b="0" lang="en-CA"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6" name=""/>
          <p:cNvSpPr/>
          <p:nvPr/>
        </p:nvSpPr>
        <p:spPr>
          <a:xfrm>
            <a:off x="55440" y="1055520"/>
            <a:ext cx="9020160" cy="0"/>
          </a:xfrm>
          <a:prstGeom prst="line">
            <a:avLst/>
          </a:prstGeom>
          <a:ln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 name=""/>
          <p:cNvSpPr/>
          <p:nvPr/>
        </p:nvSpPr>
        <p:spPr>
          <a:xfrm>
            <a:off x="55440" y="6459480"/>
            <a:ext cx="9020160" cy="0"/>
          </a:xfrm>
          <a:prstGeom prst="line">
            <a:avLst/>
          </a:prstGeom>
          <a:ln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sp>
        <p:nvSpPr>
          <p:cNvPr id="0" name="AC Banner"/>
          <p:cNvSpPr/>
          <p:nvPr/>
        </p:nvSpPr>
        <p:spPr>
          <a:xfrm>
            <a:off x="0" y="0"/>
            <a:ext cx="9144000" cy="11080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 name="PlaceHolder 1"/>
          <p:cNvSpPr>
            <a:spLocks noGrp="1"/>
          </p:cNvSpPr>
          <p:nvPr>
            <p:ph type="ftr" idx="2"/>
          </p:nvPr>
        </p:nvSpPr>
        <p:spPr>
          <a:xfrm>
            <a:off x="-360" y="6324480"/>
            <a:ext cx="2895480" cy="45720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&lt;footer&gt;</a:t>
            </a:r>
            <a:endParaRPr b="0" lang="en-US" sz="1000" strike="noStrike" u="none">
              <a:solidFill>
                <a:srgbClr val="000000"/>
              </a:solidFill>
              <a:effectLst/>
              <a:uFillTx/>
              <a:latin typeface="Times New Roman"/>
            </a:endParaRPr>
          </a:p>
        </p:txBody>
      </p:sp>
      <p:sp>
        <p:nvSpPr>
          <p:cNvPr id="9" name="PlaceHolder 2"/>
          <p:cNvSpPr>
            <a:spLocks noGrp="1"/>
          </p:cNvSpPr>
          <p:nvPr>
            <p:ph type="body"/>
          </p:nvPr>
        </p:nvSpPr>
        <p:spPr>
          <a:xfrm>
            <a:off x="301680" y="1882800"/>
            <a:ext cx="8043840" cy="4113360"/>
          </a:xfrm>
          <a:prstGeom prst="rect">
            <a:avLst/>
          </a:prstGeom>
          <a:noFill/>
          <a:ln w="0">
            <a:noFill/>
          </a:ln>
        </p:spPr>
        <p:txBody>
          <a:bodyPr lIns="90360" rIns="90360" tIns="44280" bIns="44280" anchor="t">
            <a:normAutofit/>
          </a:bodyPr>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Click to edit the outline text format</a:t>
            </a:r>
            <a:endParaRPr b="0" lang="en-US" sz="1600" strike="noStrike" u="none">
              <a:solidFill>
                <a:srgbClr val="000000"/>
              </a:solidFill>
              <a:effectLst/>
              <a:uFillTx/>
              <a:latin typeface="Arial"/>
            </a:endParaRPr>
          </a:p>
          <a:p>
            <a:pPr lvl="1" marL="743040" indent="-28584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Second Outline Level</a:t>
            </a:r>
            <a:endParaRPr b="0" lang="en-US" sz="1600" strike="noStrike" u="none">
              <a:solidFill>
                <a:srgbClr val="000000"/>
              </a:solidFill>
              <a:effectLst/>
              <a:uFillTx/>
              <a:latin typeface="Arial"/>
            </a:endParaRPr>
          </a:p>
          <a:p>
            <a:pPr lvl="2" marL="11430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Third Outline Level</a:t>
            </a:r>
            <a:endParaRPr b="0" lang="en-US" sz="1600" strike="noStrike" u="none">
              <a:solidFill>
                <a:srgbClr val="000000"/>
              </a:solidFill>
              <a:effectLst/>
              <a:uFillTx/>
              <a:latin typeface="Arial"/>
            </a:endParaRPr>
          </a:p>
          <a:p>
            <a:pPr lvl="3" marL="16002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Fourth Outline Level</a:t>
            </a:r>
            <a:endParaRPr b="0" lang="en-US" sz="1600" strike="noStrike" u="none">
              <a:solidFill>
                <a:srgbClr val="000000"/>
              </a:solidFill>
              <a:effectLst/>
              <a:uFillTx/>
              <a:latin typeface="Arial"/>
            </a:endParaRPr>
          </a:p>
          <a:p>
            <a:pPr lvl="4" marL="20574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Fifth Outline Level</a:t>
            </a:r>
            <a:endParaRPr b="0" lang="en-US" sz="1600" strike="noStrike" u="none">
              <a:solidFill>
                <a:srgbClr val="000000"/>
              </a:solidFill>
              <a:effectLst/>
              <a:uFillTx/>
              <a:latin typeface="Arial"/>
            </a:endParaRPr>
          </a:p>
          <a:p>
            <a:pPr lvl="5" marL="20574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Sixth Outline Level</a:t>
            </a:r>
            <a:endParaRPr b="0" lang="en-US" sz="1600" strike="noStrike" u="none">
              <a:solidFill>
                <a:srgbClr val="000000"/>
              </a:solidFill>
              <a:effectLst/>
              <a:uFillTx/>
              <a:latin typeface="Arial"/>
            </a:endParaRPr>
          </a:p>
          <a:p>
            <a:pPr lvl="6" marL="20574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Seventh Outline Level</a:t>
            </a:r>
            <a:endParaRPr b="0" lang="en-US" sz="1600" strike="noStrike" u="none">
              <a:solidFill>
                <a:srgbClr val="000000"/>
              </a:solidFill>
              <a:effectLst/>
              <a:uFillTx/>
              <a:latin typeface="Arial"/>
            </a:endParaRPr>
          </a:p>
        </p:txBody>
      </p:sp>
      <p:sp>
        <p:nvSpPr>
          <p:cNvPr id="10" name="PlaceHolder 3"/>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Click to edit the title text format</a:t>
            </a:r>
            <a:endParaRPr b="1" lang="en-US" sz="3200" strike="noStrike" u="none">
              <a:solidFill>
                <a:srgbClr val="000000"/>
              </a:solidFill>
              <a:effectLst/>
              <a:uFillTx/>
              <a:latin typeface="Arial"/>
            </a:endParaRPr>
          </a:p>
        </p:txBody>
      </p:sp>
      <p:pic>
        <p:nvPicPr>
          <p:cNvPr id="11" name="Enron2" descr=""/>
          <p:cNvPicPr/>
          <p:nvPr/>
        </p:nvPicPr>
        <p:blipFill>
          <a:blip r:embed="rId2"/>
          <a:stretch/>
        </p:blipFill>
        <p:spPr>
          <a:xfrm>
            <a:off x="92160" y="61920"/>
            <a:ext cx="973080" cy="985680"/>
          </a:xfrm>
          <a:prstGeom prst="rect">
            <a:avLst/>
          </a:prstGeom>
          <a:noFill/>
          <a:ln w="0">
            <a:noFill/>
          </a:ln>
        </p:spPr>
      </p:pic>
      <p:sp>
        <p:nvSpPr>
          <p:cNvPr id="5" name=""/>
          <p:cNvSpPr/>
          <p:nvPr/>
        </p:nvSpPr>
        <p:spPr>
          <a:xfrm>
            <a:off x="76320" y="6632640"/>
            <a:ext cx="5562360" cy="210960"/>
          </a:xfrm>
          <a:prstGeom prst="rect">
            <a:avLst/>
          </a:prstGeom>
          <a:noFill/>
          <a:ln w="0">
            <a:noFill/>
          </a:ln>
        </p:spPr>
        <p:style>
          <a:lnRef idx="0"/>
          <a:fillRef idx="0"/>
          <a:effectRef idx="0"/>
          <a:fontRef idx="minor"/>
        </p:style>
        <p:txBody>
          <a:bodyPr lIns="90360" rIns="90360" tIns="44280" bIns="44280" anchor="b">
            <a:spAutoFit/>
          </a:bodyPr>
          <a:p>
            <a:pPr>
              <a:lnSpc>
                <a:spcPct val="80000"/>
              </a:lnSpc>
              <a:tabLst>
                <a:tab algn="l" pos="0"/>
                <a:tab algn="r" pos="5245200"/>
                <a:tab algn="l" pos="5486400"/>
                <a:tab algn="l" pos="6400800"/>
                <a:tab algn="l" pos="7315200"/>
                <a:tab algn="l" pos="8229600"/>
                <a:tab algn="l" pos="9144000"/>
                <a:tab algn="l" pos="10058400"/>
              </a:tabLst>
            </a:pPr>
            <a:r>
              <a:rPr b="0" lang="en-CA" sz="1000" strike="noStrike" u="none">
                <a:solidFill>
                  <a:srgbClr val="000000"/>
                </a:solidFill>
                <a:effectLst/>
                <a:uFillTx/>
                <a:latin typeface="Arial"/>
              </a:rPr>
              <a:t>Proprietary and Confidential to Enron and Accenture</a:t>
            </a:r>
            <a:r>
              <a:rPr b="0" lang="en-CA" sz="1000" strike="noStrike" u="none">
                <a:solidFill>
                  <a:srgbClr val="000000"/>
                </a:solidFill>
                <a:effectLst/>
                <a:uFillTx/>
                <a:latin typeface="Arial"/>
              </a:rPr>
              <a:t>	</a:t>
            </a:r>
            <a:r>
              <a:rPr b="0" lang="en-CA" sz="1000" strike="noStrike" u="none">
                <a:solidFill>
                  <a:srgbClr val="000000"/>
                </a:solidFill>
                <a:effectLst/>
                <a:uFillTx/>
                <a:latin typeface="Arial"/>
              </a:rPr>
              <a:t>Page </a:t>
            </a:r>
            <a:fld id="{885C6AB2-EC84-41FE-BF1E-C339AD23646B}" type="slidenum">
              <a:rPr b="0" lang="en-CA" sz="1000" strike="noStrike" u="none">
                <a:solidFill>
                  <a:srgbClr val="000000"/>
                </a:solidFill>
                <a:effectLst/>
                <a:uFillTx/>
                <a:latin typeface="Arial"/>
              </a:rPr>
              <a:t>&lt;number&gt;</a:t>
            </a:fld>
            <a:r>
              <a:rPr b="0" lang="en-CA"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2" name=""/>
          <p:cNvSpPr/>
          <p:nvPr/>
        </p:nvSpPr>
        <p:spPr>
          <a:xfrm>
            <a:off x="55440" y="1055520"/>
            <a:ext cx="9020160" cy="0"/>
          </a:xfrm>
          <a:prstGeom prst="line">
            <a:avLst/>
          </a:prstGeom>
          <a:ln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 name=""/>
          <p:cNvSpPr/>
          <p:nvPr/>
        </p:nvSpPr>
        <p:spPr>
          <a:xfrm>
            <a:off x="55440" y="6459480"/>
            <a:ext cx="9020160" cy="0"/>
          </a:xfrm>
          <a:prstGeom prst="line">
            <a:avLst/>
          </a:prstGeom>
          <a:ln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AndMedia" preserve="1">
  <p:cSld name="Default">
    <p:bg>
      <p:bgPr>
        <a:solidFill>
          <a:srgbClr val="ffffff"/>
        </a:solidFill>
      </p:bgPr>
    </p:bg>
    <p:spTree>
      <p:nvGrpSpPr>
        <p:cNvPr id="1" name=""/>
        <p:cNvGrpSpPr/>
        <p:nvPr/>
      </p:nvGrpSpPr>
      <p:grpSpPr>
        <a:xfrm>
          <a:off x="0" y="0"/>
          <a:ext cx="0" cy="0"/>
          <a:chOff x="0" y="0"/>
          <a:chExt cx="0" cy="0"/>
        </a:xfrm>
      </p:grpSpPr>
      <p:sp>
        <p:nvSpPr>
          <p:cNvPr id="0" name="AC Banner"/>
          <p:cNvSpPr/>
          <p:nvPr/>
        </p:nvSpPr>
        <p:spPr>
          <a:xfrm>
            <a:off x="0" y="0"/>
            <a:ext cx="9144000" cy="11080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4" name="PlaceHolder 1"/>
          <p:cNvSpPr>
            <a:spLocks noGrp="1"/>
          </p:cNvSpPr>
          <p:nvPr>
            <p:ph type="ftr" idx="3"/>
          </p:nvPr>
        </p:nvSpPr>
        <p:spPr>
          <a:xfrm>
            <a:off x="-360" y="6324480"/>
            <a:ext cx="2895480" cy="45720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&lt;footer&gt;</a:t>
            </a:r>
            <a:endParaRPr b="0" lang="en-US" sz="1000" strike="noStrike" u="none">
              <a:solidFill>
                <a:srgbClr val="000000"/>
              </a:solidFill>
              <a:effectLst/>
              <a:uFillTx/>
              <a:latin typeface="Times New Roman"/>
            </a:endParaRPr>
          </a:p>
        </p:txBody>
      </p:sp>
      <p:sp>
        <p:nvSpPr>
          <p:cNvPr id="15" name="PlaceHolder 2"/>
          <p:cNvSpPr>
            <a:spLocks noGrp="1"/>
          </p:cNvSpPr>
          <p:nvPr>
            <p:ph type="body"/>
          </p:nvPr>
        </p:nvSpPr>
        <p:spPr>
          <a:xfrm>
            <a:off x="301680" y="1882800"/>
            <a:ext cx="8043840" cy="4113360"/>
          </a:xfrm>
          <a:prstGeom prst="rect">
            <a:avLst/>
          </a:prstGeom>
          <a:noFill/>
          <a:ln w="0">
            <a:noFill/>
          </a:ln>
        </p:spPr>
        <p:txBody>
          <a:bodyPr lIns="90360" rIns="90360" tIns="44280" bIns="44280" anchor="t">
            <a:normAutofit/>
          </a:bodyPr>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Click to edit the outline text format</a:t>
            </a:r>
            <a:endParaRPr b="0" lang="en-US" sz="1600" strike="noStrike" u="none">
              <a:solidFill>
                <a:srgbClr val="000000"/>
              </a:solidFill>
              <a:effectLst/>
              <a:uFillTx/>
              <a:latin typeface="Arial"/>
            </a:endParaRPr>
          </a:p>
          <a:p>
            <a:pPr lvl="1" marL="743040" indent="-28584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Second Outline Level</a:t>
            </a:r>
            <a:endParaRPr b="0" lang="en-US" sz="1600" strike="noStrike" u="none">
              <a:solidFill>
                <a:srgbClr val="000000"/>
              </a:solidFill>
              <a:effectLst/>
              <a:uFillTx/>
              <a:latin typeface="Arial"/>
            </a:endParaRPr>
          </a:p>
          <a:p>
            <a:pPr lvl="2" marL="11430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Third Outline Level</a:t>
            </a:r>
            <a:endParaRPr b="0" lang="en-US" sz="1600" strike="noStrike" u="none">
              <a:solidFill>
                <a:srgbClr val="000000"/>
              </a:solidFill>
              <a:effectLst/>
              <a:uFillTx/>
              <a:latin typeface="Arial"/>
            </a:endParaRPr>
          </a:p>
          <a:p>
            <a:pPr lvl="3" marL="16002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Fourth Outline Level</a:t>
            </a:r>
            <a:endParaRPr b="0" lang="en-US" sz="1600" strike="noStrike" u="none">
              <a:solidFill>
                <a:srgbClr val="000000"/>
              </a:solidFill>
              <a:effectLst/>
              <a:uFillTx/>
              <a:latin typeface="Arial"/>
            </a:endParaRPr>
          </a:p>
          <a:p>
            <a:pPr lvl="4" marL="20574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Fifth Outline Level</a:t>
            </a:r>
            <a:endParaRPr b="0" lang="en-US" sz="1600" strike="noStrike" u="none">
              <a:solidFill>
                <a:srgbClr val="000000"/>
              </a:solidFill>
              <a:effectLst/>
              <a:uFillTx/>
              <a:latin typeface="Arial"/>
            </a:endParaRPr>
          </a:p>
          <a:p>
            <a:pPr lvl="5" marL="20574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Sixth Outline Level</a:t>
            </a:r>
            <a:endParaRPr b="0" lang="en-US" sz="1600" strike="noStrike" u="none">
              <a:solidFill>
                <a:srgbClr val="000000"/>
              </a:solidFill>
              <a:effectLst/>
              <a:uFillTx/>
              <a:latin typeface="Arial"/>
            </a:endParaRPr>
          </a:p>
          <a:p>
            <a:pPr lvl="6" marL="20574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Seventh Outline Level</a:t>
            </a:r>
            <a:endParaRPr b="0" lang="en-US" sz="1600" strike="noStrike" u="none">
              <a:solidFill>
                <a:srgbClr val="000000"/>
              </a:solidFill>
              <a:effectLst/>
              <a:uFillTx/>
              <a:latin typeface="Arial"/>
            </a:endParaRPr>
          </a:p>
        </p:txBody>
      </p:sp>
      <p:sp>
        <p:nvSpPr>
          <p:cNvPr id="16" name="PlaceHolder 3"/>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Click to edit the title text format</a:t>
            </a:r>
            <a:endParaRPr b="1" lang="en-US" sz="3200" strike="noStrike" u="none">
              <a:solidFill>
                <a:srgbClr val="000000"/>
              </a:solidFill>
              <a:effectLst/>
              <a:uFillTx/>
              <a:latin typeface="Arial"/>
            </a:endParaRPr>
          </a:p>
        </p:txBody>
      </p:sp>
      <p:pic>
        <p:nvPicPr>
          <p:cNvPr id="17" name="Enron2" descr=""/>
          <p:cNvPicPr/>
          <p:nvPr/>
        </p:nvPicPr>
        <p:blipFill>
          <a:blip r:embed="rId2"/>
          <a:stretch/>
        </p:blipFill>
        <p:spPr>
          <a:xfrm>
            <a:off x="92160" y="61920"/>
            <a:ext cx="973080" cy="985680"/>
          </a:xfrm>
          <a:prstGeom prst="rect">
            <a:avLst/>
          </a:prstGeom>
          <a:noFill/>
          <a:ln w="0">
            <a:noFill/>
          </a:ln>
        </p:spPr>
      </p:pic>
      <p:sp>
        <p:nvSpPr>
          <p:cNvPr id="5" name=""/>
          <p:cNvSpPr/>
          <p:nvPr/>
        </p:nvSpPr>
        <p:spPr>
          <a:xfrm>
            <a:off x="76320" y="6632640"/>
            <a:ext cx="5562360" cy="210960"/>
          </a:xfrm>
          <a:prstGeom prst="rect">
            <a:avLst/>
          </a:prstGeom>
          <a:noFill/>
          <a:ln w="0">
            <a:noFill/>
          </a:ln>
        </p:spPr>
        <p:style>
          <a:lnRef idx="0"/>
          <a:fillRef idx="0"/>
          <a:effectRef idx="0"/>
          <a:fontRef idx="minor"/>
        </p:style>
        <p:txBody>
          <a:bodyPr lIns="90360" rIns="90360" tIns="44280" bIns="44280" anchor="b">
            <a:spAutoFit/>
          </a:bodyPr>
          <a:p>
            <a:pPr>
              <a:lnSpc>
                <a:spcPct val="80000"/>
              </a:lnSpc>
              <a:tabLst>
                <a:tab algn="l" pos="0"/>
                <a:tab algn="r" pos="5245200"/>
                <a:tab algn="l" pos="5486400"/>
                <a:tab algn="l" pos="6400800"/>
                <a:tab algn="l" pos="7315200"/>
                <a:tab algn="l" pos="8229600"/>
                <a:tab algn="l" pos="9144000"/>
                <a:tab algn="l" pos="10058400"/>
              </a:tabLst>
            </a:pPr>
            <a:r>
              <a:rPr b="0" lang="en-CA" sz="1000" strike="noStrike" u="none">
                <a:solidFill>
                  <a:srgbClr val="000000"/>
                </a:solidFill>
                <a:effectLst/>
                <a:uFillTx/>
                <a:latin typeface="Arial"/>
              </a:rPr>
              <a:t>Proprietary and Confidential to Enron and Accenture</a:t>
            </a:r>
            <a:r>
              <a:rPr b="0" lang="en-CA" sz="1000" strike="noStrike" u="none">
                <a:solidFill>
                  <a:srgbClr val="000000"/>
                </a:solidFill>
                <a:effectLst/>
                <a:uFillTx/>
                <a:latin typeface="Arial"/>
              </a:rPr>
              <a:t>	</a:t>
            </a:r>
            <a:r>
              <a:rPr b="0" lang="en-CA" sz="1000" strike="noStrike" u="none">
                <a:solidFill>
                  <a:srgbClr val="000000"/>
                </a:solidFill>
                <a:effectLst/>
                <a:uFillTx/>
                <a:latin typeface="Arial"/>
              </a:rPr>
              <a:t>Page </a:t>
            </a:r>
            <a:fld id="{52EC269A-E690-49F8-A56D-4611EAFD6423}" type="slidenum">
              <a:rPr b="0" lang="en-CA" sz="1000" strike="noStrike" u="none">
                <a:solidFill>
                  <a:srgbClr val="000000"/>
                </a:solidFill>
                <a:effectLst/>
                <a:uFillTx/>
                <a:latin typeface="Arial"/>
              </a:rPr>
              <a:t>&lt;number&gt;</a:t>
            </a:fld>
            <a:r>
              <a:rPr b="0" lang="en-CA"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18" name=""/>
          <p:cNvSpPr/>
          <p:nvPr/>
        </p:nvSpPr>
        <p:spPr>
          <a:xfrm>
            <a:off x="55440" y="1055520"/>
            <a:ext cx="9020160" cy="0"/>
          </a:xfrm>
          <a:prstGeom prst="line">
            <a:avLst/>
          </a:prstGeom>
          <a:ln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 name=""/>
          <p:cNvSpPr/>
          <p:nvPr/>
        </p:nvSpPr>
        <p:spPr>
          <a:xfrm>
            <a:off x="55440" y="6459480"/>
            <a:ext cx="9020160" cy="0"/>
          </a:xfrm>
          <a:prstGeom prst="line">
            <a:avLst/>
          </a:prstGeom>
          <a:ln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AC Banner"/>
          <p:cNvSpPr/>
          <p:nvPr/>
        </p:nvSpPr>
        <p:spPr>
          <a:xfrm>
            <a:off x="0" y="0"/>
            <a:ext cx="9144000" cy="11080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0" name="PlaceHolder 1"/>
          <p:cNvSpPr>
            <a:spLocks noGrp="1"/>
          </p:cNvSpPr>
          <p:nvPr>
            <p:ph type="ftr" idx="4"/>
          </p:nvPr>
        </p:nvSpPr>
        <p:spPr>
          <a:xfrm>
            <a:off x="-360" y="6324480"/>
            <a:ext cx="2895480" cy="45720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&lt;footer&gt;</a:t>
            </a:r>
            <a:endParaRPr b="0" lang="en-US" sz="1000" strike="noStrike" u="none">
              <a:solidFill>
                <a:srgbClr val="000000"/>
              </a:solidFill>
              <a:effectLst/>
              <a:uFillTx/>
              <a:latin typeface="Times New Roman"/>
            </a:endParaRPr>
          </a:p>
        </p:txBody>
      </p:sp>
      <p:sp>
        <p:nvSpPr>
          <p:cNvPr id="21" name="PlaceHolder 2"/>
          <p:cNvSpPr>
            <a:spLocks noGrp="1"/>
          </p:cNvSpPr>
          <p:nvPr>
            <p:ph type="body"/>
          </p:nvPr>
        </p:nvSpPr>
        <p:spPr>
          <a:xfrm>
            <a:off x="301680" y="1882800"/>
            <a:ext cx="8043840" cy="4113360"/>
          </a:xfrm>
          <a:prstGeom prst="rect">
            <a:avLst/>
          </a:prstGeom>
          <a:noFill/>
          <a:ln w="0">
            <a:noFill/>
          </a:ln>
        </p:spPr>
        <p:txBody>
          <a:bodyPr lIns="90360" rIns="90360" tIns="44280" bIns="44280" anchor="t">
            <a:normAutofit/>
          </a:bodyPr>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Click to edit the outline text format</a:t>
            </a:r>
            <a:endParaRPr b="0" lang="en-US" sz="1600" strike="noStrike" u="none">
              <a:solidFill>
                <a:srgbClr val="000000"/>
              </a:solidFill>
              <a:effectLst/>
              <a:uFillTx/>
              <a:latin typeface="Arial"/>
            </a:endParaRPr>
          </a:p>
          <a:p>
            <a:pPr lvl="1" marL="743040" indent="-28584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Second Outline Level</a:t>
            </a:r>
            <a:endParaRPr b="0" lang="en-US" sz="1600" strike="noStrike" u="none">
              <a:solidFill>
                <a:srgbClr val="000000"/>
              </a:solidFill>
              <a:effectLst/>
              <a:uFillTx/>
              <a:latin typeface="Arial"/>
            </a:endParaRPr>
          </a:p>
          <a:p>
            <a:pPr lvl="2" marL="11430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Third Outline Level</a:t>
            </a:r>
            <a:endParaRPr b="0" lang="en-US" sz="1600" strike="noStrike" u="none">
              <a:solidFill>
                <a:srgbClr val="000000"/>
              </a:solidFill>
              <a:effectLst/>
              <a:uFillTx/>
              <a:latin typeface="Arial"/>
            </a:endParaRPr>
          </a:p>
          <a:p>
            <a:pPr lvl="3" marL="16002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Fourth Outline Level</a:t>
            </a:r>
            <a:endParaRPr b="0" lang="en-US" sz="1600" strike="noStrike" u="none">
              <a:solidFill>
                <a:srgbClr val="000000"/>
              </a:solidFill>
              <a:effectLst/>
              <a:uFillTx/>
              <a:latin typeface="Arial"/>
            </a:endParaRPr>
          </a:p>
          <a:p>
            <a:pPr lvl="4" marL="20574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Fifth Outline Level</a:t>
            </a:r>
            <a:endParaRPr b="0" lang="en-US" sz="1600" strike="noStrike" u="none">
              <a:solidFill>
                <a:srgbClr val="000000"/>
              </a:solidFill>
              <a:effectLst/>
              <a:uFillTx/>
              <a:latin typeface="Arial"/>
            </a:endParaRPr>
          </a:p>
          <a:p>
            <a:pPr lvl="5" marL="20574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Sixth Outline Level</a:t>
            </a:r>
            <a:endParaRPr b="0" lang="en-US" sz="1600" strike="noStrike" u="none">
              <a:solidFill>
                <a:srgbClr val="000000"/>
              </a:solidFill>
              <a:effectLst/>
              <a:uFillTx/>
              <a:latin typeface="Arial"/>
            </a:endParaRPr>
          </a:p>
          <a:p>
            <a:pPr lvl="6" marL="2057400" indent="-22860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Seventh Outline Level</a:t>
            </a:r>
            <a:endParaRPr b="0" lang="en-US" sz="1600" strike="noStrike" u="none">
              <a:solidFill>
                <a:srgbClr val="000000"/>
              </a:solidFill>
              <a:effectLst/>
              <a:uFillTx/>
              <a:latin typeface="Arial"/>
            </a:endParaRPr>
          </a:p>
        </p:txBody>
      </p:sp>
      <p:sp>
        <p:nvSpPr>
          <p:cNvPr id="22" name="PlaceHolder 3"/>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Click to edit the title text format</a:t>
            </a:r>
            <a:endParaRPr b="1" lang="en-US" sz="3200" strike="noStrike" u="none">
              <a:solidFill>
                <a:srgbClr val="000000"/>
              </a:solidFill>
              <a:effectLst/>
              <a:uFillTx/>
              <a:latin typeface="Arial"/>
            </a:endParaRPr>
          </a:p>
        </p:txBody>
      </p:sp>
      <p:pic>
        <p:nvPicPr>
          <p:cNvPr id="23" name="Enron2" descr=""/>
          <p:cNvPicPr/>
          <p:nvPr/>
        </p:nvPicPr>
        <p:blipFill>
          <a:blip r:embed="rId2"/>
          <a:stretch/>
        </p:blipFill>
        <p:spPr>
          <a:xfrm>
            <a:off x="92160" y="61920"/>
            <a:ext cx="973080" cy="985680"/>
          </a:xfrm>
          <a:prstGeom prst="rect">
            <a:avLst/>
          </a:prstGeom>
          <a:noFill/>
          <a:ln w="0">
            <a:noFill/>
          </a:ln>
        </p:spPr>
      </p:pic>
      <p:sp>
        <p:nvSpPr>
          <p:cNvPr id="5" name=""/>
          <p:cNvSpPr/>
          <p:nvPr/>
        </p:nvSpPr>
        <p:spPr>
          <a:xfrm>
            <a:off x="76320" y="6632640"/>
            <a:ext cx="5562360" cy="210960"/>
          </a:xfrm>
          <a:prstGeom prst="rect">
            <a:avLst/>
          </a:prstGeom>
          <a:noFill/>
          <a:ln w="0">
            <a:noFill/>
          </a:ln>
        </p:spPr>
        <p:style>
          <a:lnRef idx="0"/>
          <a:fillRef idx="0"/>
          <a:effectRef idx="0"/>
          <a:fontRef idx="minor"/>
        </p:style>
        <p:txBody>
          <a:bodyPr lIns="90360" rIns="90360" tIns="44280" bIns="44280" anchor="b">
            <a:spAutoFit/>
          </a:bodyPr>
          <a:p>
            <a:pPr>
              <a:lnSpc>
                <a:spcPct val="80000"/>
              </a:lnSpc>
              <a:tabLst>
                <a:tab algn="l" pos="0"/>
                <a:tab algn="r" pos="5245200"/>
                <a:tab algn="l" pos="5486400"/>
                <a:tab algn="l" pos="6400800"/>
                <a:tab algn="l" pos="7315200"/>
                <a:tab algn="l" pos="8229600"/>
                <a:tab algn="l" pos="9144000"/>
                <a:tab algn="l" pos="10058400"/>
              </a:tabLst>
            </a:pPr>
            <a:r>
              <a:rPr b="0" lang="en-CA" sz="1000" strike="noStrike" u="none">
                <a:solidFill>
                  <a:srgbClr val="000000"/>
                </a:solidFill>
                <a:effectLst/>
                <a:uFillTx/>
                <a:latin typeface="Arial"/>
              </a:rPr>
              <a:t>Proprietary and Confidential to Enron and Accenture</a:t>
            </a:r>
            <a:r>
              <a:rPr b="0" lang="en-CA" sz="1000" strike="noStrike" u="none">
                <a:solidFill>
                  <a:srgbClr val="000000"/>
                </a:solidFill>
                <a:effectLst/>
                <a:uFillTx/>
                <a:latin typeface="Arial"/>
              </a:rPr>
              <a:t>	</a:t>
            </a:r>
            <a:r>
              <a:rPr b="0" lang="en-CA" sz="1000" strike="noStrike" u="none">
                <a:solidFill>
                  <a:srgbClr val="000000"/>
                </a:solidFill>
                <a:effectLst/>
                <a:uFillTx/>
                <a:latin typeface="Arial"/>
              </a:rPr>
              <a:t>Page </a:t>
            </a:r>
            <a:fld id="{ACAC4FF5-4DF8-4CB5-BC44-A523AB2C52C1}" type="slidenum">
              <a:rPr b="0" lang="en-CA" sz="1000" strike="noStrike" u="none">
                <a:solidFill>
                  <a:srgbClr val="000000"/>
                </a:solidFill>
                <a:effectLst/>
                <a:uFillTx/>
                <a:latin typeface="Arial"/>
              </a:rPr>
              <a:t>&lt;number&gt;</a:t>
            </a:fld>
            <a:r>
              <a:rPr b="0" lang="en-CA"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24" name=""/>
          <p:cNvSpPr/>
          <p:nvPr/>
        </p:nvSpPr>
        <p:spPr>
          <a:xfrm>
            <a:off x="55440" y="1055520"/>
            <a:ext cx="9020160" cy="0"/>
          </a:xfrm>
          <a:prstGeom prst="line">
            <a:avLst/>
          </a:prstGeom>
          <a:ln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 name=""/>
          <p:cNvSpPr/>
          <p:nvPr/>
        </p:nvSpPr>
        <p:spPr>
          <a:xfrm>
            <a:off x="55440" y="6459480"/>
            <a:ext cx="9020160" cy="0"/>
          </a:xfrm>
          <a:prstGeom prst="line">
            <a:avLst/>
          </a:prstGeom>
          <a:ln w="38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26" name=""/>
          <p:cNvSpPr/>
          <p:nvPr/>
        </p:nvSpPr>
        <p:spPr>
          <a:xfrm>
            <a:off x="0" y="3419640"/>
            <a:ext cx="9144000" cy="3438360"/>
          </a:xfrm>
          <a:prstGeom prst="rect">
            <a:avLst/>
          </a:prstGeom>
          <a:noFill/>
          <a:ln w="0">
            <a:noFill/>
          </a:ln>
        </p:spPr>
        <p:style>
          <a:lnRef idx="0"/>
          <a:fillRef idx="0"/>
          <a:effectRef idx="0"/>
          <a:fontRef idx="minor"/>
        </p:style>
        <p:txBody>
          <a:bodyPr wrap="none" lIns="90360" rIns="90360" tIns="44280" bIns="44280" anchor="ctr">
            <a:noAutofit/>
          </a:bodyPr>
          <a:p>
            <a:endParaRPr b="0" lang="en-US" sz="2400" strike="noStrike" u="none">
              <a:solidFill>
                <a:srgbClr val="000000"/>
              </a:solidFill>
              <a:effectLst/>
              <a:uFillTx/>
              <a:latin typeface="Times New Roman"/>
            </a:endParaRPr>
          </a:p>
        </p:txBody>
      </p:sp>
      <p:sp>
        <p:nvSpPr>
          <p:cNvPr id="27" name="PlaceHolder 1"/>
          <p:cNvSpPr>
            <a:spLocks noGrp="1"/>
          </p:cNvSpPr>
          <p:nvPr>
            <p:ph type="title"/>
          </p:nvPr>
        </p:nvSpPr>
        <p:spPr>
          <a:xfrm>
            <a:off x="2714760" y="3777840"/>
            <a:ext cx="6216480" cy="1143000"/>
          </a:xfrm>
          <a:prstGeom prst="rect">
            <a:avLst/>
          </a:prstGeom>
          <a:noFill/>
          <a:ln w="0">
            <a:noFill/>
          </a:ln>
        </p:spPr>
        <p:txBody>
          <a:bodyPr lIns="90000" rIns="90000" tIns="46800" bIns="46800" anchor="t">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Click to edit the title text format</a:t>
            </a:r>
            <a:endParaRPr b="1" lang="en-US" sz="3200" strike="noStrike" u="none">
              <a:solidFill>
                <a:srgbClr val="000000"/>
              </a:solidFill>
              <a:effectLst/>
              <a:uFillTx/>
              <a:latin typeface="Arial"/>
            </a:endParaRPr>
          </a:p>
        </p:txBody>
      </p:sp>
      <p:sp>
        <p:nvSpPr>
          <p:cNvPr id="28" name="PlaceHolder 2"/>
          <p:cNvSpPr>
            <a:spLocks noGrp="1"/>
          </p:cNvSpPr>
          <p:nvPr>
            <p:ph type="ftr" idx="5"/>
          </p:nvPr>
        </p:nvSpPr>
        <p:spPr>
          <a:xfrm>
            <a:off x="-360" y="6324480"/>
            <a:ext cx="2895480" cy="457200"/>
          </a:xfrm>
          <a:prstGeom prst="rect">
            <a:avLst/>
          </a:prstGeom>
          <a:noFill/>
          <a:ln w="0">
            <a:noFill/>
          </a:ln>
        </p:spPr>
        <p:txBody>
          <a:bodyPr lIns="90000" rIns="90000" tIns="46800" bIns="46800" anchor="b">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&lt;footer&gt;</a:t>
            </a:r>
            <a:endParaRPr b="0" lang="en-US" sz="1000" strike="noStrike" u="none">
              <a:solidFill>
                <a:srgbClr val="000000"/>
              </a:solidFill>
              <a:effectLst/>
              <a:uFillTx/>
              <a:latin typeface="Times New Roman"/>
            </a:endParaRPr>
          </a:p>
        </p:txBody>
      </p:sp>
      <p:pic>
        <p:nvPicPr>
          <p:cNvPr id="29" name="" descr=""/>
          <p:cNvPicPr/>
          <p:nvPr/>
        </p:nvPicPr>
        <p:blipFill>
          <a:blip r:embed="rId2"/>
          <a:stretch/>
        </p:blipFill>
        <p:spPr>
          <a:xfrm>
            <a:off x="6708600" y="6024600"/>
            <a:ext cx="2195640" cy="633240"/>
          </a:xfrm>
          <a:prstGeom prst="rect">
            <a:avLst/>
          </a:prstGeom>
          <a:noFill/>
          <a:ln w="0">
            <a:noFill/>
          </a:ln>
        </p:spPr>
      </p:pic>
      <p:sp>
        <p:nvSpPr>
          <p:cNvPr id="30" name="PlaceHolder 3"/>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Click to edit the outline text format</a:t>
            </a:r>
            <a:endParaRPr b="0" lang="en-US" sz="1400" strike="noStrike" u="none">
              <a:solidFill>
                <a:srgbClr val="000000"/>
              </a:solidFill>
              <a:effectLst/>
              <a:uFillTx/>
              <a:latin typeface="Arial"/>
            </a:endParaRPr>
          </a:p>
          <a:p>
            <a:pPr lvl="1" marL="457200" indent="0" algn="ct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Second Outline Level</a:t>
            </a:r>
            <a:endParaRPr b="0" lang="en-US" sz="1400" strike="noStrike" u="none">
              <a:solidFill>
                <a:srgbClr val="000000"/>
              </a:solidFill>
              <a:effectLst/>
              <a:uFillTx/>
              <a:latin typeface="Arial"/>
            </a:endParaRPr>
          </a:p>
          <a:p>
            <a:pPr lvl="2" marL="914400" algn="ctr">
              <a:spcBef>
                <a:spcPts val="349"/>
              </a:spcBef>
              <a:buClr>
                <a:srgbClr val="00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Third Outline Level</a:t>
            </a:r>
            <a:endParaRPr b="0" lang="en-US" sz="1400" strike="noStrike" u="none">
              <a:solidFill>
                <a:srgbClr val="000000"/>
              </a:solidFill>
              <a:effectLst/>
              <a:uFillTx/>
              <a:latin typeface="Arial"/>
            </a:endParaRPr>
          </a:p>
          <a:p>
            <a:pPr lvl="3" marL="1371600" algn="ctr">
              <a:spcBef>
                <a:spcPts val="349"/>
              </a:spcBef>
              <a:buClr>
                <a:srgbClr val="000000"/>
              </a:buClr>
              <a:buFont typeface="Arial"/>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Fourth Outline Level</a:t>
            </a:r>
            <a:endParaRPr b="0" lang="en-US" sz="1400" strike="noStrike" u="none">
              <a:solidFill>
                <a:srgbClr val="000000"/>
              </a:solidFill>
              <a:effectLst/>
              <a:uFillTx/>
              <a:latin typeface="Arial"/>
            </a:endParaRPr>
          </a:p>
          <a:p>
            <a:pPr lvl="4" marL="1828800" algn="ctr">
              <a:spcBef>
                <a:spcPts val="349"/>
              </a:spcBef>
              <a:buClr>
                <a:srgbClr val="000000"/>
              </a:buClr>
              <a:buFont typeface="Arial"/>
              <a:buChar char="•"/>
              <a:tabLst>
                <a:tab algn="l" pos="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Fifth Outline Level</a:t>
            </a:r>
            <a:endParaRPr b="0" lang="en-US" sz="1400" strike="noStrike" u="none">
              <a:solidFill>
                <a:srgbClr val="000000"/>
              </a:solidFill>
              <a:effectLst/>
              <a:uFillTx/>
              <a:latin typeface="Arial"/>
            </a:endParaRPr>
          </a:p>
          <a:p>
            <a:pPr lvl="5" marL="182880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Sixth Outline Level</a:t>
            </a:r>
            <a:endParaRPr b="0" lang="en-US" sz="1400" strike="noStrike" u="none">
              <a:solidFill>
                <a:srgbClr val="000000"/>
              </a:solidFill>
              <a:effectLst/>
              <a:uFillTx/>
              <a:latin typeface="Arial"/>
            </a:endParaRPr>
          </a:p>
          <a:p>
            <a:pPr lvl="6" marL="1828800">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Seventh Outline Level</a:t>
            </a:r>
            <a:endParaRPr b="0" lang="en-US" sz="14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5.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7.wmf"/><Relationship Id="rId3"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2.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8.wmf"/><Relationship Id="rId3" Type="http://schemas.openxmlformats.org/officeDocument/2006/relationships/slideLayout" Target="../slideLayouts/slideLayout2.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wmf"/><Relationship Id="rId3"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4.wmf"/><Relationship Id="rId3"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5.wmf"/><Relationship Id="rId3"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6.wmf"/><Relationship Id="rId3"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4.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PlaceHolder 1"/>
          <p:cNvSpPr>
            <a:spLocks noGrp="1"/>
          </p:cNvSpPr>
          <p:nvPr>
            <p:ph type="subTitle"/>
          </p:nvPr>
        </p:nvSpPr>
        <p:spPr>
          <a:xfrm>
            <a:off x="2714760" y="5189400"/>
            <a:ext cx="6216480" cy="858960"/>
          </a:xfrm>
          <a:prstGeom prst="rect">
            <a:avLst/>
          </a:prstGeom>
          <a:noFill/>
          <a:ln w="0">
            <a:noFill/>
          </a:ln>
        </p:spPr>
        <p:txBody>
          <a:bodyPr lIns="90000" rIns="90000" tIns="46800" bIns="46800" anchor="t">
            <a:noAutofit/>
          </a:bodyPr>
          <a:p>
            <a:pPr algn="r">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November 5, 2001</a:t>
            </a:r>
            <a:endParaRPr b="0" lang="en-US" sz="1600" strike="noStrike" u="none">
              <a:solidFill>
                <a:srgbClr val="000000"/>
              </a:solidFill>
              <a:effectLst/>
              <a:uFillTx/>
              <a:latin typeface="Arial"/>
            </a:endParaRPr>
          </a:p>
        </p:txBody>
      </p:sp>
      <p:sp>
        <p:nvSpPr>
          <p:cNvPr id="32" name="PlaceHolder 2"/>
          <p:cNvSpPr>
            <a:spLocks noGrp="1"/>
          </p:cNvSpPr>
          <p:nvPr>
            <p:ph type="title"/>
          </p:nvPr>
        </p:nvSpPr>
        <p:spPr>
          <a:xfrm>
            <a:off x="1206360" y="3777840"/>
            <a:ext cx="7724880" cy="1143000"/>
          </a:xfrm>
          <a:prstGeom prst="rect">
            <a:avLst/>
          </a:prstGeom>
          <a:noFill/>
          <a:ln w="0">
            <a:noFill/>
          </a:ln>
        </p:spPr>
        <p:txBody>
          <a:bodyPr lIns="90000" rIns="90000" tIns="46800" bIns="46800" anchor="t">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Wholesale/Retail Power Integration Assessment Summary</a:t>
            </a:r>
            <a:endParaRPr b="1" lang="en-US" sz="2800" strike="noStrike" u="none">
              <a:solidFill>
                <a:srgbClr val="000000"/>
              </a:solidFill>
              <a:effectLst/>
              <a:uFillTx/>
              <a:latin typeface="Arial"/>
            </a:endParaRPr>
          </a:p>
        </p:txBody>
      </p:sp>
      <p:pic>
        <p:nvPicPr>
          <p:cNvPr id="33" name="Enron2" descr=""/>
          <p:cNvPicPr/>
          <p:nvPr/>
        </p:nvPicPr>
        <p:blipFill>
          <a:blip r:embed="rId1"/>
          <a:stretch/>
        </p:blipFill>
        <p:spPr>
          <a:xfrm>
            <a:off x="969840" y="993600"/>
            <a:ext cx="2311560" cy="2340000"/>
          </a:xfrm>
          <a:prstGeom prst="rect">
            <a:avLst/>
          </a:prstGeom>
          <a:noFill/>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Recommendations</a:t>
            </a:r>
            <a:endParaRPr b="1" lang="en-US" sz="3200" strike="noStrike" u="none">
              <a:solidFill>
                <a:srgbClr val="000000"/>
              </a:solidFill>
              <a:effectLst/>
              <a:uFillTx/>
              <a:latin typeface="Arial"/>
            </a:endParaRPr>
          </a:p>
        </p:txBody>
      </p:sp>
      <p:sp>
        <p:nvSpPr>
          <p:cNvPr id="61" name="PlaceHolder 2"/>
          <p:cNvSpPr>
            <a:spLocks noGrp="1"/>
          </p:cNvSpPr>
          <p:nvPr>
            <p:ph/>
          </p:nvPr>
        </p:nvSpPr>
        <p:spPr>
          <a:xfrm>
            <a:off x="685800" y="1981080"/>
            <a:ext cx="7772400" cy="4114800"/>
          </a:xfrm>
          <a:prstGeom prst="rect">
            <a:avLst/>
          </a:prstGeom>
          <a:noFill/>
          <a:ln w="0">
            <a:noFill/>
          </a:ln>
        </p:spPr>
        <p:txBody>
          <a:bodyPr lIns="90360" rIns="90360" tIns="44280" bIns="44280" anchor="t">
            <a:normAutofit/>
          </a:bodyPr>
          <a:p>
            <a:pPr marL="343080" indent="-343080">
              <a:lnSpc>
                <a:spcPct val="90000"/>
              </a:lnSpc>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Create one power IT &amp; one operations organization for retail and wholesale</a:t>
            </a:r>
            <a:endParaRPr b="0" lang="en-US" sz="1800" strike="noStrike" u="none">
              <a:solidFill>
                <a:srgbClr val="000000"/>
              </a:solidFill>
              <a:effectLst/>
              <a:uFillTx/>
              <a:latin typeface="Arial"/>
            </a:endParaRPr>
          </a:p>
          <a:p>
            <a:pPr marL="343080" indent="0">
              <a:lnSpc>
                <a:spcPct val="9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lnSpc>
                <a:spcPct val="90000"/>
              </a:lnSpc>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Create power program management team to coordinate business requirements for trading/deal capture, risk, settlements &amp; volume mngt across wholesale and retail desks:</a:t>
            </a:r>
            <a:endParaRPr b="0" lang="en-US" sz="1800" strike="noStrike" u="none">
              <a:solidFill>
                <a:srgbClr val="000000"/>
              </a:solidFill>
              <a:effectLst/>
              <a:uFillTx/>
              <a:latin typeface="Arial"/>
            </a:endParaRPr>
          </a:p>
          <a:p>
            <a:pPr lvl="1" marL="743040" indent="-285840">
              <a:lnSpc>
                <a:spcPct val="90000"/>
              </a:lnSpc>
              <a:spcBef>
                <a:spcPts val="4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East, West, and Canada power requirements included</a:t>
            </a:r>
            <a:endParaRPr b="0" lang="en-US" sz="1600" strike="noStrike" u="none">
              <a:solidFill>
                <a:srgbClr val="000000"/>
              </a:solidFill>
              <a:effectLst/>
              <a:uFillTx/>
              <a:latin typeface="Arial"/>
            </a:endParaRPr>
          </a:p>
          <a:p>
            <a:pPr lvl="1" marL="743040" indent="-285840">
              <a:lnSpc>
                <a:spcPct val="90000"/>
              </a:lnSpc>
              <a:spcBef>
                <a:spcPts val="4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requirements globally coordinated and prioritized </a:t>
            </a:r>
            <a:endParaRPr b="0" lang="en-US" sz="1600" strike="noStrike" u="none">
              <a:solidFill>
                <a:srgbClr val="000000"/>
              </a:solidFill>
              <a:effectLst/>
              <a:uFillTx/>
              <a:latin typeface="Arial"/>
            </a:endParaRPr>
          </a:p>
          <a:p>
            <a:pPr lvl="1" marL="743040" indent="-285840">
              <a:lnSpc>
                <a:spcPct val="90000"/>
              </a:lnSpc>
              <a:spcBef>
                <a:spcPts val="4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design coordinated and approved by business owners</a:t>
            </a:r>
            <a:endParaRPr b="0" lang="en-US" sz="1600" strike="noStrike" u="none">
              <a:solidFill>
                <a:srgbClr val="000000"/>
              </a:solidFill>
              <a:effectLst/>
              <a:uFillTx/>
              <a:latin typeface="Arial"/>
            </a:endParaRPr>
          </a:p>
          <a:p>
            <a:pPr lvl="1" marL="743040" indent="-285840">
              <a:lnSpc>
                <a:spcPct val="90000"/>
              </a:lnSpc>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vision achieved in phased release of tactical and strategic solutions</a:t>
            </a:r>
            <a:r>
              <a:rPr b="0" lang="en-US" sz="1800" strike="noStrike" u="none">
                <a:solidFill>
                  <a:srgbClr val="000000"/>
                </a:solidFill>
                <a:effectLst/>
                <a:uFillTx/>
                <a:latin typeface="Arial"/>
              </a:rPr>
              <a:t> </a:t>
            </a:r>
            <a:endParaRPr b="0" lang="en-US" sz="1800" strike="noStrike" u="none">
              <a:solidFill>
                <a:srgbClr val="000000"/>
              </a:solidFill>
              <a:effectLst/>
              <a:uFillTx/>
              <a:latin typeface="Arial"/>
            </a:endParaRPr>
          </a:p>
          <a:p>
            <a:pPr lvl="1" marL="743040" indent="0">
              <a:lnSpc>
                <a:spcPct val="9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lnSpc>
                <a:spcPct val="90000"/>
              </a:lnSpc>
              <a:spcBef>
                <a:spcPts val="45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Coordinate Gas and Power systems requirements to develop integrated systems solution where appropriate (such as billing/settlements) </a:t>
            </a: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2" name="PlaceHolder 1"/>
          <p:cNvSpPr>
            <a:spLocks noGrp="1"/>
          </p:cNvSpPr>
          <p:nvPr>
            <p:ph type="title"/>
          </p:nvPr>
        </p:nvSpPr>
        <p:spPr>
          <a:xfrm>
            <a:off x="1218960" y="357120"/>
            <a:ext cx="775332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IT &amp; Operations versus Trading </a:t>
            </a:r>
            <a:br>
              <a:rPr sz="2400"/>
            </a:br>
            <a:r>
              <a:rPr b="1" lang="en-US" sz="2400" strike="noStrike" u="none">
                <a:solidFill>
                  <a:srgbClr val="000000"/>
                </a:solidFill>
                <a:effectLst/>
                <a:uFillTx/>
                <a:latin typeface="Arial"/>
              </a:rPr>
              <a:t>Organizations</a:t>
            </a:r>
            <a:endParaRPr b="1" lang="en-US" sz="2400" strike="noStrike" u="none">
              <a:solidFill>
                <a:srgbClr val="000000"/>
              </a:solidFill>
              <a:effectLst/>
              <a:uFillTx/>
              <a:latin typeface="Arial"/>
            </a:endParaRPr>
          </a:p>
        </p:txBody>
      </p:sp>
      <p:sp>
        <p:nvSpPr>
          <p:cNvPr id="63" name=""/>
          <p:cNvSpPr/>
          <p:nvPr/>
        </p:nvSpPr>
        <p:spPr>
          <a:xfrm>
            <a:off x="1927080" y="2000160"/>
            <a:ext cx="5359680" cy="381240"/>
          </a:xfrm>
          <a:prstGeom prst="ellipse">
            <a:avLst/>
          </a:prstGeom>
          <a:solidFill>
            <a:srgbClr val="c0c0c0"/>
          </a:solidFill>
          <a:ln w="9360">
            <a:solidFill>
              <a:srgbClr val="c0c0c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4" name=""/>
          <p:cNvSpPr/>
          <p:nvPr/>
        </p:nvSpPr>
        <p:spPr>
          <a:xfrm>
            <a:off x="1908000" y="2676600"/>
            <a:ext cx="5340600" cy="361800"/>
          </a:xfrm>
          <a:prstGeom prst="ellipse">
            <a:avLst/>
          </a:prstGeom>
          <a:solidFill>
            <a:srgbClr val="c0c0c0"/>
          </a:solidFill>
          <a:ln w="9360">
            <a:solidFill>
              <a:srgbClr val="c0c0c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5" name=""/>
          <p:cNvSpPr/>
          <p:nvPr/>
        </p:nvSpPr>
        <p:spPr>
          <a:xfrm>
            <a:off x="3938760" y="2023920"/>
            <a:ext cx="1066320" cy="33804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Power Trading</a:t>
            </a:r>
            <a:endParaRPr b="0" lang="en-US" sz="10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(WHS &amp; Retail)</a:t>
            </a:r>
            <a:endParaRPr b="0" lang="en-US" sz="1000" strike="noStrike" u="none">
              <a:solidFill>
                <a:srgbClr val="000000"/>
              </a:solidFill>
              <a:effectLst/>
              <a:uFillTx/>
              <a:latin typeface="Times New Roman"/>
            </a:endParaRPr>
          </a:p>
        </p:txBody>
      </p:sp>
      <p:sp>
        <p:nvSpPr>
          <p:cNvPr id="66" name=""/>
          <p:cNvSpPr/>
          <p:nvPr/>
        </p:nvSpPr>
        <p:spPr>
          <a:xfrm>
            <a:off x="3862440" y="2690640"/>
            <a:ext cx="1066320" cy="33804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Gas Trading</a:t>
            </a:r>
            <a:endParaRPr b="0" lang="en-US" sz="10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(WHS &amp; Retail)</a:t>
            </a:r>
            <a:endParaRPr b="0" lang="en-US" sz="1000" strike="noStrike" u="none">
              <a:solidFill>
                <a:srgbClr val="000000"/>
              </a:solidFill>
              <a:effectLst/>
              <a:uFillTx/>
              <a:latin typeface="Times New Roman"/>
            </a:endParaRPr>
          </a:p>
        </p:txBody>
      </p:sp>
      <p:sp>
        <p:nvSpPr>
          <p:cNvPr id="67" name=""/>
          <p:cNvSpPr/>
          <p:nvPr/>
        </p:nvSpPr>
        <p:spPr>
          <a:xfrm>
            <a:off x="2533680" y="1692360"/>
            <a:ext cx="200160" cy="1780920"/>
          </a:xfrm>
          <a:prstGeom prst="rect">
            <a:avLst/>
          </a:prstGeom>
          <a:solidFill>
            <a:srgbClr val="0066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8" name=""/>
          <p:cNvSpPr/>
          <p:nvPr/>
        </p:nvSpPr>
        <p:spPr>
          <a:xfrm>
            <a:off x="2014560" y="1243080"/>
            <a:ext cx="1066320" cy="33804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EES IT</a:t>
            </a:r>
            <a:endParaRPr b="0" lang="en-US" sz="10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(WHS &amp; Retail)</a:t>
            </a:r>
            <a:endParaRPr b="0" lang="en-US" sz="1000" strike="noStrike" u="none">
              <a:solidFill>
                <a:srgbClr val="000000"/>
              </a:solidFill>
              <a:effectLst/>
              <a:uFillTx/>
              <a:latin typeface="Times New Roman"/>
            </a:endParaRPr>
          </a:p>
        </p:txBody>
      </p:sp>
      <p:sp>
        <p:nvSpPr>
          <p:cNvPr id="69" name=""/>
          <p:cNvSpPr/>
          <p:nvPr/>
        </p:nvSpPr>
        <p:spPr>
          <a:xfrm>
            <a:off x="3094200" y="1249200"/>
            <a:ext cx="1066320" cy="33804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Wholesale IT</a:t>
            </a:r>
            <a:endParaRPr b="0" lang="en-US" sz="10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(WHS &amp; Retail)</a:t>
            </a:r>
            <a:endParaRPr b="0" lang="en-US" sz="1000" strike="noStrike" u="none">
              <a:solidFill>
                <a:srgbClr val="000000"/>
              </a:solidFill>
              <a:effectLst/>
              <a:uFillTx/>
              <a:latin typeface="Times New Roman"/>
            </a:endParaRPr>
          </a:p>
        </p:txBody>
      </p:sp>
      <p:sp>
        <p:nvSpPr>
          <p:cNvPr id="70" name=""/>
          <p:cNvSpPr/>
          <p:nvPr/>
        </p:nvSpPr>
        <p:spPr>
          <a:xfrm>
            <a:off x="406440" y="1370160"/>
            <a:ext cx="853920" cy="31356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Today</a:t>
            </a:r>
            <a:endParaRPr b="0" lang="en-US" sz="1800" strike="noStrike" u="none">
              <a:solidFill>
                <a:srgbClr val="000000"/>
              </a:solidFill>
              <a:effectLst/>
              <a:uFillTx/>
              <a:latin typeface="Times New Roman"/>
            </a:endParaRPr>
          </a:p>
        </p:txBody>
      </p:sp>
      <p:sp>
        <p:nvSpPr>
          <p:cNvPr id="71" name=""/>
          <p:cNvSpPr/>
          <p:nvPr/>
        </p:nvSpPr>
        <p:spPr>
          <a:xfrm>
            <a:off x="328320" y="4078440"/>
            <a:ext cx="1819440" cy="31356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Recommended</a:t>
            </a:r>
            <a:endParaRPr b="0" lang="en-US" sz="1800" strike="noStrike" u="none">
              <a:solidFill>
                <a:srgbClr val="000000"/>
              </a:solidFill>
              <a:effectLst/>
              <a:uFillTx/>
              <a:latin typeface="Times New Roman"/>
            </a:endParaRPr>
          </a:p>
        </p:txBody>
      </p:sp>
      <p:sp>
        <p:nvSpPr>
          <p:cNvPr id="72" name=""/>
          <p:cNvSpPr/>
          <p:nvPr/>
        </p:nvSpPr>
        <p:spPr>
          <a:xfrm>
            <a:off x="368280" y="3774960"/>
            <a:ext cx="799452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3" name=""/>
          <p:cNvSpPr/>
          <p:nvPr/>
        </p:nvSpPr>
        <p:spPr>
          <a:xfrm>
            <a:off x="1778040" y="4622760"/>
            <a:ext cx="5702400" cy="558720"/>
          </a:xfrm>
          <a:prstGeom prst="rect">
            <a:avLst/>
          </a:prstGeom>
          <a:solidFill>
            <a:srgbClr val="ffff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4" name=""/>
          <p:cNvSpPr/>
          <p:nvPr/>
        </p:nvSpPr>
        <p:spPr>
          <a:xfrm>
            <a:off x="1701720" y="4673520"/>
            <a:ext cx="5702400" cy="558720"/>
          </a:xfrm>
          <a:prstGeom prst="rect">
            <a:avLst/>
          </a:prstGeom>
          <a:solidFill>
            <a:srgbClr val="0066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5" name=""/>
          <p:cNvSpPr/>
          <p:nvPr/>
        </p:nvSpPr>
        <p:spPr>
          <a:xfrm>
            <a:off x="1930320" y="4772160"/>
            <a:ext cx="5359320" cy="380880"/>
          </a:xfrm>
          <a:prstGeom prst="ellipse">
            <a:avLst/>
          </a:prstGeom>
          <a:solidFill>
            <a:srgbClr val="c0c0c0"/>
          </a:solidFill>
          <a:ln w="9360">
            <a:solidFill>
              <a:srgbClr val="c0c0c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6" name=""/>
          <p:cNvSpPr/>
          <p:nvPr/>
        </p:nvSpPr>
        <p:spPr>
          <a:xfrm>
            <a:off x="3942000" y="4795920"/>
            <a:ext cx="1066320" cy="33804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Power Trading</a:t>
            </a:r>
            <a:endParaRPr b="0" lang="en-US" sz="10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(WHS &amp; Retail)</a:t>
            </a:r>
            <a:endParaRPr b="0" lang="en-US" sz="1000" strike="noStrike" u="none">
              <a:solidFill>
                <a:srgbClr val="000000"/>
              </a:solidFill>
              <a:effectLst/>
              <a:uFillTx/>
              <a:latin typeface="Times New Roman"/>
            </a:endParaRPr>
          </a:p>
        </p:txBody>
      </p:sp>
      <p:sp>
        <p:nvSpPr>
          <p:cNvPr id="77" name=""/>
          <p:cNvSpPr/>
          <p:nvPr/>
        </p:nvSpPr>
        <p:spPr>
          <a:xfrm>
            <a:off x="151200" y="4764240"/>
            <a:ext cx="1537200" cy="33804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Power IT &amp; Operations</a:t>
            </a:r>
            <a:endParaRPr b="0" lang="en-US" sz="10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(WHS &amp; Retail)</a:t>
            </a:r>
            <a:endParaRPr b="0" lang="en-US" sz="1000" strike="noStrike" u="none">
              <a:solidFill>
                <a:srgbClr val="000000"/>
              </a:solidFill>
              <a:effectLst/>
              <a:uFillTx/>
              <a:latin typeface="Times New Roman"/>
            </a:endParaRPr>
          </a:p>
        </p:txBody>
      </p:sp>
      <p:sp>
        <p:nvSpPr>
          <p:cNvPr id="78" name=""/>
          <p:cNvSpPr/>
          <p:nvPr/>
        </p:nvSpPr>
        <p:spPr>
          <a:xfrm>
            <a:off x="182520" y="5481720"/>
            <a:ext cx="1396800" cy="33804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Gas IT &amp; Operations</a:t>
            </a:r>
            <a:endParaRPr b="0" lang="en-US" sz="10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(WHS &amp; Retail)</a:t>
            </a:r>
            <a:endParaRPr b="0" lang="en-US" sz="1000" strike="noStrike" u="none">
              <a:solidFill>
                <a:srgbClr val="000000"/>
              </a:solidFill>
              <a:effectLst/>
              <a:uFillTx/>
              <a:latin typeface="Times New Roman"/>
            </a:endParaRPr>
          </a:p>
        </p:txBody>
      </p:sp>
      <p:sp>
        <p:nvSpPr>
          <p:cNvPr id="79" name=""/>
          <p:cNvSpPr/>
          <p:nvPr/>
        </p:nvSpPr>
        <p:spPr>
          <a:xfrm>
            <a:off x="7531200" y="4927680"/>
            <a:ext cx="88920" cy="761760"/>
          </a:xfrm>
          <a:custGeom>
            <a:avLst/>
            <a:gdLst>
              <a:gd name="textAreaLeft" fmla="*/ 0 w 88920"/>
              <a:gd name="textAreaRight" fmla="*/ 32040 w 88920"/>
              <a:gd name="textAreaTop" fmla="*/ 19800 h 761760"/>
              <a:gd name="textAreaBottom" fmla="*/ 741960 h 76176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900"/>
                  <a:pt x="10800" y="1800"/>
                </a:cubicBezTo>
                <a:lnTo>
                  <a:pt x="10800" y="9000"/>
                </a:lnTo>
                <a:cubicBezTo>
                  <a:pt x="10800" y="9900"/>
                  <a:pt x="16200" y="10800"/>
                  <a:pt x="21600" y="10800"/>
                </a:cubicBezTo>
                <a:cubicBezTo>
                  <a:pt x="16200" y="10800"/>
                  <a:pt x="10800" y="11700"/>
                  <a:pt x="10800" y="12600"/>
                </a:cubicBezTo>
                <a:lnTo>
                  <a:pt x="10800" y="19800"/>
                </a:lnTo>
                <a:cubicBezTo>
                  <a:pt x="10800" y="20700"/>
                  <a:pt x="5400" y="21600"/>
                  <a:pt x="0" y="21600"/>
                </a:cubicBezTo>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0" name=""/>
          <p:cNvSpPr/>
          <p:nvPr/>
        </p:nvSpPr>
        <p:spPr>
          <a:xfrm>
            <a:off x="7648920" y="5176800"/>
            <a:ext cx="1277280" cy="33804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Integrate systems</a:t>
            </a:r>
            <a:endParaRPr b="0" lang="en-US" sz="10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where appropriate</a:t>
            </a:r>
            <a:endParaRPr b="0" lang="en-US" sz="1000" strike="noStrike" u="none">
              <a:solidFill>
                <a:srgbClr val="000000"/>
              </a:solidFill>
              <a:effectLst/>
              <a:uFillTx/>
              <a:latin typeface="Times New Roman"/>
            </a:endParaRPr>
          </a:p>
        </p:txBody>
      </p:sp>
      <p:sp>
        <p:nvSpPr>
          <p:cNvPr id="81" name=""/>
          <p:cNvSpPr/>
          <p:nvPr/>
        </p:nvSpPr>
        <p:spPr>
          <a:xfrm>
            <a:off x="6346800" y="1727280"/>
            <a:ext cx="174600" cy="1790640"/>
          </a:xfrm>
          <a:prstGeom prst="rect">
            <a:avLst/>
          </a:prstGeom>
          <a:solidFill>
            <a:srgbClr val="ffff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2" name=""/>
          <p:cNvSpPr/>
          <p:nvPr/>
        </p:nvSpPr>
        <p:spPr>
          <a:xfrm>
            <a:off x="5292720" y="1714680"/>
            <a:ext cx="174600" cy="1790640"/>
          </a:xfrm>
          <a:prstGeom prst="rect">
            <a:avLst/>
          </a:prstGeom>
          <a:solidFill>
            <a:srgbClr val="ffff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3" name=""/>
          <p:cNvSpPr/>
          <p:nvPr/>
        </p:nvSpPr>
        <p:spPr>
          <a:xfrm>
            <a:off x="4786200" y="1319040"/>
            <a:ext cx="1136520" cy="33804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EES Operations</a:t>
            </a:r>
            <a:endParaRPr b="0" lang="en-US" sz="10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(Retail)</a:t>
            </a:r>
            <a:endParaRPr b="0" lang="en-US" sz="1000" strike="noStrike" u="none">
              <a:solidFill>
                <a:srgbClr val="000000"/>
              </a:solidFill>
              <a:effectLst/>
              <a:uFillTx/>
              <a:latin typeface="Times New Roman"/>
            </a:endParaRPr>
          </a:p>
        </p:txBody>
      </p:sp>
      <p:sp>
        <p:nvSpPr>
          <p:cNvPr id="84" name=""/>
          <p:cNvSpPr/>
          <p:nvPr/>
        </p:nvSpPr>
        <p:spPr>
          <a:xfrm>
            <a:off x="6018480" y="1217520"/>
            <a:ext cx="883440" cy="46008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Wholesale</a:t>
            </a:r>
            <a:endParaRPr b="0" lang="en-US" sz="10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 Operations</a:t>
            </a:r>
            <a:endParaRPr b="0" lang="en-US" sz="10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(WHS)</a:t>
            </a:r>
            <a:endParaRPr b="0" lang="en-US" sz="1000" strike="noStrike" u="none">
              <a:solidFill>
                <a:srgbClr val="000000"/>
              </a:solidFill>
              <a:effectLst/>
              <a:uFillTx/>
              <a:latin typeface="Times New Roman"/>
            </a:endParaRPr>
          </a:p>
        </p:txBody>
      </p:sp>
      <p:sp>
        <p:nvSpPr>
          <p:cNvPr id="85" name=""/>
          <p:cNvSpPr/>
          <p:nvPr/>
        </p:nvSpPr>
        <p:spPr>
          <a:xfrm>
            <a:off x="3498840" y="1717560"/>
            <a:ext cx="200160" cy="1781280"/>
          </a:xfrm>
          <a:prstGeom prst="rect">
            <a:avLst/>
          </a:prstGeom>
          <a:solidFill>
            <a:srgbClr val="0066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6" name=""/>
          <p:cNvSpPr/>
          <p:nvPr/>
        </p:nvSpPr>
        <p:spPr>
          <a:xfrm>
            <a:off x="1765440" y="5346720"/>
            <a:ext cx="5702040" cy="558720"/>
          </a:xfrm>
          <a:prstGeom prst="rect">
            <a:avLst/>
          </a:prstGeom>
          <a:solidFill>
            <a:srgbClr val="ffff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7" name=""/>
          <p:cNvSpPr/>
          <p:nvPr/>
        </p:nvSpPr>
        <p:spPr>
          <a:xfrm>
            <a:off x="1689120" y="5397480"/>
            <a:ext cx="5702400" cy="558720"/>
          </a:xfrm>
          <a:prstGeom prst="rect">
            <a:avLst/>
          </a:prstGeom>
          <a:solidFill>
            <a:srgbClr val="0066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8" name=""/>
          <p:cNvSpPr/>
          <p:nvPr/>
        </p:nvSpPr>
        <p:spPr>
          <a:xfrm>
            <a:off x="1917720" y="5495760"/>
            <a:ext cx="5359320" cy="381240"/>
          </a:xfrm>
          <a:prstGeom prst="ellipse">
            <a:avLst/>
          </a:prstGeom>
          <a:solidFill>
            <a:srgbClr val="c0c0c0"/>
          </a:solidFill>
          <a:ln w="9360">
            <a:solidFill>
              <a:srgbClr val="c0c0c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9" name=""/>
          <p:cNvSpPr/>
          <p:nvPr/>
        </p:nvSpPr>
        <p:spPr>
          <a:xfrm>
            <a:off x="3929040" y="5519880"/>
            <a:ext cx="1066320" cy="33804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Gas Trading</a:t>
            </a:r>
            <a:endParaRPr b="0" lang="en-US" sz="1000" strike="noStrike" u="none">
              <a:solidFill>
                <a:srgbClr val="000000"/>
              </a:solidFill>
              <a:effectLst/>
              <a:uFillTx/>
              <a:latin typeface="Times New Roman"/>
            </a:endParaRPr>
          </a:p>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(WHS &amp; Retail)</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0"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Proposed Management Structure</a:t>
            </a:r>
            <a:endParaRPr b="1" lang="en-US" sz="3200" strike="noStrike" u="none">
              <a:solidFill>
                <a:srgbClr val="000000"/>
              </a:solidFill>
              <a:effectLst/>
              <a:uFillTx/>
              <a:latin typeface="Arial"/>
            </a:endParaRPr>
          </a:p>
        </p:txBody>
      </p:sp>
      <p:graphicFrame>
        <p:nvGraphicFramePr>
          <p:cNvPr id="91" name=""/>
          <p:cNvGraphicFramePr/>
          <p:nvPr/>
        </p:nvGraphicFramePr>
        <p:xfrm>
          <a:off x="814320" y="1979640"/>
          <a:ext cx="7796160" cy="4176720"/>
        </p:xfrm>
        <a:graphic>
          <a:graphicData uri="http://schemas.openxmlformats.org/presentationml/2006/ole">
            <p:oleObj r:id="rId1" spid="">
              <p:embed/>
              <p:pic>
                <p:nvPicPr>
                  <p:cNvPr id="92" name="" descr=""/>
                  <p:cNvPicPr/>
                  <p:nvPr/>
                </p:nvPicPr>
                <p:blipFill>
                  <a:blip r:embed="rId2"/>
                  <a:stretch/>
                </p:blipFill>
                <p:spPr>
                  <a:xfrm>
                    <a:off x="814320" y="1979640"/>
                    <a:ext cx="7796160" cy="4176720"/>
                  </a:xfrm>
                  <a:prstGeom prst="rect">
                    <a:avLst/>
                  </a:prstGeom>
                  <a:noFill/>
                  <a:ln w="0">
                    <a:noFill/>
                  </a:ln>
                </p:spPr>
              </p:pic>
            </p:oleObj>
          </a:graphicData>
        </a:graphic>
      </p:graphicFrame>
      <p:sp>
        <p:nvSpPr>
          <p:cNvPr id="93" name=""/>
          <p:cNvSpPr/>
          <p:nvPr/>
        </p:nvSpPr>
        <p:spPr>
          <a:xfrm>
            <a:off x="232200" y="1211400"/>
            <a:ext cx="8073000" cy="533160"/>
          </a:xfrm>
          <a:prstGeom prst="rect">
            <a:avLst/>
          </a:prstGeom>
          <a:noFill/>
          <a:ln w="0">
            <a:noFill/>
          </a:ln>
        </p:spPr>
        <p:style>
          <a:lnRef idx="0"/>
          <a:fillRef idx="0"/>
          <a:effectRef idx="0"/>
          <a:fontRef idx="minor"/>
        </p:style>
        <p:txBody>
          <a:bodyPr wrap="none" lIns="90000" rIns="90000" tIns="46800" bIns="46800" anchor="t">
            <a:spAutoFit/>
          </a:bodyPr>
          <a:p>
            <a:pPr>
              <a:lnSpc>
                <a:spcPct val="8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Recommend business requirements managed by business sponsored </a:t>
            </a:r>
            <a:endParaRPr b="0" lang="en-US" sz="1800" strike="noStrike" u="none">
              <a:solidFill>
                <a:srgbClr val="000000"/>
              </a:solidFill>
              <a:effectLst/>
              <a:uFillTx/>
              <a:latin typeface="Times New Roman"/>
            </a:endParaRPr>
          </a:p>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   program management teams (expand Spark Gap project)</a:t>
            </a:r>
            <a:endParaRPr b="0" lang="en-US" sz="1800" strike="noStrike" u="none">
              <a:solidFill>
                <a:srgbClr val="000000"/>
              </a:solidFill>
              <a:effectLst/>
              <a:uFillTx/>
              <a:latin typeface="Times New Roman"/>
            </a:endParaRPr>
          </a:p>
        </p:txBody>
      </p:sp>
      <p:sp>
        <p:nvSpPr>
          <p:cNvPr id="94" name=""/>
          <p:cNvSpPr/>
          <p:nvPr/>
        </p:nvSpPr>
        <p:spPr>
          <a:xfrm>
            <a:off x="258840" y="2700360"/>
            <a:ext cx="2858760" cy="704160"/>
          </a:xfrm>
          <a:prstGeom prst="rect">
            <a:avLst/>
          </a:prstGeom>
          <a:noFill/>
          <a:ln w="0">
            <a:noFill/>
          </a:ln>
        </p:spPr>
        <p:style>
          <a:lnRef idx="0"/>
          <a:fillRef idx="0"/>
          <a:effectRef idx="0"/>
          <a:fontRef idx="minor"/>
        </p:style>
        <p:txBody>
          <a:bodyPr wrap="none" lIns="90000" rIns="90000" tIns="46800" bIns="46800" anchor="t">
            <a:spAutoFit/>
          </a:bodyPr>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0099cc"/>
                </a:solidFill>
                <a:effectLst/>
                <a:uFillTx/>
                <a:latin typeface="Arial"/>
              </a:rPr>
              <a:t>Recommended Program Management Team</a:t>
            </a:r>
            <a:r>
              <a:rPr b="1" lang="en-US" sz="1000" strike="noStrike" u="none">
                <a:solidFill>
                  <a:srgbClr val="0099cc"/>
                </a:solidFill>
                <a:effectLst/>
                <a:uFillTx/>
                <a:latin typeface="Arial"/>
              </a:rPr>
              <a:t>:</a:t>
            </a:r>
            <a:endParaRPr b="0" lang="en-US" sz="1000" strike="noStrike" u="none">
              <a:solidFill>
                <a:srgbClr val="000000"/>
              </a:solidFill>
              <a:effectLst/>
              <a:uFillTx/>
              <a:latin typeface="Times New Roman"/>
            </a:endParaRPr>
          </a:p>
          <a:p>
            <a:pPr>
              <a:lnSpc>
                <a:spcPct val="80000"/>
              </a:lnSpc>
              <a:buClr>
                <a:srgbClr val="0099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99cc"/>
                </a:solidFill>
                <a:effectLst/>
                <a:uFillTx/>
                <a:latin typeface="Arial"/>
              </a:rPr>
              <a:t> Trading/Deal Capture – WHS/Retail </a:t>
            </a:r>
            <a:endParaRPr b="0" lang="en-US" sz="1000" strike="noStrike" u="none">
              <a:solidFill>
                <a:srgbClr val="000000"/>
              </a:solidFill>
              <a:effectLst/>
              <a:uFillTx/>
              <a:latin typeface="Times New Roman"/>
            </a:endParaRPr>
          </a:p>
          <a:p>
            <a:pPr>
              <a:lnSpc>
                <a:spcPct val="80000"/>
              </a:lnSpc>
              <a:buClr>
                <a:srgbClr val="0099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99cc"/>
                </a:solidFill>
                <a:effectLst/>
                <a:uFillTx/>
                <a:latin typeface="Arial"/>
              </a:rPr>
              <a:t> Risk – WHS/Retail</a:t>
            </a:r>
            <a:endParaRPr b="0" lang="en-US" sz="1000" strike="noStrike" u="none">
              <a:solidFill>
                <a:srgbClr val="000000"/>
              </a:solidFill>
              <a:effectLst/>
              <a:uFillTx/>
              <a:latin typeface="Times New Roman"/>
            </a:endParaRPr>
          </a:p>
          <a:p>
            <a:pPr>
              <a:lnSpc>
                <a:spcPct val="80000"/>
              </a:lnSpc>
              <a:buClr>
                <a:srgbClr val="0099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99cc"/>
                </a:solidFill>
                <a:effectLst/>
                <a:uFillTx/>
                <a:latin typeface="Arial"/>
              </a:rPr>
              <a:t> Volume Management – WHS/ Retail</a:t>
            </a:r>
            <a:endParaRPr b="0" lang="en-US" sz="1000" strike="noStrike" u="none">
              <a:solidFill>
                <a:srgbClr val="000000"/>
              </a:solidFill>
              <a:effectLst/>
              <a:uFillTx/>
              <a:latin typeface="Times New Roman"/>
            </a:endParaRPr>
          </a:p>
          <a:p>
            <a:pPr>
              <a:lnSpc>
                <a:spcPct val="80000"/>
              </a:lnSpc>
              <a:buClr>
                <a:srgbClr val="0099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99cc"/>
                </a:solidFill>
                <a:effectLst/>
                <a:uFillTx/>
                <a:latin typeface="Arial"/>
              </a:rPr>
              <a:t> Settlements – WHS/Retail (Gas &amp; Power)</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5"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Appendices</a:t>
            </a:r>
            <a:endParaRPr b="1" lang="en-US" sz="3200" strike="noStrike" u="none">
              <a:solidFill>
                <a:srgbClr val="000000"/>
              </a:solidFill>
              <a:effectLst/>
              <a:uFillTx/>
              <a:latin typeface="Arial"/>
            </a:endParaRPr>
          </a:p>
        </p:txBody>
      </p:sp>
      <p:sp>
        <p:nvSpPr>
          <p:cNvPr id="96" name=""/>
          <p:cNvSpPr/>
          <p:nvPr/>
        </p:nvSpPr>
        <p:spPr>
          <a:xfrm>
            <a:off x="1800360" y="2424240"/>
            <a:ext cx="5072040" cy="2313000"/>
          </a:xfrm>
          <a:prstGeom prst="rect">
            <a:avLst/>
          </a:prstGeom>
          <a:noFill/>
          <a:ln w="0">
            <a:noFill/>
          </a:ln>
        </p:spPr>
        <p:style>
          <a:lnRef idx="0"/>
          <a:fillRef idx="0"/>
          <a:effectRef idx="0"/>
          <a:fontRef idx="minor"/>
        </p:style>
        <p:txBody>
          <a:bodyPr lIns="90360" rIns="90360" tIns="44280" bIns="44280" anchor="t">
            <a:noAutofit/>
          </a:bodyPr>
          <a:p>
            <a:pPr marL="343080" indent="-34308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Appendices</a:t>
            </a:r>
            <a:endParaRPr b="0" lang="en-US" sz="1600" strike="noStrike" u="none">
              <a:solidFill>
                <a:srgbClr val="000000"/>
              </a:solidFill>
              <a:effectLst/>
              <a:uFillTx/>
              <a:latin typeface="Times New Roman"/>
            </a:endParaRPr>
          </a:p>
          <a:p>
            <a:pPr lvl="1" marL="743040" indent="-28584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Retail/Wholesale Similarities and Differences</a:t>
            </a:r>
            <a:endParaRPr b="0" lang="en-US" sz="1600" strike="noStrike" u="none">
              <a:solidFill>
                <a:srgbClr val="000000"/>
              </a:solidFill>
              <a:effectLst/>
              <a:uFillTx/>
              <a:latin typeface="Times New Roman"/>
            </a:endParaRPr>
          </a:p>
          <a:p>
            <a:pPr lvl="1" marL="743040" indent="-28584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Retail/Wholesale Overall Flow</a:t>
            </a:r>
            <a:endParaRPr b="0" lang="en-US" sz="1600" strike="noStrike" u="none">
              <a:solidFill>
                <a:srgbClr val="000000"/>
              </a:solidFill>
              <a:effectLst/>
              <a:uFillTx/>
              <a:latin typeface="Times New Roman"/>
            </a:endParaRPr>
          </a:p>
          <a:p>
            <a:pPr lvl="1" marL="743040" indent="-28584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Capability/Interface Descriptions</a:t>
            </a:r>
            <a:endParaRPr b="0" lang="en-US" sz="1600" strike="noStrike" u="none">
              <a:solidFill>
                <a:srgbClr val="000000"/>
              </a:solidFill>
              <a:effectLst/>
              <a:uFillTx/>
              <a:latin typeface="Times New Roman"/>
            </a:endParaRPr>
          </a:p>
          <a:p>
            <a:pPr lvl="1" marL="743040" indent="-28584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Retail/Wholesale Power Interfaces </a:t>
            </a:r>
            <a:endParaRPr b="0" lang="en-US" sz="1600" strike="noStrike" u="none">
              <a:solidFill>
                <a:srgbClr val="000000"/>
              </a:solidFill>
              <a:effectLst/>
              <a:uFillTx/>
              <a:latin typeface="Times New Roman"/>
            </a:endParaRPr>
          </a:p>
          <a:p>
            <a:pPr lvl="1" marL="743040" indent="-28584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Book Settlement Analysis</a:t>
            </a:r>
            <a:endParaRPr b="0" lang="en-US" sz="1600" strike="noStrike" u="none">
              <a:solidFill>
                <a:srgbClr val="000000"/>
              </a:solidFill>
              <a:effectLst/>
              <a:uFillTx/>
              <a:latin typeface="Times New Roman"/>
            </a:endParaRPr>
          </a:p>
          <a:p>
            <a:pPr lvl="1" marL="743040" indent="-28584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Business Area Retail/Wholesale Flows</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7"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Retail/Wholesale </a:t>
            </a:r>
            <a:br>
              <a:rPr sz="3200"/>
            </a:br>
            <a:r>
              <a:rPr b="1" lang="en-US" sz="3200" strike="noStrike" u="none">
                <a:solidFill>
                  <a:srgbClr val="000000"/>
                </a:solidFill>
                <a:effectLst/>
                <a:uFillTx/>
                <a:latin typeface="Arial"/>
              </a:rPr>
              <a:t>Similarities and Differences</a:t>
            </a:r>
            <a:endParaRPr b="1" lang="en-US" sz="3200" strike="noStrike" u="none">
              <a:solidFill>
                <a:srgbClr val="000000"/>
              </a:solidFill>
              <a:effectLst/>
              <a:uFillTx/>
              <a:latin typeface="Arial"/>
            </a:endParaRPr>
          </a:p>
        </p:txBody>
      </p:sp>
      <p:graphicFrame>
        <p:nvGraphicFramePr>
          <p:cNvPr id="98" name=""/>
          <p:cNvGraphicFramePr/>
          <p:nvPr/>
        </p:nvGraphicFramePr>
        <p:xfrm>
          <a:off x="406440" y="2413080"/>
          <a:ext cx="8381880" cy="3433680"/>
        </p:xfrm>
        <a:graphic>
          <a:graphicData uri="http://schemas.openxmlformats.org/drawingml/2006/table">
            <a:tbl>
              <a:tblPr/>
              <a:tblGrid>
                <a:gridCol w="1523880"/>
                <a:gridCol w="3149640"/>
                <a:gridCol w="3708360"/>
              </a:tblGrid>
              <a:tr h="419040">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Retail / Wholesale Similarities</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cc"/>
                    </a:solidFill>
                  </a:tcPr>
                </a:tc>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Retail / Wholesale Differences</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solidFill>
                      <a:srgbClr val="ffffcc"/>
                    </a:solidFill>
                  </a:tcPr>
                </a:tc>
              </a:tr>
              <a:tr h="3014640">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Origination and Structuring</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perform enrollment processes.</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perform custom structured and non-structured deals for large customers.</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structure deals with variable load shape and block components.</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execute many deal types – e.g. full requirements, asset management, multi-commodity, ICAP, transmission services).</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utilize matrix pricing/on-the-spot mechanisms for deal closure. Wholesale uses EOL and Retail uses Enron-Direct.</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need to consider operations capabilities and costs in their structuring process.</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Retail customer enrollment processes are much higher volume than Wholesale.</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Retail utilizes some channels not used by wholesale e.g., agents</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Retail requires data gathering and validation activities to support load profiling.</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Retail able to apply standard product components to support custom structured deals.</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Retail predominantly originates variable load shape deals and Wholesale predominantly executes block forward deals.</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
        <p:nvSpPr>
          <p:cNvPr id="99" name=""/>
          <p:cNvSpPr/>
          <p:nvPr/>
        </p:nvSpPr>
        <p:spPr>
          <a:xfrm>
            <a:off x="237960" y="1230480"/>
            <a:ext cx="8737920" cy="484200"/>
          </a:xfrm>
          <a:prstGeom prst="rect">
            <a:avLst/>
          </a:prstGeom>
          <a:noFill/>
          <a:ln w="0">
            <a:noFill/>
          </a:ln>
        </p:spPr>
        <p:style>
          <a:lnRef idx="0"/>
          <a:fillRef idx="0"/>
          <a:effectRef idx="0"/>
          <a:fontRef idx="minor"/>
        </p:style>
        <p:txBody>
          <a:bodyPr lIns="90000" rIns="90000" tIns="46800" bIns="46800" anchor="t">
            <a:spAutoFit/>
          </a:bodyPr>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In many cases Retail and Wholesale execute conceptually similar business processes.  However for Retail, the transaction volumes and the level of their granularity are greater.</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0"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Retail/Wholesale </a:t>
            </a:r>
            <a:br>
              <a:rPr sz="3200"/>
            </a:br>
            <a:r>
              <a:rPr b="1" lang="en-US" sz="3200" strike="noStrike" u="none">
                <a:solidFill>
                  <a:srgbClr val="000000"/>
                </a:solidFill>
                <a:effectLst/>
                <a:uFillTx/>
                <a:latin typeface="Arial"/>
              </a:rPr>
              <a:t>Similarities and Differences</a:t>
            </a:r>
            <a:endParaRPr b="1" lang="en-US" sz="3200" strike="noStrike" u="none">
              <a:solidFill>
                <a:srgbClr val="000000"/>
              </a:solidFill>
              <a:effectLst/>
              <a:uFillTx/>
              <a:latin typeface="Arial"/>
            </a:endParaRPr>
          </a:p>
        </p:txBody>
      </p:sp>
      <p:graphicFrame>
        <p:nvGraphicFramePr>
          <p:cNvPr id="101" name=""/>
          <p:cNvGraphicFramePr/>
          <p:nvPr/>
        </p:nvGraphicFramePr>
        <p:xfrm>
          <a:off x="406440" y="1177920"/>
          <a:ext cx="8381880" cy="5180040"/>
        </p:xfrm>
        <a:graphic>
          <a:graphicData uri="http://schemas.openxmlformats.org/drawingml/2006/table">
            <a:tbl>
              <a:tblPr/>
              <a:tblGrid>
                <a:gridCol w="1523880"/>
                <a:gridCol w="3225960"/>
                <a:gridCol w="3632040"/>
              </a:tblGrid>
              <a:tr h="342720">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Retail / Wholesale Similarities</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cc"/>
                    </a:solidFill>
                  </a:tcPr>
                </a:tc>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Retail / Wholesale Differences</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solidFill>
                      <a:srgbClr val="ffffcc"/>
                    </a:solidFill>
                  </a:tcPr>
                </a:tc>
              </a:tr>
              <a:tr h="4837320">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Trading and Scheduling</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Conceptually both Retail and Wholesale perform similar trading processes.</a:t>
                      </a:r>
                      <a:endParaRPr b="0" lang="en-US" sz="1000" strike="noStrike" u="none">
                        <a:solidFill>
                          <a:srgbClr val="000000"/>
                        </a:solidFill>
                        <a:effectLst/>
                        <a:uFillTx/>
                        <a:latin typeface="Times New Roman"/>
                      </a:endParaRPr>
                    </a:p>
                    <a:p>
                      <a:pPr lvl="1" marL="228600" indent="-1141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look for trading opportunities with counter-parties (either external or book-book) to manage volume and/or price risk.</a:t>
                      </a:r>
                      <a:endParaRPr b="0" lang="en-US" sz="1000" strike="noStrike" u="none">
                        <a:solidFill>
                          <a:srgbClr val="000000"/>
                        </a:solidFill>
                        <a:effectLst/>
                        <a:uFillTx/>
                        <a:latin typeface="Times New Roman"/>
                      </a:endParaRPr>
                    </a:p>
                    <a:p>
                      <a:pPr lvl="1" marL="228600" indent="-1141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through their origination processes (EOL, Enron-Direct) develop open positions which need to be covered.</a:t>
                      </a:r>
                      <a:endParaRPr b="0" lang="en-US" sz="1000" strike="noStrike" u="none">
                        <a:solidFill>
                          <a:srgbClr val="000000"/>
                        </a:solidFill>
                        <a:effectLst/>
                        <a:uFillTx/>
                        <a:latin typeface="Times New Roman"/>
                      </a:endParaRPr>
                    </a:p>
                    <a:p>
                      <a:pPr lvl="1" marL="228600" indent="-1141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need to enter deals which can be of a shaped or block forward nature. </a:t>
                      </a:r>
                      <a:endParaRPr b="0" lang="en-US" sz="1000" strike="noStrike" u="none">
                        <a:solidFill>
                          <a:srgbClr val="000000"/>
                        </a:solidFill>
                        <a:effectLst/>
                        <a:uFillTx/>
                        <a:latin typeface="Times New Roman"/>
                      </a:endParaRPr>
                    </a:p>
                    <a:p>
                      <a:pPr lvl="1" marL="228600" indent="-1141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need to use (and update as needed) price curves which reflect the value of forward positions in the market.</a:t>
                      </a:r>
                      <a:endParaRPr b="0" lang="en-US" sz="1000" strike="noStrike" u="none">
                        <a:solidFill>
                          <a:srgbClr val="000000"/>
                        </a:solidFill>
                        <a:effectLst/>
                        <a:uFillTx/>
                        <a:latin typeface="Times New Roman"/>
                      </a:endParaRPr>
                    </a:p>
                    <a:p>
                      <a:pPr lvl="1" marL="228600" indent="-1141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need to understand the P&amp;L for all the positions managed by them at a trader and desk level.</a:t>
                      </a:r>
                      <a:endParaRPr b="0" lang="en-US" sz="1000" strike="noStrike" u="none">
                        <a:solidFill>
                          <a:srgbClr val="000000"/>
                        </a:solidFill>
                        <a:effectLst/>
                        <a:uFillTx/>
                        <a:latin typeface="Times New Roman"/>
                      </a:endParaRPr>
                    </a:p>
                    <a:p>
                      <a:pPr lvl="1" marL="228600" indent="-1141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need  to be able to view and update positions in their book to manage their exposure and risk.</a:t>
                      </a:r>
                      <a:endParaRPr b="0" lang="en-US" sz="1000" strike="noStrike" u="none">
                        <a:solidFill>
                          <a:srgbClr val="000000"/>
                        </a:solidFill>
                        <a:effectLst/>
                        <a:uFillTx/>
                        <a:latin typeface="Times New Roman"/>
                      </a:endParaRPr>
                    </a:p>
                    <a:p>
                      <a:pPr lvl="1" marL="228600" indent="-1141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need to confirm the terms of each of their positions with counter-parties.</a:t>
                      </a:r>
                      <a:endParaRPr b="0" lang="en-US" sz="1000" strike="noStrike" u="none">
                        <a:solidFill>
                          <a:srgbClr val="000000"/>
                        </a:solidFill>
                        <a:effectLst/>
                        <a:uFillTx/>
                        <a:latin typeface="Times New Roman"/>
                      </a:endParaRPr>
                    </a:p>
                    <a:p>
                      <a:pPr lvl="1" marL="228600" indent="-1141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need to manage the physical flows with their respective operating organizations</a:t>
                      </a:r>
                      <a:endParaRPr b="0" lang="en-US" sz="1000" strike="noStrike" u="none">
                        <a:solidFill>
                          <a:srgbClr val="000000"/>
                        </a:solidFill>
                        <a:effectLst/>
                        <a:uFillTx/>
                        <a:latin typeface="Times New Roman"/>
                      </a:endParaRPr>
                    </a:p>
                    <a:p>
                      <a:pPr lvl="2" marL="457200" indent="-1141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Scheduling with RTOs</a:t>
                      </a:r>
                      <a:endParaRPr b="0" lang="en-US" sz="1000" strike="noStrike" u="none">
                        <a:solidFill>
                          <a:srgbClr val="000000"/>
                        </a:solidFill>
                        <a:effectLst/>
                        <a:uFillTx/>
                        <a:latin typeface="Times New Roman"/>
                      </a:endParaRPr>
                    </a:p>
                    <a:p>
                      <a:pPr lvl="2" marL="457200" indent="-1141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Retail trading with ROC (demand management instructions)</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Wholesale schedules RTO and HUB flows where Retail only manages demand side power flow</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Significant volumes of Wholesale deals are booked out (with other Wholesale books or with counter-parties) where most Retail deals flow to physical delivery.</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Retail publishes daily prices to support pre-structured matrix deals for Retail sales force. Wholesale publishes offers and bids positions on EOL for a counter-party.</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Retail generates load profiles and baseline forecasts for customers to support volume risk management needs (in general not required by Wholesale).</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Retail maintains greater numbers of curves and position than wholesale although the average volume associated with retail deals is smaller than wholesale.</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Retail requires accurate switching date information to support forecasting and volume risk management processes.</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2"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Retail/Wholesale </a:t>
            </a:r>
            <a:br>
              <a:rPr sz="3200"/>
            </a:br>
            <a:r>
              <a:rPr b="1" lang="en-US" sz="3200" strike="noStrike" u="none">
                <a:solidFill>
                  <a:srgbClr val="000000"/>
                </a:solidFill>
                <a:effectLst/>
                <a:uFillTx/>
                <a:latin typeface="Arial"/>
              </a:rPr>
              <a:t>Similarities and Differences</a:t>
            </a:r>
            <a:endParaRPr b="1" lang="en-US" sz="3200" strike="noStrike" u="none">
              <a:solidFill>
                <a:srgbClr val="000000"/>
              </a:solidFill>
              <a:effectLst/>
              <a:uFillTx/>
              <a:latin typeface="Arial"/>
            </a:endParaRPr>
          </a:p>
        </p:txBody>
      </p:sp>
      <p:graphicFrame>
        <p:nvGraphicFramePr>
          <p:cNvPr id="103" name=""/>
          <p:cNvGraphicFramePr/>
          <p:nvPr/>
        </p:nvGraphicFramePr>
        <p:xfrm>
          <a:off x="393840" y="1270080"/>
          <a:ext cx="8381880" cy="3413160"/>
        </p:xfrm>
        <a:graphic>
          <a:graphicData uri="http://schemas.openxmlformats.org/drawingml/2006/table">
            <a:tbl>
              <a:tblPr/>
              <a:tblGrid>
                <a:gridCol w="1523880"/>
                <a:gridCol w="3149640"/>
                <a:gridCol w="3708360"/>
              </a:tblGrid>
              <a:tr h="349920">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Retail / Wholesale Similarities</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cc"/>
                    </a:solidFill>
                  </a:tcPr>
                </a:tc>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Retail / Wholesale Differences</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solidFill>
                      <a:srgbClr val="ffffcc"/>
                    </a:solidFill>
                  </a:tcPr>
                </a:tc>
              </a:tr>
              <a:tr h="3063240">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Risk Analysis</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value both blocked and shaped deal components</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Conceptually Retail and Wholesale risk analysis complete similar business functions</a:t>
                      </a:r>
                      <a:endParaRPr b="0" lang="en-US" sz="1000" strike="noStrike" u="none">
                        <a:solidFill>
                          <a:srgbClr val="000000"/>
                        </a:solidFill>
                        <a:effectLst/>
                        <a:uFillTx/>
                        <a:latin typeface="Times New Roman"/>
                      </a:endParaRPr>
                    </a:p>
                    <a:p>
                      <a:pPr lvl="1" marL="3430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perform MTM valuation and P&amp;L report generation at book level.</a:t>
                      </a:r>
                      <a:endParaRPr b="0" lang="en-US" sz="1000" strike="noStrike" u="none">
                        <a:solidFill>
                          <a:srgbClr val="000000"/>
                        </a:solidFill>
                        <a:effectLst/>
                        <a:uFillTx/>
                        <a:latin typeface="Times New Roman"/>
                      </a:endParaRPr>
                    </a:p>
                    <a:p>
                      <a:pPr lvl="1" marL="3430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perform Liquidation and “flash” generation</a:t>
                      </a:r>
                      <a:endParaRPr b="0" lang="en-US" sz="1000" strike="noStrike" u="none">
                        <a:solidFill>
                          <a:srgbClr val="000000"/>
                        </a:solidFill>
                        <a:effectLst/>
                        <a:uFillTx/>
                        <a:latin typeface="Times New Roman"/>
                      </a:endParaRPr>
                    </a:p>
                    <a:p>
                      <a:pPr lvl="1" marL="3430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provide corporate analysis information (e.g., VAR calculation input data)</a:t>
                      </a:r>
                      <a:endParaRPr b="0" lang="en-US" sz="1000" strike="noStrike" u="none">
                        <a:solidFill>
                          <a:srgbClr val="000000"/>
                        </a:solidFill>
                        <a:effectLst/>
                        <a:uFillTx/>
                        <a:latin typeface="Times New Roman"/>
                      </a:endParaRPr>
                    </a:p>
                    <a:p>
                      <a:pPr lvl="1" marL="3430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perform disputed volume/charge allocation to books</a:t>
                      </a:r>
                      <a:endParaRPr b="0" lang="en-US" sz="1000" strike="noStrike" u="none">
                        <a:solidFill>
                          <a:srgbClr val="000000"/>
                        </a:solidFill>
                        <a:effectLst/>
                        <a:uFillTx/>
                        <a:latin typeface="Times New Roman"/>
                      </a:endParaRPr>
                    </a:p>
                    <a:p>
                      <a:pPr lvl="1" marL="3430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perform curve auditing</a:t>
                      </a:r>
                      <a:endParaRPr b="0" lang="en-US" sz="1000" strike="noStrike" u="none">
                        <a:solidFill>
                          <a:srgbClr val="000000"/>
                        </a:solidFill>
                        <a:effectLst/>
                        <a:uFillTx/>
                        <a:latin typeface="Times New Roman"/>
                      </a:endParaRPr>
                    </a:p>
                    <a:p>
                      <a:pPr lvl="1" marL="3430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perform control processes</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Wholesale predominantly values blocked deal components and Retail predominantly values shaped deals components</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Retail needs to audit volume profiles used to generate account level volume forecasts (not required in Wholesale)</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4"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Retail/Wholesale </a:t>
            </a:r>
            <a:br>
              <a:rPr sz="3200"/>
            </a:br>
            <a:r>
              <a:rPr b="1" lang="en-US" sz="3200" strike="noStrike" u="none">
                <a:solidFill>
                  <a:srgbClr val="000000"/>
                </a:solidFill>
                <a:effectLst/>
                <a:uFillTx/>
                <a:latin typeface="Arial"/>
              </a:rPr>
              <a:t>Similarities and Differences</a:t>
            </a:r>
            <a:endParaRPr b="1" lang="en-US" sz="3200" strike="noStrike" u="none">
              <a:solidFill>
                <a:srgbClr val="000000"/>
              </a:solidFill>
              <a:effectLst/>
              <a:uFillTx/>
              <a:latin typeface="Arial"/>
            </a:endParaRPr>
          </a:p>
        </p:txBody>
      </p:sp>
      <p:graphicFrame>
        <p:nvGraphicFramePr>
          <p:cNvPr id="105" name=""/>
          <p:cNvGraphicFramePr/>
          <p:nvPr/>
        </p:nvGraphicFramePr>
        <p:xfrm>
          <a:off x="406440" y="1270080"/>
          <a:ext cx="8381880" cy="3687840"/>
        </p:xfrm>
        <a:graphic>
          <a:graphicData uri="http://schemas.openxmlformats.org/drawingml/2006/table">
            <a:tbl>
              <a:tblPr/>
              <a:tblGrid>
                <a:gridCol w="1523880"/>
                <a:gridCol w="3149640"/>
                <a:gridCol w="3708360"/>
              </a:tblGrid>
              <a:tr h="351000">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Retail / Wholesale Similarities</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cc"/>
                    </a:solidFill>
                  </a:tcPr>
                </a:tc>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Retail / Wholesale Differences</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solidFill>
                      <a:srgbClr val="ffffcc"/>
                    </a:solidFill>
                  </a:tcPr>
                </a:tc>
              </a:tr>
              <a:tr h="3336840">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Volume Management</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Conceptually lots of common business functions however retail transaction volume and granularity differs from wholesale. e.g.,</a:t>
                      </a:r>
                      <a:endParaRPr b="0" lang="en-US" sz="1000" strike="noStrike" u="none">
                        <a:solidFill>
                          <a:srgbClr val="000000"/>
                        </a:solidFill>
                        <a:effectLst/>
                        <a:uFillTx/>
                        <a:latin typeface="Times New Roman"/>
                      </a:endParaRPr>
                    </a:p>
                    <a:p>
                      <a:pPr lvl="1" marL="3430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gather actual information such as schedules, bids, consumption/production, indexes to support adjustments and allocations</a:t>
                      </a:r>
                      <a:endParaRPr b="0" lang="en-US" sz="1000" strike="noStrike" u="none">
                        <a:solidFill>
                          <a:srgbClr val="000000"/>
                        </a:solidFill>
                        <a:effectLst/>
                        <a:uFillTx/>
                        <a:latin typeface="Times New Roman"/>
                      </a:endParaRPr>
                    </a:p>
                    <a:p>
                      <a:pPr lvl="1" marL="3430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aggregate actuals to verify counterparty/RTO settlements</a:t>
                      </a:r>
                      <a:endParaRPr b="0" lang="en-US" sz="1000" strike="noStrike" u="none">
                        <a:solidFill>
                          <a:srgbClr val="000000"/>
                        </a:solidFill>
                        <a:effectLst/>
                        <a:uFillTx/>
                        <a:latin typeface="Times New Roman"/>
                      </a:endParaRPr>
                    </a:p>
                    <a:p>
                      <a:pPr lvl="1" marL="3430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disaggregate actuals to positions and books for volume and charge allocation</a:t>
                      </a:r>
                      <a:endParaRPr b="0" lang="en-US" sz="1000" strike="noStrike" u="none">
                        <a:solidFill>
                          <a:srgbClr val="000000"/>
                        </a:solidFill>
                        <a:effectLst/>
                        <a:uFillTx/>
                        <a:latin typeface="Times New Roman"/>
                      </a:endParaRPr>
                    </a:p>
                    <a:p>
                      <a:pPr lvl="1" marL="3430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perform RTO and TDSP charge estimation/calculation to reconcile counterparty/RTO/TDSP information</a:t>
                      </a:r>
                      <a:endParaRPr b="0" lang="en-US" sz="1000" strike="noStrike" u="none">
                        <a:solidFill>
                          <a:srgbClr val="000000"/>
                        </a:solidFill>
                        <a:effectLst/>
                        <a:uFillTx/>
                        <a:latin typeface="Times New Roman"/>
                      </a:endParaRPr>
                    </a:p>
                    <a:p>
                      <a:pPr lvl="1" marL="3430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need to identify discrepancies and manage disputes with counterparties including RTOs</a:t>
                      </a:r>
                      <a:endParaRPr b="0" lang="en-US" sz="1000" strike="noStrike" u="none">
                        <a:solidFill>
                          <a:srgbClr val="000000"/>
                        </a:solidFill>
                        <a:effectLst/>
                        <a:uFillTx/>
                        <a:latin typeface="Times New Roman"/>
                      </a:endParaRPr>
                    </a:p>
                    <a:p>
                      <a:pPr lvl="1" marL="3430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require regulatory reporting support</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require similar input data but may gather it from different sources at different granularities</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Wholesale aggregates forecast/actual information to the RTO schedule level while Retail aggregates forecast/actual meter level usage to the wholesale position level </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Retail completes backcasted meter level consumption estimation to reconcile wholesale allocations</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Retail calculates proof of performance on demand control products (e.g., load curtailment, distributed generation)</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Wholesale performs charge estimation for RTOs while Retail calculates their allocation of the wholesale charges</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Wholesale allocates RTO volumes and charges to wholesale positions while Retail allocates Wholesale volumes and charges to retail account level positions</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6"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Retail/Wholesale </a:t>
            </a:r>
            <a:br>
              <a:rPr sz="3200"/>
            </a:br>
            <a:r>
              <a:rPr b="1" lang="en-US" sz="3200" strike="noStrike" u="none">
                <a:solidFill>
                  <a:srgbClr val="000000"/>
                </a:solidFill>
                <a:effectLst/>
                <a:uFillTx/>
                <a:latin typeface="Arial"/>
              </a:rPr>
              <a:t>Similarities and Differences</a:t>
            </a:r>
            <a:endParaRPr b="1" lang="en-US" sz="3200" strike="noStrike" u="none">
              <a:solidFill>
                <a:srgbClr val="000000"/>
              </a:solidFill>
              <a:effectLst/>
              <a:uFillTx/>
              <a:latin typeface="Arial"/>
            </a:endParaRPr>
          </a:p>
        </p:txBody>
      </p:sp>
      <p:graphicFrame>
        <p:nvGraphicFramePr>
          <p:cNvPr id="107" name=""/>
          <p:cNvGraphicFramePr/>
          <p:nvPr/>
        </p:nvGraphicFramePr>
        <p:xfrm>
          <a:off x="431640" y="1282680"/>
          <a:ext cx="8382240" cy="4845240"/>
        </p:xfrm>
        <a:graphic>
          <a:graphicData uri="http://schemas.openxmlformats.org/drawingml/2006/table">
            <a:tbl>
              <a:tblPr/>
              <a:tblGrid>
                <a:gridCol w="1524240"/>
                <a:gridCol w="3149640"/>
                <a:gridCol w="3708360"/>
              </a:tblGrid>
              <a:tr h="344880">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Retail / Wholesale Similarities</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cc"/>
                    </a:solidFill>
                  </a:tcPr>
                </a:tc>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Retail / Wholesale Differences</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solidFill>
                      <a:srgbClr val="ffffcc"/>
                    </a:solidFill>
                  </a:tcPr>
                </a:tc>
              </a:tr>
              <a:tr h="4500360">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Settlement</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Conceptually lots of common business functions for Retail and Wholesale however transaction volumes and granularity are higher within Retail. e.g.,</a:t>
                      </a:r>
                      <a:endParaRPr b="0" lang="en-US" sz="1000" strike="noStrike" u="none">
                        <a:solidFill>
                          <a:srgbClr val="000000"/>
                        </a:solidFill>
                        <a:effectLst/>
                        <a:uFillTx/>
                        <a:latin typeface="Times New Roman"/>
                      </a:endParaRPr>
                    </a:p>
                    <a:p>
                      <a:pPr lvl="1" marL="3430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process physical deals</a:t>
                      </a:r>
                      <a:endParaRPr b="0" lang="en-US" sz="1000" strike="noStrike" u="none">
                        <a:solidFill>
                          <a:srgbClr val="000000"/>
                        </a:solidFill>
                        <a:effectLst/>
                        <a:uFillTx/>
                        <a:latin typeface="Times New Roman"/>
                      </a:endParaRPr>
                    </a:p>
                    <a:p>
                      <a:pPr lvl="1" marL="3430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perform counterparty/intercompany bill calculation and invoicing</a:t>
                      </a:r>
                      <a:endParaRPr b="0" lang="en-US" sz="1000" strike="noStrike" u="none">
                        <a:solidFill>
                          <a:srgbClr val="000000"/>
                        </a:solidFill>
                        <a:effectLst/>
                        <a:uFillTx/>
                        <a:latin typeface="Times New Roman"/>
                      </a:endParaRPr>
                    </a:p>
                    <a:p>
                      <a:pPr lvl="1" marL="3430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perform aggregation and netting of actual information to the counterparty level</a:t>
                      </a:r>
                      <a:endParaRPr b="0" lang="en-US" sz="1000" strike="noStrike" u="none">
                        <a:solidFill>
                          <a:srgbClr val="000000"/>
                        </a:solidFill>
                        <a:effectLst/>
                        <a:uFillTx/>
                        <a:latin typeface="Times New Roman"/>
                      </a:endParaRPr>
                    </a:p>
                    <a:p>
                      <a:pPr lvl="1" marL="3430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perform counter-party checkout</a:t>
                      </a:r>
                      <a:endParaRPr b="0" lang="en-US" sz="1000" strike="noStrike" u="none">
                        <a:solidFill>
                          <a:srgbClr val="000000"/>
                        </a:solidFill>
                        <a:effectLst/>
                        <a:uFillTx/>
                        <a:latin typeface="Times New Roman"/>
                      </a:endParaRPr>
                    </a:p>
                    <a:p>
                      <a:pPr lvl="1" marL="3430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perform billing adjustments</a:t>
                      </a:r>
                      <a:endParaRPr b="0" lang="en-US" sz="1000" strike="noStrike" u="none">
                        <a:solidFill>
                          <a:srgbClr val="000000"/>
                        </a:solidFill>
                        <a:effectLst/>
                        <a:uFillTx/>
                        <a:latin typeface="Times New Roman"/>
                      </a:endParaRPr>
                    </a:p>
                    <a:p>
                      <a:pPr lvl="1" marL="3430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perform cash management (A/R and A/P) with differences between granularity of accounting entries</a:t>
                      </a:r>
                      <a:endParaRPr b="0" lang="en-US" sz="1000" strike="noStrike" u="none">
                        <a:solidFill>
                          <a:srgbClr val="000000"/>
                        </a:solidFill>
                        <a:effectLst/>
                        <a:uFillTx/>
                        <a:latin typeface="Times New Roman"/>
                      </a:endParaRPr>
                    </a:p>
                    <a:p>
                      <a:pPr lvl="1" marL="3430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reconcile risk to G/L (flash to actuals)</a:t>
                      </a:r>
                      <a:endParaRPr b="0" lang="en-US" sz="1000" strike="noStrike" u="none">
                        <a:solidFill>
                          <a:srgbClr val="000000"/>
                        </a:solidFill>
                        <a:effectLst/>
                        <a:uFillTx/>
                        <a:latin typeface="Times New Roman"/>
                      </a:endParaRPr>
                    </a:p>
                    <a:p>
                      <a:pPr lvl="1" marL="3430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require multiple potentially common interfaces to support settlement</a:t>
                      </a:r>
                      <a:endParaRPr b="0" lang="en-US" sz="1000" strike="noStrike" u="none">
                        <a:solidFill>
                          <a:srgbClr val="000000"/>
                        </a:solidFill>
                        <a:effectLst/>
                        <a:uFillTx/>
                        <a:latin typeface="Times New Roman"/>
                      </a:endParaRPr>
                    </a:p>
                    <a:p>
                      <a:pPr lvl="1" marL="3430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wholesale and retail book financial transactions to G/L following Enron policy (“seller rules”)</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Retail processes deals that result in physical delivery</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Retail typically performs checkouts with counter-parties by exception</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Retail leverages CSC for A/R</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Retail and Wholesale both complete “flash to actuals” but the number of transactions associated with Retail is greater</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Retail currently has more complex interfaces to support settlement (e.g., switching and usage from CSC, collections from service management, capacity from TDSPs, checkouts with large customers, market specific rules associated with 1 or 2 retail bills)</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8"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Retail/Wholesale </a:t>
            </a:r>
            <a:br>
              <a:rPr sz="3200"/>
            </a:br>
            <a:r>
              <a:rPr b="1" lang="en-US" sz="3200" strike="noStrike" u="none">
                <a:solidFill>
                  <a:srgbClr val="000000"/>
                </a:solidFill>
                <a:effectLst/>
                <a:uFillTx/>
                <a:latin typeface="Arial"/>
              </a:rPr>
              <a:t>Similarities and Differences</a:t>
            </a:r>
            <a:endParaRPr b="1" lang="en-US" sz="3200" strike="noStrike" u="none">
              <a:solidFill>
                <a:srgbClr val="000000"/>
              </a:solidFill>
              <a:effectLst/>
              <a:uFillTx/>
              <a:latin typeface="Arial"/>
            </a:endParaRPr>
          </a:p>
        </p:txBody>
      </p:sp>
      <p:graphicFrame>
        <p:nvGraphicFramePr>
          <p:cNvPr id="109" name=""/>
          <p:cNvGraphicFramePr/>
          <p:nvPr/>
        </p:nvGraphicFramePr>
        <p:xfrm>
          <a:off x="368280" y="1282680"/>
          <a:ext cx="8381880" cy="1281240"/>
        </p:xfrm>
        <a:graphic>
          <a:graphicData uri="http://schemas.openxmlformats.org/drawingml/2006/table">
            <a:tbl>
              <a:tblPr/>
              <a:tblGrid>
                <a:gridCol w="1523880"/>
                <a:gridCol w="3149640"/>
                <a:gridCol w="3708360"/>
              </a:tblGrid>
              <a:tr h="360720">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Retail / Wholesale Similarities</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cc"/>
                    </a:solidFill>
                  </a:tcPr>
                </a:tc>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Retail / Wholesale Differences</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solidFill>
                      <a:srgbClr val="ffffcc"/>
                    </a:solidFill>
                  </a:tcPr>
                </a:tc>
              </a:tr>
              <a:tr h="920520">
                <a:tc>
                  <a:txBody>
                    <a:bodyPr lIns="90000" rIns="90000" tIns="46800" bIns="46800" anchor="t">
                      <a:no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Asset Management</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Both Retail and Wholesale perform monitoring and control of physical assets.</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ROC is responsible for retail asset management and Gen. Desk is responsible for wholesale asset management</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Retail provides scheduling data and Wholesale executes scheduling instructions.</a:t>
                      </a:r>
                      <a:endParaRPr b="0" lang="en-US" sz="1000" strike="noStrike" u="none">
                        <a:solidFill>
                          <a:srgbClr val="000000"/>
                        </a:solidFill>
                        <a:effectLst/>
                        <a:uFillTx/>
                        <a:latin typeface="Times New Roman"/>
                      </a:endParaRPr>
                    </a:p>
                    <a:p>
                      <a:pPr marL="114480" indent="-11448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Table of Contents</a:t>
            </a:r>
            <a:endParaRPr b="1" lang="en-US" sz="3200" strike="noStrike" u="none">
              <a:solidFill>
                <a:srgbClr val="000000"/>
              </a:solidFill>
              <a:effectLst/>
              <a:uFillTx/>
              <a:latin typeface="Arial"/>
            </a:endParaRPr>
          </a:p>
        </p:txBody>
      </p:sp>
      <p:sp>
        <p:nvSpPr>
          <p:cNvPr id="35" name="PlaceHolder 2"/>
          <p:cNvSpPr>
            <a:spLocks noGrp="1"/>
          </p:cNvSpPr>
          <p:nvPr>
            <p:ph/>
          </p:nvPr>
        </p:nvSpPr>
        <p:spPr>
          <a:xfrm>
            <a:off x="1444320" y="1344240"/>
            <a:ext cx="5072040" cy="4776840"/>
          </a:xfrm>
          <a:prstGeom prst="rect">
            <a:avLst/>
          </a:prstGeom>
          <a:noFill/>
          <a:ln w="0">
            <a:noFill/>
          </a:ln>
        </p:spPr>
        <p:txBody>
          <a:bodyPr lIns="90360" rIns="90360" tIns="44280" bIns="44280" anchor="t">
            <a:normAutofit/>
          </a:bodyPr>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Background</a:t>
            </a:r>
            <a:endParaRPr b="0" lang="en-US" sz="1600" strike="noStrike" u="none">
              <a:solidFill>
                <a:srgbClr val="000000"/>
              </a:solidFill>
              <a:effectLst/>
              <a:uFillTx/>
              <a:latin typeface="Arial"/>
            </a:endParaRPr>
          </a:p>
          <a:p>
            <a:pPr lvl="1" marL="743040" indent="-285840">
              <a:lnSpc>
                <a:spcPct val="90000"/>
              </a:lnSpc>
              <a:spcBef>
                <a:spcPts val="437"/>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Project Objectives</a:t>
            </a:r>
            <a:endParaRPr b="0" lang="en-US" sz="1400" strike="noStrike" u="none">
              <a:solidFill>
                <a:srgbClr val="000000"/>
              </a:solidFill>
              <a:effectLst/>
              <a:uFillTx/>
              <a:latin typeface="Arial"/>
            </a:endParaRPr>
          </a:p>
          <a:p>
            <a:pPr lvl="1" marL="743040" indent="-285840">
              <a:lnSpc>
                <a:spcPct val="90000"/>
              </a:lnSpc>
              <a:spcBef>
                <a:spcPts val="437"/>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Personnel Involved</a:t>
            </a:r>
            <a:endParaRPr b="0" lang="en-US" sz="1400" strike="noStrike" u="none">
              <a:solidFill>
                <a:srgbClr val="000000"/>
              </a:solidFill>
              <a:effectLst/>
              <a:uFillTx/>
              <a:latin typeface="Arial"/>
            </a:endParaRPr>
          </a:p>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Summary Information Flow</a:t>
            </a:r>
            <a:endParaRPr b="0" lang="en-US" sz="1600" strike="noStrike" u="none">
              <a:solidFill>
                <a:srgbClr val="000000"/>
              </a:solidFill>
              <a:effectLst/>
              <a:uFillTx/>
              <a:latin typeface="Arial"/>
            </a:endParaRPr>
          </a:p>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Functional Architecture</a:t>
            </a:r>
            <a:endParaRPr b="0" lang="en-US" sz="1600" strike="noStrike" u="none">
              <a:solidFill>
                <a:srgbClr val="000000"/>
              </a:solidFill>
              <a:effectLst/>
              <a:uFillTx/>
              <a:latin typeface="Arial"/>
            </a:endParaRPr>
          </a:p>
          <a:p>
            <a:pPr lvl="1" marL="743040" indent="-285840">
              <a:lnSpc>
                <a:spcPct val="90000"/>
              </a:lnSpc>
              <a:spcBef>
                <a:spcPts val="437"/>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Jan’ 02 Functional Architecture</a:t>
            </a:r>
            <a:endParaRPr b="0" lang="en-US" sz="1400" strike="noStrike" u="none">
              <a:solidFill>
                <a:srgbClr val="000000"/>
              </a:solidFill>
              <a:effectLst/>
              <a:uFillTx/>
              <a:latin typeface="Arial"/>
            </a:endParaRPr>
          </a:p>
          <a:p>
            <a:pPr lvl="1" marL="743040" indent="-285840">
              <a:lnSpc>
                <a:spcPct val="90000"/>
              </a:lnSpc>
              <a:spcBef>
                <a:spcPts val="437"/>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Jun’ 02 Functional Architecture</a:t>
            </a:r>
            <a:endParaRPr b="0" lang="en-US" sz="1400" strike="noStrike" u="none">
              <a:solidFill>
                <a:srgbClr val="000000"/>
              </a:solidFill>
              <a:effectLst/>
              <a:uFillTx/>
              <a:latin typeface="Arial"/>
            </a:endParaRPr>
          </a:p>
          <a:p>
            <a:pPr lvl="1" marL="743040" indent="-285840">
              <a:lnSpc>
                <a:spcPct val="90000"/>
              </a:lnSpc>
              <a:spcBef>
                <a:spcPts val="437"/>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Jun’ 03 Functional Architecture</a:t>
            </a:r>
            <a:endParaRPr b="0" lang="en-US" sz="1400" strike="noStrike" u="none">
              <a:solidFill>
                <a:srgbClr val="000000"/>
              </a:solidFill>
              <a:effectLst/>
              <a:uFillTx/>
              <a:latin typeface="Arial"/>
            </a:endParaRPr>
          </a:p>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Open Issues</a:t>
            </a:r>
            <a:endParaRPr b="0" lang="en-US" sz="1600" strike="noStrike" u="none">
              <a:solidFill>
                <a:srgbClr val="000000"/>
              </a:solidFill>
              <a:effectLst/>
              <a:uFillTx/>
              <a:latin typeface="Arial"/>
            </a:endParaRPr>
          </a:p>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Recommendations and Proposed Management Structure</a:t>
            </a:r>
            <a:endParaRPr b="0" lang="en-US" sz="1600" strike="noStrike" u="none">
              <a:solidFill>
                <a:srgbClr val="000000"/>
              </a:solidFill>
              <a:effectLst/>
              <a:uFillTx/>
              <a:latin typeface="Arial"/>
            </a:endParaRPr>
          </a:p>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Appendices</a:t>
            </a:r>
            <a:endParaRPr b="0" lang="en-US" sz="1600" strike="noStrike" u="none">
              <a:solidFill>
                <a:srgbClr val="000000"/>
              </a:solidFill>
              <a:effectLst/>
              <a:uFillTx/>
              <a:latin typeface="Arial"/>
            </a:endParaRPr>
          </a:p>
          <a:p>
            <a:pPr lvl="1" marL="743040" indent="-285840">
              <a:lnSpc>
                <a:spcPct val="90000"/>
              </a:lnSpc>
              <a:spcBef>
                <a:spcPts val="437"/>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Retail/Wholesale Similarities and Differences</a:t>
            </a:r>
            <a:endParaRPr b="0" lang="en-US" sz="1400" strike="noStrike" u="none">
              <a:solidFill>
                <a:srgbClr val="000000"/>
              </a:solidFill>
              <a:effectLst/>
              <a:uFillTx/>
              <a:latin typeface="Arial"/>
            </a:endParaRPr>
          </a:p>
          <a:p>
            <a:pPr lvl="1" marL="743040" indent="-285840">
              <a:lnSpc>
                <a:spcPct val="90000"/>
              </a:lnSpc>
              <a:spcBef>
                <a:spcPts val="437"/>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Retail/Wholesale Overall Flow</a:t>
            </a:r>
            <a:endParaRPr b="0" lang="en-US" sz="1400" strike="noStrike" u="none">
              <a:solidFill>
                <a:srgbClr val="000000"/>
              </a:solidFill>
              <a:effectLst/>
              <a:uFillTx/>
              <a:latin typeface="Arial"/>
            </a:endParaRPr>
          </a:p>
          <a:p>
            <a:pPr lvl="1" marL="743040" indent="-285840">
              <a:lnSpc>
                <a:spcPct val="90000"/>
              </a:lnSpc>
              <a:spcBef>
                <a:spcPts val="437"/>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Capability/Interface Descriptions</a:t>
            </a:r>
            <a:endParaRPr b="0" lang="en-US" sz="1400" strike="noStrike" u="none">
              <a:solidFill>
                <a:srgbClr val="000000"/>
              </a:solidFill>
              <a:effectLst/>
              <a:uFillTx/>
              <a:latin typeface="Arial"/>
            </a:endParaRPr>
          </a:p>
          <a:p>
            <a:pPr lvl="1" marL="743040" indent="-285840">
              <a:lnSpc>
                <a:spcPct val="90000"/>
              </a:lnSpc>
              <a:spcBef>
                <a:spcPts val="437"/>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Retail/Wholesale Power Interfaces </a:t>
            </a:r>
            <a:endParaRPr b="0" lang="en-US" sz="1400" strike="noStrike" u="none">
              <a:solidFill>
                <a:srgbClr val="000000"/>
              </a:solidFill>
              <a:effectLst/>
              <a:uFillTx/>
              <a:latin typeface="Arial"/>
            </a:endParaRPr>
          </a:p>
          <a:p>
            <a:pPr lvl="1" marL="743040" indent="-285840">
              <a:lnSpc>
                <a:spcPct val="90000"/>
              </a:lnSpc>
              <a:spcBef>
                <a:spcPts val="437"/>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Book Settlement Analysis</a:t>
            </a:r>
            <a:endParaRPr b="0" lang="en-US" sz="1400" strike="noStrike" u="none">
              <a:solidFill>
                <a:srgbClr val="000000"/>
              </a:solidFill>
              <a:effectLst/>
              <a:uFillTx/>
              <a:latin typeface="Arial"/>
            </a:endParaRPr>
          </a:p>
          <a:p>
            <a:pPr lvl="1" marL="743040" indent="-285840">
              <a:lnSpc>
                <a:spcPct val="90000"/>
              </a:lnSpc>
              <a:spcBef>
                <a:spcPts val="437"/>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Business Area Retail/Wholesale Flows</a:t>
            </a:r>
            <a:endParaRPr b="0" lang="en-US" sz="1400" strike="noStrike" u="none">
              <a:solidFill>
                <a:srgbClr val="000000"/>
              </a:solidFill>
              <a:effectLst/>
              <a:uFillTx/>
              <a:latin typeface="Arial"/>
            </a:endParaRPr>
          </a:p>
          <a:p>
            <a:pPr lvl="1" marL="743040" indent="0">
              <a:lnSpc>
                <a:spcPct val="90000"/>
              </a:lnSpc>
              <a:spcBef>
                <a:spcPts val="437"/>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lvl="1" marL="743040" indent="0">
              <a:lnSpc>
                <a:spcPct val="90000"/>
              </a:lnSpc>
              <a:spcBef>
                <a:spcPts val="437"/>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0"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Retail/Wholesale Summary Information Flow</a:t>
            </a:r>
            <a:endParaRPr b="1" lang="en-US" sz="3200" strike="noStrike" u="none">
              <a:solidFill>
                <a:srgbClr val="000000"/>
              </a:solidFill>
              <a:effectLst/>
              <a:uFillTx/>
              <a:latin typeface="Arial"/>
            </a:endParaRPr>
          </a:p>
        </p:txBody>
      </p:sp>
      <p:sp>
        <p:nvSpPr>
          <p:cNvPr id="111" name="PlaceHolder 2"/>
          <p:cNvSpPr>
            <a:spLocks noGrp="1"/>
          </p:cNvSpPr>
          <p:nvPr>
            <p:ph/>
          </p:nvPr>
        </p:nvSpPr>
        <p:spPr>
          <a:xfrm>
            <a:off x="301680" y="1882800"/>
            <a:ext cx="8043840" cy="4113360"/>
          </a:xfrm>
          <a:prstGeom prst="rect">
            <a:avLst/>
          </a:prstGeom>
          <a:noFill/>
          <a:ln w="0">
            <a:noFill/>
          </a:ln>
        </p:spPr>
        <p:txBody>
          <a:bodyPr lIns="90360" rIns="90360" tIns="44280" bIns="44280" anchor="t">
            <a:normAutofit/>
          </a:bodyPr>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See Visio Drawing</a:t>
            </a:r>
            <a:endParaRPr b="0"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2"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Wholesale Capability/Interface Descriptions</a:t>
            </a:r>
            <a:endParaRPr b="1" lang="en-US" sz="3200" strike="noStrike" u="none">
              <a:solidFill>
                <a:srgbClr val="000000"/>
              </a:solidFill>
              <a:effectLst/>
              <a:uFillTx/>
              <a:latin typeface="Arial"/>
            </a:endParaRPr>
          </a:p>
        </p:txBody>
      </p:sp>
      <p:graphicFrame>
        <p:nvGraphicFramePr>
          <p:cNvPr id="113" name=""/>
          <p:cNvGraphicFramePr/>
          <p:nvPr/>
        </p:nvGraphicFramePr>
        <p:xfrm>
          <a:off x="127080" y="1206360"/>
          <a:ext cx="8877240" cy="3349800"/>
        </p:xfrm>
        <a:graphic>
          <a:graphicData uri="http://schemas.openxmlformats.org/drawingml/2006/table">
            <a:tbl>
              <a:tblPr/>
              <a:tblGrid>
                <a:gridCol w="939600"/>
                <a:gridCol w="3159360"/>
                <a:gridCol w="2442960"/>
                <a:gridCol w="2335320"/>
              </a:tblGrid>
              <a:tr h="276840">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Capability</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Description</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Inputs</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Outputs</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solidFill>
                      <a:srgbClr val="ffffff"/>
                    </a:solidFill>
                  </a:tcPr>
                </a:tc>
              </a:tr>
              <a:tr h="116244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Origination</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Work with customer to confirm needs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Gather customer data</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Work with Structuring to translate customer needs into product offering</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Develop a notional and executable price to meet customer needs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Sign contract with customer</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Customer info</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Pricing signals and deal structure information from Structuring</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Global counter-party, credit and contracts information</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Deal information to Structuring</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Contract with customer</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Updated counter-party, credit and contract information to global</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solidFill>
                      <a:srgbClr val="ffffff"/>
                    </a:solidFill>
                  </a:tcPr>
                </a:tc>
              </a:tr>
              <a:tr h="192564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Structuring</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Analyze customer financial information</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Translate customer origination requirements into deal components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Perform price modeling for an originated deal.</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Develop a notional and executable price to meet customer needs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Structure all terms of the deal (Legal, Credit, financial, volumes)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Work with Trading to confirm deal parameters and pricing</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Approve Deal price</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Reconcile Deal valuation with Risk</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Price signals from Trading</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Customer requirements from origination</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Deal structure to origination</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Executed Deal to trading</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Deal valuation to risk</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solidFill>
                      <a:srgbClr val="ffffff"/>
                    </a:solidFill>
                  </a:tcPr>
                </a:tc>
              </a:tr>
            </a:tbl>
          </a:graphicData>
        </a:graphic>
      </p:graphicFrame>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4"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Wholesale Capability/Interface Descriptions (cont’d)</a:t>
            </a:r>
            <a:endParaRPr b="1" lang="en-US" sz="3200" strike="noStrike" u="none">
              <a:solidFill>
                <a:srgbClr val="000000"/>
              </a:solidFill>
              <a:effectLst/>
              <a:uFillTx/>
              <a:latin typeface="Arial"/>
            </a:endParaRPr>
          </a:p>
        </p:txBody>
      </p:sp>
      <p:graphicFrame>
        <p:nvGraphicFramePr>
          <p:cNvPr id="115" name=""/>
          <p:cNvGraphicFramePr/>
          <p:nvPr/>
        </p:nvGraphicFramePr>
        <p:xfrm>
          <a:off x="127080" y="1206360"/>
          <a:ext cx="8877240" cy="4416480"/>
        </p:xfrm>
        <a:graphic>
          <a:graphicData uri="http://schemas.openxmlformats.org/drawingml/2006/table">
            <a:tbl>
              <a:tblPr/>
              <a:tblGrid>
                <a:gridCol w="939600"/>
                <a:gridCol w="3159360"/>
                <a:gridCol w="2442960"/>
                <a:gridCol w="2335320"/>
              </a:tblGrid>
              <a:tr h="276840">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Capability</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Description</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Inputs</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Outputs</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solidFill>
                      <a:srgbClr val="ffffff"/>
                    </a:solidFill>
                  </a:tcPr>
                </a:tc>
              </a:tr>
              <a:tr h="268884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Trading and Position Management</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Determine trading opportunities – Create bids and offers.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Enter deals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Manage positions in the real-time (on the day), cash (on the month), and term (beyond one month) time frames.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Forecast market trends, develop and maintain forward price curves.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Negotiate pricing with Structuring</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Trade with Counter-parties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Develop and execute hedging strategies with counter-parties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Take wholesale positions against Retail positions.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Generate market instructions (demand and generation) for assets under control.</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Manage services positions through the use of Power Control and Monitoring.</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Non-structured Bids/offers from counter-parties (and EOL) and originated deals from structuring</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Net open positions by book from Scheduling</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Positions from Retail</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Information for Real-time trading from ROC </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Adjustments and Allocations from Volume and Charge Management</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Daily position and P&amp;L information from Price Risk Analysis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Market Information from Fundamentals group</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Value at risk from Global Risk</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Closed Deals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Net positions to Scheduling</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Deals for valuation</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Liquidated positions to settlements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Confirmed positions to reflect Retail/Wholesale, Counter-Party trades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Forward price curves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Instructions to ROC and Power Control and Monitoring</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Prices to Structuring</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solidFill>
                      <a:srgbClr val="ffffff"/>
                    </a:solidFill>
                  </a:tcPr>
                </a:tc>
              </a:tr>
              <a:tr h="146772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Risk Analysis</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Valuate forward positions.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Generate liquidated position values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Maintain desk P&amp;L</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Reconcile valuations with Structuring</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Reconcile Flash/Actual with Settlements </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Audit price curves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Provide risk data to corporation</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Deals, forward (mid) price curves from Trading</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Adjustments and allocations from Volume and Charge Management</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Public market information – indexes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Currency and interest rates from global</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Pre-valued non-power commodity valuations</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Position and valuation reporting to the trading desk</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Information to support Global Credit, Risk and cash flows analysis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Liquidated valuation (Flash) to settlements</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solidFill>
                      <a:srgbClr val="ffffff"/>
                    </a:solidFill>
                  </a:tcPr>
                </a:tc>
              </a:tr>
            </a:tbl>
          </a:graphicData>
        </a:graphic>
      </p:graphicFrame>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6"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Wholesale Capability/Interface Descriptions (cont’d)</a:t>
            </a:r>
            <a:endParaRPr b="1" lang="en-US" sz="3200" strike="noStrike" u="none">
              <a:solidFill>
                <a:srgbClr val="000000"/>
              </a:solidFill>
              <a:effectLst/>
              <a:uFillTx/>
              <a:latin typeface="Arial"/>
            </a:endParaRPr>
          </a:p>
        </p:txBody>
      </p:sp>
      <p:graphicFrame>
        <p:nvGraphicFramePr>
          <p:cNvPr id="117" name=""/>
          <p:cNvGraphicFramePr/>
          <p:nvPr/>
        </p:nvGraphicFramePr>
        <p:xfrm>
          <a:off x="127080" y="1206360"/>
          <a:ext cx="8877240" cy="3571920"/>
        </p:xfrm>
        <a:graphic>
          <a:graphicData uri="http://schemas.openxmlformats.org/drawingml/2006/table">
            <a:tbl>
              <a:tblPr/>
              <a:tblGrid>
                <a:gridCol w="939600"/>
                <a:gridCol w="2390760"/>
                <a:gridCol w="2541600"/>
                <a:gridCol w="3005280"/>
              </a:tblGrid>
              <a:tr h="331200">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Capability</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Description</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Inputs</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Outputs</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solidFill>
                      <a:srgbClr val="ffffff"/>
                    </a:solidFill>
                  </a:tcPr>
                </a:tc>
              </a:tr>
              <a:tr h="253620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Scheduling</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Flattens trader positions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Analyze and execute trader positions book-out activity</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Performs routing and pathing to ensure electricity can get from source to sink</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Schedules net positions at hubs and RTOs/ISOs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Obtains transmission reservations from various OASIS sites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Create and maintains eTags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Sends Bids (includes demand schedules from ROC) into RTO/ISO markets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Manages schedule and bid information</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Net positions from Trading and Positions Management</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Demand schedules (by zone for demand, and by unit for generation) from ROC</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Schedule/bid confirmations from RTO/ISOs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eTag and OASIS confirmations from OASIS and eTag sites</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Bids/schedules to RTOs/ISOs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Tags, transmission reservations to transmission owners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Schedules to volume and charge management</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Demand scheduling information actuals to ROC</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Scheduling information to Trading and Position Management to support Book-out and Flattening</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solidFill>
                      <a:srgbClr val="ffffff"/>
                    </a:solidFill>
                  </a:tcPr>
                </a:tc>
              </a:tr>
              <a:tr h="70452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Power Control and Monitoring</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Manage services deals for trading by providing monitoring and control services to IPPs</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Services positions from trading</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Data from Power Plants</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Sending controls to the power plants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Actuals (after-the-fact) for the services deals to Trading and Position Management</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Actuals to Volume and Charge Management.</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solidFill>
                      <a:srgbClr val="ffffff"/>
                    </a:solidFill>
                  </a:tcPr>
                </a:tc>
              </a:tr>
            </a:tbl>
          </a:graphicData>
        </a:graphic>
      </p:graphicFrame>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8"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Wholesale Capability/Interface Descriptions (cont’d)</a:t>
            </a:r>
            <a:endParaRPr b="1" lang="en-US" sz="3200" strike="noStrike" u="none">
              <a:solidFill>
                <a:srgbClr val="000000"/>
              </a:solidFill>
              <a:effectLst/>
              <a:uFillTx/>
              <a:latin typeface="Arial"/>
            </a:endParaRPr>
          </a:p>
        </p:txBody>
      </p:sp>
      <p:graphicFrame>
        <p:nvGraphicFramePr>
          <p:cNvPr id="119" name=""/>
          <p:cNvGraphicFramePr/>
          <p:nvPr/>
        </p:nvGraphicFramePr>
        <p:xfrm>
          <a:off x="127080" y="1206360"/>
          <a:ext cx="8877240" cy="4181760"/>
        </p:xfrm>
        <a:graphic>
          <a:graphicData uri="http://schemas.openxmlformats.org/drawingml/2006/table">
            <a:tbl>
              <a:tblPr/>
              <a:tblGrid>
                <a:gridCol w="939600"/>
                <a:gridCol w="2390760"/>
                <a:gridCol w="2541600"/>
                <a:gridCol w="3005280"/>
              </a:tblGrid>
              <a:tr h="330480">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Capability</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Description</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Inputs</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Outputs</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solidFill>
                      <a:srgbClr val="ffffff"/>
                    </a:solidFill>
                  </a:tcPr>
                </a:tc>
              </a:tr>
              <a:tr h="207828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Volume and Charge Management</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Gather and validate actuals information</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Aggregate actuals to schedule level.</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Estimates volumes and charges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Reconciles estimated values with the settlement charges from ISOs/RTOs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Allocates volumes and charges to all wholesale positions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Adjusts deals as appropriate based on after-the-fact analysis of actuals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Provide Risk with information on adjustments to re-valuate deals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Manage dispute processing</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Actual RTO Schedules sent</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Confirmed bids, wholesale actuals and ISO/RTO settlement charges from RTOs/ISOs.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Disputes from settlements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Disputes and dispute information from Retail</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Actual TDSP information from Retail</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Allocated charges to wholesale positions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Adjustments and allocations to price risk analysis and trading and position management</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Disputes with RTOs/ISOs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Inter-company dispute information to Risk</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solidFill>
                      <a:srgbClr val="ffffff"/>
                    </a:solidFill>
                  </a:tcPr>
                </a:tc>
              </a:tr>
              <a:tr h="177300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Settlements</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Performing financial settlement of a deal </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Handling Flash to Actuals analysis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Generate disputes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Counter-Party netting and aggregation of Buys and Sells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Cash forecasting, A/R, A/P entries, generate invoice statement</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Provide summary financials to Financial Operations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Customer check-out</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Liquidated positions from trading</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Liquidated valuation (flash) from Risk Analysis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Settlement information from Retail and other counter-parties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Global counter-party contract, credit, facilities and other information to support settlements</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Disputes to volume and charge management</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Summary financials to financial operations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Inter-book transfers (journal entries) to Retail settlements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Regulatory reports through Legal</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Invoices/statements to counter-parties and Retail</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solidFill>
                      <a:srgbClr val="ffffff"/>
                    </a:solidFill>
                  </a:tcPr>
                </a:tc>
              </a:tr>
            </a:tbl>
          </a:graphicData>
        </a:graphic>
      </p:graphicFrame>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0"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Retail Capability/Interface Descriptions</a:t>
            </a:r>
            <a:endParaRPr b="1" lang="en-US" sz="3200" strike="noStrike" u="none">
              <a:solidFill>
                <a:srgbClr val="000000"/>
              </a:solidFill>
              <a:effectLst/>
              <a:uFillTx/>
              <a:latin typeface="Arial"/>
            </a:endParaRPr>
          </a:p>
        </p:txBody>
      </p:sp>
      <p:graphicFrame>
        <p:nvGraphicFramePr>
          <p:cNvPr id="121" name=""/>
          <p:cNvGraphicFramePr/>
          <p:nvPr/>
        </p:nvGraphicFramePr>
        <p:xfrm>
          <a:off x="133200" y="1200240"/>
          <a:ext cx="8877600" cy="4181400"/>
        </p:xfrm>
        <a:graphic>
          <a:graphicData uri="http://schemas.openxmlformats.org/drawingml/2006/table">
            <a:tbl>
              <a:tblPr/>
              <a:tblGrid>
                <a:gridCol w="954360"/>
                <a:gridCol w="2376360"/>
                <a:gridCol w="2541600"/>
                <a:gridCol w="3005280"/>
              </a:tblGrid>
              <a:tr h="342000">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Capability</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Description</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Inputs</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Outputs</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solidFill>
                      <a:srgbClr val="ffffff"/>
                    </a:solidFill>
                  </a:tcPr>
                </a:tc>
              </a:tr>
              <a:tr h="176148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Origination</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Work with customer to confirm needs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Gather customer data</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Work with Structuring to translate customer needs into product offering</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Develop a notional and executable price to meet customer needs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Sign contract with customer</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Work with agents and third-parties for matrix deals (to initiate and close deals on a single call)</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Customer info (includes bills – one bill for matrix and one-year of bills for structured)</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Pricing signals and deal structure information from Structuring</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Pricing matrix from Trading and Position Management.</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Global counter-party, credit and contracts information</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Deal information to Structuring</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Contract with customer</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Pre-structured deals to trading directly</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Deal information to service management</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Updated counter-party, credit and contract information to global</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solidFill>
                      <a:srgbClr val="ffffff"/>
                    </a:solidFill>
                  </a:tcPr>
                </a:tc>
              </a:tr>
              <a:tr h="207828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Deal Management/ Structuring</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Analyze customer financial information</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Translate customer origination requirements into deal components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Perform price modeling for an originated deal.</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Develop a notional and executable price to meet customer needs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Structure all terms of the deal (Legal, Credit, financial, volumes)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Work with Trading to confirm deal parameters and pricing</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Approve Deal price</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Price signals from Trading</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Profiles and prices from Site-profile desk</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Preliminary deal terms from origination</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Operational cost information</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Deal structure to origination</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Executed Deal to Volume Risk Management and Trading and Position Management</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solidFill>
                      <a:srgbClr val="ffffff"/>
                    </a:solidFill>
                  </a:tcPr>
                </a:tc>
              </a:tr>
            </a:tbl>
          </a:graphicData>
        </a:graphic>
      </p:graphicFrame>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2"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Retail Capability/Interface Descriptions (cont’d)</a:t>
            </a:r>
            <a:endParaRPr b="1" lang="en-US" sz="3200" strike="noStrike" u="none">
              <a:solidFill>
                <a:srgbClr val="000000"/>
              </a:solidFill>
              <a:effectLst/>
              <a:uFillTx/>
              <a:latin typeface="Arial"/>
            </a:endParaRPr>
          </a:p>
        </p:txBody>
      </p:sp>
      <p:graphicFrame>
        <p:nvGraphicFramePr>
          <p:cNvPr id="123" name=""/>
          <p:cNvGraphicFramePr/>
          <p:nvPr/>
        </p:nvGraphicFramePr>
        <p:xfrm>
          <a:off x="133200" y="1200240"/>
          <a:ext cx="8877600" cy="3328920"/>
        </p:xfrm>
        <a:graphic>
          <a:graphicData uri="http://schemas.openxmlformats.org/drawingml/2006/table">
            <a:tbl>
              <a:tblPr/>
              <a:tblGrid>
                <a:gridCol w="954360"/>
                <a:gridCol w="2376360"/>
                <a:gridCol w="2541600"/>
                <a:gridCol w="3005280"/>
              </a:tblGrid>
              <a:tr h="334800">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Capability</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Description</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Inputs</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Outputs</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solidFill>
                      <a:srgbClr val="ffffff"/>
                    </a:solidFill>
                  </a:tcPr>
                </a:tc>
              </a:tr>
              <a:tr h="299412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Volume Risk Management</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Includes the Site Profile Desk which takes positions by developing baseline forecasts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Includes the Volume Desk which takes positions on DG, DSM, Load curtailment</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Develop and execute hedging strategies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Provides profiles and prices to structuring and other desks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Performs load forecasting (short and long term)</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Provides (Demand and generation) instructions to ROC</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Manage Desk and position P&amp;L</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Plan and execute DSM, LC and DG projects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Deal terms and contract information from Structuring</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Adjustments and allocations from Volume and charge management</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Metered data from all sources to develop baseline</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Economic and company information to support site profile development</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Weather forecasts and other historical data for short-term forecasting</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ROC actions and actual data regarding actions on positions executed</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Valuations from Risk</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Bids and offers from other counter-parties (including wholesale and Retail trading)</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Volume positions to trading</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Instructions to ROC</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Load profiles and prices to Structuring</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Actual consumption to Volume and charge management</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Bids and offers to other counter-parties (including wholesale and Retail trading)</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Liquidated positions to Settlements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Hedges with other counter-parties</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solidFill>
                      <a:srgbClr val="ffffff"/>
                    </a:solidFill>
                  </a:tcPr>
                </a:tc>
              </a:tr>
            </a:tbl>
          </a:graphicData>
        </a:graphic>
      </p:graphicFrame>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4"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Retail Capability/Interface Descriptions (cont’d)</a:t>
            </a:r>
            <a:endParaRPr b="1" lang="en-US" sz="3200" strike="noStrike" u="none">
              <a:solidFill>
                <a:srgbClr val="000000"/>
              </a:solidFill>
              <a:effectLst/>
              <a:uFillTx/>
              <a:latin typeface="Arial"/>
            </a:endParaRPr>
          </a:p>
        </p:txBody>
      </p:sp>
      <p:graphicFrame>
        <p:nvGraphicFramePr>
          <p:cNvPr id="125" name=""/>
          <p:cNvGraphicFramePr/>
          <p:nvPr/>
        </p:nvGraphicFramePr>
        <p:xfrm>
          <a:off x="133200" y="1200240"/>
          <a:ext cx="8877600" cy="3481200"/>
        </p:xfrm>
        <a:graphic>
          <a:graphicData uri="http://schemas.openxmlformats.org/drawingml/2006/table">
            <a:tbl>
              <a:tblPr/>
              <a:tblGrid>
                <a:gridCol w="954360"/>
                <a:gridCol w="2376360"/>
                <a:gridCol w="2541600"/>
                <a:gridCol w="3005280"/>
              </a:tblGrid>
              <a:tr h="334440">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Capability</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Description</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Inputs</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Outputs</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solidFill>
                      <a:srgbClr val="ffffff"/>
                    </a:solidFill>
                  </a:tcPr>
                </a:tc>
              </a:tr>
              <a:tr h="314676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Trading and Position Management</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Manage retail positions for all retail demand needs.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Determine trading opportunities – Create bids and offers.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Enter deals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Forecast market trends, develop and maintain forward price curves.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Negotiate pricing with Structuring</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Develop pre-structured pricing for Enron-Direct</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Trade with Counter-parties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Develop and execute hedging strategies with counter-parties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Work with Wholesale and help them take positions to cover retail obligation.</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Generate instructions and notifications to ROC to implement DSM controls, Load Curtailment, or to operate a DG.</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Non-structured Bids/offers from counter-parties (and EOL) and originated deals from structuring</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Fulfilled positions from Wholesale</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Adjustments and Allocations from retail Volume and Charge Management</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Daily position and P&amp;L reports from retail Risk Analysis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Information for Real-time trading from ROC </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Value at risk from Global Risk</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Closed Deals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Instructions, notifications and retail load positions from ROC</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Deals to valuation</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Liquidated positions to settlements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Deal information to CSC for mass retail.</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Confirmed positions to reflect Retail/Wholesale, Counter-Party trades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Forward price curves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Instructions to ROC and Power Control and Monitoring</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Prices to Structuring</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solidFill>
                      <a:srgbClr val="ffffff"/>
                    </a:solidFill>
                  </a:tcPr>
                </a:tc>
              </a:tr>
            </a:tbl>
          </a:graphicData>
        </a:graphic>
      </p:graphicFrame>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6"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Retail Capability/Interface Descriptions (cont’d)</a:t>
            </a:r>
            <a:endParaRPr b="1" lang="en-US" sz="3200" strike="noStrike" u="none">
              <a:solidFill>
                <a:srgbClr val="000000"/>
              </a:solidFill>
              <a:effectLst/>
              <a:uFillTx/>
              <a:latin typeface="Arial"/>
            </a:endParaRPr>
          </a:p>
        </p:txBody>
      </p:sp>
      <p:graphicFrame>
        <p:nvGraphicFramePr>
          <p:cNvPr id="127" name=""/>
          <p:cNvGraphicFramePr/>
          <p:nvPr/>
        </p:nvGraphicFramePr>
        <p:xfrm>
          <a:off x="133200" y="1200240"/>
          <a:ext cx="8877600" cy="5095800"/>
        </p:xfrm>
        <a:graphic>
          <a:graphicData uri="http://schemas.openxmlformats.org/drawingml/2006/table">
            <a:tbl>
              <a:tblPr/>
              <a:tblGrid>
                <a:gridCol w="954360"/>
                <a:gridCol w="2376360"/>
                <a:gridCol w="2541600"/>
                <a:gridCol w="3005280"/>
              </a:tblGrid>
              <a:tr h="328680">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Capability</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Description</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Inputs</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Outputs</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solidFill>
                      <a:srgbClr val="ffffff"/>
                    </a:solidFill>
                  </a:tcPr>
                </a:tc>
              </a:tr>
              <a:tr h="146772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Risk Analysis</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Valuate forward positions.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Generate liquidated position values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Maintain desk P&amp;L</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Reconcile Flash/Actual with Settlements </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Audit price and volume curves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Provide risk data to corporation for V@R calculation</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Deals, forward (mid) price curves from Trading and Position Management</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Adjustments and allocations from Volume and Charge Management</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Public market information – indices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Currency and interest rates from global</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Inter-company disputes information from Financial Operations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Position and valuation reporting to the Trading and Position Management</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Position and Valuation reporting to Volume Risk Management</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Information to support Global Credit, Risk and cash flows analysis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Liquidated valuation (Flash) to settlements</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solidFill>
                      <a:srgbClr val="ffffff"/>
                    </a:solidFill>
                  </a:tcPr>
                </a:tc>
              </a:tr>
              <a:tr h="329940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Demand Management (ROC)</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Maintaining baseline measurement (consumption and generation) data to support site profiling and other data requests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Implementing load curtailment (LC), demand side management (DSM), and distributed generation (DG) operations</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Provides DSM support and analysis (Performance Verification – PV)</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Works with Scheduling to  bid and manage LC/DG activities in the RTO/ISO space.</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Works with desks to provide demand information and implement their LC/DG/DSM instructions (obtains customer agreement and to executes control)</a:t>
                      </a:r>
                      <a:endParaRPr b="0" lang="en-US" sz="1000" strike="noStrike" u="none">
                        <a:solidFill>
                          <a:srgbClr val="000000"/>
                        </a:solidFill>
                        <a:effectLst/>
                        <a:uFillTx/>
                        <a:latin typeface="Times New Roman"/>
                      </a:endParaRPr>
                    </a:p>
                    <a:p>
                      <a:pPr marL="114480" indent="-1144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Provides actual demand management information to Volume Management for allocation</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Measurement information from various sources (e.g., assets)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Trading instructions from Wholesale Trading and Retail Trading</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Actual bid information from Scheduling</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Customer acceptance of LC instructions</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Demand schedules (by zone for load and by unit for generation) to Wholesale Scheduling</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Real-time information to support Trading and Position Management</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Asset management notification decisions (by account for load and by unit for generation) to Volume and Charge Management</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Instructions and notifications to demand and generation assets</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solidFill>
                      <a:srgbClr val="ffffff"/>
                    </a:solidFill>
                  </a:tcPr>
                </a:tc>
              </a:tr>
            </a:tbl>
          </a:graphicData>
        </a:graphic>
      </p:graphicFrame>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8"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Retail Capability/Interface Descriptions (cont’d)</a:t>
            </a:r>
            <a:endParaRPr b="1" lang="en-US" sz="3200" strike="noStrike" u="none">
              <a:solidFill>
                <a:srgbClr val="000000"/>
              </a:solidFill>
              <a:effectLst/>
              <a:uFillTx/>
              <a:latin typeface="Arial"/>
            </a:endParaRPr>
          </a:p>
        </p:txBody>
      </p:sp>
      <p:graphicFrame>
        <p:nvGraphicFramePr>
          <p:cNvPr id="129" name=""/>
          <p:cNvGraphicFramePr/>
          <p:nvPr/>
        </p:nvGraphicFramePr>
        <p:xfrm>
          <a:off x="133200" y="1200240"/>
          <a:ext cx="8877600" cy="5248080"/>
        </p:xfrm>
        <a:graphic>
          <a:graphicData uri="http://schemas.openxmlformats.org/drawingml/2006/table">
            <a:tbl>
              <a:tblPr/>
              <a:tblGrid>
                <a:gridCol w="954360"/>
                <a:gridCol w="2376360"/>
                <a:gridCol w="2541600"/>
                <a:gridCol w="3005280"/>
              </a:tblGrid>
              <a:tr h="328320">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Capability</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Description</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Inputs</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Outputs</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solidFill>
                      <a:srgbClr val="ffffff"/>
                    </a:solidFill>
                  </a:tcPr>
                </a:tc>
              </a:tr>
              <a:tr h="299412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Volume and Charge Management</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Gather and validate actuals information</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Aggregate actuals to wholesale position level.</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Estimates volumes and charges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Reconciles estimated values with the settlement charges from wholesale counter-Parties (including Wholesale Volume and Charge Management)</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Allocates volumes and charges to all Retail positions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Adjusts deals as appropriate based on after-the-fact analysis of actuals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Provide Risk with information on adjustments to re-valuate deals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Manage dispute processing</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Develop baseline justification reports to RTOs/ISOs for demand and generation performance verification</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Notifications (by account for load, by unit for generation) from ROC</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Actual consumption from volume risk management</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Contract terms contracting</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Allocated charges from Wholesale volume and charge management</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Disputes from Retail Settlements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Actual measurement data from ROC</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Actual TDSP information</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Allocated charges to retail positions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Adjustments and allocations to Risk, Volume Risk Management and trading and position management</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Disputes and supporting information to Wholesale.</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Inter-company dispute information to Risk</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Baseline justification reports to RTOs and ISOs for demand and generations performance verification</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solidFill>
                      <a:srgbClr val="ffffff"/>
                    </a:solidFill>
                  </a:tcPr>
                </a:tc>
              </a:tr>
              <a:tr h="1925640">
                <a:tc>
                  <a: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Settlements</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Performing financial settlement of a deal </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Handling Flash to Actuals analysis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Generate disputes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Counter-Party netting and aggregation of Buys and Sells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Cash forecasting, A/R, A/P entries, generate invoice statement</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Provide summary financials to Financial Operations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Customer check-out by exception</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Liquidated positions from trading and Volume Risk Management</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Liquidated valuation (flash) from Risk Analysis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Settlement information from Wholesale and other counter-parties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Global counter-party contract, credit, facilities and other information to support settlements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solidFill>
                      <a:srgbClr val="ffffff"/>
                    </a:solidFill>
                  </a:tcPr>
                </a:tc>
                <a:tc>
                  <a:txBody>
                    <a:bodyPr lIns="90000" rIns="90000" tIns="46800" bIns="46800" anchor="t">
                      <a:noAutofit/>
                    </a:bodyPr>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Disputes to volume and charge management</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Summary financials to financial operations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Inter-book transfers (journal entries) to Retail settlements</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Regulatory reports through Legal</a:t>
                      </a:r>
                      <a:endParaRPr b="0" lang="en-US" sz="1000" strike="noStrike" u="none">
                        <a:solidFill>
                          <a:srgbClr val="000000"/>
                        </a:solidFill>
                        <a:effectLst/>
                        <a:uFillTx/>
                        <a:latin typeface="Times New Roman"/>
                      </a:endParaRPr>
                    </a:p>
                    <a:p>
                      <a:pPr marL="112680" indent="-11268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Invoices/statements to counter-parties and customers</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solidFill>
                      <a:srgbClr val="ffffff"/>
                    </a:solidFill>
                  </a:tcPr>
                </a:tc>
              </a:tr>
            </a:tbl>
          </a:graphicData>
        </a:graphic>
      </p:graphicFrame>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Background &amp; Objectives</a:t>
            </a:r>
            <a:endParaRPr b="1" lang="en-US" sz="3200" strike="noStrike" u="none">
              <a:solidFill>
                <a:srgbClr val="000000"/>
              </a:solidFill>
              <a:effectLst/>
              <a:uFillTx/>
              <a:latin typeface="Arial"/>
            </a:endParaRPr>
          </a:p>
        </p:txBody>
      </p:sp>
      <p:sp>
        <p:nvSpPr>
          <p:cNvPr id="37" name="PlaceHolder 2"/>
          <p:cNvSpPr>
            <a:spLocks noGrp="1"/>
          </p:cNvSpPr>
          <p:nvPr>
            <p:ph/>
          </p:nvPr>
        </p:nvSpPr>
        <p:spPr>
          <a:xfrm>
            <a:off x="352440" y="1387440"/>
            <a:ext cx="8043840" cy="4113360"/>
          </a:xfrm>
          <a:prstGeom prst="rect">
            <a:avLst/>
          </a:prstGeom>
          <a:noFill/>
          <a:ln w="0">
            <a:noFill/>
          </a:ln>
        </p:spPr>
        <p:txBody>
          <a:bodyPr lIns="90360" rIns="90360" tIns="44280" bIns="44280" anchor="t">
            <a:normAutofit/>
          </a:bodyPr>
          <a:p>
            <a:pPr marL="343080" indent="-34308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Background</a:t>
            </a:r>
            <a:endParaRPr b="0" lang="en-US" sz="1600" strike="noStrike" u="none">
              <a:solidFill>
                <a:srgbClr val="000000"/>
              </a:solidFill>
              <a:effectLst/>
              <a:uFillTx/>
              <a:latin typeface="Arial"/>
            </a:endParaRPr>
          </a:p>
          <a:p>
            <a:pPr lvl="1" marL="743040" indent="-285840">
              <a:lnSpc>
                <a:spcPct val="90000"/>
              </a:lnSpc>
              <a:spcBef>
                <a:spcPts val="3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ea typeface="Times New Roman"/>
              </a:rPr>
              <a:t>East Desk completed an initial systems gap analysis with Accenture July, 2001 </a:t>
            </a:r>
            <a:endParaRPr b="0" lang="en-US" sz="1400" strike="noStrike" u="none">
              <a:solidFill>
                <a:srgbClr val="000000"/>
              </a:solidFill>
              <a:effectLst/>
              <a:uFillTx/>
              <a:latin typeface="Arial"/>
            </a:endParaRPr>
          </a:p>
          <a:p>
            <a:pPr lvl="1" marL="743040" indent="-285840">
              <a:lnSpc>
                <a:spcPct val="9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East Desk initiated project Spark Gap August, 2001 to project manage new systems development efforts</a:t>
            </a:r>
            <a:endParaRPr b="0" lang="en-US" sz="1400" strike="noStrike" u="none">
              <a:solidFill>
                <a:srgbClr val="000000"/>
              </a:solidFill>
              <a:effectLst/>
              <a:uFillTx/>
              <a:latin typeface="Arial"/>
            </a:endParaRPr>
          </a:p>
          <a:p>
            <a:pPr lvl="1" marL="743040" indent="-285840">
              <a:lnSpc>
                <a:spcPct val="9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Spark Gap and EES systems development team designed an integrated systems vision October, 2001.</a:t>
            </a:r>
            <a:endParaRPr b="0" lang="en-US" sz="1400" strike="noStrike" u="none">
              <a:solidFill>
                <a:srgbClr val="000000"/>
              </a:solidFill>
              <a:effectLst/>
              <a:uFillTx/>
              <a:latin typeface="Arial"/>
            </a:endParaRPr>
          </a:p>
          <a:p>
            <a:pPr lvl="1" marL="743040" indent="-285840">
              <a:lnSpc>
                <a:spcPct val="9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IT and business sponsored 3 week analysis project during IT offsite on October 12, 2001 to further develop the integrated Wholesale and Retail business vision.  </a:t>
            </a:r>
            <a:endParaRPr b="0" lang="en-US" sz="1400" strike="noStrike" u="none">
              <a:solidFill>
                <a:srgbClr val="000000"/>
              </a:solidFill>
              <a:effectLst/>
              <a:uFillTx/>
              <a:latin typeface="Arial"/>
            </a:endParaRPr>
          </a:p>
          <a:p>
            <a:pPr lvl="1" marL="743040" indent="0">
              <a:lnSpc>
                <a:spcPct val="90000"/>
              </a:lnSpc>
              <a:spcBef>
                <a:spcPts val="876"/>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Objectives</a:t>
            </a:r>
            <a:endParaRPr b="0" lang="en-US" sz="1600" strike="noStrike" u="none">
              <a:solidFill>
                <a:srgbClr val="000000"/>
              </a:solidFill>
              <a:effectLst/>
              <a:uFillTx/>
              <a:latin typeface="Arial"/>
            </a:endParaRPr>
          </a:p>
          <a:p>
            <a:pPr lvl="1" marL="743040" indent="-285840">
              <a:lnSpc>
                <a:spcPct val="9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Document high level Power Wholesale and Retail processes </a:t>
            </a:r>
            <a:endParaRPr b="0" lang="en-US" sz="1400" strike="noStrike" u="none">
              <a:solidFill>
                <a:srgbClr val="000000"/>
              </a:solidFill>
              <a:effectLst/>
              <a:uFillTx/>
              <a:latin typeface="Arial"/>
            </a:endParaRPr>
          </a:p>
          <a:p>
            <a:pPr lvl="1" marL="743040" indent="-285840">
              <a:lnSpc>
                <a:spcPct val="9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Develop business vision for functional systems architecture for January 2002, June 2002 and June 2003</a:t>
            </a:r>
            <a:endParaRPr b="0" lang="en-US" sz="1400" strike="noStrike" u="none">
              <a:solidFill>
                <a:srgbClr val="000000"/>
              </a:solidFill>
              <a:effectLst/>
              <a:uFillTx/>
              <a:latin typeface="Arial"/>
            </a:endParaRPr>
          </a:p>
          <a:p>
            <a:pPr lvl="1" marL="743040" indent="-285840">
              <a:lnSpc>
                <a:spcPct val="9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Identify opportunities to leverage common systems solutions across Wholesale and Retail Power in order to improve trading operations</a:t>
            </a:r>
            <a:endParaRPr b="0" lang="en-US" sz="1400" strike="noStrike" u="none">
              <a:solidFill>
                <a:srgbClr val="000000"/>
              </a:solidFill>
              <a:effectLst/>
              <a:uFillTx/>
              <a:latin typeface="Arial"/>
            </a:endParaRPr>
          </a:p>
          <a:p>
            <a:pPr lvl="1" marL="74304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0" name="PlaceHolder 1"/>
          <p:cNvSpPr>
            <a:spLocks noGrp="1"/>
          </p:cNvSpPr>
          <p:nvPr>
            <p:ph type="title"/>
          </p:nvPr>
        </p:nvSpPr>
        <p:spPr>
          <a:xfrm>
            <a:off x="4584240" y="357120"/>
            <a:ext cx="438804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Retail/Wholesale Power Interfaces</a:t>
            </a:r>
            <a:endParaRPr b="1" lang="en-US" sz="3200" strike="noStrike" u="none">
              <a:solidFill>
                <a:srgbClr val="000000"/>
              </a:solidFill>
              <a:effectLst/>
              <a:uFillTx/>
              <a:latin typeface="Arial"/>
            </a:endParaRPr>
          </a:p>
        </p:txBody>
      </p:sp>
      <p:sp>
        <p:nvSpPr>
          <p:cNvPr id="131" name=""/>
          <p:cNvSpPr/>
          <p:nvPr/>
        </p:nvSpPr>
        <p:spPr>
          <a:xfrm>
            <a:off x="169920" y="1752480"/>
            <a:ext cx="8808840" cy="3668760"/>
          </a:xfrm>
          <a:prstGeom prst="rect">
            <a:avLst/>
          </a:prstGeom>
          <a:noFill/>
          <a:ln w="0">
            <a:noFill/>
          </a:ln>
        </p:spPr>
        <p:style>
          <a:lnRef idx="0"/>
          <a:fillRef idx="0"/>
          <a:effectRef idx="0"/>
          <a:fontRef idx="minor"/>
        </p:style>
        <p:txBody>
          <a:bodyPr lIns="92160" rIns="92160" tIns="46080" bIns="46080" anchor="t">
            <a:spAutoFit/>
          </a:bodyPr>
          <a:p>
            <a:pPr marL="228600" indent="-228600">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Wholesale Volume Management  / Retail Volume Management</a:t>
            </a:r>
            <a:endParaRPr b="0" lang="en-US" sz="1200" strike="noStrike" u="none">
              <a:solidFill>
                <a:srgbClr val="000000"/>
              </a:solidFill>
              <a:effectLst/>
              <a:uFillTx/>
              <a:latin typeface="Times New Roman"/>
            </a:endParaRPr>
          </a:p>
          <a:p>
            <a:pPr lvl="1" marL="571680" indent="-228600">
              <a:lnSpc>
                <a:spcPct val="9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Actual wholesale charges and allocations at schedule/bid (for LC, DG, etc.) level provided to retail volume management to allocate to customers and books.</a:t>
            </a:r>
            <a:endParaRPr b="0" lang="en-US" sz="1000" strike="noStrike" u="none">
              <a:solidFill>
                <a:srgbClr val="000000"/>
              </a:solidFill>
              <a:effectLst/>
              <a:uFillTx/>
              <a:latin typeface="Times New Roman"/>
            </a:endParaRPr>
          </a:p>
          <a:p>
            <a:pPr lvl="1" marL="571680" indent="-228600">
              <a:lnSpc>
                <a:spcPct val="9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Detailed retail data (e.g., consumption, rate, price) from Retail to Wholesale to support RTO dispute resolution (actual or backcasted).</a:t>
            </a:r>
            <a:endParaRPr b="0" lang="en-US" sz="1000" strike="noStrike" u="none">
              <a:solidFill>
                <a:srgbClr val="000000"/>
              </a:solidFill>
              <a:effectLst/>
              <a:uFillTx/>
              <a:latin typeface="Times New Roman"/>
            </a:endParaRPr>
          </a:p>
          <a:p>
            <a:pPr lvl="1" marL="571680" indent="-228600">
              <a:lnSpc>
                <a:spcPct val="9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Aggregated TDSP data not provided to Wholesale by the RTO directly.</a:t>
            </a:r>
            <a:endParaRPr b="0" lang="en-US" sz="1000" strike="noStrike" u="none">
              <a:solidFill>
                <a:srgbClr val="000000"/>
              </a:solidFill>
              <a:effectLst/>
              <a:uFillTx/>
              <a:latin typeface="Times New Roman"/>
            </a:endParaRPr>
          </a:p>
          <a:p>
            <a:pPr marL="228600" indent="-228600">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228600" indent="-228600">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2.</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Wholesale Settlement / Retail Settlement</a:t>
            </a:r>
            <a:endParaRPr b="0" lang="en-US" sz="1200" strike="noStrike" u="none">
              <a:solidFill>
                <a:srgbClr val="000000"/>
              </a:solidFill>
              <a:effectLst/>
              <a:uFillTx/>
              <a:latin typeface="Times New Roman"/>
            </a:endParaRPr>
          </a:p>
          <a:p>
            <a:pPr lvl="1" marL="571680" indent="-228600">
              <a:lnSpc>
                <a:spcPct val="9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Estimated or actual settlement information and supporting docs to facilitate internal checkout between Retail and Wholesale.  The wholesale deal checkout is standardized while RTO timing and approach for checkout may vary by RTO.</a:t>
            </a:r>
            <a:endParaRPr b="0" lang="en-US" sz="1000" strike="noStrike" u="none">
              <a:solidFill>
                <a:srgbClr val="000000"/>
              </a:solidFill>
              <a:effectLst/>
              <a:uFillTx/>
              <a:latin typeface="Times New Roman"/>
            </a:endParaRPr>
          </a:p>
          <a:p>
            <a:pPr lvl="1" marL="571680" indent="-228600">
              <a:lnSpc>
                <a:spcPct val="9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Financial transfer payments reflecting settlement between Retail / Wholesale positions (seller initiates payment per Enron policy)</a:t>
            </a:r>
            <a:endParaRPr b="0" lang="en-US" sz="1000" strike="noStrike" u="none">
              <a:solidFill>
                <a:srgbClr val="000000"/>
              </a:solidFill>
              <a:effectLst/>
              <a:uFillTx/>
              <a:latin typeface="Times New Roman"/>
            </a:endParaRPr>
          </a:p>
          <a:p>
            <a:pPr marL="228600" indent="-228600">
              <a:lnSpc>
                <a:spcPct val="9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228600" indent="-228600">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3.</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Wholesale Trading / Retail Trading</a:t>
            </a:r>
            <a:endParaRPr b="0" lang="en-US" sz="1200" strike="noStrike" u="none">
              <a:solidFill>
                <a:srgbClr val="000000"/>
              </a:solidFill>
              <a:effectLst/>
              <a:uFillTx/>
              <a:latin typeface="Times New Roman"/>
            </a:endParaRPr>
          </a:p>
          <a:p>
            <a:pPr lvl="1" marL="571680" indent="-228600">
              <a:lnSpc>
                <a:spcPct val="9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Retail sends net positions to wholesale over EOL or through direct communication with desks</a:t>
            </a:r>
            <a:endParaRPr b="0" lang="en-US" sz="1000" strike="noStrike" u="none">
              <a:solidFill>
                <a:srgbClr val="000000"/>
              </a:solidFill>
              <a:effectLst/>
              <a:uFillTx/>
              <a:latin typeface="Times New Roman"/>
            </a:endParaRPr>
          </a:p>
          <a:p>
            <a:pPr lvl="2" marL="863640" indent="-114480">
              <a:lnSpc>
                <a:spcPct val="9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Physical positions to cover open retail net positions.</a:t>
            </a:r>
            <a:endParaRPr b="0" lang="en-US" sz="1000" strike="noStrike" u="none">
              <a:solidFill>
                <a:srgbClr val="000000"/>
              </a:solidFill>
              <a:effectLst/>
              <a:uFillTx/>
              <a:latin typeface="Times New Roman"/>
            </a:endParaRPr>
          </a:p>
          <a:p>
            <a:pPr lvl="2" marL="863640" indent="-114480">
              <a:lnSpc>
                <a:spcPct val="9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Hedge positions used to manage retail risk.</a:t>
            </a:r>
            <a:endParaRPr b="0" lang="en-US" sz="1000" strike="noStrike" u="none">
              <a:solidFill>
                <a:srgbClr val="000000"/>
              </a:solidFill>
              <a:effectLst/>
              <a:uFillTx/>
              <a:latin typeface="Times New Roman"/>
            </a:endParaRPr>
          </a:p>
          <a:p>
            <a:pPr marL="228600" indent="-228600">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228600" indent="-228600">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4.</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Wholesale Scheduling / Retail ROC</a:t>
            </a:r>
            <a:endParaRPr b="0" lang="en-US" sz="1200" strike="noStrike" u="none">
              <a:solidFill>
                <a:srgbClr val="000000"/>
              </a:solidFill>
              <a:effectLst/>
              <a:uFillTx/>
              <a:latin typeface="Times New Roman"/>
            </a:endParaRPr>
          </a:p>
          <a:p>
            <a:pPr lvl="1" marL="571680" indent="-228600">
              <a:lnSpc>
                <a:spcPct val="9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ROC sends demand instructions (load by zone, generation by unit) to scheduling for bidding into RTOs.</a:t>
            </a:r>
            <a:endParaRPr b="0" lang="en-US" sz="1000" strike="noStrike" u="none">
              <a:solidFill>
                <a:srgbClr val="000000"/>
              </a:solidFill>
              <a:effectLst/>
              <a:uFillTx/>
              <a:latin typeface="Times New Roman"/>
            </a:endParaRPr>
          </a:p>
          <a:p>
            <a:pPr lvl="1" marL="571680" indent="-228600">
              <a:lnSpc>
                <a:spcPct val="9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ROC receives status on all bids from scheduling. This includes bids which were sent to Scheduling but were not bid into the RTO.</a:t>
            </a:r>
            <a:endParaRPr b="0" lang="en-US" sz="1000" strike="noStrike" u="none">
              <a:solidFill>
                <a:srgbClr val="000000"/>
              </a:solidFill>
              <a:effectLst/>
              <a:uFillTx/>
              <a:latin typeface="Times New Roman"/>
            </a:endParaRPr>
          </a:p>
          <a:p>
            <a:pPr lvl="1" marL="571680" indent="-228600">
              <a:lnSpc>
                <a:spcPct val="9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ROC send short term forecast information to Scheduling to support near term scheduling requirements.</a:t>
            </a:r>
            <a:endParaRPr b="0" lang="en-US" sz="1000" strike="noStrike" u="none">
              <a:solidFill>
                <a:srgbClr val="000000"/>
              </a:solidFill>
              <a:effectLst/>
              <a:uFillTx/>
              <a:latin typeface="Times New Roman"/>
            </a:endParaRPr>
          </a:p>
          <a:p>
            <a:pPr marL="228600" indent="-228600">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228600" indent="-228600">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5.</a:t>
            </a:r>
            <a:r>
              <a:rPr b="1" lang="en-US" sz="1200" strike="noStrike" u="none">
                <a:solidFill>
                  <a:srgbClr val="000000"/>
                </a:solidFill>
                <a:effectLst/>
                <a:uFillTx/>
                <a:latin typeface="Arial"/>
              </a:rPr>
              <a:t>	</a:t>
            </a:r>
            <a:r>
              <a:rPr b="1" lang="en-US" sz="1200" strike="noStrike" u="none">
                <a:solidFill>
                  <a:srgbClr val="000000"/>
                </a:solidFill>
                <a:effectLst/>
                <a:uFillTx/>
                <a:latin typeface="Arial"/>
              </a:rPr>
              <a:t> Wholesale Trading / Retail ROC</a:t>
            </a:r>
            <a:endParaRPr b="0" lang="en-US" sz="1200" strike="noStrike" u="none">
              <a:solidFill>
                <a:srgbClr val="000000"/>
              </a:solidFill>
              <a:effectLst/>
              <a:uFillTx/>
              <a:latin typeface="Times New Roman"/>
            </a:endParaRPr>
          </a:p>
          <a:p>
            <a:pPr lvl="1" marL="571680" indent="-228600">
              <a:lnSpc>
                <a:spcPct val="9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Wholesale Trading (real-time desk) provides demand management instructions to ROC (on volume positions taken) and receives confirmation around execution of those instructions.</a:t>
            </a:r>
            <a:endParaRPr b="0" lang="en-US" sz="1000" strike="noStrike" u="none">
              <a:solidFill>
                <a:srgbClr val="000000"/>
              </a:solidFill>
              <a:effectLst/>
              <a:uFillTx/>
              <a:latin typeface="Times New Roman"/>
            </a:endParaRPr>
          </a:p>
          <a:p>
            <a:pPr lvl="1" marL="571680" indent="-228600">
              <a:lnSpc>
                <a:spcPct val="9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Wholesale Trading (real-time desk) receives near term forecast information from ROC to assist in trading decision making.</a:t>
            </a:r>
            <a:endParaRPr b="0" lang="en-US" sz="1000" strike="noStrike" u="none">
              <a:solidFill>
                <a:srgbClr val="000000"/>
              </a:solidFill>
              <a:effectLst/>
              <a:uFillTx/>
              <a:latin typeface="Times New Roman"/>
            </a:endParaRPr>
          </a:p>
        </p:txBody>
      </p:sp>
      <p:sp>
        <p:nvSpPr>
          <p:cNvPr id="132" name=""/>
          <p:cNvSpPr/>
          <p:nvPr/>
        </p:nvSpPr>
        <p:spPr>
          <a:xfrm>
            <a:off x="200160" y="1192320"/>
            <a:ext cx="8737560" cy="289080"/>
          </a:xfrm>
          <a:prstGeom prst="rect">
            <a:avLst/>
          </a:prstGeom>
          <a:noFill/>
          <a:ln w="0">
            <a:noFill/>
          </a:ln>
        </p:spPr>
        <p:style>
          <a:lnRef idx="0"/>
          <a:fillRef idx="0"/>
          <a:effectRef idx="0"/>
          <a:fontRef idx="minor"/>
        </p:style>
        <p:txBody>
          <a:bodyPr lIns="90000" rIns="90000" tIns="46800" bIns="46800" anchor="t">
            <a:spAutoFit/>
          </a:bodyPr>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Interfaces required to extract maximum value from the business.</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3"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Book Volume Management Settlement Analysis</a:t>
            </a:r>
            <a:endParaRPr b="1" lang="en-US" sz="3200" strike="noStrike" u="none">
              <a:solidFill>
                <a:srgbClr val="000000"/>
              </a:solidFill>
              <a:effectLst/>
              <a:uFillTx/>
              <a:latin typeface="Arial"/>
            </a:endParaRPr>
          </a:p>
        </p:txBody>
      </p:sp>
      <p:sp>
        <p:nvSpPr>
          <p:cNvPr id="134" name="PlaceHolder 2"/>
          <p:cNvSpPr>
            <a:spLocks noGrp="1"/>
          </p:cNvSpPr>
          <p:nvPr>
            <p:ph/>
          </p:nvPr>
        </p:nvSpPr>
        <p:spPr>
          <a:xfrm>
            <a:off x="301680" y="1882800"/>
            <a:ext cx="8043840" cy="4113360"/>
          </a:xfrm>
          <a:prstGeom prst="rect">
            <a:avLst/>
          </a:prstGeom>
          <a:noFill/>
          <a:ln w="0">
            <a:noFill/>
          </a:ln>
        </p:spPr>
        <p:txBody>
          <a:bodyPr lIns="90360" rIns="90360" tIns="44280" bIns="44280" anchor="t">
            <a:normAutofit/>
          </a:bodyPr>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See Visio Drawing</a:t>
            </a:r>
            <a:endParaRPr b="0"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5"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Flash to Actual </a:t>
            </a:r>
            <a:br>
              <a:rPr sz="2800"/>
            </a:br>
            <a:r>
              <a:rPr b="1" lang="en-US" sz="2800" strike="noStrike" u="none">
                <a:solidFill>
                  <a:srgbClr val="000000"/>
                </a:solidFill>
                <a:effectLst/>
                <a:uFillTx/>
                <a:latin typeface="Arial"/>
              </a:rPr>
              <a:t>P&amp;L Allocation Example</a:t>
            </a:r>
            <a:endParaRPr b="1" lang="en-US" sz="2800" strike="noStrike" u="none">
              <a:solidFill>
                <a:srgbClr val="000000"/>
              </a:solidFill>
              <a:effectLst/>
              <a:uFillTx/>
              <a:latin typeface="Arial"/>
            </a:endParaRPr>
          </a:p>
        </p:txBody>
      </p:sp>
      <p:graphicFrame>
        <p:nvGraphicFramePr>
          <p:cNvPr id="136" name=""/>
          <p:cNvGraphicFramePr/>
          <p:nvPr/>
        </p:nvGraphicFramePr>
        <p:xfrm>
          <a:off x="831960" y="1274760"/>
          <a:ext cx="7643880" cy="4917960"/>
        </p:xfrm>
        <a:graphic>
          <a:graphicData uri="http://schemas.openxmlformats.org/presentationml/2006/ole">
            <p:oleObj progId="Excel.Sheet.12" r:id="rId1" spid="">
              <p:embed/>
              <p:pic>
                <p:nvPicPr>
                  <p:cNvPr id="137" name="" descr=""/>
                  <p:cNvPicPr/>
                  <p:nvPr/>
                </p:nvPicPr>
                <p:blipFill>
                  <a:blip r:embed="rId2"/>
                  <a:stretch/>
                </p:blipFill>
                <p:spPr>
                  <a:xfrm>
                    <a:off x="831960" y="1274760"/>
                    <a:ext cx="7643880" cy="491796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8" name="PlaceHolder 1"/>
          <p:cNvSpPr>
            <a:spLocks noGrp="1"/>
          </p:cNvSpPr>
          <p:nvPr>
            <p:ph type="title"/>
          </p:nvPr>
        </p:nvSpPr>
        <p:spPr>
          <a:xfrm>
            <a:off x="1473120" y="357120"/>
            <a:ext cx="749952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Book Volume Management Example (no demand management)</a:t>
            </a:r>
            <a:endParaRPr b="1" lang="en-US" sz="3200" strike="noStrike" u="none">
              <a:solidFill>
                <a:srgbClr val="000000"/>
              </a:solidFill>
              <a:effectLst/>
              <a:uFillTx/>
              <a:latin typeface="Arial"/>
            </a:endParaRPr>
          </a:p>
        </p:txBody>
      </p:sp>
      <p:graphicFrame>
        <p:nvGraphicFramePr>
          <p:cNvPr id="139" name=""/>
          <p:cNvGraphicFramePr/>
          <p:nvPr/>
        </p:nvGraphicFramePr>
        <p:xfrm>
          <a:off x="223920" y="1765440"/>
          <a:ext cx="8707320" cy="1481040"/>
        </p:xfrm>
        <a:graphic>
          <a:graphicData uri="http://schemas.openxmlformats.org/drawingml/2006/table">
            <a:tbl>
              <a:tblPr/>
              <a:tblGrid>
                <a:gridCol w="804960"/>
                <a:gridCol w="876240"/>
                <a:gridCol w="1193760"/>
                <a:gridCol w="1054080"/>
                <a:gridCol w="1066680"/>
                <a:gridCol w="1359000"/>
                <a:gridCol w="1244520"/>
                <a:gridCol w="1108080"/>
              </a:tblGrid>
              <a:tr h="459720">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cc"/>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Customer Contract</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cc"/>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Site Profile</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cc"/>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LC/DG/DSM</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cc"/>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Retail Trading</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cc"/>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Wholesale Trading</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cc"/>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Generator/ Counterparty</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cc"/>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RTO</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solidFill>
                      <a:srgbClr val="ffffcc"/>
                    </a:solidFill>
                  </a:tcPr>
                </a:tc>
              </a:tr>
              <a:tr h="469440">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ff"/>
                          </a:solidFill>
                          <a:effectLst/>
                          <a:uFillTx/>
                          <a:latin typeface="Arial"/>
                        </a:rPr>
                        <a:t>Contract Info Flow</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ff"/>
                          </a:solidFill>
                          <a:effectLst/>
                          <a:uFillTx/>
                          <a:latin typeface="Arial"/>
                        </a:rPr>
                        <a:t>10</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dash"/>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ff"/>
                          </a:solidFill>
                          <a:effectLst/>
                          <a:uFillTx/>
                          <a:latin typeface="Arial"/>
                        </a:rPr>
                        <a:t>10</a:t>
                      </a:r>
                      <a:endParaRPr b="0" lang="en-US" sz="1400" strike="noStrike" u="none">
                        <a:solidFill>
                          <a:srgbClr val="000000"/>
                        </a:solidFill>
                        <a:effectLst/>
                        <a:uFillTx/>
                        <a:latin typeface="Times New Roman"/>
                      </a:endParaRPr>
                    </a:p>
                  </a:txBody>
                  <a:tcPr anchor="t" marL="90000" marR="90000">
                    <a:lnL w="5760">
                      <a:solidFill>
                        <a:srgbClr val="000000"/>
                      </a:solidFill>
                      <a:prstDash val="dash"/>
                    </a:lnL>
                    <a:lnR w="5760">
                      <a:solidFill>
                        <a:srgbClr val="000000"/>
                      </a:solidFill>
                      <a:prstDash val="dash"/>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ff"/>
                          </a:solidFill>
                          <a:effectLst/>
                          <a:uFillTx/>
                          <a:latin typeface="Arial"/>
                        </a:rPr>
                        <a:t>0</a:t>
                      </a:r>
                      <a:endParaRPr b="0" lang="en-US" sz="1400" strike="noStrike" u="none">
                        <a:solidFill>
                          <a:srgbClr val="000000"/>
                        </a:solidFill>
                        <a:effectLst/>
                        <a:uFillTx/>
                        <a:latin typeface="Times New Roman"/>
                      </a:endParaRPr>
                    </a:p>
                  </a:txBody>
                  <a:tcPr anchor="t" marL="90000" marR="90000">
                    <a:lnL w="5760">
                      <a:solidFill>
                        <a:srgbClr val="000000"/>
                      </a:solidFill>
                      <a:prstDash val="dash"/>
                    </a:lnL>
                    <a:lnR w="5760">
                      <a:solidFill>
                        <a:srgbClr val="000000"/>
                      </a:solidFill>
                      <a:prstDash val="dash"/>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ff"/>
                          </a:solidFill>
                          <a:effectLst/>
                          <a:uFillTx/>
                          <a:latin typeface="Arial"/>
                        </a:rPr>
                        <a:t>10</a:t>
                      </a:r>
                      <a:endParaRPr b="0" lang="en-US" sz="1400" strike="noStrike" u="none">
                        <a:solidFill>
                          <a:srgbClr val="000000"/>
                        </a:solidFill>
                        <a:effectLst/>
                        <a:uFillTx/>
                        <a:latin typeface="Times New Roman"/>
                      </a:endParaRPr>
                    </a:p>
                  </a:txBody>
                  <a:tcPr anchor="t" marL="90000" marR="90000">
                    <a:lnL w="5760">
                      <a:solidFill>
                        <a:srgbClr val="000000"/>
                      </a:solidFill>
                      <a:prstDash val="dash"/>
                    </a:lnL>
                    <a:lnR w="5760">
                      <a:solidFill>
                        <a:srgbClr val="000000"/>
                      </a:solidFill>
                      <a:prstDash val="dash"/>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ff"/>
                          </a:solidFill>
                          <a:effectLst/>
                          <a:uFillTx/>
                          <a:latin typeface="Arial"/>
                        </a:rPr>
                        <a:t>10</a:t>
                      </a:r>
                      <a:endParaRPr b="0" lang="en-US" sz="1400" strike="noStrike" u="none">
                        <a:solidFill>
                          <a:srgbClr val="000000"/>
                        </a:solidFill>
                        <a:effectLst/>
                        <a:uFillTx/>
                        <a:latin typeface="Times New Roman"/>
                      </a:endParaRPr>
                    </a:p>
                  </a:txBody>
                  <a:tcPr anchor="t" marL="90000" marR="90000">
                    <a:lnL w="5760">
                      <a:solidFill>
                        <a:srgbClr val="000000"/>
                      </a:solidFill>
                      <a:prstDash val="dash"/>
                    </a:lnL>
                    <a:lnR w="5760">
                      <a:solidFill>
                        <a:srgbClr val="000000"/>
                      </a:solidFill>
                      <a:prstDash val="dash"/>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ff"/>
                          </a:solidFill>
                          <a:effectLst/>
                          <a:uFillTx/>
                          <a:latin typeface="Arial"/>
                        </a:rPr>
                        <a:t>10</a:t>
                      </a:r>
                      <a:endParaRPr b="0" lang="en-US" sz="1400" strike="noStrike" u="none">
                        <a:solidFill>
                          <a:srgbClr val="000000"/>
                        </a:solidFill>
                        <a:effectLst/>
                        <a:uFillTx/>
                        <a:latin typeface="Times New Roman"/>
                      </a:endParaRPr>
                    </a:p>
                  </a:txBody>
                  <a:tcPr anchor="t" marL="90000" marR="90000">
                    <a:lnL w="5760">
                      <a:solidFill>
                        <a:srgbClr val="000000"/>
                      </a:solidFill>
                      <a:prstDash val="dash"/>
                    </a:lnL>
                    <a:lnR w="5760">
                      <a:solidFill>
                        <a:srgbClr val="000000"/>
                      </a:solidFill>
                      <a:prstDash val="dash"/>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ff"/>
                          </a:solidFill>
                          <a:effectLst/>
                          <a:uFillTx/>
                          <a:latin typeface="Arial"/>
                        </a:rPr>
                        <a:t>10/10</a:t>
                      </a:r>
                      <a:endParaRPr b="0" lang="en-US" sz="1400" strike="noStrike" u="none">
                        <a:solidFill>
                          <a:srgbClr val="000000"/>
                        </a:solidFill>
                        <a:effectLst/>
                        <a:uFillTx/>
                        <a:latin typeface="Times New Roman"/>
                      </a:endParaRPr>
                    </a:p>
                  </a:txBody>
                  <a:tcPr anchor="t" marL="90000" marR="90000">
                    <a:lnL w="5760">
                      <a:solidFill>
                        <a:srgbClr val="000000"/>
                      </a:solidFill>
                      <a:prstDash val="dash"/>
                    </a:lnL>
                    <a:lnR w="13680">
                      <a:solidFill>
                        <a:srgbClr val="000000"/>
                      </a:solidFill>
                      <a:prstDash val="solid"/>
                    </a:lnR>
                    <a:lnT w="5760">
                      <a:solidFill>
                        <a:srgbClr val="000000"/>
                      </a:solidFill>
                      <a:prstDash val="solid"/>
                    </a:lnT>
                    <a:lnB w="5760">
                      <a:solidFill>
                        <a:srgbClr val="000000"/>
                      </a:solidFill>
                      <a:prstDash val="solid"/>
                    </a:lnB>
                    <a:noFill/>
                  </a:tcPr>
                </a:tc>
              </a:tr>
              <a:tr h="551880">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0000"/>
                          </a:solidFill>
                          <a:effectLst/>
                          <a:uFillTx/>
                          <a:latin typeface="Arial"/>
                        </a:rPr>
                        <a:t>Imbalance Settlement Info Flow </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Arial"/>
                        </a:rPr>
                        <a:t>9</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dash"/>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Arial"/>
                        </a:rPr>
                        <a:t>9</a:t>
                      </a:r>
                      <a:endParaRPr b="0" lang="en-US" sz="1400" strike="noStrike" u="none">
                        <a:solidFill>
                          <a:srgbClr val="000000"/>
                        </a:solidFill>
                        <a:effectLst/>
                        <a:uFillTx/>
                        <a:latin typeface="Times New Roman"/>
                      </a:endParaRPr>
                    </a:p>
                  </a:txBody>
                  <a:tcPr anchor="t" marL="90000" marR="90000">
                    <a:lnL w="5760">
                      <a:solidFill>
                        <a:srgbClr val="000000"/>
                      </a:solidFill>
                      <a:prstDash val="dash"/>
                    </a:lnL>
                    <a:lnR w="5760">
                      <a:solidFill>
                        <a:srgbClr val="000000"/>
                      </a:solidFill>
                      <a:prstDash val="dash"/>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Arial"/>
                        </a:rPr>
                        <a:t>0</a:t>
                      </a:r>
                      <a:endParaRPr b="0" lang="en-US" sz="1400" strike="noStrike" u="none">
                        <a:solidFill>
                          <a:srgbClr val="000000"/>
                        </a:solidFill>
                        <a:effectLst/>
                        <a:uFillTx/>
                        <a:latin typeface="Times New Roman"/>
                      </a:endParaRPr>
                    </a:p>
                  </a:txBody>
                  <a:tcPr anchor="t" marL="90000" marR="90000">
                    <a:lnL w="5760">
                      <a:solidFill>
                        <a:srgbClr val="000000"/>
                      </a:solidFill>
                      <a:prstDash val="dash"/>
                    </a:lnL>
                    <a:lnR w="5760">
                      <a:solidFill>
                        <a:srgbClr val="000000"/>
                      </a:solidFill>
                      <a:prstDash val="dash"/>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Arial"/>
                        </a:rPr>
                        <a:t>9</a:t>
                      </a:r>
                      <a:endParaRPr b="0" lang="en-US" sz="1400" strike="noStrike" u="none">
                        <a:solidFill>
                          <a:srgbClr val="000000"/>
                        </a:solidFill>
                        <a:effectLst/>
                        <a:uFillTx/>
                        <a:latin typeface="Times New Roman"/>
                      </a:endParaRPr>
                    </a:p>
                  </a:txBody>
                  <a:tcPr anchor="t" marL="90000" marR="90000">
                    <a:lnL w="5760">
                      <a:solidFill>
                        <a:srgbClr val="000000"/>
                      </a:solidFill>
                      <a:prstDash val="dash"/>
                    </a:lnL>
                    <a:lnR w="5760">
                      <a:solidFill>
                        <a:srgbClr val="000000"/>
                      </a:solidFill>
                      <a:prstDash val="dash"/>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Arial"/>
                        </a:rPr>
                        <a:t>9</a:t>
                      </a:r>
                      <a:endParaRPr b="0" lang="en-US" sz="1400" strike="noStrike" u="none">
                        <a:solidFill>
                          <a:srgbClr val="000000"/>
                        </a:solidFill>
                        <a:effectLst/>
                        <a:uFillTx/>
                        <a:latin typeface="Times New Roman"/>
                      </a:endParaRPr>
                    </a:p>
                  </a:txBody>
                  <a:tcPr anchor="t" marL="90000" marR="90000">
                    <a:lnL w="5760">
                      <a:solidFill>
                        <a:srgbClr val="000000"/>
                      </a:solidFill>
                      <a:prstDash val="dash"/>
                    </a:lnL>
                    <a:lnR w="5760">
                      <a:solidFill>
                        <a:srgbClr val="000000"/>
                      </a:solidFill>
                      <a:prstDash val="dash"/>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Arial"/>
                        </a:rPr>
                        <a:t>10</a:t>
                      </a:r>
                      <a:endParaRPr b="0" lang="en-US" sz="1400" strike="noStrike" u="none">
                        <a:solidFill>
                          <a:srgbClr val="000000"/>
                        </a:solidFill>
                        <a:effectLst/>
                        <a:uFillTx/>
                        <a:latin typeface="Times New Roman"/>
                      </a:endParaRPr>
                    </a:p>
                  </a:txBody>
                  <a:tcPr anchor="t" marL="90000" marR="90000">
                    <a:lnL w="5760">
                      <a:solidFill>
                        <a:srgbClr val="000000"/>
                      </a:solidFill>
                      <a:prstDash val="dash"/>
                    </a:lnL>
                    <a:lnR w="5760">
                      <a:solidFill>
                        <a:srgbClr val="000000"/>
                      </a:solidFill>
                      <a:prstDash val="dash"/>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Arial"/>
                        </a:rPr>
                        <a:t>9/10</a:t>
                      </a:r>
                      <a:endParaRPr b="0" lang="en-US" sz="1400" strike="noStrike" u="none">
                        <a:solidFill>
                          <a:srgbClr val="000000"/>
                        </a:solidFill>
                        <a:effectLst/>
                        <a:uFillTx/>
                        <a:latin typeface="Times New Roman"/>
                      </a:endParaRPr>
                    </a:p>
                  </a:txBody>
                  <a:tcPr anchor="t" marL="90000" marR="90000">
                    <a:lnL w="5760">
                      <a:solidFill>
                        <a:srgbClr val="000000"/>
                      </a:solidFill>
                      <a:prstDash val="dash"/>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
        <p:nvSpPr>
          <p:cNvPr id="140" name=""/>
          <p:cNvSpPr/>
          <p:nvPr/>
        </p:nvSpPr>
        <p:spPr>
          <a:xfrm>
            <a:off x="1479600" y="2227320"/>
            <a:ext cx="950760" cy="21600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ff"/>
                </a:solidFill>
                <a:effectLst/>
                <a:uFillTx/>
                <a:latin typeface="Arial"/>
              </a:rPr>
              <a:t>10MW @ $15</a:t>
            </a:r>
            <a:endParaRPr b="0" lang="en-US" sz="1000" strike="noStrike" u="none">
              <a:solidFill>
                <a:srgbClr val="000000"/>
              </a:solidFill>
              <a:effectLst/>
              <a:uFillTx/>
              <a:latin typeface="Times New Roman"/>
            </a:endParaRPr>
          </a:p>
        </p:txBody>
      </p:sp>
      <p:sp>
        <p:nvSpPr>
          <p:cNvPr id="141" name=""/>
          <p:cNvSpPr/>
          <p:nvPr/>
        </p:nvSpPr>
        <p:spPr>
          <a:xfrm>
            <a:off x="4762440" y="2233440"/>
            <a:ext cx="950760" cy="21600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ff"/>
                </a:solidFill>
                <a:effectLst/>
                <a:uFillTx/>
                <a:latin typeface="Arial"/>
              </a:rPr>
              <a:t>10MW @ $12</a:t>
            </a:r>
            <a:endParaRPr b="0" lang="en-US" sz="1000" strike="noStrike" u="none">
              <a:solidFill>
                <a:srgbClr val="000000"/>
              </a:solidFill>
              <a:effectLst/>
              <a:uFillTx/>
              <a:latin typeface="Times New Roman"/>
            </a:endParaRPr>
          </a:p>
        </p:txBody>
      </p:sp>
      <p:sp>
        <p:nvSpPr>
          <p:cNvPr id="142" name=""/>
          <p:cNvSpPr/>
          <p:nvPr/>
        </p:nvSpPr>
        <p:spPr>
          <a:xfrm>
            <a:off x="6107040" y="2224080"/>
            <a:ext cx="950760" cy="21600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ff"/>
                </a:solidFill>
                <a:effectLst/>
                <a:uFillTx/>
                <a:latin typeface="Arial"/>
              </a:rPr>
              <a:t>10MW @ $10</a:t>
            </a:r>
            <a:endParaRPr b="0" lang="en-US" sz="1000" strike="noStrike" u="none">
              <a:solidFill>
                <a:srgbClr val="000000"/>
              </a:solidFill>
              <a:effectLst/>
              <a:uFillTx/>
              <a:latin typeface="Times New Roman"/>
            </a:endParaRPr>
          </a:p>
        </p:txBody>
      </p:sp>
      <p:sp>
        <p:nvSpPr>
          <p:cNvPr id="143" name=""/>
          <p:cNvSpPr/>
          <p:nvPr/>
        </p:nvSpPr>
        <p:spPr>
          <a:xfrm>
            <a:off x="3095640" y="2484360"/>
            <a:ext cx="950760" cy="21600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ff"/>
                </a:solidFill>
                <a:effectLst/>
                <a:uFillTx/>
                <a:latin typeface="Arial"/>
              </a:rPr>
              <a:t>10MW @ $13</a:t>
            </a:r>
            <a:endParaRPr b="0" lang="en-US" sz="1000" strike="noStrike" u="none">
              <a:solidFill>
                <a:srgbClr val="000000"/>
              </a:solidFill>
              <a:effectLst/>
              <a:uFillTx/>
              <a:latin typeface="Times New Roman"/>
            </a:endParaRPr>
          </a:p>
        </p:txBody>
      </p:sp>
      <p:sp>
        <p:nvSpPr>
          <p:cNvPr id="144" name=""/>
          <p:cNvSpPr/>
          <p:nvPr/>
        </p:nvSpPr>
        <p:spPr>
          <a:xfrm>
            <a:off x="6550920" y="2475000"/>
            <a:ext cx="1312560" cy="21600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ff"/>
                </a:solidFill>
                <a:effectLst/>
                <a:uFillTx/>
                <a:latin typeface="Arial"/>
              </a:rPr>
              <a:t>balanced schedule</a:t>
            </a:r>
            <a:endParaRPr b="0" lang="en-US" sz="1000" strike="noStrike" u="none">
              <a:solidFill>
                <a:srgbClr val="000000"/>
              </a:solidFill>
              <a:effectLst/>
              <a:uFillTx/>
              <a:latin typeface="Times New Roman"/>
            </a:endParaRPr>
          </a:p>
        </p:txBody>
      </p:sp>
      <p:sp>
        <p:nvSpPr>
          <p:cNvPr id="145" name=""/>
          <p:cNvSpPr/>
          <p:nvPr/>
        </p:nvSpPr>
        <p:spPr>
          <a:xfrm>
            <a:off x="1463760" y="2887560"/>
            <a:ext cx="880560" cy="21600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0000"/>
                </a:solidFill>
                <a:effectLst/>
                <a:uFillTx/>
                <a:latin typeface="Arial"/>
              </a:rPr>
              <a:t>1MW @ $15</a:t>
            </a:r>
            <a:endParaRPr b="0" lang="en-US" sz="1000" strike="noStrike" u="none">
              <a:solidFill>
                <a:srgbClr val="000000"/>
              </a:solidFill>
              <a:effectLst/>
              <a:uFillTx/>
              <a:latin typeface="Times New Roman"/>
            </a:endParaRPr>
          </a:p>
        </p:txBody>
      </p:sp>
      <p:sp>
        <p:nvSpPr>
          <p:cNvPr id="146" name=""/>
          <p:cNvSpPr/>
          <p:nvPr/>
        </p:nvSpPr>
        <p:spPr>
          <a:xfrm>
            <a:off x="3067200" y="3002040"/>
            <a:ext cx="950400" cy="21600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0000"/>
                </a:solidFill>
                <a:effectLst/>
                <a:uFillTx/>
                <a:latin typeface="Arial"/>
              </a:rPr>
              <a:t>1MW @ MCP</a:t>
            </a:r>
            <a:endParaRPr b="0" lang="en-US" sz="1000" strike="noStrike" u="none">
              <a:solidFill>
                <a:srgbClr val="000000"/>
              </a:solidFill>
              <a:effectLst/>
              <a:uFillTx/>
              <a:latin typeface="Times New Roman"/>
            </a:endParaRPr>
          </a:p>
        </p:txBody>
      </p:sp>
      <p:sp>
        <p:nvSpPr>
          <p:cNvPr id="147" name=""/>
          <p:cNvSpPr/>
          <p:nvPr/>
        </p:nvSpPr>
        <p:spPr>
          <a:xfrm>
            <a:off x="4781520" y="2913120"/>
            <a:ext cx="950400" cy="21600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0000"/>
                </a:solidFill>
                <a:effectLst/>
                <a:uFillTx/>
                <a:latin typeface="Arial"/>
              </a:rPr>
              <a:t>1MW @ MCP</a:t>
            </a:r>
            <a:endParaRPr b="0" lang="en-US" sz="1000" strike="noStrike" u="none">
              <a:solidFill>
                <a:srgbClr val="000000"/>
              </a:solidFill>
              <a:effectLst/>
              <a:uFillTx/>
              <a:latin typeface="Times New Roman"/>
            </a:endParaRPr>
          </a:p>
        </p:txBody>
      </p:sp>
      <p:sp>
        <p:nvSpPr>
          <p:cNvPr id="148" name=""/>
          <p:cNvSpPr/>
          <p:nvPr/>
        </p:nvSpPr>
        <p:spPr>
          <a:xfrm>
            <a:off x="6534360" y="3052800"/>
            <a:ext cx="950400" cy="21600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0000"/>
                </a:solidFill>
                <a:effectLst/>
                <a:uFillTx/>
                <a:latin typeface="Arial"/>
              </a:rPr>
              <a:t>1MW @ MCP</a:t>
            </a:r>
            <a:endParaRPr b="0" lang="en-US" sz="1000" strike="noStrike" u="none">
              <a:solidFill>
                <a:srgbClr val="000000"/>
              </a:solidFill>
              <a:effectLst/>
              <a:uFillTx/>
              <a:latin typeface="Times New Roman"/>
            </a:endParaRPr>
          </a:p>
        </p:txBody>
      </p:sp>
      <p:graphicFrame>
        <p:nvGraphicFramePr>
          <p:cNvPr id="149" name=""/>
          <p:cNvGraphicFramePr/>
          <p:nvPr/>
        </p:nvGraphicFramePr>
        <p:xfrm>
          <a:off x="223920" y="4251240"/>
          <a:ext cx="8704080" cy="1808280"/>
        </p:xfrm>
        <a:graphic>
          <a:graphicData uri="http://schemas.openxmlformats.org/drawingml/2006/table">
            <a:tbl>
              <a:tblPr/>
              <a:tblGrid>
                <a:gridCol w="3925800"/>
                <a:gridCol w="4778280"/>
              </a:tblGrid>
              <a:tr h="276840">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Assumptions</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cc"/>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Steps</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solidFill>
                      <a:srgbClr val="ffffcc"/>
                    </a:solidFill>
                  </a:tcPr>
                </a:tc>
              </a:tr>
              <a:tr h="1559160">
                <a:tc>
                  <a:txBody>
                    <a:bodyPr lIns="90000" rIns="90000" tIns="46800" bIns="46800" anchor="t">
                      <a:noAutofit/>
                    </a:bodyPr>
                    <a:p>
                      <a:pPr marL="114480" indent="-114480">
                        <a:lnSpc>
                          <a:spcPct val="10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All contract prices fixed (Customer price fixed for variable volume)</a:t>
                      </a:r>
                      <a:endParaRPr b="0" lang="en-US" sz="900" strike="noStrike" u="none">
                        <a:solidFill>
                          <a:srgbClr val="000000"/>
                        </a:solidFill>
                        <a:effectLst/>
                        <a:uFillTx/>
                        <a:latin typeface="Times New Roman"/>
                      </a:endParaRPr>
                    </a:p>
                    <a:p>
                      <a:pPr marL="114480" indent="-114480">
                        <a:lnSpc>
                          <a:spcPct val="10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All Enron imbalance settlements at MCP</a:t>
                      </a:r>
                      <a:endParaRPr b="0" lang="en-US" sz="900" strike="noStrike" u="none">
                        <a:solidFill>
                          <a:srgbClr val="000000"/>
                        </a:solidFill>
                        <a:effectLst/>
                        <a:uFillTx/>
                        <a:latin typeface="Times New Roman"/>
                      </a:endParaRPr>
                    </a:p>
                    <a:p>
                      <a:pPr marL="114480" indent="-114480">
                        <a:lnSpc>
                          <a:spcPct val="10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All prices are bundled at full requirements price</a:t>
                      </a:r>
                      <a:endParaRPr b="0" lang="en-US" sz="900" strike="noStrike" u="none">
                        <a:solidFill>
                          <a:srgbClr val="000000"/>
                        </a:solidFill>
                        <a:effectLst/>
                        <a:uFillTx/>
                        <a:latin typeface="Times New Roman"/>
                      </a:endParaRPr>
                    </a:p>
                    <a:p>
                      <a:pPr marL="114480" indent="-114480">
                        <a:lnSpc>
                          <a:spcPct val="10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LC, DG, and DSM have no volume position</a:t>
                      </a:r>
                      <a:endParaRPr b="0" lang="en-US" sz="900" strike="noStrike" u="none">
                        <a:solidFill>
                          <a:srgbClr val="000000"/>
                        </a:solidFill>
                        <a:effectLst/>
                        <a:uFillTx/>
                        <a:latin typeface="Times New Roman"/>
                      </a:endParaRPr>
                    </a:p>
                    <a:p>
                      <a:pPr marL="114480" indent="-114480">
                        <a:lnSpc>
                          <a:spcPct val="10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Actual retail consumption is 9MW</a:t>
                      </a:r>
                      <a:endParaRPr b="0" lang="en-US" sz="900" strike="noStrike" u="none">
                        <a:solidFill>
                          <a:srgbClr val="000000"/>
                        </a:solidFill>
                        <a:effectLst/>
                        <a:uFillTx/>
                        <a:latin typeface="Times New Roman"/>
                      </a:endParaRPr>
                    </a:p>
                    <a:p>
                      <a:pPr marL="114480" indent="-114480">
                        <a:lnSpc>
                          <a:spcPct val="10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Actual generator production is 10MW</a:t>
                      </a:r>
                      <a:endParaRPr b="0" lang="en-US" sz="900" strike="noStrike" u="none">
                        <a:solidFill>
                          <a:srgbClr val="000000"/>
                        </a:solidFill>
                        <a:effectLst/>
                        <a:uFillTx/>
                        <a:latin typeface="Times New Roman"/>
                      </a:endParaRPr>
                    </a:p>
                    <a:p>
                      <a:pPr marL="114480" indent="-114480">
                        <a:lnSpc>
                          <a:spcPct val="10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The extra production of 1MW was sold in RTO imbalance market at MCP</a:t>
                      </a:r>
                      <a:endParaRPr b="0" lang="en-US" sz="9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marL="177840" indent="-177840">
                        <a:lnSpc>
                          <a:spcPct val="100000"/>
                        </a:lnSpc>
                        <a:spcBef>
                          <a:spcPts val="224"/>
                        </a:spcBef>
                        <a:buClr>
                          <a:srgbClr val="000000"/>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Site Profile has volume obligation of 10 MW at $15/MW with customer</a:t>
                      </a:r>
                      <a:endParaRPr b="0" lang="en-US" sz="900" strike="noStrike" u="none">
                        <a:solidFill>
                          <a:srgbClr val="000000"/>
                        </a:solidFill>
                        <a:effectLst/>
                        <a:uFillTx/>
                        <a:latin typeface="Times New Roman"/>
                      </a:endParaRPr>
                    </a:p>
                    <a:p>
                      <a:pPr marL="177840" indent="-177840">
                        <a:lnSpc>
                          <a:spcPct val="100000"/>
                        </a:lnSpc>
                        <a:spcBef>
                          <a:spcPts val="224"/>
                        </a:spcBef>
                        <a:buClr>
                          <a:srgbClr val="000000"/>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Retail Trading picks up volume obligation of 10 MW at $13/MW with Site Profile</a:t>
                      </a:r>
                      <a:endParaRPr b="0" lang="en-US" sz="900" strike="noStrike" u="none">
                        <a:solidFill>
                          <a:srgbClr val="000000"/>
                        </a:solidFill>
                        <a:effectLst/>
                        <a:uFillTx/>
                        <a:latin typeface="Times New Roman"/>
                      </a:endParaRPr>
                    </a:p>
                    <a:p>
                      <a:pPr marL="177840" indent="-177840">
                        <a:lnSpc>
                          <a:spcPct val="100000"/>
                        </a:lnSpc>
                        <a:spcBef>
                          <a:spcPts val="224"/>
                        </a:spcBef>
                        <a:buClr>
                          <a:srgbClr val="000000"/>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Wholesale Trading picks up volume obligation of 10 MW at $12/MW with Retail Trading</a:t>
                      </a:r>
                      <a:endParaRPr b="0" lang="en-US" sz="900" strike="noStrike" u="none">
                        <a:solidFill>
                          <a:srgbClr val="000000"/>
                        </a:solidFill>
                        <a:effectLst/>
                        <a:uFillTx/>
                        <a:latin typeface="Times New Roman"/>
                      </a:endParaRPr>
                    </a:p>
                    <a:p>
                      <a:pPr marL="177840" indent="-177840">
                        <a:lnSpc>
                          <a:spcPct val="100000"/>
                        </a:lnSpc>
                        <a:spcBef>
                          <a:spcPts val="224"/>
                        </a:spcBef>
                        <a:buClr>
                          <a:srgbClr val="000000"/>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Wholesale Trading covers volume obligation by purchasing 10 MW at $10/MW</a:t>
                      </a:r>
                      <a:endParaRPr b="0" lang="en-US" sz="900" strike="noStrike" u="none">
                        <a:solidFill>
                          <a:srgbClr val="000000"/>
                        </a:solidFill>
                        <a:effectLst/>
                        <a:uFillTx/>
                        <a:latin typeface="Times New Roman"/>
                      </a:endParaRPr>
                    </a:p>
                    <a:p>
                      <a:pPr marL="177840" indent="-177840">
                        <a:lnSpc>
                          <a:spcPct val="100000"/>
                        </a:lnSpc>
                        <a:spcBef>
                          <a:spcPts val="224"/>
                        </a:spcBef>
                        <a:buClr>
                          <a:srgbClr val="000000"/>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Wholesale Trading submits balanced schedule to RTO (10 obligation, 10 production)</a:t>
                      </a:r>
                      <a:endParaRPr b="0" lang="en-US" sz="900" strike="noStrike" u="none">
                        <a:solidFill>
                          <a:srgbClr val="000000"/>
                        </a:solidFill>
                        <a:effectLst/>
                        <a:uFillTx/>
                        <a:latin typeface="Times New Roman"/>
                      </a:endParaRPr>
                    </a:p>
                    <a:p>
                      <a:pPr marL="177840" indent="-177840">
                        <a:lnSpc>
                          <a:spcPct val="100000"/>
                        </a:lnSpc>
                        <a:spcBef>
                          <a:spcPts val="224"/>
                        </a:spcBef>
                        <a:buClr>
                          <a:srgbClr val="000000"/>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RTO reimburses Wholesale Trading for extra production at MCP</a:t>
                      </a:r>
                      <a:endParaRPr b="0" lang="en-US" sz="900" strike="noStrike" u="none">
                        <a:solidFill>
                          <a:srgbClr val="000000"/>
                        </a:solidFill>
                        <a:effectLst/>
                        <a:uFillTx/>
                        <a:latin typeface="Times New Roman"/>
                      </a:endParaRPr>
                    </a:p>
                    <a:p>
                      <a:pPr marL="177840" indent="-177840">
                        <a:lnSpc>
                          <a:spcPct val="100000"/>
                        </a:lnSpc>
                        <a:spcBef>
                          <a:spcPts val="224"/>
                        </a:spcBef>
                        <a:buClr>
                          <a:srgbClr val="000000"/>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Wholesale Trading reimburses Retail Trading for lower consumption at MCP</a:t>
                      </a:r>
                      <a:endParaRPr b="0" lang="en-US" sz="900" strike="noStrike" u="none">
                        <a:solidFill>
                          <a:srgbClr val="000000"/>
                        </a:solidFill>
                        <a:effectLst/>
                        <a:uFillTx/>
                        <a:latin typeface="Times New Roman"/>
                      </a:endParaRPr>
                    </a:p>
                    <a:p>
                      <a:pPr marL="177840" indent="-177840">
                        <a:lnSpc>
                          <a:spcPct val="100000"/>
                        </a:lnSpc>
                        <a:spcBef>
                          <a:spcPts val="224"/>
                        </a:spcBef>
                        <a:buClr>
                          <a:srgbClr val="000000"/>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Retail Trading reimburses Site Profile for lower consumption at MCP</a:t>
                      </a:r>
                      <a:endParaRPr b="0" lang="en-US" sz="900" strike="noStrike" u="none">
                        <a:solidFill>
                          <a:srgbClr val="000000"/>
                        </a:solidFill>
                        <a:effectLst/>
                        <a:uFillTx/>
                        <a:latin typeface="Times New Roman"/>
                      </a:endParaRPr>
                    </a:p>
                    <a:p>
                      <a:pPr marL="177840" indent="-177840">
                        <a:lnSpc>
                          <a:spcPct val="100000"/>
                        </a:lnSpc>
                        <a:spcBef>
                          <a:spcPts val="224"/>
                        </a:spcBef>
                        <a:buClr>
                          <a:srgbClr val="000000"/>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Site Profile settles with Customer Contract for actual consumption at $15</a:t>
                      </a:r>
                      <a:endParaRPr b="0" lang="en-US" sz="9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
        <p:nvSpPr>
          <p:cNvPr id="150" name=""/>
          <p:cNvSpPr/>
          <p:nvPr/>
        </p:nvSpPr>
        <p:spPr>
          <a:xfrm>
            <a:off x="200160" y="1192320"/>
            <a:ext cx="8737560" cy="484200"/>
          </a:xfrm>
          <a:prstGeom prst="rect">
            <a:avLst/>
          </a:prstGeom>
          <a:noFill/>
          <a:ln w="0">
            <a:noFill/>
          </a:ln>
        </p:spPr>
        <p:style>
          <a:lnRef idx="0"/>
          <a:fillRef idx="0"/>
          <a:effectRef idx="0"/>
          <a:fontRef idx="minor"/>
        </p:style>
        <p:txBody>
          <a:bodyPr lIns="90000" rIns="90000" tIns="46800" bIns="46800" anchor="t">
            <a:spAutoFit/>
          </a:bodyPr>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The following example illustrates the commonality of processes for retail and wholesale volume management for a retail deal in an open access RTO market.</a:t>
            </a:r>
            <a:endParaRPr b="0" lang="en-US" sz="1600" strike="noStrike" u="none">
              <a:solidFill>
                <a:srgbClr val="000000"/>
              </a:solidFill>
              <a:effectLst/>
              <a:uFillTx/>
              <a:latin typeface="Times New Roman"/>
            </a:endParaRPr>
          </a:p>
        </p:txBody>
      </p:sp>
      <p:sp>
        <p:nvSpPr>
          <p:cNvPr id="151" name=""/>
          <p:cNvSpPr/>
          <p:nvPr/>
        </p:nvSpPr>
        <p:spPr>
          <a:xfrm>
            <a:off x="1625760" y="2422440"/>
            <a:ext cx="749160" cy="0"/>
          </a:xfrm>
          <a:prstGeom prst="line">
            <a:avLst/>
          </a:prstGeom>
          <a:ln w="9360">
            <a:solidFill>
              <a:srgbClr val="0000ff"/>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2" name=""/>
          <p:cNvSpPr/>
          <p:nvPr/>
        </p:nvSpPr>
        <p:spPr>
          <a:xfrm>
            <a:off x="2654280" y="2505240"/>
            <a:ext cx="1841400" cy="0"/>
          </a:xfrm>
          <a:prstGeom prst="line">
            <a:avLst/>
          </a:prstGeom>
          <a:ln w="9360">
            <a:solidFill>
              <a:srgbClr val="0000ff"/>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3" name=""/>
          <p:cNvSpPr/>
          <p:nvPr/>
        </p:nvSpPr>
        <p:spPr>
          <a:xfrm>
            <a:off x="4813200" y="2413080"/>
            <a:ext cx="952560" cy="0"/>
          </a:xfrm>
          <a:prstGeom prst="line">
            <a:avLst/>
          </a:prstGeom>
          <a:ln w="9360">
            <a:solidFill>
              <a:srgbClr val="0000ff"/>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4" name=""/>
          <p:cNvSpPr/>
          <p:nvPr/>
        </p:nvSpPr>
        <p:spPr>
          <a:xfrm>
            <a:off x="6032520" y="2413080"/>
            <a:ext cx="990720" cy="0"/>
          </a:xfrm>
          <a:prstGeom prst="line">
            <a:avLst/>
          </a:prstGeom>
          <a:ln w="9360">
            <a:solidFill>
              <a:srgbClr val="0000ff"/>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5" name=""/>
          <p:cNvSpPr/>
          <p:nvPr/>
        </p:nvSpPr>
        <p:spPr>
          <a:xfrm>
            <a:off x="6032520" y="2629080"/>
            <a:ext cx="2197080" cy="0"/>
          </a:xfrm>
          <a:prstGeom prst="line">
            <a:avLst/>
          </a:prstGeom>
          <a:ln w="9360">
            <a:solidFill>
              <a:srgbClr val="0000ff"/>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 name=""/>
          <p:cNvSpPr/>
          <p:nvPr/>
        </p:nvSpPr>
        <p:spPr>
          <a:xfrm flipH="1">
            <a:off x="1562040" y="2844720"/>
            <a:ext cx="749520" cy="0"/>
          </a:xfrm>
          <a:prstGeom prst="line">
            <a:avLst/>
          </a:prstGeom>
          <a:ln w="9360">
            <a:solidFill>
              <a:srgbClr val="ff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7" name=""/>
          <p:cNvSpPr/>
          <p:nvPr/>
        </p:nvSpPr>
        <p:spPr>
          <a:xfrm flipH="1">
            <a:off x="4800600" y="2895480"/>
            <a:ext cx="914400" cy="0"/>
          </a:xfrm>
          <a:prstGeom prst="line">
            <a:avLst/>
          </a:prstGeom>
          <a:ln w="9360">
            <a:solidFill>
              <a:srgbClr val="ff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8" name=""/>
          <p:cNvSpPr/>
          <p:nvPr/>
        </p:nvSpPr>
        <p:spPr>
          <a:xfrm flipH="1">
            <a:off x="5994000" y="3086280"/>
            <a:ext cx="2171880" cy="0"/>
          </a:xfrm>
          <a:prstGeom prst="line">
            <a:avLst/>
          </a:prstGeom>
          <a:ln w="9360">
            <a:solidFill>
              <a:srgbClr val="ff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9" name=""/>
          <p:cNvSpPr/>
          <p:nvPr/>
        </p:nvSpPr>
        <p:spPr>
          <a:xfrm flipH="1">
            <a:off x="2577600" y="3022560"/>
            <a:ext cx="1892520" cy="0"/>
          </a:xfrm>
          <a:prstGeom prst="line">
            <a:avLst/>
          </a:prstGeom>
          <a:ln w="9360">
            <a:solidFill>
              <a:srgbClr val="ff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0" name=""/>
          <p:cNvSpPr/>
          <p:nvPr/>
        </p:nvSpPr>
        <p:spPr>
          <a:xfrm>
            <a:off x="2844720" y="2451240"/>
            <a:ext cx="165240" cy="177840"/>
          </a:xfrm>
          <a:prstGeom prst="ellipse">
            <a:avLst/>
          </a:prstGeom>
          <a:solidFill>
            <a:srgbClr val="66ffcc"/>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2</a:t>
            </a:r>
            <a:endParaRPr b="0" lang="en-US" sz="1000" strike="noStrike" u="none">
              <a:solidFill>
                <a:srgbClr val="000000"/>
              </a:solidFill>
              <a:effectLst/>
              <a:uFillTx/>
              <a:latin typeface="Times New Roman"/>
            </a:endParaRPr>
          </a:p>
        </p:txBody>
      </p:sp>
      <p:sp>
        <p:nvSpPr>
          <p:cNvPr id="161" name=""/>
          <p:cNvSpPr/>
          <p:nvPr/>
        </p:nvSpPr>
        <p:spPr>
          <a:xfrm>
            <a:off x="1866960" y="2413080"/>
            <a:ext cx="164880" cy="177840"/>
          </a:xfrm>
          <a:prstGeom prst="ellipse">
            <a:avLst/>
          </a:prstGeom>
          <a:solidFill>
            <a:srgbClr val="66ffcc"/>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1</a:t>
            </a:r>
            <a:endParaRPr b="0" lang="en-US" sz="1000" strike="noStrike" u="none">
              <a:solidFill>
                <a:srgbClr val="000000"/>
              </a:solidFill>
              <a:effectLst/>
              <a:uFillTx/>
              <a:latin typeface="Times New Roman"/>
            </a:endParaRPr>
          </a:p>
        </p:txBody>
      </p:sp>
      <p:sp>
        <p:nvSpPr>
          <p:cNvPr id="162" name=""/>
          <p:cNvSpPr/>
          <p:nvPr/>
        </p:nvSpPr>
        <p:spPr>
          <a:xfrm>
            <a:off x="4952880" y="2400480"/>
            <a:ext cx="165240" cy="177480"/>
          </a:xfrm>
          <a:prstGeom prst="ellipse">
            <a:avLst/>
          </a:prstGeom>
          <a:solidFill>
            <a:srgbClr val="66ffcc"/>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3</a:t>
            </a:r>
            <a:endParaRPr b="0" lang="en-US" sz="1000" strike="noStrike" u="none">
              <a:solidFill>
                <a:srgbClr val="000000"/>
              </a:solidFill>
              <a:effectLst/>
              <a:uFillTx/>
              <a:latin typeface="Times New Roman"/>
            </a:endParaRPr>
          </a:p>
        </p:txBody>
      </p:sp>
      <p:sp>
        <p:nvSpPr>
          <p:cNvPr id="163" name=""/>
          <p:cNvSpPr/>
          <p:nvPr/>
        </p:nvSpPr>
        <p:spPr>
          <a:xfrm>
            <a:off x="6261120" y="2362320"/>
            <a:ext cx="165240" cy="177840"/>
          </a:xfrm>
          <a:prstGeom prst="ellipse">
            <a:avLst/>
          </a:prstGeom>
          <a:solidFill>
            <a:srgbClr val="66ffcc"/>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4</a:t>
            </a:r>
            <a:endParaRPr b="0" lang="en-US" sz="1000" strike="noStrike" u="none">
              <a:solidFill>
                <a:srgbClr val="000000"/>
              </a:solidFill>
              <a:effectLst/>
              <a:uFillTx/>
              <a:latin typeface="Times New Roman"/>
            </a:endParaRPr>
          </a:p>
        </p:txBody>
      </p:sp>
      <p:sp>
        <p:nvSpPr>
          <p:cNvPr id="164" name=""/>
          <p:cNvSpPr/>
          <p:nvPr/>
        </p:nvSpPr>
        <p:spPr>
          <a:xfrm>
            <a:off x="7861320" y="2502000"/>
            <a:ext cx="165240" cy="177840"/>
          </a:xfrm>
          <a:prstGeom prst="ellipse">
            <a:avLst/>
          </a:prstGeom>
          <a:solidFill>
            <a:srgbClr val="66ffcc"/>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5</a:t>
            </a:r>
            <a:endParaRPr b="0" lang="en-US" sz="1000" strike="noStrike" u="none">
              <a:solidFill>
                <a:srgbClr val="000000"/>
              </a:solidFill>
              <a:effectLst/>
              <a:uFillTx/>
              <a:latin typeface="Times New Roman"/>
            </a:endParaRPr>
          </a:p>
        </p:txBody>
      </p:sp>
      <p:sp>
        <p:nvSpPr>
          <p:cNvPr id="165" name=""/>
          <p:cNvSpPr/>
          <p:nvPr/>
        </p:nvSpPr>
        <p:spPr>
          <a:xfrm>
            <a:off x="7632720" y="2997360"/>
            <a:ext cx="165240" cy="177480"/>
          </a:xfrm>
          <a:prstGeom prst="ellipse">
            <a:avLst/>
          </a:prstGeom>
          <a:solidFill>
            <a:srgbClr val="66ffcc"/>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6</a:t>
            </a:r>
            <a:endParaRPr b="0" lang="en-US" sz="1000" strike="noStrike" u="none">
              <a:solidFill>
                <a:srgbClr val="000000"/>
              </a:solidFill>
              <a:effectLst/>
              <a:uFillTx/>
              <a:latin typeface="Times New Roman"/>
            </a:endParaRPr>
          </a:p>
        </p:txBody>
      </p:sp>
      <p:sp>
        <p:nvSpPr>
          <p:cNvPr id="166" name=""/>
          <p:cNvSpPr/>
          <p:nvPr/>
        </p:nvSpPr>
        <p:spPr>
          <a:xfrm>
            <a:off x="5613480" y="2806560"/>
            <a:ext cx="164880" cy="177840"/>
          </a:xfrm>
          <a:prstGeom prst="ellipse">
            <a:avLst/>
          </a:prstGeom>
          <a:solidFill>
            <a:srgbClr val="66ffcc"/>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7</a:t>
            </a:r>
            <a:endParaRPr b="0" lang="en-US" sz="1000" strike="noStrike" u="none">
              <a:solidFill>
                <a:srgbClr val="000000"/>
              </a:solidFill>
              <a:effectLst/>
              <a:uFillTx/>
              <a:latin typeface="Times New Roman"/>
            </a:endParaRPr>
          </a:p>
        </p:txBody>
      </p:sp>
      <p:sp>
        <p:nvSpPr>
          <p:cNvPr id="167" name=""/>
          <p:cNvSpPr/>
          <p:nvPr/>
        </p:nvSpPr>
        <p:spPr>
          <a:xfrm>
            <a:off x="4178160" y="2933640"/>
            <a:ext cx="165240" cy="177840"/>
          </a:xfrm>
          <a:prstGeom prst="ellipse">
            <a:avLst/>
          </a:prstGeom>
          <a:solidFill>
            <a:srgbClr val="66ffcc"/>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8</a:t>
            </a:r>
            <a:endParaRPr b="0" lang="en-US" sz="1000" strike="noStrike" u="none">
              <a:solidFill>
                <a:srgbClr val="000000"/>
              </a:solidFill>
              <a:effectLst/>
              <a:uFillTx/>
              <a:latin typeface="Times New Roman"/>
            </a:endParaRPr>
          </a:p>
        </p:txBody>
      </p:sp>
      <p:sp>
        <p:nvSpPr>
          <p:cNvPr id="168" name=""/>
          <p:cNvSpPr/>
          <p:nvPr/>
        </p:nvSpPr>
        <p:spPr>
          <a:xfrm>
            <a:off x="2197080" y="2743200"/>
            <a:ext cx="165240" cy="177840"/>
          </a:xfrm>
          <a:prstGeom prst="ellipse">
            <a:avLst/>
          </a:prstGeom>
          <a:solidFill>
            <a:srgbClr val="66ffcc"/>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9</a:t>
            </a:r>
            <a:endParaRPr b="0" lang="en-US" sz="1000" strike="noStrike" u="none">
              <a:solidFill>
                <a:srgbClr val="000000"/>
              </a:solidFill>
              <a:effectLst/>
              <a:uFillTx/>
              <a:latin typeface="Times New Roman"/>
            </a:endParaRPr>
          </a:p>
        </p:txBody>
      </p:sp>
      <p:sp>
        <p:nvSpPr>
          <p:cNvPr id="169" name=""/>
          <p:cNvSpPr/>
          <p:nvPr/>
        </p:nvSpPr>
        <p:spPr>
          <a:xfrm>
            <a:off x="825480" y="3327480"/>
            <a:ext cx="1625760" cy="825480"/>
          </a:xfrm>
          <a:prstGeom prst="cloudCallout">
            <a:avLst>
              <a:gd name="adj1" fmla="val 49708"/>
              <a:gd name="adj2" fmla="val -82694"/>
            </a:avLst>
          </a:prstGeom>
          <a:solidFill>
            <a:srgbClr val="ffffff"/>
          </a:solidFill>
          <a:ln w="9360">
            <a:solidFill>
              <a:srgbClr val="000000"/>
            </a:solidFill>
            <a:miter/>
          </a:ln>
        </p:spPr>
        <p:style>
          <a:lnRef idx="0"/>
          <a:fillRef idx="0"/>
          <a:effectRef idx="0"/>
          <a:fontRef idx="minor"/>
        </p:style>
        <p:txBody>
          <a:bodyPr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Site Profile makes 5$ on volume variance @MCP=$20</a:t>
            </a:r>
            <a:endParaRPr b="0" lang="en-US" sz="1000" strike="noStrike" u="none">
              <a:solidFill>
                <a:srgbClr val="000000"/>
              </a:solidFill>
              <a:effectLst/>
              <a:uFillTx/>
              <a:latin typeface="Times New Roman"/>
            </a:endParaRPr>
          </a:p>
        </p:txBody>
      </p:sp>
      <p:sp>
        <p:nvSpPr>
          <p:cNvPr id="170" name=""/>
          <p:cNvSpPr/>
          <p:nvPr/>
        </p:nvSpPr>
        <p:spPr>
          <a:xfrm>
            <a:off x="6883560" y="3327480"/>
            <a:ext cx="1320480" cy="825480"/>
          </a:xfrm>
          <a:prstGeom prst="cloudCallout">
            <a:avLst>
              <a:gd name="adj1" fmla="val 54449"/>
              <a:gd name="adj2" fmla="val -87305"/>
            </a:avLst>
          </a:prstGeom>
          <a:solidFill>
            <a:srgbClr val="ffffff"/>
          </a:solidFill>
          <a:ln w="9360">
            <a:solidFill>
              <a:srgbClr val="000000"/>
            </a:solidFill>
            <a:miter/>
          </a:ln>
        </p:spPr>
        <p:style>
          <a:lnRef idx="0"/>
          <a:fillRef idx="0"/>
          <a:effectRef idx="0"/>
          <a:fontRef idx="minor"/>
        </p:style>
        <p:txBody>
          <a:bodyPr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Actual consumption is less than scheduled</a:t>
            </a:r>
            <a:endParaRPr b="0" lang="en-US" sz="1000" strike="noStrike" u="none">
              <a:solidFill>
                <a:srgbClr val="000000"/>
              </a:solidFill>
              <a:effectLst/>
              <a:uFillTx/>
              <a:latin typeface="Times New Roman"/>
            </a:endParaRPr>
          </a:p>
        </p:txBody>
      </p:sp>
      <p:sp>
        <p:nvSpPr>
          <p:cNvPr id="171" name=""/>
          <p:cNvSpPr/>
          <p:nvPr/>
        </p:nvSpPr>
        <p:spPr>
          <a:xfrm>
            <a:off x="2514600" y="3314880"/>
            <a:ext cx="1638360" cy="825480"/>
          </a:xfrm>
          <a:prstGeom prst="cloudCallout">
            <a:avLst>
              <a:gd name="adj1" fmla="val -54166"/>
              <a:gd name="adj2" fmla="val -81152"/>
            </a:avLst>
          </a:prstGeom>
          <a:solidFill>
            <a:srgbClr val="ffffff"/>
          </a:solidFill>
          <a:ln w="9360">
            <a:solidFill>
              <a:srgbClr val="000000"/>
            </a:solidFill>
            <a:miter/>
          </a:ln>
        </p:spPr>
        <p:style>
          <a:lnRef idx="0"/>
          <a:fillRef idx="0"/>
          <a:effectRef idx="0"/>
          <a:fontRef idx="minor"/>
        </p:style>
        <p:txBody>
          <a:bodyPr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Site Profile loses 5$ on volume variance @MCP=$10</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72" name=""/>
          <p:cNvGraphicFramePr/>
          <p:nvPr/>
        </p:nvGraphicFramePr>
        <p:xfrm>
          <a:off x="223920" y="1765440"/>
          <a:ext cx="8707320" cy="1481040"/>
        </p:xfrm>
        <a:graphic>
          <a:graphicData uri="http://schemas.openxmlformats.org/drawingml/2006/table">
            <a:tbl>
              <a:tblPr/>
              <a:tblGrid>
                <a:gridCol w="804960"/>
                <a:gridCol w="876240"/>
                <a:gridCol w="1193760"/>
                <a:gridCol w="1049400"/>
                <a:gridCol w="1071360"/>
                <a:gridCol w="1359000"/>
                <a:gridCol w="1244520"/>
                <a:gridCol w="1108080"/>
              </a:tblGrid>
              <a:tr h="459720">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cc"/>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Customer Contract</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cc"/>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Site Profile</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cc"/>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LC/DG/DSM</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cc"/>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Retail Trading</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cc"/>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Wholesale Trading</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cc"/>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Generator/ Counterparty</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cc"/>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RTO</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solidFill>
                      <a:srgbClr val="ffffcc"/>
                    </a:solidFill>
                  </a:tcPr>
                </a:tc>
              </a:tr>
              <a:tr h="469440">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ff"/>
                          </a:solidFill>
                          <a:effectLst/>
                          <a:uFillTx/>
                          <a:latin typeface="Arial"/>
                        </a:rPr>
                        <a:t>Contract Info Flow</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ff"/>
                          </a:solidFill>
                          <a:effectLst/>
                          <a:uFillTx/>
                          <a:latin typeface="Arial"/>
                        </a:rPr>
                        <a:t>10</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dash"/>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ff"/>
                          </a:solidFill>
                          <a:effectLst/>
                          <a:uFillTx/>
                          <a:latin typeface="Arial"/>
                        </a:rPr>
                        <a:t>10</a:t>
                      </a:r>
                      <a:endParaRPr b="0" lang="en-US" sz="1400" strike="noStrike" u="none">
                        <a:solidFill>
                          <a:srgbClr val="000000"/>
                        </a:solidFill>
                        <a:effectLst/>
                        <a:uFillTx/>
                        <a:latin typeface="Times New Roman"/>
                      </a:endParaRPr>
                    </a:p>
                  </a:txBody>
                  <a:tcPr anchor="t" marL="90000" marR="90000">
                    <a:lnL w="5760">
                      <a:solidFill>
                        <a:srgbClr val="000000"/>
                      </a:solidFill>
                      <a:prstDash val="dash"/>
                    </a:lnL>
                    <a:lnR w="5760">
                      <a:solidFill>
                        <a:srgbClr val="000000"/>
                      </a:solidFill>
                      <a:prstDash val="dash"/>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ff"/>
                          </a:solidFill>
                          <a:effectLst/>
                          <a:uFillTx/>
                          <a:latin typeface="Arial"/>
                        </a:rPr>
                        <a:t>2</a:t>
                      </a:r>
                      <a:endParaRPr b="0" lang="en-US" sz="1400" strike="noStrike" u="none">
                        <a:solidFill>
                          <a:srgbClr val="000000"/>
                        </a:solidFill>
                        <a:effectLst/>
                        <a:uFillTx/>
                        <a:latin typeface="Times New Roman"/>
                      </a:endParaRPr>
                    </a:p>
                  </a:txBody>
                  <a:tcPr anchor="t" marL="90000" marR="90000">
                    <a:lnL w="5760">
                      <a:solidFill>
                        <a:srgbClr val="000000"/>
                      </a:solidFill>
                      <a:prstDash val="dash"/>
                    </a:lnL>
                    <a:lnR w="5760">
                      <a:solidFill>
                        <a:srgbClr val="000000"/>
                      </a:solidFill>
                      <a:prstDash val="dash"/>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ff"/>
                          </a:solidFill>
                          <a:effectLst/>
                          <a:uFillTx/>
                          <a:latin typeface="Arial"/>
                        </a:rPr>
                        <a:t>8</a:t>
                      </a:r>
                      <a:endParaRPr b="0" lang="en-US" sz="1400" strike="noStrike" u="none">
                        <a:solidFill>
                          <a:srgbClr val="000000"/>
                        </a:solidFill>
                        <a:effectLst/>
                        <a:uFillTx/>
                        <a:latin typeface="Times New Roman"/>
                      </a:endParaRPr>
                    </a:p>
                  </a:txBody>
                  <a:tcPr anchor="t" marL="90000" marR="90000">
                    <a:lnL w="5760">
                      <a:solidFill>
                        <a:srgbClr val="000000"/>
                      </a:solidFill>
                      <a:prstDash val="dash"/>
                    </a:lnL>
                    <a:lnR w="5760">
                      <a:solidFill>
                        <a:srgbClr val="000000"/>
                      </a:solidFill>
                      <a:prstDash val="dash"/>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ff"/>
                          </a:solidFill>
                          <a:effectLst/>
                          <a:uFillTx/>
                          <a:latin typeface="Arial"/>
                        </a:rPr>
                        <a:t>8</a:t>
                      </a:r>
                      <a:endParaRPr b="0" lang="en-US" sz="1400" strike="noStrike" u="none">
                        <a:solidFill>
                          <a:srgbClr val="000000"/>
                        </a:solidFill>
                        <a:effectLst/>
                        <a:uFillTx/>
                        <a:latin typeface="Times New Roman"/>
                      </a:endParaRPr>
                    </a:p>
                  </a:txBody>
                  <a:tcPr anchor="t" marL="90000" marR="90000">
                    <a:lnL w="5760">
                      <a:solidFill>
                        <a:srgbClr val="000000"/>
                      </a:solidFill>
                      <a:prstDash val="dash"/>
                    </a:lnL>
                    <a:lnR w="5760">
                      <a:solidFill>
                        <a:srgbClr val="000000"/>
                      </a:solidFill>
                      <a:prstDash val="dash"/>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ff"/>
                          </a:solidFill>
                          <a:effectLst/>
                          <a:uFillTx/>
                          <a:latin typeface="Arial"/>
                        </a:rPr>
                        <a:t>8</a:t>
                      </a:r>
                      <a:endParaRPr b="0" lang="en-US" sz="1400" strike="noStrike" u="none">
                        <a:solidFill>
                          <a:srgbClr val="000000"/>
                        </a:solidFill>
                        <a:effectLst/>
                        <a:uFillTx/>
                        <a:latin typeface="Times New Roman"/>
                      </a:endParaRPr>
                    </a:p>
                  </a:txBody>
                  <a:tcPr anchor="t" marL="90000" marR="90000">
                    <a:lnL w="5760">
                      <a:solidFill>
                        <a:srgbClr val="000000"/>
                      </a:solidFill>
                      <a:prstDash val="dash"/>
                    </a:lnL>
                    <a:lnR w="5760">
                      <a:solidFill>
                        <a:srgbClr val="000000"/>
                      </a:solidFill>
                      <a:prstDash val="dash"/>
                    </a:lnR>
                    <a:lnT w="5760">
                      <a:solidFill>
                        <a:srgbClr val="000000"/>
                      </a:solidFill>
                      <a:prstDash val="solid"/>
                    </a:lnT>
                    <a:lnB w="576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ff"/>
                          </a:solidFill>
                          <a:effectLst/>
                          <a:uFillTx/>
                          <a:latin typeface="Arial"/>
                        </a:rPr>
                        <a:t>8/8</a:t>
                      </a:r>
                      <a:endParaRPr b="0" lang="en-US" sz="1400" strike="noStrike" u="none">
                        <a:solidFill>
                          <a:srgbClr val="000000"/>
                        </a:solidFill>
                        <a:effectLst/>
                        <a:uFillTx/>
                        <a:latin typeface="Times New Roman"/>
                      </a:endParaRPr>
                    </a:p>
                  </a:txBody>
                  <a:tcPr anchor="t" marL="90000" marR="90000">
                    <a:lnL w="5760">
                      <a:solidFill>
                        <a:srgbClr val="000000"/>
                      </a:solidFill>
                      <a:prstDash val="dash"/>
                    </a:lnL>
                    <a:lnR w="13680">
                      <a:solidFill>
                        <a:srgbClr val="000000"/>
                      </a:solidFill>
                      <a:prstDash val="solid"/>
                    </a:lnR>
                    <a:lnT w="5760">
                      <a:solidFill>
                        <a:srgbClr val="000000"/>
                      </a:solidFill>
                      <a:prstDash val="solid"/>
                    </a:lnT>
                    <a:lnB w="5760">
                      <a:solidFill>
                        <a:srgbClr val="000000"/>
                      </a:solidFill>
                      <a:prstDash val="solid"/>
                    </a:lnB>
                    <a:noFill/>
                  </a:tcPr>
                </a:tc>
              </a:tr>
              <a:tr h="551880">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0000"/>
                          </a:solidFill>
                          <a:effectLst/>
                          <a:uFillTx/>
                          <a:latin typeface="Arial"/>
                        </a:rPr>
                        <a:t>Imbalance Settlement Info Flow </a:t>
                      </a:r>
                      <a:endParaRPr b="0" lang="en-US" sz="10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Arial"/>
                        </a:rPr>
                        <a:t>9</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dash"/>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Arial"/>
                        </a:rPr>
                        <a:t>9</a:t>
                      </a:r>
                      <a:endParaRPr b="0" lang="en-US" sz="1400" strike="noStrike" u="none">
                        <a:solidFill>
                          <a:srgbClr val="000000"/>
                        </a:solidFill>
                        <a:effectLst/>
                        <a:uFillTx/>
                        <a:latin typeface="Times New Roman"/>
                      </a:endParaRPr>
                    </a:p>
                  </a:txBody>
                  <a:tcPr anchor="t" marL="90000" marR="90000">
                    <a:lnL w="5760">
                      <a:solidFill>
                        <a:srgbClr val="000000"/>
                      </a:solidFill>
                      <a:prstDash val="dash"/>
                    </a:lnL>
                    <a:lnR w="5760">
                      <a:solidFill>
                        <a:srgbClr val="000000"/>
                      </a:solidFill>
                      <a:prstDash val="dash"/>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Arial"/>
                        </a:rPr>
                        <a:t>1</a:t>
                      </a:r>
                      <a:endParaRPr b="0" lang="en-US" sz="1400" strike="noStrike" u="none">
                        <a:solidFill>
                          <a:srgbClr val="000000"/>
                        </a:solidFill>
                        <a:effectLst/>
                        <a:uFillTx/>
                        <a:latin typeface="Times New Roman"/>
                      </a:endParaRPr>
                    </a:p>
                  </a:txBody>
                  <a:tcPr anchor="t" marL="90000" marR="90000">
                    <a:lnL w="5760">
                      <a:solidFill>
                        <a:srgbClr val="000000"/>
                      </a:solidFill>
                      <a:prstDash val="dash"/>
                    </a:lnL>
                    <a:lnR w="5760">
                      <a:solidFill>
                        <a:srgbClr val="000000"/>
                      </a:solidFill>
                      <a:prstDash val="dash"/>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Arial"/>
                        </a:rPr>
                        <a:t>8</a:t>
                      </a:r>
                      <a:endParaRPr b="0" lang="en-US" sz="1400" strike="noStrike" u="none">
                        <a:solidFill>
                          <a:srgbClr val="000000"/>
                        </a:solidFill>
                        <a:effectLst/>
                        <a:uFillTx/>
                        <a:latin typeface="Times New Roman"/>
                      </a:endParaRPr>
                    </a:p>
                  </a:txBody>
                  <a:tcPr anchor="t" marL="90000" marR="90000">
                    <a:lnL w="5760">
                      <a:solidFill>
                        <a:srgbClr val="000000"/>
                      </a:solidFill>
                      <a:prstDash val="dash"/>
                    </a:lnL>
                    <a:lnR w="5760">
                      <a:solidFill>
                        <a:srgbClr val="000000"/>
                      </a:solidFill>
                      <a:prstDash val="dash"/>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Arial"/>
                        </a:rPr>
                        <a:t>8</a:t>
                      </a:r>
                      <a:endParaRPr b="0" lang="en-US" sz="1400" strike="noStrike" u="none">
                        <a:solidFill>
                          <a:srgbClr val="000000"/>
                        </a:solidFill>
                        <a:effectLst/>
                        <a:uFillTx/>
                        <a:latin typeface="Times New Roman"/>
                      </a:endParaRPr>
                    </a:p>
                  </a:txBody>
                  <a:tcPr anchor="t" marL="90000" marR="90000">
                    <a:lnL w="5760">
                      <a:solidFill>
                        <a:srgbClr val="000000"/>
                      </a:solidFill>
                      <a:prstDash val="dash"/>
                    </a:lnL>
                    <a:lnR w="5760">
                      <a:solidFill>
                        <a:srgbClr val="000000"/>
                      </a:solidFill>
                      <a:prstDash val="dash"/>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Arial"/>
                        </a:rPr>
                        <a:t>8</a:t>
                      </a:r>
                      <a:endParaRPr b="0" lang="en-US" sz="1400" strike="noStrike" u="none">
                        <a:solidFill>
                          <a:srgbClr val="000000"/>
                        </a:solidFill>
                        <a:effectLst/>
                        <a:uFillTx/>
                        <a:latin typeface="Times New Roman"/>
                      </a:endParaRPr>
                    </a:p>
                  </a:txBody>
                  <a:tcPr anchor="t" marL="90000" marR="90000">
                    <a:lnL w="5760">
                      <a:solidFill>
                        <a:srgbClr val="000000"/>
                      </a:solidFill>
                      <a:prstDash val="dash"/>
                    </a:lnL>
                    <a:lnR w="5760">
                      <a:solidFill>
                        <a:srgbClr val="000000"/>
                      </a:solidFill>
                      <a:prstDash val="dash"/>
                    </a:lnR>
                    <a:lnT w="5760">
                      <a:solidFill>
                        <a:srgbClr val="000000"/>
                      </a:solidFill>
                      <a:prstDash val="solid"/>
                    </a:lnT>
                    <a:lnB w="13680">
                      <a:solidFill>
                        <a:srgbClr val="000000"/>
                      </a:solidFill>
                      <a:prstDash val="solid"/>
                    </a:lnB>
                    <a:noFill/>
                  </a:tcPr>
                </a:tc>
                <a:tc>
                  <a:txBody>
                    <a:bodyPr lIns="90000" rIns="90000" tIns="46800" bIns="46800" anchor="t">
                      <a:no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0000"/>
                          </a:solidFill>
                          <a:effectLst/>
                          <a:uFillTx/>
                          <a:latin typeface="Arial"/>
                        </a:rPr>
                        <a:t>8/8</a:t>
                      </a:r>
                      <a:endParaRPr b="0" lang="en-US" sz="1400" strike="noStrike" u="none">
                        <a:solidFill>
                          <a:srgbClr val="000000"/>
                        </a:solidFill>
                        <a:effectLst/>
                        <a:uFillTx/>
                        <a:latin typeface="Times New Roman"/>
                      </a:endParaRPr>
                    </a:p>
                  </a:txBody>
                  <a:tcPr anchor="t" marL="90000" marR="90000">
                    <a:lnL w="5760">
                      <a:solidFill>
                        <a:srgbClr val="000000"/>
                      </a:solidFill>
                      <a:prstDash val="dash"/>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
        <p:nvSpPr>
          <p:cNvPr id="173" name=""/>
          <p:cNvSpPr/>
          <p:nvPr/>
        </p:nvSpPr>
        <p:spPr>
          <a:xfrm>
            <a:off x="1479600" y="2227320"/>
            <a:ext cx="950760" cy="21600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ff"/>
                </a:solidFill>
                <a:effectLst/>
                <a:uFillTx/>
                <a:latin typeface="Arial"/>
              </a:rPr>
              <a:t>10MW @ $15</a:t>
            </a:r>
            <a:endParaRPr b="0" lang="en-US" sz="1000" strike="noStrike" u="none">
              <a:solidFill>
                <a:srgbClr val="000000"/>
              </a:solidFill>
              <a:effectLst/>
              <a:uFillTx/>
              <a:latin typeface="Times New Roman"/>
            </a:endParaRPr>
          </a:p>
        </p:txBody>
      </p:sp>
      <p:sp>
        <p:nvSpPr>
          <p:cNvPr id="174" name=""/>
          <p:cNvSpPr/>
          <p:nvPr/>
        </p:nvSpPr>
        <p:spPr>
          <a:xfrm>
            <a:off x="4708800" y="2233440"/>
            <a:ext cx="880560" cy="21600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ff"/>
                </a:solidFill>
                <a:effectLst/>
                <a:uFillTx/>
                <a:latin typeface="Arial"/>
              </a:rPr>
              <a:t>8MW @ $12</a:t>
            </a:r>
            <a:endParaRPr b="0" lang="en-US" sz="1000" strike="noStrike" u="none">
              <a:solidFill>
                <a:srgbClr val="000000"/>
              </a:solidFill>
              <a:effectLst/>
              <a:uFillTx/>
              <a:latin typeface="Times New Roman"/>
            </a:endParaRPr>
          </a:p>
        </p:txBody>
      </p:sp>
      <p:sp>
        <p:nvSpPr>
          <p:cNvPr id="175" name=""/>
          <p:cNvSpPr/>
          <p:nvPr/>
        </p:nvSpPr>
        <p:spPr>
          <a:xfrm>
            <a:off x="6142320" y="2224080"/>
            <a:ext cx="880560" cy="21600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ff"/>
                </a:solidFill>
                <a:effectLst/>
                <a:uFillTx/>
                <a:latin typeface="Arial"/>
              </a:rPr>
              <a:t>8MW @ $10</a:t>
            </a:r>
            <a:endParaRPr b="0" lang="en-US" sz="1000" strike="noStrike" u="none">
              <a:solidFill>
                <a:srgbClr val="000000"/>
              </a:solidFill>
              <a:effectLst/>
              <a:uFillTx/>
              <a:latin typeface="Times New Roman"/>
            </a:endParaRPr>
          </a:p>
        </p:txBody>
      </p:sp>
      <p:sp>
        <p:nvSpPr>
          <p:cNvPr id="176" name=""/>
          <p:cNvSpPr/>
          <p:nvPr/>
        </p:nvSpPr>
        <p:spPr>
          <a:xfrm>
            <a:off x="3095640" y="2535120"/>
            <a:ext cx="950760" cy="21600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ff"/>
                </a:solidFill>
                <a:effectLst/>
                <a:uFillTx/>
                <a:latin typeface="Arial"/>
              </a:rPr>
              <a:t>10MW @ $13</a:t>
            </a:r>
            <a:endParaRPr b="0" lang="en-US" sz="1000" strike="noStrike" u="none">
              <a:solidFill>
                <a:srgbClr val="000000"/>
              </a:solidFill>
              <a:effectLst/>
              <a:uFillTx/>
              <a:latin typeface="Times New Roman"/>
            </a:endParaRPr>
          </a:p>
        </p:txBody>
      </p:sp>
      <p:sp>
        <p:nvSpPr>
          <p:cNvPr id="177" name=""/>
          <p:cNvSpPr/>
          <p:nvPr/>
        </p:nvSpPr>
        <p:spPr>
          <a:xfrm>
            <a:off x="6550920" y="2475000"/>
            <a:ext cx="1312560" cy="21600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ff"/>
                </a:solidFill>
                <a:effectLst/>
                <a:uFillTx/>
                <a:latin typeface="Arial"/>
              </a:rPr>
              <a:t>balanced schedule</a:t>
            </a:r>
            <a:endParaRPr b="0" lang="en-US" sz="1000" strike="noStrike" u="none">
              <a:solidFill>
                <a:srgbClr val="000000"/>
              </a:solidFill>
              <a:effectLst/>
              <a:uFillTx/>
              <a:latin typeface="Times New Roman"/>
            </a:endParaRPr>
          </a:p>
        </p:txBody>
      </p:sp>
      <p:sp>
        <p:nvSpPr>
          <p:cNvPr id="178" name=""/>
          <p:cNvSpPr/>
          <p:nvPr/>
        </p:nvSpPr>
        <p:spPr>
          <a:xfrm>
            <a:off x="1463760" y="2874960"/>
            <a:ext cx="880560" cy="21600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0000"/>
                </a:solidFill>
                <a:effectLst/>
                <a:uFillTx/>
                <a:latin typeface="Arial"/>
              </a:rPr>
              <a:t>1MW @ $15</a:t>
            </a:r>
            <a:endParaRPr b="0" lang="en-US" sz="1000" strike="noStrike" u="none">
              <a:solidFill>
                <a:srgbClr val="000000"/>
              </a:solidFill>
              <a:effectLst/>
              <a:uFillTx/>
              <a:latin typeface="Times New Roman"/>
            </a:endParaRPr>
          </a:p>
        </p:txBody>
      </p:sp>
      <p:sp>
        <p:nvSpPr>
          <p:cNvPr id="179" name=""/>
          <p:cNvSpPr/>
          <p:nvPr/>
        </p:nvSpPr>
        <p:spPr>
          <a:xfrm>
            <a:off x="3067200" y="3040200"/>
            <a:ext cx="950400" cy="21600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0000"/>
                </a:solidFill>
                <a:effectLst/>
                <a:uFillTx/>
                <a:latin typeface="Arial"/>
              </a:rPr>
              <a:t>1MW @ MCP</a:t>
            </a:r>
            <a:endParaRPr b="0" lang="en-US" sz="1000" strike="noStrike" u="none">
              <a:solidFill>
                <a:srgbClr val="000000"/>
              </a:solidFill>
              <a:effectLst/>
              <a:uFillTx/>
              <a:latin typeface="Times New Roman"/>
            </a:endParaRPr>
          </a:p>
        </p:txBody>
      </p:sp>
      <p:graphicFrame>
        <p:nvGraphicFramePr>
          <p:cNvPr id="180" name=""/>
          <p:cNvGraphicFramePr/>
          <p:nvPr/>
        </p:nvGraphicFramePr>
        <p:xfrm>
          <a:off x="223920" y="4251240"/>
          <a:ext cx="8704080" cy="1944720"/>
        </p:xfrm>
        <a:graphic>
          <a:graphicData uri="http://schemas.openxmlformats.org/drawingml/2006/table">
            <a:tbl>
              <a:tblPr/>
              <a:tblGrid>
                <a:gridCol w="3925800"/>
                <a:gridCol w="4778280"/>
              </a:tblGrid>
              <a:tr h="276840">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Assumptions</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solidFill>
                      <a:srgbClr val="ffffcc"/>
                    </a:solidFill>
                  </a:tcPr>
                </a:tc>
                <a:tc>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Steps</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solidFill>
                      <a:srgbClr val="ffffcc"/>
                    </a:solidFill>
                  </a:tcPr>
                </a:tc>
              </a:tr>
              <a:tr h="1696680">
                <a:tc>
                  <a:txBody>
                    <a:bodyPr lIns="90000" rIns="90000" tIns="46800" bIns="46800" anchor="t">
                      <a:noAutofit/>
                    </a:bodyPr>
                    <a:p>
                      <a:pPr marL="114480" indent="-114480">
                        <a:lnSpc>
                          <a:spcPct val="10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All contract prices fixed (Customer price fixed for variable volume)</a:t>
                      </a:r>
                      <a:endParaRPr b="0" lang="en-US" sz="900" strike="noStrike" u="none">
                        <a:solidFill>
                          <a:srgbClr val="000000"/>
                        </a:solidFill>
                        <a:effectLst/>
                        <a:uFillTx/>
                        <a:latin typeface="Times New Roman"/>
                      </a:endParaRPr>
                    </a:p>
                    <a:p>
                      <a:pPr marL="114480" indent="-114480">
                        <a:lnSpc>
                          <a:spcPct val="10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All Enron imbalance settlements at MCP</a:t>
                      </a:r>
                      <a:endParaRPr b="0" lang="en-US" sz="900" strike="noStrike" u="none">
                        <a:solidFill>
                          <a:srgbClr val="000000"/>
                        </a:solidFill>
                        <a:effectLst/>
                        <a:uFillTx/>
                        <a:latin typeface="Times New Roman"/>
                      </a:endParaRPr>
                    </a:p>
                    <a:p>
                      <a:pPr marL="114480" indent="-114480">
                        <a:lnSpc>
                          <a:spcPct val="10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All prices are bundled at full requirements price</a:t>
                      </a:r>
                      <a:endParaRPr b="0" lang="en-US" sz="900" strike="noStrike" u="none">
                        <a:solidFill>
                          <a:srgbClr val="000000"/>
                        </a:solidFill>
                        <a:effectLst/>
                        <a:uFillTx/>
                        <a:latin typeface="Times New Roman"/>
                      </a:endParaRPr>
                    </a:p>
                    <a:p>
                      <a:pPr marL="114480" indent="-114480">
                        <a:lnSpc>
                          <a:spcPct val="10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A 2MW load curtailment position is taken</a:t>
                      </a:r>
                      <a:endParaRPr b="0" lang="en-US" sz="900" strike="noStrike" u="none">
                        <a:solidFill>
                          <a:srgbClr val="000000"/>
                        </a:solidFill>
                        <a:effectLst/>
                        <a:uFillTx/>
                        <a:latin typeface="Times New Roman"/>
                      </a:endParaRPr>
                    </a:p>
                    <a:p>
                      <a:pPr marL="114480" indent="-114480">
                        <a:lnSpc>
                          <a:spcPct val="10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Actual retail consumption is 9MW</a:t>
                      </a:r>
                      <a:endParaRPr b="0" lang="en-US" sz="900" strike="noStrike" u="none">
                        <a:solidFill>
                          <a:srgbClr val="000000"/>
                        </a:solidFill>
                        <a:effectLst/>
                        <a:uFillTx/>
                        <a:latin typeface="Times New Roman"/>
                      </a:endParaRPr>
                    </a:p>
                    <a:p>
                      <a:pPr marL="114480" indent="-114480">
                        <a:lnSpc>
                          <a:spcPct val="10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Actual generation is 8MW</a:t>
                      </a:r>
                      <a:endParaRPr b="0" lang="en-US" sz="900" strike="noStrike" u="none">
                        <a:solidFill>
                          <a:srgbClr val="000000"/>
                        </a:solidFill>
                        <a:effectLst/>
                        <a:uFillTx/>
                        <a:latin typeface="Times New Roman"/>
                      </a:endParaRPr>
                    </a:p>
                    <a:p>
                      <a:pPr marL="114480" indent="-114480">
                        <a:lnSpc>
                          <a:spcPct val="10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Actual load curtailment is 1MW (non-performance indicated by ROC)</a:t>
                      </a:r>
                      <a:endParaRPr b="0" lang="en-US" sz="900" strike="noStrike" u="none">
                        <a:solidFill>
                          <a:srgbClr val="000000"/>
                        </a:solidFill>
                        <a:effectLst/>
                        <a:uFillTx/>
                        <a:latin typeface="Times New Roman"/>
                      </a:endParaRPr>
                    </a:p>
                    <a:p>
                      <a:pPr marL="114480" indent="-114480">
                        <a:lnSpc>
                          <a:spcPct val="100000"/>
                        </a:lnSpc>
                        <a:spcBef>
                          <a:spcPts val="2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There is no RTO imbalance</a:t>
                      </a:r>
                      <a:endParaRPr b="0" lang="en-US" sz="9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marL="266760" indent="-266760">
                        <a:lnSpc>
                          <a:spcPct val="100000"/>
                        </a:lnSpc>
                        <a:spcBef>
                          <a:spcPts val="224"/>
                        </a:spcBef>
                        <a:buClr>
                          <a:srgbClr val="000000"/>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Site Profile has volume obligation of 10 MW at $15/MW with customer</a:t>
                      </a:r>
                      <a:endParaRPr b="0" lang="en-US" sz="900" strike="noStrike" u="none">
                        <a:solidFill>
                          <a:srgbClr val="000000"/>
                        </a:solidFill>
                        <a:effectLst/>
                        <a:uFillTx/>
                        <a:latin typeface="Times New Roman"/>
                      </a:endParaRPr>
                    </a:p>
                    <a:p>
                      <a:pPr marL="266760" indent="-266760">
                        <a:lnSpc>
                          <a:spcPct val="100000"/>
                        </a:lnSpc>
                        <a:spcBef>
                          <a:spcPts val="224"/>
                        </a:spcBef>
                        <a:buClr>
                          <a:srgbClr val="000000"/>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Retail Trading picks up volume obligation of 10 MW at $13/MW with Site Profile</a:t>
                      </a:r>
                      <a:endParaRPr b="0" lang="en-US" sz="900" strike="noStrike" u="none">
                        <a:solidFill>
                          <a:srgbClr val="000000"/>
                        </a:solidFill>
                        <a:effectLst/>
                        <a:uFillTx/>
                        <a:latin typeface="Times New Roman"/>
                      </a:endParaRPr>
                    </a:p>
                    <a:p>
                      <a:pPr marL="266760" indent="-266760">
                        <a:lnSpc>
                          <a:spcPct val="100000"/>
                        </a:lnSpc>
                        <a:spcBef>
                          <a:spcPts val="224"/>
                        </a:spcBef>
                        <a:buClr>
                          <a:srgbClr val="000000"/>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Retail Trading exercises 2MW LC option at $9/MW with LC/DG/DSM</a:t>
                      </a:r>
                      <a:endParaRPr b="0" lang="en-US" sz="900" strike="noStrike" u="none">
                        <a:solidFill>
                          <a:srgbClr val="000000"/>
                        </a:solidFill>
                        <a:effectLst/>
                        <a:uFillTx/>
                        <a:latin typeface="Times New Roman"/>
                      </a:endParaRPr>
                    </a:p>
                    <a:p>
                      <a:pPr marL="266760" indent="-266760">
                        <a:lnSpc>
                          <a:spcPct val="100000"/>
                        </a:lnSpc>
                        <a:spcBef>
                          <a:spcPts val="224"/>
                        </a:spcBef>
                        <a:buClr>
                          <a:srgbClr val="000000"/>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Wholesale Trading picks up volume obligation of 8 MW at $12/MW with Retail Trading</a:t>
                      </a:r>
                      <a:endParaRPr b="0" lang="en-US" sz="900" strike="noStrike" u="none">
                        <a:solidFill>
                          <a:srgbClr val="000000"/>
                        </a:solidFill>
                        <a:effectLst/>
                        <a:uFillTx/>
                        <a:latin typeface="Times New Roman"/>
                      </a:endParaRPr>
                    </a:p>
                    <a:p>
                      <a:pPr marL="266760" indent="-266760">
                        <a:lnSpc>
                          <a:spcPct val="100000"/>
                        </a:lnSpc>
                        <a:spcBef>
                          <a:spcPts val="224"/>
                        </a:spcBef>
                        <a:buClr>
                          <a:srgbClr val="000000"/>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Wholesale Trading covers volume obligation by purchasing 8 MW at $10/MW</a:t>
                      </a:r>
                      <a:endParaRPr b="0" lang="en-US" sz="900" strike="noStrike" u="none">
                        <a:solidFill>
                          <a:srgbClr val="000000"/>
                        </a:solidFill>
                        <a:effectLst/>
                        <a:uFillTx/>
                        <a:latin typeface="Times New Roman"/>
                      </a:endParaRPr>
                    </a:p>
                    <a:p>
                      <a:pPr marL="266760" indent="-266760">
                        <a:lnSpc>
                          <a:spcPct val="100000"/>
                        </a:lnSpc>
                        <a:spcBef>
                          <a:spcPts val="224"/>
                        </a:spcBef>
                        <a:buClr>
                          <a:srgbClr val="000000"/>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Wholesale Trading submits balanced schedule to RTO (8 obligation, 8 production)</a:t>
                      </a:r>
                      <a:endParaRPr b="0" lang="en-US" sz="900" strike="noStrike" u="none">
                        <a:solidFill>
                          <a:srgbClr val="000000"/>
                        </a:solidFill>
                        <a:effectLst/>
                        <a:uFillTx/>
                        <a:latin typeface="Times New Roman"/>
                      </a:endParaRPr>
                    </a:p>
                    <a:p>
                      <a:pPr marL="266760" indent="-266760">
                        <a:lnSpc>
                          <a:spcPct val="100000"/>
                        </a:lnSpc>
                        <a:spcBef>
                          <a:spcPts val="224"/>
                        </a:spcBef>
                        <a:buClr>
                          <a:srgbClr val="000000"/>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Retail Trading reimburses Site Profile for lower consumption at MCP</a:t>
                      </a:r>
                      <a:endParaRPr b="0" lang="en-US" sz="900" strike="noStrike" u="none">
                        <a:solidFill>
                          <a:srgbClr val="000000"/>
                        </a:solidFill>
                        <a:effectLst/>
                        <a:uFillTx/>
                        <a:latin typeface="Times New Roman"/>
                      </a:endParaRPr>
                    </a:p>
                    <a:p>
                      <a:pPr marL="266760" indent="-266760">
                        <a:lnSpc>
                          <a:spcPct val="100000"/>
                        </a:lnSpc>
                        <a:spcBef>
                          <a:spcPts val="224"/>
                        </a:spcBef>
                        <a:buClr>
                          <a:srgbClr val="000000"/>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LC/DG/DSM reimburses Retail Trading for non-performance at MCP</a:t>
                      </a:r>
                      <a:endParaRPr b="0" lang="en-US" sz="900" strike="noStrike" u="none">
                        <a:solidFill>
                          <a:srgbClr val="000000"/>
                        </a:solidFill>
                        <a:effectLst/>
                        <a:uFillTx/>
                        <a:latin typeface="Times New Roman"/>
                      </a:endParaRPr>
                    </a:p>
                    <a:p>
                      <a:pPr marL="266760" indent="-266760">
                        <a:lnSpc>
                          <a:spcPct val="100000"/>
                        </a:lnSpc>
                        <a:spcBef>
                          <a:spcPts val="224"/>
                        </a:spcBef>
                        <a:buClr>
                          <a:srgbClr val="000000"/>
                        </a:buClr>
                        <a:buFont typeface="Arial"/>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Site Profile settles with Customer Contract for actual consumption at $15</a:t>
                      </a:r>
                      <a:endParaRPr b="0" lang="en-US" sz="9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
        <p:nvSpPr>
          <p:cNvPr id="181" name=""/>
          <p:cNvSpPr/>
          <p:nvPr/>
        </p:nvSpPr>
        <p:spPr>
          <a:xfrm>
            <a:off x="200160" y="1192320"/>
            <a:ext cx="8737560" cy="484200"/>
          </a:xfrm>
          <a:prstGeom prst="rect">
            <a:avLst/>
          </a:prstGeom>
          <a:noFill/>
          <a:ln w="0">
            <a:noFill/>
          </a:ln>
        </p:spPr>
        <p:style>
          <a:lnRef idx="0"/>
          <a:fillRef idx="0"/>
          <a:effectRef idx="0"/>
          <a:fontRef idx="minor"/>
        </p:style>
        <p:txBody>
          <a:bodyPr lIns="90000" rIns="90000" tIns="46800" bIns="46800" anchor="t">
            <a:spAutoFit/>
          </a:bodyPr>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This example adds a load curtailment position to the prior example. During the volume management process, it is determined that expected load curtailment did not occur.</a:t>
            </a:r>
            <a:endParaRPr b="0" lang="en-US" sz="1600" strike="noStrike" u="none">
              <a:solidFill>
                <a:srgbClr val="000000"/>
              </a:solidFill>
              <a:effectLst/>
              <a:uFillTx/>
              <a:latin typeface="Times New Roman"/>
            </a:endParaRPr>
          </a:p>
        </p:txBody>
      </p:sp>
      <p:sp>
        <p:nvSpPr>
          <p:cNvPr id="182" name=""/>
          <p:cNvSpPr/>
          <p:nvPr/>
        </p:nvSpPr>
        <p:spPr>
          <a:xfrm>
            <a:off x="1625760" y="2422440"/>
            <a:ext cx="749160" cy="0"/>
          </a:xfrm>
          <a:prstGeom prst="line">
            <a:avLst/>
          </a:prstGeom>
          <a:ln w="9360">
            <a:solidFill>
              <a:srgbClr val="0000ff"/>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3" name=""/>
          <p:cNvSpPr/>
          <p:nvPr/>
        </p:nvSpPr>
        <p:spPr>
          <a:xfrm>
            <a:off x="2654280" y="2556000"/>
            <a:ext cx="1841400" cy="0"/>
          </a:xfrm>
          <a:prstGeom prst="line">
            <a:avLst/>
          </a:prstGeom>
          <a:ln w="9360">
            <a:solidFill>
              <a:srgbClr val="0000ff"/>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4" name=""/>
          <p:cNvSpPr/>
          <p:nvPr/>
        </p:nvSpPr>
        <p:spPr>
          <a:xfrm>
            <a:off x="4813200" y="2413080"/>
            <a:ext cx="952560" cy="0"/>
          </a:xfrm>
          <a:prstGeom prst="line">
            <a:avLst/>
          </a:prstGeom>
          <a:ln w="9360">
            <a:solidFill>
              <a:srgbClr val="0000ff"/>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5" name=""/>
          <p:cNvSpPr/>
          <p:nvPr/>
        </p:nvSpPr>
        <p:spPr>
          <a:xfrm>
            <a:off x="6032520" y="2413080"/>
            <a:ext cx="990720" cy="0"/>
          </a:xfrm>
          <a:prstGeom prst="line">
            <a:avLst/>
          </a:prstGeom>
          <a:ln w="9360">
            <a:solidFill>
              <a:srgbClr val="0000ff"/>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6" name=""/>
          <p:cNvSpPr/>
          <p:nvPr/>
        </p:nvSpPr>
        <p:spPr>
          <a:xfrm>
            <a:off x="6032520" y="2629080"/>
            <a:ext cx="2197080" cy="0"/>
          </a:xfrm>
          <a:prstGeom prst="line">
            <a:avLst/>
          </a:prstGeom>
          <a:ln w="9360">
            <a:solidFill>
              <a:srgbClr val="0000ff"/>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7" name=""/>
          <p:cNvSpPr/>
          <p:nvPr/>
        </p:nvSpPr>
        <p:spPr>
          <a:xfrm flipH="1">
            <a:off x="1562040" y="2844720"/>
            <a:ext cx="749520" cy="0"/>
          </a:xfrm>
          <a:prstGeom prst="line">
            <a:avLst/>
          </a:prstGeom>
          <a:ln w="9360">
            <a:solidFill>
              <a:srgbClr val="ff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8" name=""/>
          <p:cNvSpPr/>
          <p:nvPr/>
        </p:nvSpPr>
        <p:spPr>
          <a:xfrm flipH="1">
            <a:off x="2577600" y="3060720"/>
            <a:ext cx="1892520" cy="0"/>
          </a:xfrm>
          <a:prstGeom prst="line">
            <a:avLst/>
          </a:prstGeom>
          <a:ln w="9360">
            <a:solidFill>
              <a:srgbClr val="ff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9" name=""/>
          <p:cNvSpPr/>
          <p:nvPr/>
        </p:nvSpPr>
        <p:spPr>
          <a:xfrm>
            <a:off x="2997360" y="2552760"/>
            <a:ext cx="164880" cy="177840"/>
          </a:xfrm>
          <a:prstGeom prst="ellipse">
            <a:avLst/>
          </a:prstGeom>
          <a:solidFill>
            <a:srgbClr val="66ffcc"/>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2</a:t>
            </a:r>
            <a:endParaRPr b="0" lang="en-US" sz="1000" strike="noStrike" u="none">
              <a:solidFill>
                <a:srgbClr val="000000"/>
              </a:solidFill>
              <a:effectLst/>
              <a:uFillTx/>
              <a:latin typeface="Times New Roman"/>
            </a:endParaRPr>
          </a:p>
        </p:txBody>
      </p:sp>
      <p:sp>
        <p:nvSpPr>
          <p:cNvPr id="190" name=""/>
          <p:cNvSpPr/>
          <p:nvPr/>
        </p:nvSpPr>
        <p:spPr>
          <a:xfrm>
            <a:off x="1866960" y="2413080"/>
            <a:ext cx="164880" cy="177840"/>
          </a:xfrm>
          <a:prstGeom prst="ellipse">
            <a:avLst/>
          </a:prstGeom>
          <a:solidFill>
            <a:srgbClr val="66ffcc"/>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1</a:t>
            </a:r>
            <a:endParaRPr b="0" lang="en-US" sz="1000" strike="noStrike" u="none">
              <a:solidFill>
                <a:srgbClr val="000000"/>
              </a:solidFill>
              <a:effectLst/>
              <a:uFillTx/>
              <a:latin typeface="Times New Roman"/>
            </a:endParaRPr>
          </a:p>
        </p:txBody>
      </p:sp>
      <p:sp>
        <p:nvSpPr>
          <p:cNvPr id="191" name=""/>
          <p:cNvSpPr/>
          <p:nvPr/>
        </p:nvSpPr>
        <p:spPr>
          <a:xfrm>
            <a:off x="4952880" y="2400480"/>
            <a:ext cx="165240" cy="177480"/>
          </a:xfrm>
          <a:prstGeom prst="ellipse">
            <a:avLst/>
          </a:prstGeom>
          <a:solidFill>
            <a:srgbClr val="66ffcc"/>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4</a:t>
            </a:r>
            <a:endParaRPr b="0" lang="en-US" sz="1000" strike="noStrike" u="none">
              <a:solidFill>
                <a:srgbClr val="000000"/>
              </a:solidFill>
              <a:effectLst/>
              <a:uFillTx/>
              <a:latin typeface="Times New Roman"/>
            </a:endParaRPr>
          </a:p>
        </p:txBody>
      </p:sp>
      <p:sp>
        <p:nvSpPr>
          <p:cNvPr id="192" name=""/>
          <p:cNvSpPr/>
          <p:nvPr/>
        </p:nvSpPr>
        <p:spPr>
          <a:xfrm>
            <a:off x="6261120" y="2362320"/>
            <a:ext cx="165240" cy="177840"/>
          </a:xfrm>
          <a:prstGeom prst="ellipse">
            <a:avLst/>
          </a:prstGeom>
          <a:solidFill>
            <a:srgbClr val="66ffcc"/>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5</a:t>
            </a:r>
            <a:endParaRPr b="0" lang="en-US" sz="1000" strike="noStrike" u="none">
              <a:solidFill>
                <a:srgbClr val="000000"/>
              </a:solidFill>
              <a:effectLst/>
              <a:uFillTx/>
              <a:latin typeface="Times New Roman"/>
            </a:endParaRPr>
          </a:p>
        </p:txBody>
      </p:sp>
      <p:sp>
        <p:nvSpPr>
          <p:cNvPr id="193" name=""/>
          <p:cNvSpPr/>
          <p:nvPr/>
        </p:nvSpPr>
        <p:spPr>
          <a:xfrm>
            <a:off x="7861320" y="2502000"/>
            <a:ext cx="165240" cy="177840"/>
          </a:xfrm>
          <a:prstGeom prst="ellipse">
            <a:avLst/>
          </a:prstGeom>
          <a:solidFill>
            <a:srgbClr val="66ffcc"/>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6</a:t>
            </a:r>
            <a:endParaRPr b="0" lang="en-US" sz="1000" strike="noStrike" u="none">
              <a:solidFill>
                <a:srgbClr val="000000"/>
              </a:solidFill>
              <a:effectLst/>
              <a:uFillTx/>
              <a:latin typeface="Times New Roman"/>
            </a:endParaRPr>
          </a:p>
        </p:txBody>
      </p:sp>
      <p:sp>
        <p:nvSpPr>
          <p:cNvPr id="194" name=""/>
          <p:cNvSpPr/>
          <p:nvPr/>
        </p:nvSpPr>
        <p:spPr>
          <a:xfrm>
            <a:off x="4089240" y="3035160"/>
            <a:ext cx="165240" cy="177840"/>
          </a:xfrm>
          <a:prstGeom prst="ellipse">
            <a:avLst/>
          </a:prstGeom>
          <a:solidFill>
            <a:srgbClr val="66ffcc"/>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8</a:t>
            </a:r>
            <a:endParaRPr b="0" lang="en-US" sz="1000" strike="noStrike" u="none">
              <a:solidFill>
                <a:srgbClr val="000000"/>
              </a:solidFill>
              <a:effectLst/>
              <a:uFillTx/>
              <a:latin typeface="Times New Roman"/>
            </a:endParaRPr>
          </a:p>
        </p:txBody>
      </p:sp>
      <p:sp>
        <p:nvSpPr>
          <p:cNvPr id="195" name=""/>
          <p:cNvSpPr/>
          <p:nvPr/>
        </p:nvSpPr>
        <p:spPr>
          <a:xfrm>
            <a:off x="2197080" y="2743200"/>
            <a:ext cx="165240" cy="177840"/>
          </a:xfrm>
          <a:prstGeom prst="ellipse">
            <a:avLst/>
          </a:prstGeom>
          <a:solidFill>
            <a:srgbClr val="66ffcc"/>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9</a:t>
            </a:r>
            <a:endParaRPr b="0" lang="en-US" sz="1000" strike="noStrike" u="none">
              <a:solidFill>
                <a:srgbClr val="000000"/>
              </a:solidFill>
              <a:effectLst/>
              <a:uFillTx/>
              <a:latin typeface="Times New Roman"/>
            </a:endParaRPr>
          </a:p>
        </p:txBody>
      </p:sp>
      <p:sp>
        <p:nvSpPr>
          <p:cNvPr id="196" name=""/>
          <p:cNvSpPr/>
          <p:nvPr/>
        </p:nvSpPr>
        <p:spPr>
          <a:xfrm>
            <a:off x="6883560" y="3327480"/>
            <a:ext cx="1320480" cy="825480"/>
          </a:xfrm>
          <a:prstGeom prst="cloudCallout">
            <a:avLst>
              <a:gd name="adj1" fmla="val 54449"/>
              <a:gd name="adj2" fmla="val -87305"/>
            </a:avLst>
          </a:prstGeom>
          <a:solidFill>
            <a:srgbClr val="ffffff"/>
          </a:solidFill>
          <a:ln w="9360">
            <a:solidFill>
              <a:srgbClr val="000000"/>
            </a:solidFill>
            <a:miter/>
          </a:ln>
        </p:spPr>
        <p:style>
          <a:lnRef idx="0"/>
          <a:fillRef idx="0"/>
          <a:effectRef idx="0"/>
          <a:fontRef idx="minor"/>
        </p:style>
        <p:txBody>
          <a:bodyPr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Actual consumption &amp; production are balanced</a:t>
            </a:r>
            <a:endParaRPr b="0" lang="en-US" sz="1000" strike="noStrike" u="none">
              <a:solidFill>
                <a:srgbClr val="000000"/>
              </a:solidFill>
              <a:effectLst/>
              <a:uFillTx/>
              <a:latin typeface="Times New Roman"/>
            </a:endParaRPr>
          </a:p>
        </p:txBody>
      </p:sp>
      <p:sp>
        <p:nvSpPr>
          <p:cNvPr id="197" name=""/>
          <p:cNvSpPr/>
          <p:nvPr/>
        </p:nvSpPr>
        <p:spPr>
          <a:xfrm>
            <a:off x="4140360" y="3327480"/>
            <a:ext cx="1968480" cy="825480"/>
          </a:xfrm>
          <a:prstGeom prst="cloudCallout">
            <a:avLst>
              <a:gd name="adj1" fmla="val -37986"/>
              <a:gd name="adj2" fmla="val -87305"/>
            </a:avLst>
          </a:prstGeom>
          <a:solidFill>
            <a:srgbClr val="ffffff"/>
          </a:solidFill>
          <a:ln w="9360">
            <a:solidFill>
              <a:srgbClr val="000000"/>
            </a:solidFill>
            <a:miter/>
          </a:ln>
        </p:spPr>
        <p:style>
          <a:lnRef idx="0"/>
          <a:fillRef idx="0"/>
          <a:effectRef idx="0"/>
          <a:fontRef idx="minor"/>
        </p:style>
        <p:txBody>
          <a:bodyPr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Site Profile &amp; LC are each responsible for offsetting 1MW imbalances</a:t>
            </a:r>
            <a:endParaRPr b="0" lang="en-US" sz="1000" strike="noStrike" u="none">
              <a:solidFill>
                <a:srgbClr val="000000"/>
              </a:solidFill>
              <a:effectLst/>
              <a:uFillTx/>
              <a:latin typeface="Times New Roman"/>
            </a:endParaRPr>
          </a:p>
        </p:txBody>
      </p:sp>
      <p:sp>
        <p:nvSpPr>
          <p:cNvPr id="198" name=""/>
          <p:cNvSpPr/>
          <p:nvPr/>
        </p:nvSpPr>
        <p:spPr>
          <a:xfrm>
            <a:off x="3747240" y="2341440"/>
            <a:ext cx="810000" cy="21600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ff"/>
                </a:solidFill>
                <a:effectLst/>
                <a:uFillTx/>
                <a:latin typeface="Arial"/>
              </a:rPr>
              <a:t>2MW @ $9</a:t>
            </a:r>
            <a:endParaRPr b="0" lang="en-US" sz="1000" strike="noStrike" u="none">
              <a:solidFill>
                <a:srgbClr val="000000"/>
              </a:solidFill>
              <a:effectLst/>
              <a:uFillTx/>
              <a:latin typeface="Times New Roman"/>
            </a:endParaRPr>
          </a:p>
        </p:txBody>
      </p:sp>
      <p:sp>
        <p:nvSpPr>
          <p:cNvPr id="199" name=""/>
          <p:cNvSpPr/>
          <p:nvPr/>
        </p:nvSpPr>
        <p:spPr>
          <a:xfrm>
            <a:off x="3733920" y="2371680"/>
            <a:ext cx="812520" cy="0"/>
          </a:xfrm>
          <a:prstGeom prst="line">
            <a:avLst/>
          </a:prstGeom>
          <a:ln w="9360">
            <a:solidFill>
              <a:srgbClr val="0000ff"/>
            </a:solidFill>
            <a:miter/>
            <a:head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0" name=""/>
          <p:cNvSpPr/>
          <p:nvPr/>
        </p:nvSpPr>
        <p:spPr>
          <a:xfrm>
            <a:off x="4051440" y="2197080"/>
            <a:ext cx="164880" cy="177840"/>
          </a:xfrm>
          <a:prstGeom prst="ellipse">
            <a:avLst/>
          </a:prstGeom>
          <a:solidFill>
            <a:srgbClr val="66ffcc"/>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3</a:t>
            </a:r>
            <a:endParaRPr b="0" lang="en-US" sz="1000" strike="noStrike" u="none">
              <a:solidFill>
                <a:srgbClr val="000000"/>
              </a:solidFill>
              <a:effectLst/>
              <a:uFillTx/>
              <a:latin typeface="Times New Roman"/>
            </a:endParaRPr>
          </a:p>
        </p:txBody>
      </p:sp>
      <p:sp>
        <p:nvSpPr>
          <p:cNvPr id="201" name=""/>
          <p:cNvSpPr/>
          <p:nvPr/>
        </p:nvSpPr>
        <p:spPr>
          <a:xfrm>
            <a:off x="3600360" y="2811600"/>
            <a:ext cx="950400" cy="216000"/>
          </a:xfrm>
          <a:prstGeom prst="rect">
            <a:avLst/>
          </a:prstGeom>
          <a:noFill/>
          <a:ln w="0">
            <a:noFill/>
          </a:ln>
        </p:spPr>
        <p:style>
          <a:lnRef idx="0"/>
          <a:fillRef idx="0"/>
          <a:effectRef idx="0"/>
          <a:fontRef idx="minor"/>
        </p:style>
        <p:txBody>
          <a:bodyPr wrap="none" lIns="90000" rIns="90000" tIns="46800" bIns="46800" anchor="t">
            <a:sp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ff"/>
                </a:solidFill>
                <a:effectLst/>
                <a:uFillTx/>
                <a:latin typeface="Arial"/>
              </a:rPr>
              <a:t>1MW @ MCP</a:t>
            </a:r>
            <a:endParaRPr b="0" lang="en-US" sz="1000" strike="noStrike" u="none">
              <a:solidFill>
                <a:srgbClr val="000000"/>
              </a:solidFill>
              <a:effectLst/>
              <a:uFillTx/>
              <a:latin typeface="Times New Roman"/>
            </a:endParaRPr>
          </a:p>
        </p:txBody>
      </p:sp>
      <p:sp>
        <p:nvSpPr>
          <p:cNvPr id="202" name=""/>
          <p:cNvSpPr/>
          <p:nvPr/>
        </p:nvSpPr>
        <p:spPr>
          <a:xfrm>
            <a:off x="3708360" y="2841480"/>
            <a:ext cx="876240" cy="0"/>
          </a:xfrm>
          <a:prstGeom prst="line">
            <a:avLst/>
          </a:prstGeom>
          <a:ln w="9360">
            <a:solidFill>
              <a:srgbClr val="0000ff"/>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3" name=""/>
          <p:cNvSpPr/>
          <p:nvPr/>
        </p:nvSpPr>
        <p:spPr>
          <a:xfrm>
            <a:off x="4051440" y="2692440"/>
            <a:ext cx="164880" cy="177840"/>
          </a:xfrm>
          <a:prstGeom prst="ellipse">
            <a:avLst/>
          </a:prstGeom>
          <a:solidFill>
            <a:srgbClr val="66ffcc"/>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7</a:t>
            </a:r>
            <a:endParaRPr b="0" lang="en-US" sz="1000" strike="noStrike" u="none">
              <a:solidFill>
                <a:srgbClr val="000000"/>
              </a:solidFill>
              <a:effectLst/>
              <a:uFillTx/>
              <a:latin typeface="Times New Roman"/>
            </a:endParaRPr>
          </a:p>
        </p:txBody>
      </p:sp>
      <p:sp>
        <p:nvSpPr>
          <p:cNvPr id="204" name="PlaceHolder 1"/>
          <p:cNvSpPr>
            <a:spLocks noGrp="1"/>
          </p:cNvSpPr>
          <p:nvPr>
            <p:ph type="title"/>
          </p:nvPr>
        </p:nvSpPr>
        <p:spPr>
          <a:xfrm>
            <a:off x="1231920" y="357120"/>
            <a:ext cx="7740720" cy="650880"/>
          </a:xfrm>
          <a:prstGeom prst="rect">
            <a:avLst/>
          </a:prstGeom>
          <a:noFill/>
          <a:ln w="0">
            <a:noFill/>
          </a:ln>
        </p:spPr>
        <p:txBody>
          <a:bodyPr lIns="91440" rIns="91440" tIns="45720" bIns="4572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Book Volume Management Example (with demand management)</a:t>
            </a:r>
            <a:endParaRPr b="1" lang="en-US"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5"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Retail/Wholesale Business Area Flows</a:t>
            </a:r>
            <a:endParaRPr b="1" lang="en-US" sz="3200" strike="noStrike" u="none">
              <a:solidFill>
                <a:srgbClr val="000000"/>
              </a:solidFill>
              <a:effectLst/>
              <a:uFillTx/>
              <a:latin typeface="Arial"/>
            </a:endParaRPr>
          </a:p>
        </p:txBody>
      </p:sp>
      <p:sp>
        <p:nvSpPr>
          <p:cNvPr id="206" name="PlaceHolder 2"/>
          <p:cNvSpPr>
            <a:spLocks noGrp="1"/>
          </p:cNvSpPr>
          <p:nvPr>
            <p:ph/>
          </p:nvPr>
        </p:nvSpPr>
        <p:spPr>
          <a:xfrm>
            <a:off x="1812960" y="1692000"/>
            <a:ext cx="5237280" cy="4113000"/>
          </a:xfrm>
          <a:prstGeom prst="rect">
            <a:avLst/>
          </a:prstGeom>
          <a:noFill/>
          <a:ln w="0">
            <a:noFill/>
          </a:ln>
        </p:spPr>
        <p:txBody>
          <a:bodyPr lIns="90360" rIns="90360" tIns="44280" bIns="44280" anchor="t">
            <a:normAutofit/>
          </a:bodyPr>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Retail Origination &amp; Structuring</a:t>
            </a:r>
            <a:endParaRPr b="0" lang="en-US" sz="16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Wholesale Origination &amp; Structuring</a:t>
            </a:r>
            <a:endParaRPr b="0" lang="en-US" sz="16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Retail Risk Analysis</a:t>
            </a:r>
            <a:endParaRPr b="0" lang="en-US" sz="16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Wholesale Risk Analysis</a:t>
            </a:r>
            <a:endParaRPr b="0" lang="en-US" sz="16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Retail Trading and Scheduling</a:t>
            </a:r>
            <a:endParaRPr b="0" lang="en-US" sz="16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Wholesale Trading and Scheduling</a:t>
            </a:r>
            <a:endParaRPr b="0" lang="en-US" sz="16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Retail Volume Management and Settlements</a:t>
            </a:r>
            <a:endParaRPr b="0" lang="en-US" sz="16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Wholesale Volume Management and Settlements</a:t>
            </a:r>
            <a:endParaRPr b="0" lang="en-US" sz="1600" strike="noStrike" u="none">
              <a:solidFill>
                <a:srgbClr val="000000"/>
              </a:solidFill>
              <a:effectLst/>
              <a:uFillTx/>
              <a:latin typeface="Arial"/>
            </a:endParaRPr>
          </a:p>
          <a:p>
            <a:pPr marL="343080" indent="-343080">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Retail Asset Management</a:t>
            </a:r>
            <a:endParaRPr b="0" lang="en-US" sz="1600" strike="noStrike" u="none">
              <a:solidFill>
                <a:srgbClr val="000000"/>
              </a:solidFill>
              <a:effectLst/>
              <a:uFillTx/>
              <a:latin typeface="Arial"/>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See Visio Drawings</a:t>
            </a:r>
            <a:endParaRPr b="0"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Personnel Involved</a:t>
            </a:r>
            <a:endParaRPr b="1" lang="en-US" sz="3200" strike="noStrike" u="none">
              <a:solidFill>
                <a:srgbClr val="000000"/>
              </a:solidFill>
              <a:effectLst/>
              <a:uFillTx/>
              <a:latin typeface="Arial"/>
            </a:endParaRPr>
          </a:p>
        </p:txBody>
      </p:sp>
      <p:graphicFrame>
        <p:nvGraphicFramePr>
          <p:cNvPr id="39" name=""/>
          <p:cNvGraphicFramePr/>
          <p:nvPr/>
        </p:nvGraphicFramePr>
        <p:xfrm>
          <a:off x="604800" y="1722600"/>
          <a:ext cx="7948800" cy="4589280"/>
        </p:xfrm>
        <a:graphic>
          <a:graphicData uri="http://schemas.openxmlformats.org/drawingml/2006/table">
            <a:tbl>
              <a:tblPr/>
              <a:tblGrid>
                <a:gridCol w="2338560"/>
                <a:gridCol w="1360440"/>
                <a:gridCol w="1360440"/>
                <a:gridCol w="1444680"/>
                <a:gridCol w="1444680"/>
              </a:tblGrid>
              <a:tr h="615240">
                <a:tc>
                  <a:txBody>
                    <a:bodyPr lIns="90000" rIns="90000" tIns="46800" bIns="46800" anchor="t">
                      <a:noAutofit/>
                    </a:bodyPr>
                    <a:p>
                      <a:pPr marL="223920" indent="-223920">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Sponsors</a:t>
                      </a:r>
                      <a:endParaRPr b="0" lang="en-US" sz="1200" strike="noStrike" u="none">
                        <a:solidFill>
                          <a:srgbClr val="000000"/>
                        </a:solidFill>
                        <a:effectLst/>
                        <a:uFillTx/>
                        <a:latin typeface="Times New Roman"/>
                      </a:endParaRPr>
                    </a:p>
                  </a:txBody>
                  <a:tcPr anchor="t" marL="90000" marR="90000">
                    <a:lnL w="18720">
                      <a:solidFill>
                        <a:srgbClr val="000000"/>
                      </a:solidFill>
                      <a:prstDash val="solid"/>
                    </a:lnL>
                    <a:lnR w="5760">
                      <a:solidFill>
                        <a:srgbClr val="000000"/>
                      </a:solidFill>
                      <a:prstDash val="solid"/>
                    </a:lnR>
                    <a:lnT w="18720">
                      <a:solidFill>
                        <a:srgbClr val="000000"/>
                      </a:solidFill>
                      <a:prstDash val="solid"/>
                    </a:lnT>
                    <a:lnB w="5760">
                      <a:solidFill>
                        <a:srgbClr val="000000"/>
                      </a:solidFill>
                      <a:prstDash val="solid"/>
                    </a:lnB>
                    <a:solidFill>
                      <a:srgbClr val="66ffcc"/>
                    </a:solidFill>
                  </a:tcPr>
                </a:tc>
                <a:tc>
                  <a:txBody>
                    <a:bodyPr lIns="90000" rIns="90000" tIns="46800" bIns="46800" anchor="t">
                      <a:noAutofit/>
                    </a:bodyPr>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Arial"/>
                        </a:rPr>
                        <a:t>Tim Belden</a:t>
                      </a:r>
                      <a:endParaRPr b="0" lang="en-US" sz="1000" strike="noStrike" u="none">
                        <a:solidFill>
                          <a:srgbClr val="000000"/>
                        </a:solidFill>
                        <a:effectLst/>
                        <a:uFillTx/>
                        <a:latin typeface="Times New Roman"/>
                      </a:endParaRPr>
                    </a:p>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Arial"/>
                        </a:rPr>
                        <a:t>Kevin Presto</a:t>
                      </a:r>
                      <a:endParaRPr b="0" lang="en-US" sz="1000" strike="noStrike" u="none">
                        <a:solidFill>
                          <a:srgbClr val="000000"/>
                        </a:solidFill>
                        <a:effectLst/>
                        <a:uFillTx/>
                        <a:latin typeface="Times New Roman"/>
                      </a:endParaRPr>
                    </a:p>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Arial"/>
                        </a:rPr>
                        <a:t>Lloyd Will</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a:noFill/>
                    </a:lnR>
                    <a:lnT w="18720">
                      <a:solidFill>
                        <a:srgbClr val="000000"/>
                      </a:solidFill>
                      <a:prstDash val="solid"/>
                    </a:lnT>
                    <a:lnB w="5760">
                      <a:solidFill>
                        <a:srgbClr val="000000"/>
                      </a:solidFill>
                      <a:prstDash val="solid"/>
                    </a:lnB>
                    <a:noFill/>
                  </a:tcPr>
                </a:tc>
                <a:tc>
                  <a:txBody>
                    <a:bodyPr lIns="90000" rIns="90000" tIns="46800" bIns="46800" anchor="t">
                      <a:noAutofit/>
                    </a:bodyPr>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Arial"/>
                        </a:rPr>
                        <a:t>Anthony Dayao</a:t>
                      </a:r>
                      <a:endParaRPr b="0" lang="en-US" sz="1000" strike="noStrike" u="none">
                        <a:solidFill>
                          <a:srgbClr val="000000"/>
                        </a:solidFill>
                        <a:effectLst/>
                        <a:uFillTx/>
                        <a:latin typeface="Times New Roman"/>
                      </a:endParaRPr>
                    </a:p>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Times New Roman"/>
                        </a:rPr>
                        <a:t>Beth Perlman</a:t>
                      </a:r>
                      <a:endParaRPr b="0" lang="en-US" sz="1000" strike="noStrike" u="none">
                        <a:solidFill>
                          <a:srgbClr val="000000"/>
                        </a:solidFill>
                        <a:effectLst/>
                        <a:uFillTx/>
                        <a:latin typeface="Times New Roman"/>
                      </a:endParaRPr>
                    </a:p>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txBody>
                  <a:tcPr anchor="t" marL="90000" marR="90000">
                    <a:lnL>
                      <a:noFill/>
                    </a:lnL>
                    <a:lnR>
                      <a:noFill/>
                    </a:lnR>
                    <a:lnT w="18720">
                      <a:solidFill>
                        <a:srgbClr val="000000"/>
                      </a:solidFill>
                      <a:prstDash val="solid"/>
                    </a:lnT>
                    <a:lnB w="5760">
                      <a:solidFill>
                        <a:srgbClr val="000000"/>
                      </a:solidFill>
                      <a:prstDash val="solid"/>
                    </a:lnB>
                    <a:noFill/>
                  </a:tcPr>
                </a:tc>
                <a:tc gridSpan="2">
                  <a:txBody>
                    <a:bodyPr lIns="90000" rIns="90000" tIns="46800" bIns="46800" anchor="t">
                      <a:noAutofit/>
                    </a:bodyPr>
                    <a:p>
                      <a:pPr marL="223920" indent="-223920">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a:noFill/>
                    </a:lnL>
                    <a:lnR w="18720">
                      <a:solidFill>
                        <a:srgbClr val="000000"/>
                      </a:solidFill>
                      <a:prstDash val="solid"/>
                    </a:lnR>
                    <a:lnT w="18720">
                      <a:solidFill>
                        <a:srgbClr val="000000"/>
                      </a:solidFill>
                      <a:prstDash val="solid"/>
                    </a:lnT>
                    <a:lnB w="5760">
                      <a:solidFill>
                        <a:srgbClr val="000000"/>
                      </a:solidFill>
                      <a:prstDash val="solid"/>
                    </a:lnB>
                    <a:no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r>
              <a:tr h="43092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Project Leads</a:t>
                      </a:r>
                      <a:endParaRPr b="0" lang="en-US" sz="1200" strike="noStrike" u="none">
                        <a:solidFill>
                          <a:srgbClr val="000000"/>
                        </a:solidFill>
                        <a:effectLst/>
                        <a:uFillTx/>
                        <a:latin typeface="Times New Roman"/>
                      </a:endParaRPr>
                    </a:p>
                  </a:txBody>
                  <a:tcPr anchor="t" marL="90000" marR="90000">
                    <a:lnL w="1872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66ffcc"/>
                    </a:solidFill>
                  </a:tcPr>
                </a:tc>
                <a:tc gridSpan="4">
                  <a:txBody>
                    <a:bodyPr lIns="90000" rIns="90000" tIns="46800" bIns="46800" anchor="t">
                      <a:noAutofit/>
                    </a:bodyPr>
                    <a:p>
                      <a:pPr marL="228600" indent="-22860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Times New Roman"/>
                        </a:rPr>
                        <a:t>Todd Busby</a:t>
                      </a:r>
                      <a:endParaRPr b="0" lang="en-US" sz="1000" strike="noStrike" u="none">
                        <a:solidFill>
                          <a:srgbClr val="000000"/>
                        </a:solidFill>
                        <a:effectLst/>
                        <a:uFillTx/>
                        <a:latin typeface="Times New Roman"/>
                      </a:endParaRPr>
                    </a:p>
                    <a:p>
                      <a:pPr marL="228600" indent="-22860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Times New Roman"/>
                        </a:rPr>
                        <a:t>Debra Bailey</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8720">
                      <a:solidFill>
                        <a:srgbClr val="000000"/>
                      </a:solidFill>
                      <a:prstDash val="solid"/>
                    </a:lnR>
                    <a:lnT w="5760">
                      <a:solidFill>
                        <a:srgbClr val="000000"/>
                      </a:solidFill>
                      <a:prstDash val="solid"/>
                    </a:lnT>
                    <a:lnB w="5760">
                      <a:solidFill>
                        <a:srgbClr val="000000"/>
                      </a:solidFill>
                      <a:prstDash val="solid"/>
                    </a:lnB>
                    <a:no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r>
              <a:tr h="27684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1872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ff"/>
                    </a:solidFill>
                  </a:tcPr>
                </a:tc>
                <a:tc gridSpan="2">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Retail Power</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ffffcc"/>
                    </a:solid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c gridSpan="2">
                  <a:txBody>
                    <a:bodyPr lIns="90000" rIns="90000" tIns="46800" bIns="46800" anchor="t">
                      <a:noAutofit/>
                    </a:bodyPr>
                    <a:p>
                      <a:pPr algn="ct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Wholesale Power</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18720">
                      <a:solidFill>
                        <a:srgbClr val="000000"/>
                      </a:solidFill>
                      <a:prstDash val="solid"/>
                    </a:lnR>
                    <a:lnT w="5760">
                      <a:solidFill>
                        <a:srgbClr val="000000"/>
                      </a:solidFill>
                      <a:prstDash val="solid"/>
                    </a:lnT>
                    <a:lnB w="5760">
                      <a:solidFill>
                        <a:srgbClr val="000000"/>
                      </a:solidFill>
                      <a:prstDash val="solid"/>
                    </a:lnB>
                    <a:solidFill>
                      <a:srgbClr val="ffffcc"/>
                    </a:solid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r>
              <a:tr h="43092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Origination and Structuring</a:t>
                      </a:r>
                      <a:endParaRPr b="0" lang="en-US" sz="1200" strike="noStrike" u="none">
                        <a:solidFill>
                          <a:srgbClr val="000000"/>
                        </a:solidFill>
                        <a:effectLst/>
                        <a:uFillTx/>
                        <a:latin typeface="Times New Roman"/>
                      </a:endParaRPr>
                    </a:p>
                  </a:txBody>
                  <a:tcPr anchor="t" marL="90000" marR="90000">
                    <a:lnL w="1872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66ffcc"/>
                    </a:solidFill>
                  </a:tcPr>
                </a:tc>
                <a:tc gridSpan="2">
                  <a:txBody>
                    <a:bodyPr lIns="90000" rIns="90000" tIns="46800" bIns="46800" anchor="t">
                      <a:noAutofit/>
                    </a:bodyPr>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Paige Grumulaitis</a:t>
                      </a:r>
                      <a:endParaRPr b="0" lang="en-US" sz="1000" strike="noStrike" u="none">
                        <a:solidFill>
                          <a:srgbClr val="000000"/>
                        </a:solidFill>
                        <a:effectLst/>
                        <a:uFillTx/>
                        <a:latin typeface="Times New Roman"/>
                      </a:endParaRPr>
                    </a:p>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Greg Nikkel</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c gridSpan="2">
                  <a:txBody>
                    <a:bodyPr lIns="90000" rIns="90000" tIns="46800" bIns="46800" anchor="t">
                      <a:noAutofit/>
                    </a:bodyPr>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Todd Busby</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8720">
                      <a:solidFill>
                        <a:srgbClr val="000000"/>
                      </a:solidFill>
                      <a:prstDash val="solid"/>
                    </a:lnR>
                    <a:lnT w="5760">
                      <a:solidFill>
                        <a:srgbClr val="000000"/>
                      </a:solidFill>
                      <a:prstDash val="solid"/>
                    </a:lnT>
                    <a:lnB w="5760">
                      <a:solidFill>
                        <a:srgbClr val="000000"/>
                      </a:solidFill>
                      <a:prstDash val="solid"/>
                    </a:lnB>
                    <a:no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r>
              <a:tr h="43092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Trading and Scheduling</a:t>
                      </a:r>
                      <a:endParaRPr b="0" lang="en-US" sz="1200" strike="noStrike" u="none">
                        <a:solidFill>
                          <a:srgbClr val="000000"/>
                        </a:solidFill>
                        <a:effectLst/>
                        <a:uFillTx/>
                        <a:latin typeface="Times New Roman"/>
                      </a:endParaRPr>
                    </a:p>
                  </a:txBody>
                  <a:tcPr anchor="t" marL="90000" marR="90000">
                    <a:lnL w="1872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66ffcc"/>
                    </a:solidFill>
                  </a:tcPr>
                </a:tc>
                <a:tc>
                  <a:txBody>
                    <a:bodyPr lIns="90000" rIns="90000" tIns="46800" bIns="46800" anchor="t">
                      <a:noAutofit/>
                    </a:bodyPr>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Rogers Herndon</a:t>
                      </a:r>
                      <a:endParaRPr b="0" lang="en-US" sz="1000" strike="noStrike" u="none">
                        <a:solidFill>
                          <a:srgbClr val="000000"/>
                        </a:solidFill>
                        <a:effectLst/>
                        <a:uFillTx/>
                        <a:latin typeface="Times New Roman"/>
                      </a:endParaRPr>
                    </a:p>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Jeff Richter</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a:noFill/>
                    </a:lnR>
                    <a:lnT w="5760">
                      <a:solidFill>
                        <a:srgbClr val="000000"/>
                      </a:solidFill>
                      <a:prstDash val="solid"/>
                    </a:lnT>
                    <a:lnB w="5760">
                      <a:solidFill>
                        <a:srgbClr val="000000"/>
                      </a:solidFill>
                      <a:prstDash val="solid"/>
                    </a:lnB>
                    <a:noFill/>
                  </a:tcPr>
                </a:tc>
                <a:tc>
                  <a:txBody>
                    <a:bodyPr lIns="90000" rIns="90000" tIns="46800" bIns="46800" anchor="t">
                      <a:noAutofit/>
                    </a:bodyPr>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Narsimha Misra</a:t>
                      </a:r>
                      <a:endParaRPr b="0" lang="en-US" sz="1000" strike="noStrike" u="none">
                        <a:solidFill>
                          <a:srgbClr val="000000"/>
                        </a:solidFill>
                        <a:effectLst/>
                        <a:uFillTx/>
                        <a:latin typeface="Times New Roman"/>
                      </a:endParaRPr>
                    </a:p>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txBody>
                  <a:tcPr anchor="t" marL="90000" marR="90000">
                    <a:lnL>
                      <a:noFill/>
                    </a:lnL>
                    <a:lnR w="5760">
                      <a:solidFill>
                        <a:srgbClr val="000000"/>
                      </a:solidFill>
                      <a:prstDash val="solid"/>
                    </a:lnR>
                    <a:lnT w="5760">
                      <a:solidFill>
                        <a:srgbClr val="000000"/>
                      </a:solidFill>
                      <a:prstDash val="solid"/>
                    </a:lnT>
                    <a:lnB w="5760">
                      <a:solidFill>
                        <a:srgbClr val="000000"/>
                      </a:solidFill>
                      <a:prstDash val="solid"/>
                    </a:lnB>
                    <a:noFill/>
                  </a:tcPr>
                </a:tc>
                <a:tc gridSpan="2">
                  <a:txBody>
                    <a:bodyPr lIns="90000" rIns="90000" tIns="46800" bIns="46800" anchor="t">
                      <a:noAutofit/>
                    </a:bodyPr>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Corry Bentley</a:t>
                      </a:r>
                      <a:endParaRPr b="0" lang="en-US" sz="1000" strike="noStrike" u="none">
                        <a:solidFill>
                          <a:srgbClr val="000000"/>
                        </a:solidFill>
                        <a:effectLst/>
                        <a:uFillTx/>
                        <a:latin typeface="Times New Roman"/>
                      </a:endParaRPr>
                    </a:p>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Smith Day</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8720">
                      <a:solidFill>
                        <a:srgbClr val="000000"/>
                      </a:solidFill>
                      <a:prstDash val="solid"/>
                    </a:lnR>
                    <a:lnT w="5760">
                      <a:solidFill>
                        <a:srgbClr val="000000"/>
                      </a:solidFill>
                      <a:prstDash val="solid"/>
                    </a:lnT>
                    <a:lnB w="5760">
                      <a:solidFill>
                        <a:srgbClr val="000000"/>
                      </a:solidFill>
                      <a:prstDash val="solid"/>
                    </a:lnB>
                    <a:no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r>
              <a:tr h="61524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Volume Risk Management</a:t>
                      </a:r>
                      <a:endParaRPr b="0" lang="en-US" sz="1200" strike="noStrike" u="none">
                        <a:solidFill>
                          <a:srgbClr val="000000"/>
                        </a:solidFill>
                        <a:effectLst/>
                        <a:uFillTx/>
                        <a:latin typeface="Times New Roman"/>
                      </a:endParaRPr>
                    </a:p>
                  </a:txBody>
                  <a:tcPr anchor="t" marL="90000" marR="90000">
                    <a:lnL w="1872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66ffcc"/>
                    </a:solidFill>
                  </a:tcPr>
                </a:tc>
                <a:tc>
                  <a:txBody>
                    <a:bodyPr lIns="90000" rIns="90000" tIns="46800" bIns="46800" anchor="t">
                      <a:noAutofit/>
                    </a:bodyPr>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Arial"/>
                        </a:rPr>
                        <a:t>Fred Kelly</a:t>
                      </a:r>
                      <a:endParaRPr b="0" lang="en-US" sz="1000" strike="noStrike" u="none">
                        <a:solidFill>
                          <a:srgbClr val="000000"/>
                        </a:solidFill>
                        <a:effectLst/>
                        <a:uFillTx/>
                        <a:latin typeface="Times New Roman"/>
                      </a:endParaRPr>
                    </a:p>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Arial"/>
                        </a:rPr>
                        <a:t>Greg Woulfe</a:t>
                      </a:r>
                      <a:endParaRPr b="0" lang="en-US" sz="1000" strike="noStrike" u="none">
                        <a:solidFill>
                          <a:srgbClr val="000000"/>
                        </a:solidFill>
                        <a:effectLst/>
                        <a:uFillTx/>
                        <a:latin typeface="Times New Roman"/>
                      </a:endParaRPr>
                    </a:p>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Arial"/>
                        </a:rPr>
                        <a:t>Malik Avs</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a:noFill/>
                    </a:lnR>
                    <a:lnT w="5760">
                      <a:solidFill>
                        <a:srgbClr val="000000"/>
                      </a:solidFill>
                      <a:prstDash val="solid"/>
                    </a:lnT>
                    <a:lnB w="5760">
                      <a:solidFill>
                        <a:srgbClr val="000000"/>
                      </a:solidFill>
                      <a:prstDash val="solid"/>
                    </a:lnB>
                    <a:noFill/>
                  </a:tcPr>
                </a:tc>
                <a:tc>
                  <a:txBody>
                    <a:bodyPr lIns="90000" rIns="90000" tIns="46800" bIns="46800" anchor="t">
                      <a:noAutofit/>
                    </a:bodyPr>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Arial"/>
                        </a:rPr>
                        <a:t>Vladimir Gorny</a:t>
                      </a:r>
                      <a:endParaRPr b="0" lang="en-US" sz="1000" strike="noStrike" u="none">
                        <a:solidFill>
                          <a:srgbClr val="000000"/>
                        </a:solidFill>
                        <a:effectLst/>
                        <a:uFillTx/>
                        <a:latin typeface="Times New Roman"/>
                      </a:endParaRPr>
                    </a:p>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Arial"/>
                        </a:rPr>
                        <a:t>Mike Frazier</a:t>
                      </a:r>
                      <a:endParaRPr b="0" lang="en-US" sz="1000" strike="noStrike" u="none">
                        <a:solidFill>
                          <a:srgbClr val="000000"/>
                        </a:solidFill>
                        <a:effectLst/>
                        <a:uFillTx/>
                        <a:latin typeface="Times New Roman"/>
                      </a:endParaRPr>
                    </a:p>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ea typeface="Times New Roman"/>
                        </a:rPr>
                        <a:t>Beth Jenkins</a:t>
                      </a: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a:txBody>
                  <a:tcPr anchor="t" marL="90000" marR="90000">
                    <a:lnL>
                      <a:noFill/>
                    </a:lnL>
                    <a:lnR w="5760">
                      <a:solidFill>
                        <a:srgbClr val="000000"/>
                      </a:solidFill>
                      <a:prstDash val="solid"/>
                    </a:lnR>
                    <a:lnT w="5760">
                      <a:solidFill>
                        <a:srgbClr val="000000"/>
                      </a:solidFill>
                      <a:prstDash val="solid"/>
                    </a:lnT>
                    <a:lnB w="5760">
                      <a:solidFill>
                        <a:srgbClr val="000000"/>
                      </a:solidFill>
                      <a:prstDash val="solid"/>
                    </a:lnB>
                    <a:noFill/>
                  </a:tcPr>
                </a:tc>
                <a:tc gridSpan="2">
                  <a:txBody>
                    <a:bodyPr lIns="90000" rIns="90000" tIns="46800" bIns="46800" anchor="t">
                      <a:noAutofit/>
                    </a:bodyPr>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8720">
                      <a:solidFill>
                        <a:srgbClr val="000000"/>
                      </a:solidFill>
                      <a:prstDash val="solid"/>
                    </a:lnR>
                    <a:lnT w="5760">
                      <a:solidFill>
                        <a:srgbClr val="000000"/>
                      </a:solidFill>
                      <a:prstDash val="solid"/>
                    </a:lnT>
                    <a:lnB w="5760">
                      <a:solidFill>
                        <a:srgbClr val="000000"/>
                      </a:solidFill>
                      <a:prstDash val="solid"/>
                    </a:lnB>
                    <a:no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r>
              <a:tr h="43092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Risk</a:t>
                      </a:r>
                      <a:endParaRPr b="0" lang="en-US" sz="1200" strike="noStrike" u="none">
                        <a:solidFill>
                          <a:srgbClr val="000000"/>
                        </a:solidFill>
                        <a:effectLst/>
                        <a:uFillTx/>
                        <a:latin typeface="Times New Roman"/>
                      </a:endParaRPr>
                    </a:p>
                  </a:txBody>
                  <a:tcPr anchor="t" marL="90000" marR="90000">
                    <a:lnL w="1872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66ffcc"/>
                    </a:solidFill>
                  </a:tcPr>
                </a:tc>
                <a:tc gridSpan="2">
                  <a:txBody>
                    <a:bodyPr lIns="90000" rIns="90000" tIns="46800" bIns="46800" anchor="t">
                      <a:noAutofit/>
                    </a:bodyPr>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Kristin Albrecht</a:t>
                      </a:r>
                      <a:endParaRPr b="0" lang="en-US" sz="1000" strike="noStrike" u="none">
                        <a:solidFill>
                          <a:srgbClr val="000000"/>
                        </a:solidFill>
                        <a:effectLst/>
                        <a:uFillTx/>
                        <a:latin typeface="Times New Roman"/>
                      </a:endParaRPr>
                    </a:p>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Todd Busby</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c gridSpan="2">
                  <a:txBody>
                    <a:bodyPr lIns="90000" rIns="90000" tIns="46800" bIns="46800" anchor="t">
                      <a:noAutofit/>
                    </a:bodyPr>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Stacey White</a:t>
                      </a:r>
                      <a:endParaRPr b="0" lang="en-US" sz="1000" strike="noStrike" u="none">
                        <a:solidFill>
                          <a:srgbClr val="000000"/>
                        </a:solidFill>
                        <a:effectLst/>
                        <a:uFillTx/>
                        <a:latin typeface="Times New Roman"/>
                      </a:endParaRPr>
                    </a:p>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Todd Busby</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8720">
                      <a:solidFill>
                        <a:srgbClr val="000000"/>
                      </a:solidFill>
                      <a:prstDash val="solid"/>
                    </a:lnR>
                    <a:lnT w="5760">
                      <a:solidFill>
                        <a:srgbClr val="000000"/>
                      </a:solidFill>
                      <a:prstDash val="solid"/>
                    </a:lnT>
                    <a:lnB w="5760">
                      <a:solidFill>
                        <a:srgbClr val="000000"/>
                      </a:solidFill>
                      <a:prstDash val="solid"/>
                    </a:lnB>
                    <a:no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r>
              <a:tr h="45972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Volume Management, Settlements and Invoicing</a:t>
                      </a:r>
                      <a:endParaRPr b="0" lang="en-US" sz="1200" strike="noStrike" u="none">
                        <a:solidFill>
                          <a:srgbClr val="000000"/>
                        </a:solidFill>
                        <a:effectLst/>
                        <a:uFillTx/>
                        <a:latin typeface="Times New Roman"/>
                      </a:endParaRPr>
                    </a:p>
                  </a:txBody>
                  <a:tcPr anchor="t" marL="90000" marR="90000">
                    <a:lnL w="1872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66ffcc"/>
                    </a:solidFill>
                  </a:tcPr>
                </a:tc>
                <a:tc gridSpan="2">
                  <a:txBody>
                    <a:bodyPr lIns="90000" rIns="90000" tIns="46800" bIns="46800" anchor="t">
                      <a:noAutofit/>
                    </a:bodyPr>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Murray O’Neil</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c gridSpan="2">
                  <a:txBody>
                    <a:bodyPr lIns="90000" rIns="90000" tIns="46800" bIns="46800" anchor="t">
                      <a:noAutofit/>
                    </a:bodyPr>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Thresa Allen</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8720">
                      <a:solidFill>
                        <a:srgbClr val="000000"/>
                      </a:solidFill>
                      <a:prstDash val="solid"/>
                    </a:lnR>
                    <a:lnT w="5760">
                      <a:solidFill>
                        <a:srgbClr val="000000"/>
                      </a:solidFill>
                      <a:prstDash val="solid"/>
                    </a:lnT>
                    <a:lnB w="5760">
                      <a:solidFill>
                        <a:srgbClr val="000000"/>
                      </a:solidFill>
                      <a:prstDash val="solid"/>
                    </a:lnB>
                    <a:no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r>
              <a:tr h="27684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Asset Management</a:t>
                      </a:r>
                      <a:endParaRPr b="0" lang="en-US" sz="1200" strike="noStrike" u="none">
                        <a:solidFill>
                          <a:srgbClr val="000000"/>
                        </a:solidFill>
                        <a:effectLst/>
                        <a:uFillTx/>
                        <a:latin typeface="Times New Roman"/>
                      </a:endParaRPr>
                    </a:p>
                  </a:txBody>
                  <a:tcPr anchor="t" marL="90000" marR="90000">
                    <a:lnL w="1872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66ffcc"/>
                    </a:solidFill>
                  </a:tcPr>
                </a:tc>
                <a:tc gridSpan="2">
                  <a:txBody>
                    <a:bodyPr lIns="90000" rIns="90000" tIns="46800" bIns="46800" anchor="t">
                      <a:noAutofit/>
                    </a:bodyPr>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Fred Kelly</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c gridSpan="2">
                  <a:txBody>
                    <a:bodyPr lIns="90000" rIns="90000" tIns="46800" bIns="46800" anchor="t">
                      <a:noAutofit/>
                    </a:bodyPr>
                    <a:p>
                      <a:pPr indent="22860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Lloyd Will</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w="18720">
                      <a:solidFill>
                        <a:srgbClr val="000000"/>
                      </a:solidFill>
                      <a:prstDash val="solid"/>
                    </a:lnR>
                    <a:lnT w="5760">
                      <a:solidFill>
                        <a:srgbClr val="000000"/>
                      </a:solidFill>
                      <a:prstDash val="solid"/>
                    </a:lnT>
                    <a:lnB w="5760">
                      <a:solidFill>
                        <a:srgbClr val="000000"/>
                      </a:solidFill>
                      <a:prstDash val="solid"/>
                    </a:lnB>
                    <a:noFill/>
                  </a:tcPr>
                </a:tc>
                <a:tc hMerge="1">
                  <a:txBody>
                    <a:bodyPr lIns="90000" rIns="90000" tIns="45000" bIns="45000" anchor="t">
                      <a:noAutofit/>
                    </a:bodyPr>
                    <a:p>
                      <a:endParaRPr b="0" lang="en-US" sz="2400" strike="noStrike" u="none">
                        <a:solidFill>
                          <a:srgbClr val="000000"/>
                        </a:solidFill>
                        <a:effectLst/>
                        <a:uFillTx/>
                        <a:latin typeface="Times New Roman"/>
                      </a:endParaRPr>
                    </a:p>
                  </a:txBody>
                  <a:tcPr anchor="t" marL="90000" marR="90000">
                    <a:lnL>
                      <a:noFill/>
                    </a:lnL>
                    <a:lnR>
                      <a:noFill/>
                    </a:lnR>
                    <a:lnT>
                      <a:noFill/>
                    </a:lnT>
                    <a:lnB>
                      <a:noFill/>
                    </a:lnB>
                    <a:solidFill>
                      <a:srgbClr val="729fcf"/>
                    </a:solidFill>
                  </a:tcPr>
                </a:tc>
              </a:tr>
              <a:tr h="615240">
                <a:tc>
                  <a:txBody>
                    <a:bodyPr lIns="90000" rIns="90000" tIns="46800" bIns="46800" anchor="t">
                      <a:no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IT</a:t>
                      </a:r>
                      <a:endParaRPr b="0" lang="en-US" sz="1200" strike="noStrike" u="none">
                        <a:solidFill>
                          <a:srgbClr val="000000"/>
                        </a:solidFill>
                        <a:effectLst/>
                        <a:uFillTx/>
                        <a:latin typeface="Times New Roman"/>
                      </a:endParaRPr>
                    </a:p>
                  </a:txBody>
                  <a:tcPr anchor="t" marL="90000" marR="90000">
                    <a:lnL w="18720">
                      <a:solidFill>
                        <a:srgbClr val="000000"/>
                      </a:solidFill>
                      <a:prstDash val="solid"/>
                    </a:lnL>
                    <a:lnR w="5760">
                      <a:solidFill>
                        <a:srgbClr val="000000"/>
                      </a:solidFill>
                      <a:prstDash val="solid"/>
                    </a:lnR>
                    <a:lnT w="5760">
                      <a:solidFill>
                        <a:srgbClr val="000000"/>
                      </a:solidFill>
                      <a:prstDash val="solid"/>
                    </a:lnT>
                    <a:lnB w="18720">
                      <a:solidFill>
                        <a:srgbClr val="000000"/>
                      </a:solidFill>
                      <a:prstDash val="solid"/>
                    </a:lnB>
                    <a:solidFill>
                      <a:srgbClr val="66ffcc"/>
                    </a:solidFill>
                  </a:tcPr>
                </a:tc>
                <a:tc>
                  <a:txBody>
                    <a:bodyPr lIns="90000" rIns="90000" tIns="46800" bIns="46800" anchor="t">
                      <a:noAutofit/>
                    </a:bodyPr>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Anthony Dayao</a:t>
                      </a:r>
                      <a:endParaRPr b="0" lang="en-US" sz="1000" strike="noStrike" u="none">
                        <a:solidFill>
                          <a:srgbClr val="000000"/>
                        </a:solidFill>
                        <a:effectLst/>
                        <a:uFillTx/>
                        <a:latin typeface="Times New Roman"/>
                      </a:endParaRPr>
                    </a:p>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Neal Symms</a:t>
                      </a:r>
                      <a:endParaRPr b="0" lang="en-US" sz="1000" strike="noStrike" u="none">
                        <a:solidFill>
                          <a:srgbClr val="000000"/>
                        </a:solidFill>
                        <a:effectLst/>
                        <a:uFillTx/>
                        <a:latin typeface="Times New Roman"/>
                      </a:endParaRPr>
                    </a:p>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Mike Fink</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a:noFill/>
                    </a:lnR>
                    <a:lnT w="5760">
                      <a:solidFill>
                        <a:srgbClr val="000000"/>
                      </a:solidFill>
                      <a:prstDash val="solid"/>
                    </a:lnT>
                    <a:lnB w="18720">
                      <a:solidFill>
                        <a:srgbClr val="000000"/>
                      </a:solidFill>
                      <a:prstDash val="solid"/>
                    </a:lnB>
                    <a:noFill/>
                  </a:tcPr>
                </a:tc>
                <a:tc>
                  <a:txBody>
                    <a:bodyPr lIns="90000" rIns="90000" tIns="46800" bIns="46800" anchor="t">
                      <a:noAutofit/>
                    </a:bodyPr>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Kenny Ha</a:t>
                      </a:r>
                      <a:endParaRPr b="0" lang="en-US" sz="1000" strike="noStrike" u="none">
                        <a:solidFill>
                          <a:srgbClr val="000000"/>
                        </a:solidFill>
                        <a:effectLst/>
                        <a:uFillTx/>
                        <a:latin typeface="Times New Roman"/>
                      </a:endParaRPr>
                    </a:p>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Pablo Pissanetzky</a:t>
                      </a:r>
                      <a:endParaRPr b="0" lang="en-US" sz="1000" strike="noStrike" u="none">
                        <a:solidFill>
                          <a:srgbClr val="000000"/>
                        </a:solidFill>
                        <a:effectLst/>
                        <a:uFillTx/>
                        <a:latin typeface="Times New Roman"/>
                      </a:endParaRPr>
                    </a:p>
                  </a:txBody>
                  <a:tcPr anchor="t" marL="90000" marR="90000">
                    <a:lnL>
                      <a:noFill/>
                    </a:lnL>
                    <a:lnR w="5760">
                      <a:solidFill>
                        <a:srgbClr val="000000"/>
                      </a:solidFill>
                      <a:prstDash val="solid"/>
                    </a:lnR>
                    <a:lnT w="5760">
                      <a:solidFill>
                        <a:srgbClr val="000000"/>
                      </a:solidFill>
                      <a:prstDash val="solid"/>
                    </a:lnT>
                    <a:lnB w="18720">
                      <a:solidFill>
                        <a:srgbClr val="000000"/>
                      </a:solidFill>
                      <a:prstDash val="solid"/>
                    </a:lnB>
                    <a:noFill/>
                  </a:tcPr>
                </a:tc>
                <a:tc>
                  <a:txBody>
                    <a:bodyPr lIns="90000" rIns="90000" tIns="46800" bIns="46800" anchor="t">
                      <a:noAutofit/>
                    </a:bodyPr>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David Poston</a:t>
                      </a:r>
                      <a:endParaRPr b="0" lang="en-US" sz="1000" strike="noStrike" u="none">
                        <a:solidFill>
                          <a:srgbClr val="000000"/>
                        </a:solidFill>
                        <a:effectLst/>
                        <a:uFillTx/>
                        <a:latin typeface="Times New Roman"/>
                      </a:endParaRPr>
                    </a:p>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John Warner</a:t>
                      </a:r>
                      <a:endParaRPr b="0" lang="en-US" sz="1000" strike="noStrike" u="none">
                        <a:solidFill>
                          <a:srgbClr val="000000"/>
                        </a:solidFill>
                        <a:effectLst/>
                        <a:uFillTx/>
                        <a:latin typeface="Times New Roman"/>
                      </a:endParaRPr>
                    </a:p>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Duong Luu</a:t>
                      </a:r>
                      <a:endParaRPr b="0" lang="en-US" sz="1000" strike="noStrike" u="none">
                        <a:solidFill>
                          <a:srgbClr val="000000"/>
                        </a:solidFill>
                        <a:effectLst/>
                        <a:uFillTx/>
                        <a:latin typeface="Times New Roman"/>
                      </a:endParaRPr>
                    </a:p>
                  </a:txBody>
                  <a:tcPr anchor="t" marL="90000" marR="90000">
                    <a:lnL w="5760">
                      <a:solidFill>
                        <a:srgbClr val="000000"/>
                      </a:solidFill>
                      <a:prstDash val="solid"/>
                    </a:lnL>
                    <a:lnR>
                      <a:noFill/>
                    </a:lnR>
                    <a:lnT w="5760">
                      <a:solidFill>
                        <a:srgbClr val="000000"/>
                      </a:solidFill>
                      <a:prstDash val="solid"/>
                    </a:lnT>
                    <a:lnB w="18720">
                      <a:solidFill>
                        <a:srgbClr val="000000"/>
                      </a:solidFill>
                      <a:prstDash val="solid"/>
                    </a:lnB>
                    <a:noFill/>
                  </a:tcPr>
                </a:tc>
                <a:tc>
                  <a:txBody>
                    <a:bodyPr lIns="90000" rIns="90000" tIns="46800" bIns="46800" anchor="t">
                      <a:noAutofit/>
                    </a:bodyPr>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Norman Lee</a:t>
                      </a:r>
                      <a:endParaRPr b="0" lang="en-US" sz="1000" strike="noStrike" u="none">
                        <a:solidFill>
                          <a:srgbClr val="000000"/>
                        </a:solidFill>
                        <a:effectLst/>
                        <a:uFillTx/>
                        <a:latin typeface="Times New Roman"/>
                      </a:endParaRPr>
                    </a:p>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Steve Nat</a:t>
                      </a:r>
                      <a:endParaRPr b="0" lang="en-US" sz="1000" strike="noStrike" u="none">
                        <a:solidFill>
                          <a:srgbClr val="000000"/>
                        </a:solidFill>
                        <a:effectLst/>
                        <a:uFillTx/>
                        <a:latin typeface="Times New Roman"/>
                      </a:endParaRPr>
                    </a:p>
                    <a:p>
                      <a:pPr marL="223920" indent="-223920">
                        <a:lnSpc>
                          <a:spcPct val="100000"/>
                        </a:lnSpc>
                        <a:spcBef>
                          <a:spcPts val="24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Mike Marryott</a:t>
                      </a:r>
                      <a:endParaRPr b="0" lang="en-US" sz="1000" strike="noStrike" u="none">
                        <a:solidFill>
                          <a:srgbClr val="000000"/>
                        </a:solidFill>
                        <a:effectLst/>
                        <a:uFillTx/>
                        <a:latin typeface="Times New Roman"/>
                      </a:endParaRPr>
                    </a:p>
                  </a:txBody>
                  <a:tcPr anchor="t" marL="90000" marR="90000">
                    <a:lnL>
                      <a:noFill/>
                    </a:lnL>
                    <a:lnR w="18720">
                      <a:solidFill>
                        <a:srgbClr val="000000"/>
                      </a:solidFill>
                      <a:prstDash val="solid"/>
                    </a:lnR>
                    <a:lnT w="5760">
                      <a:solidFill>
                        <a:srgbClr val="000000"/>
                      </a:solidFill>
                      <a:prstDash val="solid"/>
                    </a:lnT>
                    <a:lnB w="18720">
                      <a:solidFill>
                        <a:srgbClr val="000000"/>
                      </a:solidFill>
                      <a:prstDash val="solid"/>
                    </a:lnB>
                    <a:noFill/>
                  </a:tcPr>
                </a:tc>
              </a:tr>
            </a:tbl>
          </a:graphicData>
        </a:graphic>
      </p:graphicFrame>
      <p:sp>
        <p:nvSpPr>
          <p:cNvPr id="40" name=""/>
          <p:cNvSpPr/>
          <p:nvPr/>
        </p:nvSpPr>
        <p:spPr>
          <a:xfrm>
            <a:off x="184320" y="1201680"/>
            <a:ext cx="8737560" cy="484200"/>
          </a:xfrm>
          <a:prstGeom prst="rect">
            <a:avLst/>
          </a:prstGeom>
          <a:noFill/>
          <a:ln w="0">
            <a:noFill/>
          </a:ln>
        </p:spPr>
        <p:style>
          <a:lnRef idx="0"/>
          <a:fillRef idx="0"/>
          <a:effectRef idx="0"/>
          <a:fontRef idx="minor"/>
        </p:style>
        <p:txBody>
          <a:bodyPr lIns="90000" rIns="90000" tIns="46800" bIns="46800" anchor="t">
            <a:spAutoFit/>
          </a:bodyPr>
          <a:p>
            <a:pPr>
              <a:lnSpc>
                <a:spcPct val="8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The project team gathered information through discussions with Enron management from different business and IT groups. </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Summarized Findings &amp; Information Flow</a:t>
            </a:r>
            <a:endParaRPr b="1" lang="en-US" sz="3200" strike="noStrike" u="none">
              <a:solidFill>
                <a:srgbClr val="000000"/>
              </a:solidFill>
              <a:effectLst/>
              <a:uFillTx/>
              <a:latin typeface="Arial"/>
            </a:endParaRPr>
          </a:p>
        </p:txBody>
      </p:sp>
      <p:sp>
        <p:nvSpPr>
          <p:cNvPr id="42" name="PlaceHolder 2"/>
          <p:cNvSpPr>
            <a:spLocks noGrp="1"/>
          </p:cNvSpPr>
          <p:nvPr>
            <p:ph/>
          </p:nvPr>
        </p:nvSpPr>
        <p:spPr>
          <a:xfrm>
            <a:off x="301680" y="1263240"/>
            <a:ext cx="3944880" cy="4838760"/>
          </a:xfrm>
          <a:prstGeom prst="rect">
            <a:avLst/>
          </a:prstGeom>
          <a:noFill/>
          <a:ln w="0">
            <a:noFill/>
          </a:ln>
        </p:spPr>
        <p:txBody>
          <a:bodyPr lIns="90360" rIns="90360" tIns="44280" bIns="44280" anchor="t">
            <a:normAutofit lnSpcReduction="9999"/>
          </a:bodyPr>
          <a:p>
            <a:pPr indent="0">
              <a:lnSpc>
                <a:spcPct val="9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ea typeface="Times New Roman"/>
              </a:rPr>
              <a:t>Commonality Across Retail &amp; Wholesale Power Functions</a:t>
            </a:r>
            <a:endParaRPr b="0" lang="en-US" sz="1400" strike="noStrike" u="none">
              <a:solidFill>
                <a:srgbClr val="000000"/>
              </a:solidFill>
              <a:effectLst/>
              <a:uFillTx/>
              <a:latin typeface="Arial"/>
            </a:endParaRPr>
          </a:p>
          <a:p>
            <a:pPr lvl="1" marL="228600" indent="-114120">
              <a:lnSpc>
                <a:spcPct val="9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Enter and manage shaped and block positions </a:t>
            </a:r>
            <a:endParaRPr b="0" lang="en-US" sz="1200" strike="noStrike" u="none">
              <a:solidFill>
                <a:srgbClr val="000000"/>
              </a:solidFill>
              <a:effectLst/>
              <a:uFillTx/>
              <a:latin typeface="Arial"/>
            </a:endParaRPr>
          </a:p>
          <a:p>
            <a:pPr lvl="1" marL="228600" indent="-114120">
              <a:lnSpc>
                <a:spcPct val="9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Valuate, liquidate and flash shaped and blocked positions</a:t>
            </a:r>
            <a:endParaRPr b="0" lang="en-US" sz="1200" strike="noStrike" u="none">
              <a:solidFill>
                <a:srgbClr val="000000"/>
              </a:solidFill>
              <a:effectLst/>
              <a:uFillTx/>
              <a:latin typeface="Arial"/>
            </a:endParaRPr>
          </a:p>
          <a:p>
            <a:pPr lvl="1" marL="228600" indent="-114120">
              <a:lnSpc>
                <a:spcPct val="9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Allocate RTO volumes and charges to counterparties and books</a:t>
            </a:r>
            <a:endParaRPr b="0" lang="en-US" sz="1200" strike="noStrike" u="none">
              <a:solidFill>
                <a:srgbClr val="000000"/>
              </a:solidFill>
              <a:effectLst/>
              <a:uFillTx/>
              <a:latin typeface="Arial"/>
            </a:endParaRPr>
          </a:p>
          <a:p>
            <a:pPr lvl="1" marL="228600" indent="-114120">
              <a:lnSpc>
                <a:spcPct val="9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Establish positions and generate invoices with counterparties and customers</a:t>
            </a:r>
            <a:endParaRPr b="0" lang="en-US" sz="1200" strike="noStrike" u="none">
              <a:solidFill>
                <a:srgbClr val="000000"/>
              </a:solidFill>
              <a:effectLst/>
              <a:uFillTx/>
              <a:latin typeface="Arial"/>
            </a:endParaRPr>
          </a:p>
          <a:p>
            <a:pPr lvl="1" marL="228600" indent="-114120">
              <a:lnSpc>
                <a:spcPct val="9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Monitor and control physical assets to support demand management and generation products</a:t>
            </a:r>
            <a:endParaRPr b="0" lang="en-US" sz="1200" strike="noStrike" u="none">
              <a:solidFill>
                <a:srgbClr val="000000"/>
              </a:solidFill>
              <a:effectLst/>
              <a:uFillTx/>
              <a:latin typeface="Arial"/>
            </a:endParaRPr>
          </a:p>
          <a:p>
            <a:pPr indent="0">
              <a:lnSpc>
                <a:spcPct val="9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indent="0">
              <a:lnSpc>
                <a:spcPct val="9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ea typeface="Times New Roman"/>
              </a:rPr>
              <a:t>Multiple Architectures Performing Similar Functions Across Retail &amp; Wholesale Power</a:t>
            </a:r>
            <a:endParaRPr b="0" lang="en-US" sz="1400" strike="noStrike" u="none">
              <a:solidFill>
                <a:srgbClr val="000000"/>
              </a:solidFill>
              <a:effectLst/>
              <a:uFillTx/>
              <a:latin typeface="Arial"/>
            </a:endParaRPr>
          </a:p>
          <a:p>
            <a:pPr lvl="1" marL="228600" indent="-114120">
              <a:lnSpc>
                <a:spcPct val="9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Calculation engines used for structuring, valuation, liquidation and settlements</a:t>
            </a:r>
            <a:endParaRPr b="0" lang="en-US" sz="1200" strike="noStrike" u="none">
              <a:solidFill>
                <a:srgbClr val="000000"/>
              </a:solidFill>
              <a:effectLst/>
              <a:uFillTx/>
              <a:latin typeface="Arial"/>
            </a:endParaRPr>
          </a:p>
          <a:p>
            <a:pPr lvl="1" marL="228600" indent="-114120">
              <a:lnSpc>
                <a:spcPct val="9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Deal entry infrastructures, e.g., EnPower, Everest, spreadsheets</a:t>
            </a:r>
            <a:endParaRPr b="0" lang="en-US" sz="1200" strike="noStrike" u="none">
              <a:solidFill>
                <a:srgbClr val="000000"/>
              </a:solidFill>
              <a:effectLst/>
              <a:uFillTx/>
              <a:latin typeface="Arial"/>
            </a:endParaRPr>
          </a:p>
          <a:p>
            <a:pPr lvl="1" marL="228600" indent="-114120">
              <a:lnSpc>
                <a:spcPct val="9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Volume management infrastructures, e.g., spreadsheets, ESCA, VMS</a:t>
            </a:r>
            <a:endParaRPr b="0" lang="en-US" sz="1200" strike="noStrike" u="none">
              <a:solidFill>
                <a:srgbClr val="000000"/>
              </a:solidFill>
              <a:effectLst/>
              <a:uFillTx/>
              <a:latin typeface="Arial"/>
            </a:endParaRPr>
          </a:p>
          <a:p>
            <a:pPr lvl="1" marL="228600" indent="-114120">
              <a:lnSpc>
                <a:spcPct val="9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Scheduling infrastructures, e.g., FSP, ESCA, spreadsheets</a:t>
            </a:r>
            <a:endParaRPr b="0" lang="en-US" sz="1200" strike="noStrike" u="none">
              <a:solidFill>
                <a:srgbClr val="000000"/>
              </a:solidFill>
              <a:effectLst/>
              <a:uFillTx/>
              <a:latin typeface="Arial"/>
            </a:endParaRPr>
          </a:p>
          <a:p>
            <a:pPr lvl="1" marL="228600" indent="-114120">
              <a:lnSpc>
                <a:spcPct val="9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Reporting infrastructures  </a:t>
            </a:r>
            <a:endParaRPr b="0" lang="en-US" sz="1200" strike="noStrike" u="none">
              <a:solidFill>
                <a:srgbClr val="000000"/>
              </a:solidFill>
              <a:effectLst/>
              <a:uFillTx/>
              <a:latin typeface="Arial"/>
            </a:endParaRPr>
          </a:p>
          <a:p>
            <a:pPr lvl="1" marL="228600" indent="-114120">
              <a:lnSpc>
                <a:spcPct val="90000"/>
              </a:lnSpc>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Billing/settlement systems (CSC, Avista, Genesys, UNIFY, Edge - Calgary)</a:t>
            </a:r>
            <a:endParaRPr b="0" lang="en-US" sz="1200" strike="noStrike" u="none">
              <a:solidFill>
                <a:srgbClr val="000000"/>
              </a:solidFill>
              <a:effectLst/>
              <a:uFillTx/>
              <a:latin typeface="Arial"/>
            </a:endParaRPr>
          </a:p>
          <a:p>
            <a:pPr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graphicFrame>
        <p:nvGraphicFramePr>
          <p:cNvPr id="43" name=""/>
          <p:cNvGraphicFramePr/>
          <p:nvPr/>
        </p:nvGraphicFramePr>
        <p:xfrm>
          <a:off x="4587840" y="1400040"/>
          <a:ext cx="4149720" cy="4621320"/>
        </p:xfrm>
        <a:graphic>
          <a:graphicData uri="http://schemas.openxmlformats.org/presentationml/2006/ole">
            <p:oleObj r:id="rId1" spid="">
              <p:embed/>
              <p:pic>
                <p:nvPicPr>
                  <p:cNvPr id="44" name="" descr=""/>
                  <p:cNvPicPr/>
                  <p:nvPr/>
                </p:nvPicPr>
                <p:blipFill>
                  <a:blip r:embed="rId2"/>
                  <a:stretch/>
                </p:blipFill>
                <p:spPr>
                  <a:xfrm>
                    <a:off x="4587840" y="1400040"/>
                    <a:ext cx="4149720" cy="46213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January 2002 Functional Architecture - Assumptions</a:t>
            </a:r>
            <a:endParaRPr b="1" lang="en-US" sz="3200" strike="noStrike" u="none">
              <a:solidFill>
                <a:srgbClr val="000000"/>
              </a:solidFill>
              <a:effectLst/>
              <a:uFillTx/>
              <a:latin typeface="Arial"/>
            </a:endParaRPr>
          </a:p>
        </p:txBody>
      </p:sp>
      <p:sp>
        <p:nvSpPr>
          <p:cNvPr id="46" name="PlaceHolder 2"/>
          <p:cNvSpPr>
            <a:spLocks noGrp="1"/>
          </p:cNvSpPr>
          <p:nvPr>
            <p:ph/>
          </p:nvPr>
        </p:nvSpPr>
        <p:spPr>
          <a:xfrm>
            <a:off x="339480" y="1450440"/>
            <a:ext cx="3716280" cy="4557960"/>
          </a:xfrm>
          <a:prstGeom prst="rect">
            <a:avLst/>
          </a:prstGeom>
          <a:noFill/>
          <a:ln w="0">
            <a:noFill/>
          </a:ln>
        </p:spPr>
        <p:txBody>
          <a:bodyPr lIns="90360" rIns="90360" tIns="44280" bIns="44280" anchor="t">
            <a:normAutofit/>
          </a:bodyPr>
          <a:p>
            <a:pPr marL="343080" indent="-343080">
              <a:lnSpc>
                <a:spcPct val="90000"/>
              </a:lnSpc>
              <a:spcBef>
                <a:spcPts val="4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Arial"/>
              </a:rPr>
              <a:t>Wholesale</a:t>
            </a:r>
            <a:endParaRPr b="0" lang="en-US" sz="1400" strike="noStrike" u="none">
              <a:solidFill>
                <a:srgbClr val="000000"/>
              </a:solidFill>
              <a:effectLst/>
              <a:uFillTx/>
              <a:latin typeface="Arial"/>
            </a:endParaRPr>
          </a:p>
          <a:p>
            <a:pPr marL="343080" indent="-343080">
              <a:lnSpc>
                <a:spcPct val="90000"/>
              </a:lnSpc>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Existing EnPower Infrastructure</a:t>
            </a:r>
            <a:endParaRPr b="0" lang="en-US" sz="1200" strike="noStrike" u="none">
              <a:solidFill>
                <a:srgbClr val="000000"/>
              </a:solidFill>
              <a:effectLst/>
              <a:uFillTx/>
              <a:latin typeface="Arial"/>
            </a:endParaRPr>
          </a:p>
          <a:p>
            <a:pPr marL="343080" indent="-343080">
              <a:lnSpc>
                <a:spcPct val="90000"/>
              </a:lnSpc>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FSP for scheduling to California/Canada markets, ESCA MOS for ERCOT scheduling, and websites/spreadsheets for other markets</a:t>
            </a:r>
            <a:endParaRPr b="0" lang="en-US" sz="1200" strike="noStrike" u="none">
              <a:solidFill>
                <a:srgbClr val="000000"/>
              </a:solidFill>
              <a:effectLst/>
              <a:uFillTx/>
              <a:latin typeface="Arial"/>
            </a:endParaRPr>
          </a:p>
          <a:p>
            <a:pPr marL="343080" indent="-343080">
              <a:lnSpc>
                <a:spcPct val="90000"/>
              </a:lnSpc>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VMS for California/Canada volume management, ESCA for ERCOT volume management, and spreadsheets for other markets</a:t>
            </a:r>
            <a:endParaRPr b="0" lang="en-US" sz="1200" strike="noStrike" u="none">
              <a:solidFill>
                <a:srgbClr val="000000"/>
              </a:solidFill>
              <a:effectLst/>
              <a:uFillTx/>
              <a:latin typeface="Arial"/>
            </a:endParaRPr>
          </a:p>
          <a:p>
            <a:pPr marL="343080" indent="-343080">
              <a:lnSpc>
                <a:spcPct val="90000"/>
              </a:lnSpc>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Unify for billing/settlements</a:t>
            </a:r>
            <a:endParaRPr b="0" lang="en-US" sz="1200" strike="noStrike" u="none">
              <a:solidFill>
                <a:srgbClr val="000000"/>
              </a:solidFill>
              <a:effectLst/>
              <a:uFillTx/>
              <a:latin typeface="Arial"/>
            </a:endParaRPr>
          </a:p>
          <a:p>
            <a:pPr marL="343080" indent="0">
              <a:lnSpc>
                <a:spcPct val="90000"/>
              </a:lnSpc>
              <a:spcBef>
                <a:spcPts val="37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marL="343080" indent="-343080">
              <a:lnSpc>
                <a:spcPct val="90000"/>
              </a:lnSpc>
              <a:spcBef>
                <a:spcPts val="4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Arial"/>
              </a:rPr>
              <a:t>Retail</a:t>
            </a:r>
            <a:endParaRPr b="0" lang="en-US" sz="1400" strike="noStrike" u="none">
              <a:solidFill>
                <a:srgbClr val="000000"/>
              </a:solidFill>
              <a:effectLst/>
              <a:uFillTx/>
              <a:latin typeface="Arial"/>
            </a:endParaRPr>
          </a:p>
          <a:p>
            <a:pPr marL="343080" indent="-343080">
              <a:lnSpc>
                <a:spcPct val="90000"/>
              </a:lnSpc>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Deal View/Dove used for deal structuring, pricing, and valuation</a:t>
            </a:r>
            <a:endParaRPr b="0" lang="en-US" sz="1200" strike="noStrike" u="none">
              <a:solidFill>
                <a:srgbClr val="000000"/>
              </a:solidFill>
              <a:effectLst/>
              <a:uFillTx/>
              <a:latin typeface="Arial"/>
            </a:endParaRPr>
          </a:p>
          <a:p>
            <a:pPr marL="343080" indent="-343080">
              <a:lnSpc>
                <a:spcPct val="90000"/>
              </a:lnSpc>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Everest database / Deal View architecture to manage positions</a:t>
            </a:r>
            <a:endParaRPr b="0" lang="en-US" sz="1200" strike="noStrike" u="none">
              <a:solidFill>
                <a:srgbClr val="000000"/>
              </a:solidFill>
              <a:effectLst/>
              <a:uFillTx/>
              <a:latin typeface="Arial"/>
            </a:endParaRPr>
          </a:p>
          <a:p>
            <a:pPr marL="343080" indent="-343080">
              <a:lnSpc>
                <a:spcPct val="90000"/>
              </a:lnSpc>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KOUFAX for curve management</a:t>
            </a:r>
            <a:endParaRPr b="0" lang="en-US" sz="1200" strike="noStrike" u="none">
              <a:solidFill>
                <a:srgbClr val="000000"/>
              </a:solidFill>
              <a:effectLst/>
              <a:uFillTx/>
              <a:latin typeface="Arial"/>
            </a:endParaRPr>
          </a:p>
          <a:p>
            <a:pPr marL="343080" indent="-343080">
              <a:lnSpc>
                <a:spcPct val="90000"/>
              </a:lnSpc>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Ranger to store billing history</a:t>
            </a:r>
            <a:endParaRPr b="0" lang="en-US" sz="1200" strike="noStrike" u="none">
              <a:solidFill>
                <a:srgbClr val="000000"/>
              </a:solidFill>
              <a:effectLst/>
              <a:uFillTx/>
              <a:latin typeface="Arial"/>
            </a:endParaRPr>
          </a:p>
          <a:p>
            <a:pPr marL="343080" indent="-343080">
              <a:lnSpc>
                <a:spcPct val="90000"/>
              </a:lnSpc>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EnPower for blocked deal entry (PortCalc results pushed Everest database)</a:t>
            </a:r>
            <a:endParaRPr b="0" lang="en-US" sz="1200" strike="noStrike" u="none">
              <a:solidFill>
                <a:srgbClr val="000000"/>
              </a:solidFill>
              <a:effectLst/>
              <a:uFillTx/>
              <a:latin typeface="Arial"/>
            </a:endParaRPr>
          </a:p>
          <a:p>
            <a:pPr marL="343080" indent="-343080">
              <a:lnSpc>
                <a:spcPct val="90000"/>
              </a:lnSpc>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CSC, Avista and spreadsheets for billing/settlements</a:t>
            </a:r>
            <a:endParaRPr b="0" lang="en-US" sz="1200" strike="noStrike" u="none">
              <a:solidFill>
                <a:srgbClr val="000000"/>
              </a:solidFill>
              <a:effectLst/>
              <a:uFillTx/>
              <a:latin typeface="Arial"/>
            </a:endParaRPr>
          </a:p>
        </p:txBody>
      </p:sp>
      <p:graphicFrame>
        <p:nvGraphicFramePr>
          <p:cNvPr id="47" name=""/>
          <p:cNvGraphicFramePr/>
          <p:nvPr/>
        </p:nvGraphicFramePr>
        <p:xfrm>
          <a:off x="4176720" y="1214280"/>
          <a:ext cx="4967280" cy="5005440"/>
        </p:xfrm>
        <a:graphic>
          <a:graphicData uri="http://schemas.openxmlformats.org/presentationml/2006/ole">
            <p:oleObj r:id="rId1" spid="">
              <p:embed/>
              <p:pic>
                <p:nvPicPr>
                  <p:cNvPr id="48" name="" descr=""/>
                  <p:cNvPicPr/>
                  <p:nvPr/>
                </p:nvPicPr>
                <p:blipFill>
                  <a:blip r:embed="rId2"/>
                  <a:stretch/>
                </p:blipFill>
                <p:spPr>
                  <a:xfrm>
                    <a:off x="4176720" y="1214280"/>
                    <a:ext cx="4967280" cy="50054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 name="PlaceHolder 1"/>
          <p:cNvSpPr>
            <a:spLocks noGrp="1"/>
          </p:cNvSpPr>
          <p:nvPr>
            <p:ph type="title"/>
          </p:nvPr>
        </p:nvSpPr>
        <p:spPr>
          <a:xfrm>
            <a:off x="1130040" y="243000"/>
            <a:ext cx="785484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June 2002 Functional Architecture  </a:t>
            </a:r>
            <a:endParaRPr b="1" lang="en-US" sz="3200" strike="noStrike" u="none">
              <a:solidFill>
                <a:srgbClr val="000000"/>
              </a:solidFill>
              <a:effectLst/>
              <a:uFillTx/>
              <a:latin typeface="Arial"/>
            </a:endParaRPr>
          </a:p>
        </p:txBody>
      </p:sp>
      <p:sp>
        <p:nvSpPr>
          <p:cNvPr id="50" name="PlaceHolder 2"/>
          <p:cNvSpPr>
            <a:spLocks noGrp="1"/>
          </p:cNvSpPr>
          <p:nvPr>
            <p:ph/>
          </p:nvPr>
        </p:nvSpPr>
        <p:spPr>
          <a:xfrm>
            <a:off x="301680" y="1197000"/>
            <a:ext cx="3843360" cy="4113360"/>
          </a:xfrm>
          <a:prstGeom prst="rect">
            <a:avLst/>
          </a:prstGeom>
          <a:noFill/>
          <a:ln w="0">
            <a:noFill/>
          </a:ln>
        </p:spPr>
        <p:txBody>
          <a:bodyPr lIns="90360" rIns="90360" tIns="44280" bIns="44280" anchor="t">
            <a:normAutofit fontScale="92500" lnSpcReduction="9999"/>
          </a:bodyPr>
          <a:p>
            <a:pPr marL="343080" indent="-3430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Arial"/>
              </a:rPr>
              <a:t>Business Requirements</a:t>
            </a:r>
            <a:endParaRPr b="0" lang="en-US" sz="1600" strike="noStrike" u="none">
              <a:solidFill>
                <a:srgbClr val="000000"/>
              </a:solidFill>
              <a:effectLst/>
              <a:uFillTx/>
              <a:latin typeface="Arial"/>
            </a:endParaRPr>
          </a:p>
          <a:p>
            <a:pPr marL="343080" indent="-343080">
              <a:lnSpc>
                <a:spcPct val="90000"/>
              </a:lnSpc>
              <a:spcBef>
                <a:spcPts val="437"/>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Provide an integrated view of wholesale and retail positions</a:t>
            </a:r>
            <a:endParaRPr b="0" lang="en-US" sz="1400" strike="noStrike" u="none">
              <a:solidFill>
                <a:srgbClr val="000000"/>
              </a:solidFill>
              <a:effectLst/>
              <a:uFillTx/>
              <a:latin typeface="Arial"/>
            </a:endParaRPr>
          </a:p>
          <a:p>
            <a:pPr marL="343080" indent="-343080">
              <a:lnSpc>
                <a:spcPct val="90000"/>
              </a:lnSpc>
              <a:spcBef>
                <a:spcPts val="437"/>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Provide Wholesale an Retail efficient data models for both shaped deals and blocked deals</a:t>
            </a:r>
            <a:endParaRPr b="0" lang="en-US" sz="1400" strike="noStrike" u="none">
              <a:solidFill>
                <a:srgbClr val="000000"/>
              </a:solidFill>
              <a:effectLst/>
              <a:uFillTx/>
              <a:latin typeface="Arial"/>
            </a:endParaRPr>
          </a:p>
          <a:p>
            <a:pPr marL="343080" indent="0">
              <a:lnSpc>
                <a:spcPct val="90000"/>
              </a:lnSpc>
              <a:spcBef>
                <a:spcPts val="437"/>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sng">
                <a:solidFill>
                  <a:srgbClr val="000000"/>
                </a:solidFill>
                <a:effectLst/>
                <a:uFillTx/>
                <a:latin typeface="Arial"/>
              </a:rPr>
              <a:t>Architecture Recommendations</a:t>
            </a:r>
            <a:endParaRPr b="0" lang="en-US" sz="1600" strike="noStrike" u="none">
              <a:solidFill>
                <a:srgbClr val="000000"/>
              </a:solidFill>
              <a:effectLst/>
              <a:uFillTx/>
              <a:latin typeface="Arial"/>
            </a:endParaRPr>
          </a:p>
          <a:p>
            <a:pPr marL="343080" indent="-343080">
              <a:lnSpc>
                <a:spcPct val="90000"/>
              </a:lnSpc>
              <a:spcBef>
                <a:spcPts val="437"/>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Common interface for deal capture linked to Everest database and EnPower database</a:t>
            </a:r>
            <a:endParaRPr b="0" lang="en-US" sz="1400" strike="noStrike" u="none">
              <a:solidFill>
                <a:srgbClr val="000000"/>
              </a:solidFill>
              <a:effectLst/>
              <a:uFillTx/>
              <a:latin typeface="Arial"/>
            </a:endParaRPr>
          </a:p>
          <a:p>
            <a:pPr marL="343080" indent="-343080">
              <a:lnSpc>
                <a:spcPct val="90000"/>
              </a:lnSpc>
              <a:spcBef>
                <a:spcPts val="437"/>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Shaped deals stored in Everest and blocked deals stored in EnPower</a:t>
            </a:r>
            <a:endParaRPr b="0" lang="en-US" sz="1400" strike="noStrike" u="none">
              <a:solidFill>
                <a:srgbClr val="000000"/>
              </a:solidFill>
              <a:effectLst/>
              <a:uFillTx/>
              <a:latin typeface="Arial"/>
            </a:endParaRPr>
          </a:p>
          <a:p>
            <a:pPr marL="343080" indent="-343080">
              <a:lnSpc>
                <a:spcPct val="90000"/>
              </a:lnSpc>
              <a:spcBef>
                <a:spcPts val="437"/>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Shaped deals valued in Dove, block deals valued in PortCalc</a:t>
            </a:r>
            <a:endParaRPr b="0" lang="en-US" sz="1400" strike="noStrike" u="none">
              <a:solidFill>
                <a:srgbClr val="000000"/>
              </a:solidFill>
              <a:effectLst/>
              <a:uFillTx/>
              <a:latin typeface="Arial"/>
            </a:endParaRPr>
          </a:p>
          <a:p>
            <a:pPr marL="343080" indent="-343080">
              <a:lnSpc>
                <a:spcPct val="90000"/>
              </a:lnSpc>
              <a:spcBef>
                <a:spcPts val="437"/>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Retail, Wholesale and other commodity positions provided by consolidated postion manager</a:t>
            </a:r>
            <a:endParaRPr b="0" lang="en-US" sz="1400" strike="noStrike" u="none">
              <a:solidFill>
                <a:srgbClr val="000000"/>
              </a:solidFill>
              <a:effectLst/>
              <a:uFillTx/>
              <a:latin typeface="Arial"/>
            </a:endParaRPr>
          </a:p>
          <a:p>
            <a:pPr marL="343080" indent="-343080">
              <a:lnSpc>
                <a:spcPct val="90000"/>
              </a:lnSpc>
              <a:spcBef>
                <a:spcPts val="437"/>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Curve management provided by integrated curve manager</a:t>
            </a:r>
            <a:endParaRPr b="0" lang="en-US" sz="1400" strike="noStrike" u="none">
              <a:solidFill>
                <a:srgbClr val="000000"/>
              </a:solidFill>
              <a:effectLst/>
              <a:uFillTx/>
              <a:latin typeface="Arial"/>
            </a:endParaRPr>
          </a:p>
          <a:p>
            <a:pPr marL="343080" indent="-343080">
              <a:lnSpc>
                <a:spcPct val="90000"/>
              </a:lnSpc>
              <a:spcBef>
                <a:spcPts val="437"/>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Integrated reporting provided by shared reporting mechanism</a:t>
            </a:r>
            <a:endParaRPr b="0" lang="en-US" sz="1400" strike="noStrike" u="none">
              <a:solidFill>
                <a:srgbClr val="000000"/>
              </a:solidFill>
              <a:effectLst/>
              <a:uFillTx/>
              <a:latin typeface="Arial"/>
            </a:endParaRPr>
          </a:p>
        </p:txBody>
      </p:sp>
      <p:graphicFrame>
        <p:nvGraphicFramePr>
          <p:cNvPr id="51" name=""/>
          <p:cNvGraphicFramePr/>
          <p:nvPr/>
        </p:nvGraphicFramePr>
        <p:xfrm>
          <a:off x="4402080" y="1417680"/>
          <a:ext cx="4741920" cy="4722840"/>
        </p:xfrm>
        <a:graphic>
          <a:graphicData uri="http://schemas.openxmlformats.org/presentationml/2006/ole">
            <p:oleObj r:id="rId1" spid="">
              <p:embed/>
              <p:pic>
                <p:nvPicPr>
                  <p:cNvPr id="52" name="" descr=""/>
                  <p:cNvPicPr/>
                  <p:nvPr/>
                </p:nvPicPr>
                <p:blipFill>
                  <a:blip r:embed="rId2"/>
                  <a:stretch/>
                </p:blipFill>
                <p:spPr>
                  <a:xfrm>
                    <a:off x="4402080" y="1417680"/>
                    <a:ext cx="4741920" cy="4722840"/>
                  </a:xfrm>
                  <a:prstGeom prst="rect">
                    <a:avLst/>
                  </a:prstGeom>
                  <a:noFill/>
                  <a:ln w="0">
                    <a:noFill/>
                  </a:ln>
                </p:spPr>
              </p:pic>
            </p:oleObj>
          </a:graphicData>
        </a:graphic>
      </p:graphicFrame>
      <p:sp>
        <p:nvSpPr>
          <p:cNvPr id="53" name=""/>
          <p:cNvSpPr txBox="1"/>
          <p:nvPr/>
        </p:nvSpPr>
        <p:spPr>
          <a:xfrm rot="3505200">
            <a:off x="7128000" y="1481760"/>
            <a:ext cx="1438560" cy="871560"/>
          </a:xfrm>
          <a:prstGeom prst="rect">
            <a:avLst/>
          </a:prstGeom>
        </p:spPr>
        <p:txBody>
          <a:bodyPr wrap="none" lIns="90000" rIns="90000" tIns="46800" bIns="46800" anchor="ctr" anchorCtr="1">
            <a:prstTxWarp prst="textSlantUp">
              <a:avLst>
                <a:gd name="adj" fmla="val 55556"/>
              </a:avLst>
            </a:prstTxWarp>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pc="3" strike="noStrike" u="none">
                <a:ln w="9360">
                  <a:solidFill>
                    <a:srgbClr val="000000"/>
                  </a:solidFill>
                  <a:miter/>
                </a:ln>
                <a:solidFill>
                  <a:srgbClr val="000000">
                    <a:alpha val="50000"/>
                  </a:srgbClr>
                </a:solidFill>
                <a:uFillTx/>
                <a:latin typeface="Times New Roman"/>
              </a:rPr>
              <a:t>Illustrative</a:t>
            </a:r>
            <a:endParaRPr b="0" lang="en-US" sz="1800" spc="3" strike="noStrike" u="none">
              <a:ln w="9360">
                <a:solidFill>
                  <a:srgbClr val="000000"/>
                </a:solidFill>
                <a:miter/>
              </a:ln>
              <a:solidFill>
                <a:srgbClr val="000000">
                  <a:alpha val="50000"/>
                </a:srgbClr>
              </a:solidFill>
              <a:uFillTx/>
              <a:latin typeface="Times New Roman"/>
              <a:ea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 name="PlaceHolder 1"/>
          <p:cNvSpPr>
            <a:spLocks noGrp="1"/>
          </p:cNvSpPr>
          <p:nvPr>
            <p:ph type="title"/>
          </p:nvPr>
        </p:nvSpPr>
        <p:spPr>
          <a:xfrm>
            <a:off x="1104480" y="357120"/>
            <a:ext cx="786780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June 2003 Functional Architecture </a:t>
            </a:r>
            <a:endParaRPr b="1" lang="en-US" sz="3200" strike="noStrike" u="none">
              <a:solidFill>
                <a:srgbClr val="000000"/>
              </a:solidFill>
              <a:effectLst/>
              <a:uFillTx/>
              <a:latin typeface="Arial"/>
            </a:endParaRPr>
          </a:p>
        </p:txBody>
      </p:sp>
      <p:sp>
        <p:nvSpPr>
          <p:cNvPr id="55" name="PlaceHolder 2"/>
          <p:cNvSpPr>
            <a:spLocks noGrp="1"/>
          </p:cNvSpPr>
          <p:nvPr>
            <p:ph/>
          </p:nvPr>
        </p:nvSpPr>
        <p:spPr>
          <a:xfrm>
            <a:off x="289080" y="1552320"/>
            <a:ext cx="3944880" cy="4290840"/>
          </a:xfrm>
          <a:prstGeom prst="rect">
            <a:avLst/>
          </a:prstGeom>
          <a:noFill/>
          <a:ln w="0">
            <a:noFill/>
          </a:ln>
        </p:spPr>
        <p:txBody>
          <a:bodyPr lIns="90360" rIns="90360" tIns="44280" bIns="44280" anchor="t">
            <a:normAutofit/>
          </a:bodyPr>
          <a:p>
            <a:pPr marL="343080" indent="-343080">
              <a:spcBef>
                <a:spcPts val="4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Arial"/>
              </a:rPr>
              <a:t>Business Requirements</a:t>
            </a:r>
            <a:endParaRPr b="0" lang="en-US" sz="1400" strike="noStrike" u="none">
              <a:solidFill>
                <a:srgbClr val="000000"/>
              </a:solidFill>
              <a:effectLst/>
              <a:uFillTx/>
              <a:latin typeface="Arial"/>
            </a:endParaRPr>
          </a:p>
          <a:p>
            <a:pPr marL="343080" indent="-343080">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Times New Roman"/>
              </a:rPr>
              <a:t>Eliminate unnecessary reconciliation between systems</a:t>
            </a:r>
            <a:endParaRPr b="0" lang="en-US" sz="1200" strike="noStrike" u="none">
              <a:solidFill>
                <a:srgbClr val="000000"/>
              </a:solidFill>
              <a:effectLst/>
              <a:uFillTx/>
              <a:latin typeface="Arial"/>
            </a:endParaRPr>
          </a:p>
          <a:p>
            <a:pPr marL="343080" indent="-343080">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Times New Roman"/>
              </a:rPr>
              <a:t>Support single integrated process for volume management</a:t>
            </a:r>
            <a:endParaRPr b="0" lang="en-US" sz="1200" strike="noStrike" u="none">
              <a:solidFill>
                <a:srgbClr val="000000"/>
              </a:solidFill>
              <a:effectLst/>
              <a:uFillTx/>
              <a:latin typeface="Arial"/>
            </a:endParaRPr>
          </a:p>
          <a:p>
            <a:pPr marL="343080" indent="-343080">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Times New Roman"/>
              </a:rPr>
              <a:t>Support rapid flash to actual analysis</a:t>
            </a:r>
            <a:endParaRPr b="0" lang="en-US" sz="1200" strike="noStrike" u="none">
              <a:solidFill>
                <a:srgbClr val="000000"/>
              </a:solidFill>
              <a:effectLst/>
              <a:uFillTx/>
              <a:latin typeface="Arial"/>
            </a:endParaRPr>
          </a:p>
          <a:p>
            <a:pPr marL="343080" indent="-343080">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Times New Roman"/>
              </a:rPr>
              <a:t>Support integrated view of profits &amp; losses</a:t>
            </a:r>
            <a:endParaRPr b="0" lang="en-US" sz="1200" strike="noStrike" u="none">
              <a:solidFill>
                <a:srgbClr val="000000"/>
              </a:solidFill>
              <a:effectLst/>
              <a:uFillTx/>
              <a:latin typeface="Arial"/>
            </a:endParaRPr>
          </a:p>
          <a:p>
            <a:pPr marL="343080" indent="-343080">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Times New Roman"/>
              </a:rPr>
              <a:t>Different types of deals entered efficiently</a:t>
            </a:r>
            <a:endParaRPr b="0" lang="en-US" sz="1200" strike="noStrike" u="none">
              <a:solidFill>
                <a:srgbClr val="000000"/>
              </a:solidFill>
              <a:effectLst/>
              <a:uFillTx/>
              <a:latin typeface="Arial"/>
            </a:endParaRPr>
          </a:p>
          <a:p>
            <a:pPr marL="343080" indent="-343080">
              <a:spcBef>
                <a:spcPts val="4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spcBef>
                <a:spcPts val="437"/>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Arial"/>
              </a:rPr>
              <a:t>Architecture Recommendations</a:t>
            </a:r>
            <a:endParaRPr b="0" lang="en-US" sz="1400" strike="noStrike" u="none">
              <a:solidFill>
                <a:srgbClr val="000000"/>
              </a:solidFill>
              <a:effectLst/>
              <a:uFillTx/>
              <a:latin typeface="Arial"/>
            </a:endParaRPr>
          </a:p>
          <a:p>
            <a:pPr marL="343080" indent="-343080">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Times New Roman"/>
              </a:rPr>
              <a:t>Single position management application</a:t>
            </a:r>
            <a:endParaRPr b="0" lang="en-US" sz="1200" strike="noStrike" u="none">
              <a:solidFill>
                <a:srgbClr val="000000"/>
              </a:solidFill>
              <a:effectLst/>
              <a:uFillTx/>
              <a:latin typeface="Arial"/>
            </a:endParaRPr>
          </a:p>
          <a:p>
            <a:pPr marL="343080" indent="-343080">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Times New Roman"/>
              </a:rPr>
              <a:t>Single curve management application</a:t>
            </a:r>
            <a:endParaRPr b="0" lang="en-US" sz="1200" strike="noStrike" u="none">
              <a:solidFill>
                <a:srgbClr val="000000"/>
              </a:solidFill>
              <a:effectLst/>
              <a:uFillTx/>
              <a:latin typeface="Arial"/>
            </a:endParaRPr>
          </a:p>
          <a:p>
            <a:pPr marL="343080" indent="-343080">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Times New Roman"/>
              </a:rPr>
              <a:t>Flexible deal entry</a:t>
            </a:r>
            <a:endParaRPr b="0" lang="en-US" sz="1200" strike="noStrike" u="none">
              <a:solidFill>
                <a:srgbClr val="000000"/>
              </a:solidFill>
              <a:effectLst/>
              <a:uFillTx/>
              <a:latin typeface="Arial"/>
            </a:endParaRPr>
          </a:p>
          <a:p>
            <a:pPr marL="343080" indent="-343080">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Times New Roman"/>
              </a:rPr>
              <a:t>Common volume management engine</a:t>
            </a:r>
            <a:endParaRPr b="0" lang="en-US" sz="1200" strike="noStrike" u="none">
              <a:solidFill>
                <a:srgbClr val="000000"/>
              </a:solidFill>
              <a:effectLst/>
              <a:uFillTx/>
              <a:latin typeface="Arial"/>
            </a:endParaRPr>
          </a:p>
          <a:p>
            <a:pPr marL="343080" indent="-343080">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Times New Roman"/>
              </a:rPr>
              <a:t>Single settlements engine for gas and power</a:t>
            </a:r>
            <a:endParaRPr b="0" lang="en-US" sz="1200" strike="noStrike" u="none">
              <a:solidFill>
                <a:srgbClr val="000000"/>
              </a:solidFill>
              <a:effectLst/>
              <a:uFillTx/>
              <a:latin typeface="Arial"/>
            </a:endParaRPr>
          </a:p>
          <a:p>
            <a:pPr marL="343080" indent="-343080">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Times New Roman"/>
              </a:rPr>
              <a:t>Flexible and integrated reporting engine, e.g., positions, P&amp;L</a:t>
            </a:r>
            <a:endParaRPr b="0" lang="en-US" sz="1200" strike="noStrike" u="none">
              <a:solidFill>
                <a:srgbClr val="000000"/>
              </a:solidFill>
              <a:effectLst/>
              <a:uFillTx/>
              <a:latin typeface="Arial"/>
            </a:endParaRPr>
          </a:p>
          <a:p>
            <a:pPr marL="343080" indent="-343080">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Times New Roman"/>
              </a:rPr>
              <a:t>Common repositories for all shared data</a:t>
            </a:r>
            <a:endParaRPr b="0" lang="en-US" sz="1200" strike="noStrike" u="none">
              <a:solidFill>
                <a:srgbClr val="000000"/>
              </a:solidFill>
              <a:effectLst/>
              <a:uFillTx/>
              <a:latin typeface="Arial"/>
            </a:endParaRPr>
          </a:p>
        </p:txBody>
      </p:sp>
      <p:graphicFrame>
        <p:nvGraphicFramePr>
          <p:cNvPr id="56" name=""/>
          <p:cNvGraphicFramePr/>
          <p:nvPr/>
        </p:nvGraphicFramePr>
        <p:xfrm>
          <a:off x="4286160" y="1298520"/>
          <a:ext cx="4469040" cy="4981680"/>
        </p:xfrm>
        <a:graphic>
          <a:graphicData uri="http://schemas.openxmlformats.org/presentationml/2006/ole">
            <p:oleObj r:id="rId1" spid="">
              <p:embed/>
              <p:pic>
                <p:nvPicPr>
                  <p:cNvPr id="57" name="" descr=""/>
                  <p:cNvPicPr/>
                  <p:nvPr/>
                </p:nvPicPr>
                <p:blipFill>
                  <a:blip r:embed="rId2"/>
                  <a:stretch/>
                </p:blipFill>
                <p:spPr>
                  <a:xfrm>
                    <a:off x="4286160" y="1298520"/>
                    <a:ext cx="4469040" cy="498168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8" name="PlaceHolder 1"/>
          <p:cNvSpPr>
            <a:spLocks noGrp="1"/>
          </p:cNvSpPr>
          <p:nvPr>
            <p:ph type="title"/>
          </p:nvPr>
        </p:nvSpPr>
        <p:spPr>
          <a:xfrm>
            <a:off x="2565360" y="357120"/>
            <a:ext cx="6407280" cy="650880"/>
          </a:xfrm>
          <a:prstGeom prst="rect">
            <a:avLst/>
          </a:prstGeom>
          <a:noFill/>
          <a:ln w="0">
            <a:noFill/>
          </a:ln>
        </p:spPr>
        <p:txBody>
          <a:bodyPr lIns="90000" rIns="90000" tIns="46800" bIns="4680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Open Issues</a:t>
            </a:r>
            <a:endParaRPr b="1" lang="en-US" sz="3200" strike="noStrike" u="none">
              <a:solidFill>
                <a:srgbClr val="000000"/>
              </a:solidFill>
              <a:effectLst/>
              <a:uFillTx/>
              <a:latin typeface="Arial"/>
            </a:endParaRPr>
          </a:p>
        </p:txBody>
      </p:sp>
      <p:sp>
        <p:nvSpPr>
          <p:cNvPr id="59" name="PlaceHolder 2"/>
          <p:cNvSpPr>
            <a:spLocks noGrp="1"/>
          </p:cNvSpPr>
          <p:nvPr>
            <p:ph/>
          </p:nvPr>
        </p:nvSpPr>
        <p:spPr>
          <a:xfrm>
            <a:off x="596880" y="1689120"/>
            <a:ext cx="7772400" cy="4114800"/>
          </a:xfrm>
          <a:prstGeom prst="rect">
            <a:avLst/>
          </a:prstGeom>
          <a:noFill/>
          <a:ln w="0">
            <a:noFill/>
          </a:ln>
        </p:spPr>
        <p:txBody>
          <a:bodyPr lIns="90360" rIns="90360" tIns="44280" bIns="44280" anchor="t">
            <a:normAutofit/>
          </a:bodyPr>
          <a:p>
            <a:pPr marL="343080" indent="-343080">
              <a:spcBef>
                <a:spcPts val="4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Power IT and operations remain organizationally divided between Wholesale and Retail</a:t>
            </a:r>
            <a:endParaRPr b="0" lang="en-US" sz="1600" strike="noStrike" u="none">
              <a:solidFill>
                <a:srgbClr val="000000"/>
              </a:solidFill>
              <a:effectLst/>
              <a:uFillTx/>
              <a:latin typeface="Arial"/>
            </a:endParaRPr>
          </a:p>
          <a:p>
            <a:pPr lvl="1" marL="743040" indent="-285840">
              <a:spcBef>
                <a:spcPts val="34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Wholesale and Retail trading under one management structure and have developed one systems architecture business vision  </a:t>
            </a:r>
            <a:endParaRPr b="0" lang="en-US" sz="1400" strike="noStrike" u="none">
              <a:solidFill>
                <a:srgbClr val="000000"/>
              </a:solidFill>
              <a:effectLst/>
              <a:uFillTx/>
              <a:latin typeface="Arial"/>
            </a:endParaRPr>
          </a:p>
          <a:p>
            <a:pPr lvl="1" marL="743040" indent="-285840">
              <a:spcBef>
                <a:spcPts val="34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WHS and retail IT developing separate solutions to support wholesale and retail requirements (blocked versus shaped deals)</a:t>
            </a:r>
            <a:endParaRPr b="0" lang="en-US" sz="1400" strike="noStrike" u="none">
              <a:solidFill>
                <a:srgbClr val="000000"/>
              </a:solidFill>
              <a:effectLst/>
              <a:uFillTx/>
              <a:latin typeface="Arial"/>
            </a:endParaRPr>
          </a:p>
          <a:p>
            <a:pPr lvl="1" marL="743040" indent="-285840">
              <a:spcBef>
                <a:spcPts val="34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Wholesale FSP, VMS and Curve Manager applications require EnPower architecture and will not run on Everest </a:t>
            </a:r>
            <a:endParaRPr b="0" lang="en-US" sz="1400" strike="noStrike" u="none">
              <a:solidFill>
                <a:srgbClr val="000000"/>
              </a:solidFill>
              <a:effectLst/>
              <a:uFillTx/>
              <a:latin typeface="Arial"/>
            </a:endParaRPr>
          </a:p>
          <a:p>
            <a:pPr lvl="1" marL="743040" indent="-285840">
              <a:spcBef>
                <a:spcPts val="34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Divided teams will prohibit achieving integrated June ’02 and June ’03 visions</a:t>
            </a:r>
            <a:br>
              <a:rPr sz="1400"/>
            </a:br>
            <a:r>
              <a:rPr b="0" lang="en-US" sz="1400" strike="noStrike" u="none">
                <a:solidFill>
                  <a:srgbClr val="000000"/>
                </a:solidFill>
                <a:effectLst/>
                <a:uFillTx/>
                <a:latin typeface="Arial"/>
              </a:rPr>
              <a:t> </a:t>
            </a:r>
            <a:endParaRPr b="0" lang="en-US" sz="1400" strike="noStrike" u="none">
              <a:solidFill>
                <a:srgbClr val="000000"/>
              </a:solidFill>
              <a:effectLst/>
              <a:uFillTx/>
              <a:latin typeface="Arial"/>
            </a:endParaRPr>
          </a:p>
          <a:p>
            <a:pPr marL="343080" indent="-343080">
              <a:spcBef>
                <a:spcPts val="4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Settlements development efforts are not global</a:t>
            </a:r>
            <a:endParaRPr b="0" lang="en-US" sz="1600" strike="noStrike" u="none">
              <a:solidFill>
                <a:srgbClr val="000000"/>
              </a:solidFill>
              <a:effectLst/>
              <a:uFillTx/>
              <a:latin typeface="Arial"/>
            </a:endParaRPr>
          </a:p>
          <a:p>
            <a:pPr lvl="1" marL="743040" indent="-285840">
              <a:spcBef>
                <a:spcPts val="34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Retail, wholesale and Canada developing separate solutions</a:t>
            </a:r>
            <a:endParaRPr b="0" lang="en-US" sz="1400" strike="noStrike" u="none">
              <a:solidFill>
                <a:srgbClr val="000000"/>
              </a:solidFill>
              <a:effectLst/>
              <a:uFillTx/>
              <a:latin typeface="Arial"/>
            </a:endParaRPr>
          </a:p>
          <a:p>
            <a:pPr lvl="1" marL="743040" indent="-285840">
              <a:spcBef>
                <a:spcPts val="34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No movement towards single settlements system</a:t>
            </a:r>
            <a:endParaRPr b="0" lang="en-US" sz="1400" strike="noStrike" u="none">
              <a:solidFill>
                <a:srgbClr val="000000"/>
              </a:solidFill>
              <a:effectLst/>
              <a:uFillTx/>
              <a:latin typeface="Arial"/>
            </a:endParaRPr>
          </a:p>
          <a:p>
            <a:pPr lvl="1" marL="74304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spcBef>
                <a:spcPts val="4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Coordinated effort required to manage the design, development, test and transition of the business to the June ’02 and June ’03 visions</a:t>
            </a:r>
            <a:endParaRPr b="0"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6241</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2001-03-23T16:29:49Z</dcterms:created>
  <dc:creator>mani.v.vadari</dc:creator>
  <dc:description>Accenture Sample Presentation v9.1</dc:description>
  <dc:language>en-US</dc:language>
  <cp:lastModifiedBy>dbailey2</cp:lastModifiedBy>
  <cp:lastPrinted>2000-08-10T18:13:38Z</cp:lastPrinted>
  <dcterms:modified xsi:type="dcterms:W3CDTF">2001-11-13T14:46:03Z</dcterms:modified>
  <cp:revision>285</cp:revision>
  <dc:subject/>
  <dc:title>Enron Trading Capability Assessment</dc:title>
</cp:coreProperties>
</file>