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3.wmf" ContentType="image/x-wmf"/>
  <Override PartName="/ppt/media/image4.wmf" ContentType="image/x-wmf"/>
  <Override PartName="/ppt/media/image9.wmf" ContentType="image/x-wmf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367400" y="133200"/>
            <a:ext cx="1344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DRAFT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ftr" idx="1"/>
          </p:nvPr>
        </p:nvSpPr>
        <p:spPr>
          <a:xfrm>
            <a:off x="444600" y="6400800"/>
            <a:ext cx="5981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REPORT IS CONFIDENTIAL AND CONTAINS PRELIMINARY DATA SUBJECT TO REVISION –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57200" y="838080"/>
            <a:ext cx="82296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57200" y="6324480"/>
            <a:ext cx="78487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400960" y="6114960"/>
          <a:ext cx="722520" cy="7225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400960" y="6114960"/>
                    <a:ext cx="722520" cy="72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6553080" y="203040"/>
            <a:ext cx="2070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63960" y="6438960"/>
            <a:ext cx="13845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997680" y="6310440"/>
            <a:ext cx="1549440" cy="70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PAGE </a:t>
            </a:r>
            <a:fld id="{0EA50283-9A2D-48C4-A0C7-72EE0A2FF79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57200" y="990720"/>
            <a:ext cx="8229600" cy="133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71520" indent="-371520">
              <a:spcBef>
                <a:spcPts val="349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7320" indent="-330120">
              <a:spcBef>
                <a:spcPts val="34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3480" indent="-28908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19280" indent="-247680">
              <a:spcBef>
                <a:spcPts val="34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2514600"/>
            <a:ext cx="579132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6324480"/>
            <a:ext cx="77724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6718320" y="2066760"/>
          <a:ext cx="1892160" cy="18385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718320" y="2066760"/>
                    <a:ext cx="1892160" cy="183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590400" y="6400800"/>
            <a:ext cx="7023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REPORT IS CONFIDENTIAL AND CONTAINS PRELIMINARY DATA SUBJECT TO REVISION –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24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2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2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34680" y="2197080"/>
            <a:ext cx="5870520" cy="165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Talking Point Slides for Dan Leff</a:t>
            </a:r>
            <a:br>
              <a:rPr sz="2800"/>
            </a:b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2002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22440" y="1638360"/>
            <a:ext cx="3784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Corporation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"/>
          <p:cNvCxnSpPr>
            <a:stCxn id="64" idx="0"/>
            <a:endCxn id="65" idx="0"/>
          </p:cNvCxnSpPr>
          <p:nvPr/>
        </p:nvCxnSpPr>
        <p:spPr>
          <a:xfrm flipH="1" flipV="1" rot="5400000">
            <a:off x="2030040" y="2584080"/>
            <a:ext cx="451440" cy="2597760"/>
          </a:xfrm>
          <a:prstGeom prst="curvedConnector5">
            <a:avLst>
              <a:gd name="adj1" fmla="val 149640"/>
              <a:gd name="adj2" fmla="val 49993"/>
              <a:gd name="adj3" fmla="val 14964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66" name=""/>
          <p:cNvSpPr/>
          <p:nvPr/>
        </p:nvSpPr>
        <p:spPr>
          <a:xfrm>
            <a:off x="4962600" y="1724040"/>
            <a:ext cx="298440" cy="1038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514680" y="4267080"/>
            <a:ext cx="1971720" cy="1133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 flipV="1">
            <a:off x="3385800" y="2876400"/>
            <a:ext cx="166680" cy="78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1486080" y="4295880"/>
            <a:ext cx="2095200" cy="18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3386160" y="4200480"/>
            <a:ext cx="195120" cy="1019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6057720" y="4971960"/>
            <a:ext cx="704520" cy="514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3524400" y="1630440"/>
            <a:ext cx="1409400" cy="712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933800" y="1630440"/>
            <a:ext cx="1791000" cy="712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724800" y="2838600"/>
            <a:ext cx="19080" cy="198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Ownership of Enron Canada Corp.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095880" y="2298600"/>
            <a:ext cx="133524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Co.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095880" y="3333600"/>
            <a:ext cx="133524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Canada Corp.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095880" y="4332240"/>
            <a:ext cx="133524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Direct Canada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717640" y="2298600"/>
            <a:ext cx="133524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 Corp.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295880" y="1139760"/>
            <a:ext cx="133488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932200" y="3646440"/>
            <a:ext cx="133488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 Corp.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(“ECC”)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717640" y="5137200"/>
            <a:ext cx="133524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Paper Masson Ltee.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89080" y="4108320"/>
            <a:ext cx="133488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Corp. (“ECPC”)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013360" y="5067360"/>
            <a:ext cx="1463760" cy="7430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Direct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 Ptsp (CA)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470000" y="297180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470000" y="419112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479640" y="198108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558840" y="5232240"/>
            <a:ext cx="82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unit – G.P.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574880" y="4572000"/>
            <a:ext cx="995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100,000 units –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463200" y="4708440"/>
            <a:ext cx="507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28.3%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604520" y="4495680"/>
            <a:ext cx="1638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ECC owns 100%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&amp; 100% of Class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preferred of ECPC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431520" y="190512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83800" y="3048120"/>
            <a:ext cx="623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699200" y="3562200"/>
            <a:ext cx="12596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ECPC owns 100%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Class A preferred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708440" y="2717640"/>
            <a:ext cx="1312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 owns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Class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5" name=""/>
          <p:cNvCxnSpPr>
            <a:stCxn id="64" idx="0"/>
            <a:endCxn id="79" idx="2"/>
          </p:cNvCxnSpPr>
          <p:nvPr/>
        </p:nvCxnSpPr>
        <p:spPr>
          <a:xfrm flipH="1" flipV="1" rot="5400000">
            <a:off x="1585440" y="2307600"/>
            <a:ext cx="1172160" cy="2429640"/>
          </a:xfrm>
          <a:prstGeom prst="curvedConnector5">
            <a:avLst>
              <a:gd name="adj1" fmla="val 89155"/>
              <a:gd name="adj2" fmla="val 50000"/>
              <a:gd name="adj3" fmla="val 89155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96" name=""/>
          <p:cNvCxnSpPr>
            <a:stCxn id="81" idx="0"/>
            <a:endCxn id="94" idx="2"/>
          </p:cNvCxnSpPr>
          <p:nvPr/>
        </p:nvCxnSpPr>
        <p:spPr>
          <a:xfrm flipH="1" flipV="1" rot="5400000">
            <a:off x="4293000" y="2573640"/>
            <a:ext cx="380160" cy="1766160"/>
          </a:xfrm>
          <a:prstGeom prst="curvedConnector5">
            <a:avLst>
              <a:gd name="adj1" fmla="val 49763"/>
              <a:gd name="adj2" fmla="val 49989"/>
              <a:gd name="adj3" fmla="val 49763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97" name=""/>
          <p:cNvSpPr/>
          <p:nvPr/>
        </p:nvSpPr>
        <p:spPr>
          <a:xfrm>
            <a:off x="1055520" y="2670120"/>
            <a:ext cx="1259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owns 100%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Class A preferred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ECPC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Personnel/Headcount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93480" y="2639880"/>
            <a:ext cx="8569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87.80%  Attrition Rate before Implementation of Retention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71.05%  Attrition Rate after Implementation of Retention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Explanation of Variances in Operating Revenues and COGS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90520" y="1444680"/>
            <a:ext cx="8317080" cy="34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12/3/01 to 3/31/02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 of pre-petition receivables increased cash receipts.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 of performing contracts that were subsequently terminated increased cash receipts.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$97MM receipt of SCE PX Receivable by EES increased cash receipts.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Q2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terminations and non-performing contracts decreased cash receipts.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settlement process was initiated.   Limited actual settlements.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Q3 &amp; Q4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settlements will increase cash receipts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Forecast – Enron North America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835200" y="876240"/>
          <a:ext cx="7686360" cy="4981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5200" y="876240"/>
                    <a:ext cx="7686360" cy="498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7" name=""/>
          <p:cNvSpPr/>
          <p:nvPr/>
        </p:nvSpPr>
        <p:spPr>
          <a:xfrm>
            <a:off x="380880" y="5715000"/>
            <a:ext cx="811548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 in expenses is primarily due to reduction in headcount and outside services as vendor contracts are rejected/modified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from 12/3/2001 to 3/31/2002 are based on the Q1 2002 budget allocation of $32MM.  Actual ENA G&amp;A expenses were $14MM.  The difference between budget and actual is due to Enron Corp. paying payroll and expenses on behalf of ENA during the period.  These costs will be trued-up, along with other corporate allocations.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$186MM of target recoveries in Q3 2002 assumes normal performance by Sierra Pacific and Nevada Power through settlement in Q3 2002.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Forecast – Enron Energy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0" name=""/>
          <p:cNvGraphicFramePr/>
          <p:nvPr/>
        </p:nvGraphicFramePr>
        <p:xfrm>
          <a:off x="853920" y="858960"/>
          <a:ext cx="7648560" cy="5149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3920" y="858960"/>
                    <a:ext cx="7648560" cy="5149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405360" y="5638680"/>
            <a:ext cx="711864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 in expenses is primarily due to reduction in headcount and outside services as vendor contracts are rejected/modified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from 12/3/2001 to 3/31/2002 are based on the Q1 2002 budget allocation of $22MM.  Actual EES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were $19MM.  The difference between budget and actual is due to Enron Corp. paying payroll and expenses on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behalf of EES during the period.  These costs will be trued-up, along with other corporate allocations.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Forecast – Enron Global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851040" y="880920"/>
          <a:ext cx="7157880" cy="4530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1040" y="880920"/>
                    <a:ext cx="7157880" cy="453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7" name=""/>
          <p:cNvSpPr/>
          <p:nvPr/>
        </p:nvSpPr>
        <p:spPr>
          <a:xfrm>
            <a:off x="403920" y="5638680"/>
            <a:ext cx="70974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 in expenses is primarily due to reduction in headcount and outside services as vendor contracts are rejected/modified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from 12/3/2001 to 3/31/2002 are based on the Q1 2002 budget allocation of $9MM.  Actual EGM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were $1MM.  The difference between budget and actual is due to Enron Corp. paying payroll and expenses on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behalf of EGM during the period.  These costs will be trued-up, along with other corporate allocations.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Forecast – Enron Industrial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0" name=""/>
          <p:cNvGraphicFramePr/>
          <p:nvPr/>
        </p:nvGraphicFramePr>
        <p:xfrm>
          <a:off x="851040" y="939960"/>
          <a:ext cx="7157880" cy="4690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1040" y="939960"/>
                    <a:ext cx="7157880" cy="469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2" name=""/>
          <p:cNvSpPr/>
          <p:nvPr/>
        </p:nvSpPr>
        <p:spPr>
          <a:xfrm>
            <a:off x="403920" y="5638680"/>
            <a:ext cx="70974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 in expenses is primarily due to reduction in headcount and outside services as vendor contracts are rejected/modified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from 12/3/2001 to 3/31/2002 are based on the Q1 2002 budget allocation of $7MM.  Actual EIM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were $0MM.  The difference between budget and actual is due to Enron Corp. paying payroll and expenses on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behalf of EIM during the period. These costs will be trued-up, along with other corporate allocations.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Forecast – Enron Broadband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5" name=""/>
          <p:cNvGraphicFramePr/>
          <p:nvPr/>
        </p:nvGraphicFramePr>
        <p:xfrm>
          <a:off x="923760" y="866880"/>
          <a:ext cx="7158240" cy="4835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23760" y="866880"/>
                    <a:ext cx="7158240" cy="4835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7" name=""/>
          <p:cNvSpPr/>
          <p:nvPr/>
        </p:nvSpPr>
        <p:spPr>
          <a:xfrm>
            <a:off x="327960" y="5638680"/>
            <a:ext cx="70974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 in expenses is primarily due to reduction in headcount and outside services as vendor contracts are rejected/modified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from 12/3/2001 to 3/31/2002 are based on the Q1 2002 budget allocation of $8MM.  Actual EBS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were $0MM.  The difference between budget and actual is due to Enron Corp. paying payroll and expenses on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behalf of EBS during the period.  These costs will be trued-up, along with other corporate allocations.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Forecast – Enron Canada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0" name=""/>
          <p:cNvGraphicFramePr/>
          <p:nvPr/>
        </p:nvGraphicFramePr>
        <p:xfrm>
          <a:off x="836640" y="865080"/>
          <a:ext cx="7157880" cy="4807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6640" y="865080"/>
                    <a:ext cx="7157880" cy="480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2" name=""/>
          <p:cNvSpPr/>
          <p:nvPr/>
        </p:nvSpPr>
        <p:spPr>
          <a:xfrm>
            <a:off x="327960" y="5638680"/>
            <a:ext cx="70974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 in expenses is primarily due to reduction in headcount and outside services as vendor contracts are rejected/modified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from 12/3/2001 to 3/31/2002 are based on the Q1 2002 budget allocation of $5MM.  Actual ECC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were $0MM.  The difference between budget and actual is due to Enron Corp. paying payroll and expenses on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behalf of ECC during the period.  These costs will be trued-up, along with other corporate allocations.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Forecast – Europe/Asia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5" name=""/>
          <p:cNvGraphicFramePr/>
          <p:nvPr/>
        </p:nvGraphicFramePr>
        <p:xfrm>
          <a:off x="923760" y="865080"/>
          <a:ext cx="7158240" cy="488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23760" y="865080"/>
                    <a:ext cx="7158240" cy="488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403920" y="5562720"/>
            <a:ext cx="70974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 in expenses is primarily due to reduction in headcount and outside services as vendor contracts are rejected/modified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from 12/3/2001 to 3/31/2002 are based on the Q1 2002 budget allocation of $3MM.  Actual Europe/Asia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were $0MM.  The difference between budget and actual is due to Enron Corp. paying payroll and expenses on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behalf of Europe/Asia during the period.  These costs will be trued-up, along with other corporate allocations.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520" y="304560"/>
            <a:ext cx="82296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Cash Received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46120" y="5423040"/>
            <a:ext cx="7861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832040" y="0"/>
            <a:ext cx="533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295280" y="1828800"/>
          <a:ext cx="6838920" cy="2629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828800"/>
                    <a:ext cx="6838920" cy="262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33520" y="304560"/>
            <a:ext cx="82296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Management Asset Net Commodity Positions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060560" y="984240"/>
          <a:ext cx="6219720" cy="5106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0560" y="984240"/>
                    <a:ext cx="6219720" cy="5106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469800" y="927000"/>
            <a:ext cx="8191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Management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46120" y="5423040"/>
            <a:ext cx="7861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832040" y="0"/>
            <a:ext cx="533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Management Asset Target Recovery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04920" y="914400"/>
            <a:ext cx="8316720" cy="583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Assumptions Used to Calculate Target Recovery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Includes “in the money” contracts only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Assumes $0.60 for every $1 of value for liquid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Assumes $0.45 for every $1 of value for illiquid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Assumes $0 for contracts with one-way terminations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Nets major “in the money” contracts with “out of the money” contracts with the same counterparty across all commodities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non-terminated power and gas, values ($650) reflect anticipated proceeds from auctions and current settlement negotiations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Excludes structured transactions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Reasons for Decline in Target Recovery Value from Previous Book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Write-off of contracts with one-way terminations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Netting of “in the money” and “out of the money” contracts for large counterparties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price changes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bankruptcy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Difficulty in Quantifying Reasons for Decline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Recalculating values for contracts as of a date in the past is extremely time consuming and burdens the system’s current processing capabilities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files are archived and must be reloaded into the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files are enormous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 are limited and are being used to preserve and capture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33520" y="304560"/>
            <a:ext cx="82296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 of Accounts Receivable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69800" y="927000"/>
            <a:ext cx="81914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46120" y="5423040"/>
            <a:ext cx="7861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832040" y="0"/>
            <a:ext cx="533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1209600" y="1314360"/>
          <a:ext cx="6096240" cy="4067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09600" y="1314360"/>
                    <a:ext cx="6096240" cy="406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" name=""/>
          <p:cNvGraphicFramePr/>
          <p:nvPr/>
        </p:nvGraphicFramePr>
        <p:xfrm>
          <a:off x="1630440" y="895320"/>
          <a:ext cx="6095880" cy="54673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30440" y="895320"/>
                    <a:ext cx="6095880" cy="54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33520" y="304560"/>
            <a:ext cx="82296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PP&amp;E, Investments, Inventories &amp; Other Assets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69800" y="927000"/>
            <a:ext cx="81914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46120" y="5423040"/>
            <a:ext cx="7861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832040" y="0"/>
            <a:ext cx="533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068480" y="878040"/>
          <a:ext cx="6653160" cy="511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8480" y="878040"/>
                    <a:ext cx="6653160" cy="51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33520" y="304560"/>
            <a:ext cx="82296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PP&amp;E, Investments, Inventories &amp; Other Assets</a:t>
            </a:r>
            <a:br>
              <a:rPr sz="18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Dispositions by Quarter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69800" y="927000"/>
            <a:ext cx="81914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46120" y="5423040"/>
            <a:ext cx="7861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832040" y="0"/>
            <a:ext cx="533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581040" y="909720"/>
          <a:ext cx="7856640" cy="5425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1040" y="909720"/>
                    <a:ext cx="7856640" cy="542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33520" y="304560"/>
            <a:ext cx="82296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 Entities by Business Unit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69800" y="927000"/>
            <a:ext cx="81914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46120" y="5423040"/>
            <a:ext cx="7861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832040" y="0"/>
            <a:ext cx="533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225360" y="1001880"/>
          <a:ext cx="10109160" cy="7551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5360" y="1001880"/>
                    <a:ext cx="10109160" cy="755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 Corp.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01480" y="1101600"/>
            <a:ext cx="75996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 Corp. (ENA) has obligations to Enron Canada Corp. (ECC) for both intercompany payables and price risk management (PRM) liabilities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228600" y="2133720"/>
          <a:ext cx="8845560" cy="2644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133720"/>
                    <a:ext cx="8845560" cy="2644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450360" y="5680080"/>
            <a:ext cx="215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 Exchange rate as of April 26, 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1999-08-18T17:31:45Z</dcterms:created>
  <dc:creator>William David Mitchell</dc:creator>
  <dc:description/>
  <dc:language>en-US</dc:language>
  <cp:lastModifiedBy>alan quaintance</cp:lastModifiedBy>
  <cp:lastPrinted>1999-08-30T17:27:24Z</cp:lastPrinted>
  <dcterms:modified xsi:type="dcterms:W3CDTF">2002-04-30T11:37:16Z</dcterms:modified>
  <cp:revision>1494</cp:revision>
  <dc:subject/>
  <dc:title>MICHAEL PETROLEUM CORP.</dc:title>
</cp:coreProperties>
</file>