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23000" y="76320"/>
            <a:ext cx="1344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DRAFT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444600" y="6400800"/>
            <a:ext cx="5981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spcBef>
                <a:spcPts val="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REPORT IS CONFIDENTIAL AND CONTAINS PRELIMINARY DATA SUBJECT TO REVISION –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838080"/>
            <a:ext cx="8229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57200" y="6324480"/>
            <a:ext cx="78487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400960" y="6114960"/>
          <a:ext cx="722520" cy="722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400960" y="6114960"/>
                    <a:ext cx="722520" cy="72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553080" y="203040"/>
            <a:ext cx="20703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63960" y="6438960"/>
            <a:ext cx="13845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997680" y="6310440"/>
            <a:ext cx="1549440" cy="70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PAGE </a:t>
            </a:r>
            <a:fld id="{E6A1783E-D059-44C8-ADD5-D3CC89D2D19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990720"/>
            <a:ext cx="8229600" cy="133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71520" indent="-371520">
              <a:spcBef>
                <a:spcPts val="349"/>
              </a:spcBef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87320" indent="-33012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03480" indent="-28908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19280" indent="-247680">
              <a:spcBef>
                <a:spcPts val="34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2514600"/>
            <a:ext cx="579132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6324480"/>
            <a:ext cx="77724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718320" y="2066760"/>
          <a:ext cx="1892160" cy="18385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718320" y="2066760"/>
                    <a:ext cx="1892160" cy="183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" name=""/>
          <p:cNvSpPr/>
          <p:nvPr/>
        </p:nvSpPr>
        <p:spPr>
          <a:xfrm>
            <a:off x="590400" y="6400800"/>
            <a:ext cx="7023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REPORT IS CONFIDENTIAL AND CONTAINS PRELIMINARY DATA SUBJECT TO REVISION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35040" y="2197080"/>
            <a:ext cx="5029200" cy="1650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800"/>
            </a:b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2002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22440" y="1638360"/>
            <a:ext cx="37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55680" y="977760"/>
            <a:ext cx="8316720" cy="342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Existing Situation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of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Recovery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Personnel/Headcount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Areas of Activity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55680" y="977760"/>
            <a:ext cx="8316720" cy="548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Open/Active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perform on “in the money” contracts that require the marketing, procurement and delivery of power, gas and other commodities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scheduling, coordination, logistics, billing and customer service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Liquidate PRM assets by settling with counterparties, holding auctions, or pursuing legal remedies as necessary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Terminated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 the validity of termination and applicable recovery alternatives, if 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Negotiate settlements of terminated contracts or pursue legal remedies as necessary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Accounts Receivable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Aggressively manage receivables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Non-Core Assets and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businesses and other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e.g.,   -  non-strategic equity investments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inventory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notes receivable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-  property and equipment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Recovery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55680" y="977760"/>
            <a:ext cx="83167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33200" y="990720"/>
          <a:ext cx="8582040" cy="4800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3200" y="990720"/>
                    <a:ext cx="858204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456480" y="6095880"/>
            <a:ext cx="7254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Non-Debtor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845820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39152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7220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02920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8620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9548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05120" y="1752480"/>
            <a:ext cx="0" cy="371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419720" y="1371600"/>
            <a:ext cx="7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 Team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55680" y="977760"/>
            <a:ext cx="8316720" cy="193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03680" y="1220760"/>
            <a:ext cx="758880" cy="41580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Dan Leff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770360" y="1219320"/>
            <a:ext cx="1165320" cy="4190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Bob Semple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(Zolfo Cooper)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522520" y="1981080"/>
            <a:ext cx="75888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516480" y="1981080"/>
            <a:ext cx="75852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648320" y="1981080"/>
            <a:ext cx="75888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EIM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13280" y="1981080"/>
            <a:ext cx="75888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026120" y="1981080"/>
            <a:ext cx="75888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ECC*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123400" y="1981080"/>
            <a:ext cx="75852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EUROPE/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41520" y="1981080"/>
            <a:ext cx="758880" cy="416160"/>
          </a:xfrm>
          <a:prstGeom prst="rect">
            <a:avLst/>
          </a:prstGeom>
          <a:solidFill>
            <a:srgbClr val="66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9960" y="2097000"/>
            <a:ext cx="8502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57200" y="2362320"/>
          <a:ext cx="8736120" cy="4228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362320"/>
                    <a:ext cx="8736120" cy="422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1914480" y="1749600"/>
            <a:ext cx="6543720" cy="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619520" y="1379520"/>
            <a:ext cx="0" cy="370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6019920"/>
            <a:ext cx="76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Non-Debtor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Personnel/Headcount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1082520" y="1009800"/>
          <a:ext cx="6377040" cy="62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2520" y="1009800"/>
                    <a:ext cx="6377040" cy="62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825840" y="5773680"/>
            <a:ext cx="2381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Headcount includes 96 contractors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(1)  Included in Business Unit count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Flow Forecast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55680" y="977760"/>
            <a:ext cx="83167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1176480" y="1442880"/>
          <a:ext cx="6984720" cy="4056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76480" y="1442880"/>
                    <a:ext cx="6984720" cy="405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424440" y="5359320"/>
            <a:ext cx="711864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Reduction in expenses is primarily due to reduction in headcount and outside services as vendor contracts are rejected/modified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buClr>
                <a:srgbClr val="000000"/>
              </a:buClr>
              <a:buFont typeface="Times New Roman"/>
              <a:buAutoNum type="arabicParenR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from 12/3/2001 to 3/31/2002 are based on the Q1 2002 budget allocation of $86MM.  Actual Wholesale/Retail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G&amp;A expenses were $34MM.  The difference between budget and actual is due to Enron Corp. paying payroll and expenses on </a:t>
            </a:r>
            <a:br>
              <a:rPr sz="1000"/>
            </a:b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behalf of Wholesale/Retail during the period.  These costs will be trued-up, along with other corporate allocations.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171360"/>
            <a:ext cx="8453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WHOLESALE/RETAIL BUSINESSES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55680" y="977760"/>
            <a:ext cx="8316720" cy="503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Open/Live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Market, procure and deliver commodities to customers and counterparties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back office functions of settlements, accounting and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the auction process, sales process and/or settlement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Engage in price risk mitigation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Assure appropriate resources are in place to execute, including contingency plans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Terminated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 and maximize value and collections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Non-Core Assets and Businesses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Operate to maximize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&amp; sell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organization resources and cost structure to maximize value with appropriate focus and velocity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916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1999-08-18T17:31:45Z</dcterms:created>
  <dc:creator>William David Mitchell</dc:creator>
  <dc:description/>
  <dc:language>en-US</dc:language>
  <cp:lastModifiedBy>mbeffer</cp:lastModifiedBy>
  <cp:lastPrinted>1999-08-30T17:27:24Z</cp:lastPrinted>
  <dcterms:modified xsi:type="dcterms:W3CDTF">2002-04-29T17:56:56Z</dcterms:modified>
  <cp:revision>1493</cp:revision>
  <dc:subject/>
  <dc:title>MICHAEL PETROLEUM CORP.</dc:title>
</cp:coreProperties>
</file>