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9280525" cy="6994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079640" y="-3600"/>
            <a:ext cx="7797600" cy="54972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30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5683320" y="6443640"/>
            <a:ext cx="3429000" cy="2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lvl="4" marL="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Global Weather Risk Management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body"/>
          </p:nvPr>
        </p:nvSpPr>
        <p:spPr>
          <a:xfrm>
            <a:off x="1082520" y="990360"/>
            <a:ext cx="7678800" cy="35488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t">
            <a:normAutofit lnSpcReduction="9999"/>
          </a:bodyPr>
          <a:p>
            <a:pPr marL="285840" indent="-285840">
              <a:lnSpc>
                <a:spcPct val="95000"/>
              </a:lnSpc>
              <a:spcBef>
                <a:spcPts val="1500"/>
              </a:spcBef>
              <a:spcAft>
                <a:spcPts val="374"/>
              </a:spcAft>
              <a:buClr>
                <a:srgbClr val="000099"/>
              </a:buClr>
              <a:buSzPct val="8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5000"/>
              </a:lnSpc>
              <a:spcBef>
                <a:spcPts val="1500"/>
              </a:spcBef>
              <a:spcAft>
                <a:spcPts val="374"/>
              </a:spcAft>
              <a:buClr>
                <a:srgbClr val="ff0000"/>
              </a:buClr>
              <a:buSzPct val="11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71640" indent="-228600">
              <a:lnSpc>
                <a:spcPct val="95000"/>
              </a:lnSpc>
              <a:spcBef>
                <a:spcPts val="1500"/>
              </a:spcBef>
              <a:spcAft>
                <a:spcPts val="374"/>
              </a:spcAft>
              <a:buClr>
                <a:srgbClr val="350fc1"/>
              </a:buClr>
              <a:buSzPct val="110000"/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257480" indent="-171720">
              <a:lnSpc>
                <a:spcPct val="95000"/>
              </a:lnSpc>
              <a:spcBef>
                <a:spcPts val="1500"/>
              </a:spcBef>
              <a:spcAft>
                <a:spcPts val="374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542960" indent="-171360">
              <a:lnSpc>
                <a:spcPct val="95000"/>
              </a:lnSpc>
              <a:spcBef>
                <a:spcPts val="1500"/>
              </a:spcBef>
              <a:spcAft>
                <a:spcPts val="374"/>
              </a:spcAft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542960" indent="-171360">
              <a:lnSpc>
                <a:spcPct val="95000"/>
              </a:lnSpc>
              <a:spcBef>
                <a:spcPts val="1500"/>
              </a:spcBef>
              <a:spcAft>
                <a:spcPts val="374"/>
              </a:spcAft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542960" indent="-171360">
              <a:lnSpc>
                <a:spcPct val="95000"/>
              </a:lnSpc>
              <a:spcBef>
                <a:spcPts val="1500"/>
              </a:spcBef>
              <a:spcAft>
                <a:spcPts val="374"/>
              </a:spcAft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title"/>
          </p:nvPr>
        </p:nvSpPr>
        <p:spPr>
          <a:xfrm>
            <a:off x="1079640" y="25560"/>
            <a:ext cx="7797600" cy="52056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i="1" lang="en-US" sz="30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76320" y="6553080"/>
            <a:ext cx="5943600" cy="77760"/>
          </a:xfrm>
          <a:prstGeom prst="rect">
            <a:avLst/>
          </a:prstGeom>
          <a:gradFill rotWithShape="0">
            <a:gsLst>
              <a:gs pos="0">
                <a:srgbClr val="000099"/>
              </a:gs>
              <a:gs pos="50000">
                <a:srgbClr val="9a9ad6"/>
              </a:gs>
              <a:gs pos="100000">
                <a:srgbClr val="000099"/>
              </a:gs>
            </a:gsLst>
            <a:lin ang="5400000"/>
          </a:gradFill>
          <a:ln w="0">
            <a:noFill/>
          </a:ln>
          <a:effectLst>
            <a:outerShdw dist="73964" dir="3536435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30960" bIns="3096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006560" y="546120"/>
            <a:ext cx="8061120" cy="10152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0099"/>
              </a:gs>
              <a:gs pos="50000">
                <a:srgbClr val="9a9ad6"/>
              </a:gs>
              <a:gs pos="100000">
                <a:srgbClr val="000099"/>
              </a:gs>
            </a:gsLst>
            <a:lin ang="5400000"/>
          </a:gradFill>
          <a:ln w="0">
            <a:noFill/>
          </a:ln>
          <a:effectLst>
            <a:outerShdw dist="71785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5360" bIns="4536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E_COLOR_R" descr=""/>
          <p:cNvPicPr/>
          <p:nvPr/>
        </p:nvPicPr>
        <p:blipFill>
          <a:blip r:embed="rId2"/>
          <a:stretch/>
        </p:blipFill>
        <p:spPr>
          <a:xfrm>
            <a:off x="85680" y="193680"/>
            <a:ext cx="795240" cy="78588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image" Target="../media/image3.wmf"/><Relationship Id="rId3" Type="http://schemas.openxmlformats.org/officeDocument/2006/relationships/image" Target="../media/image4.wmf"/><Relationship Id="rId4" Type="http://schemas.openxmlformats.org/officeDocument/2006/relationships/image" Target="../media/image5.wmf"/><Relationship Id="rId5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4813200" y="1155600"/>
            <a:ext cx="0" cy="1168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 flipH="1">
            <a:off x="3796920" y="2336760"/>
            <a:ext cx="12600" cy="317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8190000" y="2335320"/>
            <a:ext cx="38160" cy="3189240"/>
          </a:xfrm>
          <a:prstGeom prst="line">
            <a:avLst/>
          </a:prstGeom>
          <a:ln w="9360">
            <a:solidFill>
              <a:srgbClr val="3333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5969160" y="2336760"/>
            <a:ext cx="25200" cy="1028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5840" y="6317280"/>
            <a:ext cx="1538280" cy="269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18ffd"/>
                </a:solidFill>
                <a:effectLst/>
                <a:uFillTx/>
                <a:latin typeface="Arial"/>
              </a:rPr>
              <a:t>Revised 022001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2" name="" descr=""/>
          <p:cNvPicPr/>
          <p:nvPr/>
        </p:nvPicPr>
        <p:blipFill>
          <a:blip r:embed="rId1"/>
          <a:stretch/>
        </p:blipFill>
        <p:spPr>
          <a:xfrm>
            <a:off x="5607000" y="1735200"/>
            <a:ext cx="723960" cy="433440"/>
          </a:xfrm>
          <a:prstGeom prst="rect">
            <a:avLst/>
          </a:prstGeom>
          <a:noFill/>
          <a:ln w="9360">
            <a:solidFill>
              <a:srgbClr val="969696"/>
            </a:solidFill>
            <a:miter/>
          </a:ln>
        </p:spPr>
      </p:pic>
      <p:pic>
        <p:nvPicPr>
          <p:cNvPr id="13" name="" descr=""/>
          <p:cNvPicPr/>
          <p:nvPr/>
        </p:nvPicPr>
        <p:blipFill>
          <a:blip r:embed="rId2"/>
          <a:stretch/>
        </p:blipFill>
        <p:spPr>
          <a:xfrm>
            <a:off x="7818480" y="1735200"/>
            <a:ext cx="723960" cy="433440"/>
          </a:xfrm>
          <a:prstGeom prst="rect">
            <a:avLst/>
          </a:prstGeom>
          <a:noFill/>
          <a:ln w="9360">
            <a:solidFill>
              <a:srgbClr val="969696"/>
            </a:solidFill>
            <a:miter/>
          </a:ln>
        </p:spPr>
      </p:pic>
      <p:pic>
        <p:nvPicPr>
          <p:cNvPr id="14" name="" descr=""/>
          <p:cNvPicPr/>
          <p:nvPr/>
        </p:nvPicPr>
        <p:blipFill>
          <a:blip r:embed="rId3"/>
          <a:stretch/>
        </p:blipFill>
        <p:spPr>
          <a:xfrm>
            <a:off x="3606840" y="1760400"/>
            <a:ext cx="723960" cy="412920"/>
          </a:xfrm>
          <a:prstGeom prst="rect">
            <a:avLst/>
          </a:prstGeom>
          <a:noFill/>
          <a:ln w="9360">
            <a:solidFill>
              <a:srgbClr val="969696"/>
            </a:solidFill>
            <a:miter/>
          </a:ln>
        </p:spPr>
      </p:pic>
      <p:sp>
        <p:nvSpPr>
          <p:cNvPr id="15" name=""/>
          <p:cNvSpPr/>
          <p:nvPr/>
        </p:nvSpPr>
        <p:spPr>
          <a:xfrm>
            <a:off x="3187800" y="2496960"/>
            <a:ext cx="1224000" cy="435240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100000">
                <a:srgbClr val="e1e1e1"/>
              </a:gs>
            </a:gsLst>
            <a:lin ang="5400000"/>
          </a:gradFill>
          <a:ln w="9360">
            <a:solidFill>
              <a:srgbClr val="333399"/>
            </a:solidFill>
            <a:miter/>
          </a:ln>
          <a:effectLst>
            <a:outerShdw dist="153753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Ross McIntyre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Manager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7569360" y="2548080"/>
            <a:ext cx="1325520" cy="434880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100000">
                <a:srgbClr val="e1e1e1"/>
              </a:gs>
            </a:gsLst>
            <a:lin ang="5400000"/>
          </a:gradFill>
          <a:ln w="9360">
            <a:solidFill>
              <a:srgbClr val="333399"/>
            </a:solidFill>
            <a:miter/>
          </a:ln>
          <a:effectLst>
            <a:outerShdw dist="153753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Bjarne Schieldrop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Sr. Commercial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5413320" y="3119400"/>
            <a:ext cx="1143000" cy="433440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100000">
                <a:srgbClr val="e1e1e1"/>
              </a:gs>
            </a:gsLst>
            <a:lin ang="5400000"/>
          </a:gradFill>
          <a:ln w="9360">
            <a:solidFill>
              <a:srgbClr val="333399"/>
            </a:solidFill>
            <a:miter/>
          </a:ln>
          <a:effectLst>
            <a:outerShdw dist="153753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Christian Werner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Manager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5380200" y="2573280"/>
            <a:ext cx="1179360" cy="433440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100000">
                <a:srgbClr val="e1e1e1"/>
              </a:gs>
            </a:gsLst>
            <a:lin ang="5400000"/>
          </a:gradFill>
          <a:ln w="9360">
            <a:solidFill>
              <a:srgbClr val="333399"/>
            </a:solidFill>
            <a:miter/>
          </a:ln>
          <a:effectLst>
            <a:outerShdw dist="153753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Raymond Yeow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Vice President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079640" y="25560"/>
            <a:ext cx="7797600" cy="52056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Weather Trading Desk Organization Chart</a:t>
            </a:r>
            <a:endParaRPr b="1" i="1" lang="en-US" sz="30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4081320" y="914400"/>
            <a:ext cx="1374840" cy="579600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100000">
                <a:srgbClr val="e1e1e1"/>
              </a:gs>
            </a:gsLst>
            <a:lin ang="5400000"/>
          </a:gradFill>
          <a:ln w="9360">
            <a:solidFill>
              <a:srgbClr val="333399"/>
            </a:solidFill>
            <a:miter/>
          </a:ln>
          <a:effectLst>
            <a:outerShdw dist="153753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Mark Tawney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Vice President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1" name="" descr=""/>
          <p:cNvPicPr/>
          <p:nvPr/>
        </p:nvPicPr>
        <p:blipFill>
          <a:blip r:embed="rId4"/>
          <a:stretch/>
        </p:blipFill>
        <p:spPr>
          <a:xfrm>
            <a:off x="1600200" y="1711440"/>
            <a:ext cx="773280" cy="463320"/>
          </a:xfrm>
          <a:prstGeom prst="rect">
            <a:avLst/>
          </a:prstGeom>
          <a:noFill/>
          <a:ln w="9360">
            <a:solidFill>
              <a:srgbClr val="969696"/>
            </a:solidFill>
            <a:miter/>
          </a:ln>
        </p:spPr>
      </p:pic>
      <p:sp>
        <p:nvSpPr>
          <p:cNvPr id="22" name=""/>
          <p:cNvSpPr/>
          <p:nvPr/>
        </p:nvSpPr>
        <p:spPr>
          <a:xfrm>
            <a:off x="7566120" y="3213000"/>
            <a:ext cx="1339920" cy="433440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100000">
                <a:srgbClr val="e1e1e1"/>
              </a:gs>
            </a:gsLst>
            <a:lin ang="5400000"/>
          </a:gradFill>
          <a:ln w="9360">
            <a:solidFill>
              <a:srgbClr val="333399"/>
            </a:solidFill>
            <a:miter/>
          </a:ln>
          <a:effectLst>
            <a:outerShdw dist="153753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Didrik Thrane-Nileson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Sr. Support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7591320" y="3851280"/>
            <a:ext cx="1387440" cy="433440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100000">
                <a:srgbClr val="e1e1e1"/>
              </a:gs>
            </a:gsLst>
            <a:lin ang="5400000"/>
          </a:gradFill>
          <a:ln w="9360">
            <a:solidFill>
              <a:srgbClr val="333399"/>
            </a:solidFill>
            <a:miter/>
          </a:ln>
          <a:effectLst>
            <a:outerShdw dist="153753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Frank Lien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Analyst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776240" y="2347920"/>
            <a:ext cx="6480" cy="1106640"/>
          </a:xfrm>
          <a:prstGeom prst="line">
            <a:avLst/>
          </a:prstGeom>
          <a:ln w="9360">
            <a:solidFill>
              <a:srgbClr val="3333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297080" y="3208320"/>
            <a:ext cx="1173240" cy="434880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100000">
                <a:srgbClr val="e1e1e1"/>
              </a:gs>
            </a:gsLst>
            <a:lin ang="5400000"/>
          </a:gradFill>
          <a:ln w="9360">
            <a:solidFill>
              <a:srgbClr val="333399"/>
            </a:solidFill>
            <a:miter/>
          </a:ln>
          <a:effectLst>
            <a:outerShdw dist="153753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Takuro Shioda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Assocaite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271520" y="2560680"/>
            <a:ext cx="1262160" cy="434880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100000">
                <a:srgbClr val="e1e1e1"/>
              </a:gs>
            </a:gsLst>
            <a:lin ang="5400000"/>
          </a:gradFill>
          <a:ln w="9360">
            <a:solidFill>
              <a:srgbClr val="333399"/>
            </a:solidFill>
            <a:miter/>
          </a:ln>
          <a:effectLst>
            <a:outerShdw dist="153753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Morton Eric Petterson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Manager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778040" y="2336760"/>
            <a:ext cx="6413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7578720" y="4524480"/>
            <a:ext cx="1387440" cy="433440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100000">
                <a:srgbClr val="e1e1e1"/>
              </a:gs>
            </a:gsLst>
            <a:lin ang="5400000"/>
          </a:gradFill>
          <a:ln w="9360">
            <a:solidFill>
              <a:srgbClr val="333399"/>
            </a:solidFill>
            <a:miter/>
          </a:ln>
          <a:effectLst>
            <a:outerShdw dist="153753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Lars Elmlund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Analyst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7578720" y="5273640"/>
            <a:ext cx="1387440" cy="433440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100000">
                <a:srgbClr val="e1e1e1"/>
              </a:gs>
            </a:gsLst>
            <a:lin ang="5400000"/>
          </a:gradFill>
          <a:ln w="9360">
            <a:solidFill>
              <a:srgbClr val="333399"/>
            </a:solidFill>
            <a:miter/>
          </a:ln>
          <a:effectLst>
            <a:outerShdw dist="153753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Rognes Oystein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Analyst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19068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1997-11-05T12:11:08Z</dcterms:created>
  <dc:creator> </dc:creator>
  <dc:description/>
  <dc:language>en-US</dc:language>
  <cp:lastModifiedBy>bconewa</cp:lastModifiedBy>
  <cp:lastPrinted>2000-10-13T17:18:29Z</cp:lastPrinted>
  <dcterms:modified xsi:type="dcterms:W3CDTF">2001-02-20T21:56:21Z</dcterms:modified>
  <cp:revision>1094</cp:revision>
  <dc:subject/>
  <dc:title>No Slide Title</dc:title>
</cp:coreProperties>
</file>