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9.xml.rels" ContentType="application/vnd.openxmlformats-package.relationships+xml"/>
  <Override PartName="/ppt/slides/_rels/slide11.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6858000"/>
  <p:notesSz cx="7008813" cy="9294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6600"/>
              </a:solidFill>
              <a:effectLst/>
              <a:uFillTx/>
              <a:latin typeface="Palatino"/>
            </a:endParaRPr>
          </a:p>
        </p:txBody>
      </p:sp>
      <p:sp>
        <p:nvSpPr>
          <p:cNvPr id="9"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3A9E4A19-465A-4370-9117-6B0F30E47620}"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
          <p:cNvSpPr/>
          <p:nvPr/>
        </p:nvSpPr>
        <p:spPr>
          <a:xfrm>
            <a:off x="0" y="0"/>
            <a:ext cx="9144000" cy="63216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baseline="30000">
                <a:solidFill>
                  <a:srgbClr val="000000"/>
                </a:solidFill>
                <a:effectLst/>
                <a:uFillTx/>
                <a:latin typeface="Arial"/>
              </a:rPr>
              <a:t>  </a:t>
            </a:r>
            <a:endParaRPr b="0" lang="en-US" sz="1400" strike="noStrike" u="none">
              <a:solidFill>
                <a:srgbClr val="000000"/>
              </a:solidFill>
              <a:effectLst/>
              <a:uFillTx/>
              <a:latin typeface="Times New Roman"/>
            </a:endParaRPr>
          </a:p>
        </p:txBody>
      </p:sp>
      <p:sp>
        <p:nvSpPr>
          <p:cNvPr id="1" name=""/>
          <p:cNvSpPr/>
          <p:nvPr/>
        </p:nvSpPr>
        <p:spPr>
          <a:xfrm>
            <a:off x="595440" y="6357960"/>
            <a:ext cx="801504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r" pos="7824960"/>
                <a:tab algn="l" pos="8229600"/>
                <a:tab algn="l" pos="9144000"/>
                <a:tab algn="l" pos="10058400"/>
              </a:tabLst>
            </a:pPr>
            <a:r>
              <a:rPr b="1" i="1" lang="en-US" sz="1400" strike="noStrike" u="none">
                <a:solidFill>
                  <a:srgbClr val="000000"/>
                </a:solidFill>
                <a:effectLst/>
                <a:uFillTx/>
                <a:latin typeface="Times New Roman"/>
              </a:rPr>
              <a:t>Confidential</a:t>
            </a:r>
            <a:r>
              <a:rPr b="1" i="1" lang="en-US" sz="1400" strike="noStrike" u="none">
                <a:solidFill>
                  <a:srgbClr val="000000"/>
                </a:solidFill>
                <a:effectLst/>
                <a:uFillTx/>
                <a:latin typeface="Times New Roman"/>
              </a:rPr>
              <a:t>	</a:t>
            </a:r>
            <a:r>
              <a:rPr b="1" i="1" lang="en-US" sz="1400" strike="noStrike" u="none">
                <a:solidFill>
                  <a:srgbClr val="cc3300"/>
                </a:solidFill>
                <a:effectLst/>
                <a:uFillTx/>
                <a:latin typeface="Impact"/>
              </a:rPr>
              <a:t>Energy Re</a:t>
            </a:r>
            <a:endParaRPr b="0" lang="en-US" sz="1400" strike="noStrike" u="none">
              <a:solidFill>
                <a:srgbClr val="000000"/>
              </a:solidFill>
              <a:effectLst/>
              <a:uFillTx/>
              <a:latin typeface="Times New Roman"/>
            </a:endParaRPr>
          </a:p>
        </p:txBody>
      </p:sp>
      <p:sp>
        <p:nvSpPr>
          <p:cNvPr id="2" name="PlaceHolder 1"/>
          <p:cNvSpPr>
            <a:spLocks noGrp="1"/>
          </p:cNvSpPr>
          <p:nvPr>
            <p:ph type="sldNum" idx="1"/>
          </p:nvPr>
        </p:nvSpPr>
        <p:spPr>
          <a:xfrm>
            <a:off x="674640" y="6186600"/>
            <a:ext cx="7786800" cy="380880"/>
          </a:xfrm>
          <a:prstGeom prst="rect">
            <a:avLst/>
          </a:prstGeom>
          <a:noFill/>
          <a:ln w="0">
            <a:noFill/>
          </a:ln>
        </p:spPr>
        <p:txBody>
          <a:bodyPr lIns="92160" rIns="92160" tIns="46080" bIns="46080" anchor="ctr">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61B44EC-78FE-4B35-A6D4-428629FF7E62}" type="slidenum">
              <a:rPr b="1"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3" name=""/>
          <p:cNvSpPr/>
          <p:nvPr/>
        </p:nvSpPr>
        <p:spPr>
          <a:xfrm>
            <a:off x="676440" y="6394320"/>
            <a:ext cx="370188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 name=""/>
          <p:cNvSpPr/>
          <p:nvPr/>
        </p:nvSpPr>
        <p:spPr>
          <a:xfrm>
            <a:off x="4757760" y="6397560"/>
            <a:ext cx="370188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 name=""/>
          <p:cNvSpPr/>
          <p:nvPr/>
        </p:nvSpPr>
        <p:spPr>
          <a:xfrm>
            <a:off x="703440" y="655560"/>
            <a:ext cx="779292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 name="PlaceHolder 2"/>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00"/>
                </a:solidFill>
                <a:effectLst/>
                <a:uFillTx/>
                <a:latin typeface="Palatino"/>
              </a:rPr>
              <a:t>Click to edit the title text format</a:t>
            </a:r>
            <a:endParaRPr b="1" lang="en-US" sz="1200" strike="noStrike" u="none">
              <a:solidFill>
                <a:srgbClr val="006600"/>
              </a:solidFill>
              <a:effectLst/>
              <a:uFillTx/>
              <a:latin typeface="Palatino"/>
            </a:endParaRPr>
          </a:p>
        </p:txBody>
      </p:sp>
      <p:sp>
        <p:nvSpPr>
          <p:cNvPr id="7" name="PlaceHolder 3"/>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Click to edit the outline text format</a:t>
            </a:r>
            <a:endParaRPr b="0" lang="en-US" sz="16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Second Outline Level</a:t>
            </a:r>
            <a:endParaRPr b="0" lang="en-US" sz="1400" strike="noStrike" u="none">
              <a:solidFill>
                <a:srgbClr val="000000"/>
              </a:solidFill>
              <a:effectLst/>
              <a:uFillTx/>
              <a:latin typeface="Arial"/>
            </a:endParaRPr>
          </a:p>
          <a:p>
            <a:pPr lvl="2" marL="1143000" indent="-228600">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Third Outline Level</a:t>
            </a:r>
            <a:endParaRPr b="0" lang="en-US" sz="1200" strike="noStrike" u="none">
              <a:solidFill>
                <a:srgbClr val="000000"/>
              </a:solidFill>
              <a:effectLst/>
              <a:uFillTx/>
              <a:latin typeface="Arial"/>
            </a:endParaRPr>
          </a:p>
          <a:p>
            <a:pPr lvl="3" marL="1600200" indent="-228600">
              <a:spcBef>
                <a:spcPts val="2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Fourth Outline Level</a:t>
            </a:r>
            <a:endParaRPr b="0" lang="en-US" sz="1000" strike="noStrike" u="none">
              <a:solidFill>
                <a:srgbClr val="000000"/>
              </a:solidFill>
              <a:effectLst/>
              <a:uFillTx/>
              <a:latin typeface="Arial"/>
            </a:endParaRPr>
          </a:p>
          <a:p>
            <a:pPr lvl="4" marL="2057400" indent="-228600">
              <a:spcBef>
                <a:spcPts val="249"/>
              </a:spcBef>
              <a:buClr>
                <a:srgbClr val="000000"/>
              </a:buClr>
              <a:buFont typeface="Arial"/>
              <a:buChar char="•"/>
              <a:tabLst>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Fifth Outline Level</a:t>
            </a:r>
            <a:endParaRPr b="0" lang="en-US" sz="1000" strike="noStrike" u="none">
              <a:solidFill>
                <a:srgbClr val="000000"/>
              </a:solidFill>
              <a:effectLst/>
              <a:uFillTx/>
              <a:latin typeface="Arial"/>
            </a:endParaRPr>
          </a:p>
          <a:p>
            <a:pPr lvl="5" marL="2057400" indent="-228600">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Sixth Outline Level</a:t>
            </a:r>
            <a:endParaRPr b="0" lang="en-US" sz="1000" strike="noStrike" u="none">
              <a:solidFill>
                <a:srgbClr val="000000"/>
              </a:solidFill>
              <a:effectLst/>
              <a:uFillTx/>
              <a:latin typeface="Arial"/>
            </a:endParaRPr>
          </a:p>
          <a:p>
            <a:pPr lvl="6" marL="2057400" indent="-228600">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Seventh Outline Level</a:t>
            </a:r>
            <a:endParaRPr b="0" lang="en-US" sz="10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0" name=""/>
          <p:cNvSpPr/>
          <p:nvPr/>
        </p:nvSpPr>
        <p:spPr>
          <a:xfrm>
            <a:off x="0" y="623880"/>
            <a:ext cx="9144000" cy="275112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Times New Roman"/>
              </a:rPr>
              <a:t>Business Review</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Times New Roman"/>
              </a:rPr>
              <a:t>for</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Times New Roman"/>
              </a:rPr>
              <a:t>Weather Risk Management</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Times New Roman"/>
              </a:rPr>
              <a:t>January 23, 2002</a:t>
            </a:r>
            <a:endParaRPr b="0" lang="en-US" sz="2400" strike="noStrike" u="none">
              <a:solidFill>
                <a:srgbClr val="000000"/>
              </a:solidFill>
              <a:effectLst/>
              <a:uFillTx/>
              <a:latin typeface="Times New Roman"/>
            </a:endParaRPr>
          </a:p>
        </p:txBody>
      </p:sp>
      <p:sp>
        <p:nvSpPr>
          <p:cNvPr id="11" name=""/>
          <p:cNvSpPr/>
          <p:nvPr/>
        </p:nvSpPr>
        <p:spPr>
          <a:xfrm>
            <a:off x="7040520" y="639720"/>
            <a:ext cx="18432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2" name=""/>
          <p:cNvSpPr/>
          <p:nvPr/>
        </p:nvSpPr>
        <p:spPr>
          <a:xfrm>
            <a:off x="7527960" y="236520"/>
            <a:ext cx="18396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3" name=""/>
          <p:cNvSpPr/>
          <p:nvPr/>
        </p:nvSpPr>
        <p:spPr>
          <a:xfrm>
            <a:off x="595440" y="6357960"/>
            <a:ext cx="801504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r" pos="7824960"/>
                <a:tab algn="l" pos="8229600"/>
                <a:tab algn="l" pos="9144000"/>
                <a:tab algn="l" pos="10058400"/>
              </a:tabLst>
            </a:pPr>
            <a:r>
              <a:rPr b="1" i="1" lang="en-US" sz="1400" strike="noStrike" u="none">
                <a:solidFill>
                  <a:srgbClr val="000000"/>
                </a:solidFill>
                <a:effectLst/>
                <a:uFillTx/>
                <a:latin typeface="Times New Roman"/>
              </a:rPr>
              <a:t>Confidential</a:t>
            </a:r>
            <a:r>
              <a:rPr b="1" i="1"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4" name=""/>
          <p:cNvSpPr/>
          <p:nvPr/>
        </p:nvSpPr>
        <p:spPr>
          <a:xfrm>
            <a:off x="674640" y="6186600"/>
            <a:ext cx="7786800" cy="380880"/>
          </a:xfrm>
          <a:prstGeom prst="rect">
            <a:avLst/>
          </a:prstGeom>
          <a:no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87DC084-42A5-4732-B709-F76BC1697E0F}" type="slidenum">
              <a:rPr b="1"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15" name=""/>
          <p:cNvSpPr/>
          <p:nvPr/>
        </p:nvSpPr>
        <p:spPr>
          <a:xfrm>
            <a:off x="676440" y="6394320"/>
            <a:ext cx="370188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 name=""/>
          <p:cNvSpPr/>
          <p:nvPr/>
        </p:nvSpPr>
        <p:spPr>
          <a:xfrm>
            <a:off x="4757760" y="6397560"/>
            <a:ext cx="370188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 name=""/>
          <p:cNvSpPr/>
          <p:nvPr/>
        </p:nvSpPr>
        <p:spPr>
          <a:xfrm>
            <a:off x="703440" y="655560"/>
            <a:ext cx="779292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98" name=""/>
          <p:cNvSpPr/>
          <p:nvPr/>
        </p:nvSpPr>
        <p:spPr>
          <a:xfrm>
            <a:off x="0" y="623880"/>
            <a:ext cx="9144000" cy="275112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p:txBody>
      </p:sp>
      <p:sp>
        <p:nvSpPr>
          <p:cNvPr id="99" name=""/>
          <p:cNvSpPr/>
          <p:nvPr/>
        </p:nvSpPr>
        <p:spPr>
          <a:xfrm>
            <a:off x="7040520" y="639720"/>
            <a:ext cx="18432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0" name=""/>
          <p:cNvSpPr/>
          <p:nvPr/>
        </p:nvSpPr>
        <p:spPr>
          <a:xfrm>
            <a:off x="7527960" y="236520"/>
            <a:ext cx="18396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1" name=""/>
          <p:cNvSpPr/>
          <p:nvPr/>
        </p:nvSpPr>
        <p:spPr>
          <a:xfrm>
            <a:off x="595440" y="6357960"/>
            <a:ext cx="801504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r" pos="7824960"/>
                <a:tab algn="l" pos="8229600"/>
                <a:tab algn="l" pos="9144000"/>
                <a:tab algn="l" pos="10058400"/>
              </a:tabLst>
            </a:pPr>
            <a:r>
              <a:rPr b="1" i="1" lang="en-US" sz="1400" strike="noStrike" u="none">
                <a:solidFill>
                  <a:srgbClr val="000000"/>
                </a:solidFill>
                <a:effectLst/>
                <a:uFillTx/>
                <a:latin typeface="Times New Roman"/>
              </a:rPr>
              <a:t>Confidential</a:t>
            </a:r>
            <a:r>
              <a:rPr b="1" i="1"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02" name=""/>
          <p:cNvSpPr/>
          <p:nvPr/>
        </p:nvSpPr>
        <p:spPr>
          <a:xfrm>
            <a:off x="674640" y="6186600"/>
            <a:ext cx="7786800" cy="380880"/>
          </a:xfrm>
          <a:prstGeom prst="rect">
            <a:avLst/>
          </a:prstGeom>
          <a:no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5B8F6EA-6373-4BC4-A77E-7BE97195D122}" type="slidenum">
              <a:rPr b="1"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103" name=""/>
          <p:cNvSpPr/>
          <p:nvPr/>
        </p:nvSpPr>
        <p:spPr>
          <a:xfrm>
            <a:off x="676440" y="6394320"/>
            <a:ext cx="370188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4" name=""/>
          <p:cNvSpPr/>
          <p:nvPr/>
        </p:nvSpPr>
        <p:spPr>
          <a:xfrm>
            <a:off x="4757760" y="6397560"/>
            <a:ext cx="370188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5" name=""/>
          <p:cNvSpPr/>
          <p:nvPr/>
        </p:nvSpPr>
        <p:spPr>
          <a:xfrm>
            <a:off x="703440" y="655560"/>
            <a:ext cx="779292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6" name=""/>
          <p:cNvSpPr/>
          <p:nvPr/>
        </p:nvSpPr>
        <p:spPr>
          <a:xfrm>
            <a:off x="658800" y="210960"/>
            <a:ext cx="782172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Times New Roman"/>
              </a:rPr>
              <a:t>SMUD Precipitation Puts</a:t>
            </a:r>
            <a:endParaRPr b="0" lang="en-US" sz="2400" strike="noStrike" u="none">
              <a:solidFill>
                <a:srgbClr val="000000"/>
              </a:solidFill>
              <a:effectLst/>
              <a:uFillTx/>
              <a:latin typeface="Times New Roman"/>
            </a:endParaRPr>
          </a:p>
        </p:txBody>
      </p:sp>
      <p:sp>
        <p:nvSpPr>
          <p:cNvPr id="107" name=""/>
          <p:cNvSpPr/>
          <p:nvPr/>
        </p:nvSpPr>
        <p:spPr>
          <a:xfrm>
            <a:off x="714240" y="961920"/>
            <a:ext cx="7724880" cy="39934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ea typeface="Times New Roman"/>
              </a:rPr>
              <a:t>Valuation of 10/01/01 – 9/30/02 Contracts</a:t>
            </a:r>
            <a:endParaRPr b="0" lang="en-US" sz="1600" strike="noStrike" u="none">
              <a:solidFill>
                <a:srgbClr val="000000"/>
              </a:solidFill>
              <a:effectLst/>
              <a:uFillTx/>
              <a:latin typeface="Times New Roman"/>
            </a:endParaRPr>
          </a:p>
          <a:p>
            <a:pPr>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Premium Paid – $2,190,368</a:t>
            </a:r>
            <a:endParaRPr b="0" lang="en-US" sz="1600" strike="noStrike" u="none">
              <a:solidFill>
                <a:srgbClr val="000000"/>
              </a:solidFill>
              <a:effectLst/>
              <a:uFillTx/>
              <a:latin typeface="Times New Roman"/>
            </a:endParaRPr>
          </a:p>
          <a:p>
            <a:pPr>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Current MTM – $1,075,200</a:t>
            </a:r>
            <a:endParaRPr b="0" lang="en-US" sz="1600" strike="noStrike" u="none">
              <a:solidFill>
                <a:srgbClr val="000000"/>
              </a:solidFill>
              <a:effectLst/>
              <a:uFillTx/>
              <a:latin typeface="Times New Roman"/>
            </a:endParaRPr>
          </a:p>
          <a:p>
            <a:pPr>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a:t>
            </a:r>
            <a:endParaRPr b="0" lang="en-US" sz="1600" strike="noStrike" u="none">
              <a:solidFill>
                <a:srgbClr val="000000"/>
              </a:solidFill>
              <a:effectLst/>
              <a:uFillTx/>
              <a:latin typeface="Times New Roman"/>
            </a:endParaRPr>
          </a:p>
          <a:p>
            <a:pPr>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Rainfall to Date – 24.47 inches</a:t>
            </a:r>
            <a:endParaRPr b="0" lang="en-US" sz="1600" strike="noStrike" u="none">
              <a:solidFill>
                <a:srgbClr val="000000"/>
              </a:solidFill>
              <a:effectLst/>
              <a:uFillTx/>
              <a:latin typeface="Times New Roman"/>
            </a:endParaRPr>
          </a:p>
          <a:p>
            <a:pPr>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Expected Rainfall to Date – 23.12 inches</a:t>
            </a:r>
            <a:endParaRPr b="0" lang="en-US" sz="1600" strike="noStrike" u="none">
              <a:solidFill>
                <a:srgbClr val="000000"/>
              </a:solidFill>
              <a:effectLst/>
              <a:uFillTx/>
              <a:latin typeface="Times New Roman"/>
            </a:endParaRPr>
          </a:p>
          <a:p>
            <a:pPr>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Expected Total Rainfall – 52.58</a:t>
            </a:r>
            <a:endParaRPr b="0" lang="en-US" sz="1600" strike="noStrike" u="none">
              <a:solidFill>
                <a:srgbClr val="000000"/>
              </a:solidFill>
              <a:effectLst/>
              <a:uFillTx/>
              <a:latin typeface="Times New Roman"/>
            </a:endParaRPr>
          </a:p>
          <a:p>
            <a:pPr>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a:t>
            </a:r>
            <a:endParaRPr b="0" lang="en-US" sz="1600" strike="noStrike" u="none">
              <a:solidFill>
                <a:srgbClr val="000000"/>
              </a:solidFill>
              <a:effectLst/>
              <a:uFillTx/>
              <a:latin typeface="Times New Roman"/>
            </a:endParaRPr>
          </a:p>
          <a:p>
            <a:pPr>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just">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As is apparent from the above information it is highly unlikely that the puts will have any value this year.  The impact of this is that the puts will be less valuable next year.  This potential dimunition in the value of the puts combined with the forecast for an El Nino next year (characterized by high precipitation at the measurement station) suggest that we would like to eliminate our exposure to buy the puts next year.</a:t>
            </a:r>
            <a:endParaRPr b="0" lang="en-US" sz="1600" strike="noStrike" u="none">
              <a:solidFill>
                <a:srgbClr val="000000"/>
              </a:solidFill>
              <a:effectLst/>
              <a:uFillTx/>
              <a:latin typeface="Times New Roman"/>
            </a:endParaRPr>
          </a:p>
          <a:p>
            <a:pPr>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08" name=""/>
          <p:cNvSpPr/>
          <p:nvPr/>
        </p:nvSpPr>
        <p:spPr>
          <a:xfrm>
            <a:off x="0" y="623880"/>
            <a:ext cx="9144000" cy="275112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p:txBody>
      </p:sp>
      <p:sp>
        <p:nvSpPr>
          <p:cNvPr id="109" name=""/>
          <p:cNvSpPr/>
          <p:nvPr/>
        </p:nvSpPr>
        <p:spPr>
          <a:xfrm>
            <a:off x="7040520" y="639720"/>
            <a:ext cx="18432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10" name=""/>
          <p:cNvSpPr/>
          <p:nvPr/>
        </p:nvSpPr>
        <p:spPr>
          <a:xfrm>
            <a:off x="7527960" y="236520"/>
            <a:ext cx="18396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11" name=""/>
          <p:cNvSpPr/>
          <p:nvPr/>
        </p:nvSpPr>
        <p:spPr>
          <a:xfrm>
            <a:off x="595440" y="6357960"/>
            <a:ext cx="801504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r" pos="7824960"/>
                <a:tab algn="l" pos="8229600"/>
                <a:tab algn="l" pos="9144000"/>
                <a:tab algn="l" pos="10058400"/>
              </a:tabLst>
            </a:pPr>
            <a:r>
              <a:rPr b="1" i="1" lang="en-US" sz="1400" strike="noStrike" u="none">
                <a:solidFill>
                  <a:srgbClr val="000000"/>
                </a:solidFill>
                <a:effectLst/>
                <a:uFillTx/>
                <a:latin typeface="Times New Roman"/>
              </a:rPr>
              <a:t>Confidential</a:t>
            </a:r>
            <a:r>
              <a:rPr b="1" i="1"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12" name=""/>
          <p:cNvSpPr/>
          <p:nvPr/>
        </p:nvSpPr>
        <p:spPr>
          <a:xfrm>
            <a:off x="674640" y="6186600"/>
            <a:ext cx="7786800" cy="380880"/>
          </a:xfrm>
          <a:prstGeom prst="rect">
            <a:avLst/>
          </a:prstGeom>
          <a:no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EDE8060-6D5D-4138-8FB1-0DD9C19DE133}" type="slidenum">
              <a:rPr b="1"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113" name=""/>
          <p:cNvSpPr/>
          <p:nvPr/>
        </p:nvSpPr>
        <p:spPr>
          <a:xfrm>
            <a:off x="676440" y="6394320"/>
            <a:ext cx="370188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4" name=""/>
          <p:cNvSpPr/>
          <p:nvPr/>
        </p:nvSpPr>
        <p:spPr>
          <a:xfrm>
            <a:off x="4757760" y="6397560"/>
            <a:ext cx="370188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5" name=""/>
          <p:cNvSpPr/>
          <p:nvPr/>
        </p:nvSpPr>
        <p:spPr>
          <a:xfrm>
            <a:off x="703440" y="655560"/>
            <a:ext cx="779292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6" name=""/>
          <p:cNvSpPr/>
          <p:nvPr/>
        </p:nvSpPr>
        <p:spPr>
          <a:xfrm>
            <a:off x="658800" y="210960"/>
            <a:ext cx="782172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Times New Roman"/>
              </a:rPr>
              <a:t>SMUD Precipitation Puts</a:t>
            </a:r>
            <a:endParaRPr b="0" lang="en-US" sz="2400" strike="noStrike" u="none">
              <a:solidFill>
                <a:srgbClr val="000000"/>
              </a:solidFill>
              <a:effectLst/>
              <a:uFillTx/>
              <a:latin typeface="Times New Roman"/>
            </a:endParaRPr>
          </a:p>
        </p:txBody>
      </p:sp>
      <p:sp>
        <p:nvSpPr>
          <p:cNvPr id="117" name=""/>
          <p:cNvSpPr/>
          <p:nvPr/>
        </p:nvSpPr>
        <p:spPr>
          <a:xfrm>
            <a:off x="714240" y="961920"/>
            <a:ext cx="7724880" cy="52120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ea typeface="Times New Roman"/>
              </a:rPr>
              <a:t>Valuation of 10/01/02 – 9/30/03 Contracts</a:t>
            </a:r>
            <a:endParaRPr b="0" lang="en-US" sz="1600" strike="noStrike" u="none">
              <a:solidFill>
                <a:srgbClr val="000000"/>
              </a:solidFill>
              <a:effectLst/>
              <a:uFillTx/>
              <a:latin typeface="Times New Roman"/>
            </a:endParaRPr>
          </a:p>
          <a:p>
            <a:pPr>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Premium Paid – $2,190,368</a:t>
            </a:r>
            <a:endParaRPr b="0" lang="en-US" sz="1600" strike="noStrike" u="none">
              <a:solidFill>
                <a:srgbClr val="000000"/>
              </a:solidFill>
              <a:effectLst/>
              <a:uFillTx/>
              <a:latin typeface="Times New Roman"/>
            </a:endParaRPr>
          </a:p>
          <a:p>
            <a:pPr>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Current MTM – $1,255,555</a:t>
            </a:r>
            <a:endParaRPr b="0" lang="en-US" sz="1600" strike="noStrike" u="none">
              <a:solidFill>
                <a:srgbClr val="000000"/>
              </a:solidFill>
              <a:effectLst/>
              <a:uFillTx/>
              <a:latin typeface="Times New Roman"/>
            </a:endParaRPr>
          </a:p>
          <a:p>
            <a:pPr>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a:t>
            </a:r>
            <a:endParaRPr b="0" lang="en-US" sz="1600" strike="noStrike" u="none">
              <a:solidFill>
                <a:srgbClr val="000000"/>
              </a:solidFill>
              <a:effectLst/>
              <a:uFillTx/>
              <a:latin typeface="Times New Roman"/>
            </a:endParaRPr>
          </a:p>
          <a:p>
            <a:pPr>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Rainfall to Date - 0</a:t>
            </a:r>
            <a:endParaRPr b="0" lang="en-US" sz="1600" strike="noStrike" u="none">
              <a:solidFill>
                <a:srgbClr val="000000"/>
              </a:solidFill>
              <a:effectLst/>
              <a:uFillTx/>
              <a:latin typeface="Times New Roman"/>
            </a:endParaRPr>
          </a:p>
          <a:p>
            <a:pPr>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Expected Rainfall to Date - 0</a:t>
            </a:r>
            <a:endParaRPr b="0" lang="en-US" sz="1600" strike="noStrike" u="none">
              <a:solidFill>
                <a:srgbClr val="000000"/>
              </a:solidFill>
              <a:effectLst/>
              <a:uFillTx/>
              <a:latin typeface="Times New Roman"/>
            </a:endParaRPr>
          </a:p>
          <a:p>
            <a:pPr algn="just">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Expected Total Rainfall - 52</a:t>
            </a:r>
            <a:endParaRPr b="0" lang="en-US" sz="1600" strike="noStrike" u="none">
              <a:solidFill>
                <a:srgbClr val="000000"/>
              </a:solidFill>
              <a:effectLst/>
              <a:uFillTx/>
              <a:latin typeface="Times New Roman"/>
            </a:endParaRPr>
          </a:p>
          <a:p>
            <a:pPr algn="just">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a:t>
            </a:r>
            <a:endParaRPr b="0" lang="en-US" sz="1600" strike="noStrike" u="none">
              <a:solidFill>
                <a:srgbClr val="000000"/>
              </a:solidFill>
              <a:effectLst/>
              <a:uFillTx/>
              <a:latin typeface="Times New Roman"/>
            </a:endParaRPr>
          </a:p>
          <a:p>
            <a:pPr algn="just">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The premium for the final year puts has not been paid.  We risk losing these puts if we do not consider to operate a weather (precipitation) monitoring station next to the official government station.  We are not currently receiving data from this station nor are we making any lease payments.</a:t>
            </a:r>
            <a:endParaRPr b="0" lang="en-US" sz="1600" strike="noStrike" u="none">
              <a:solidFill>
                <a:srgbClr val="000000"/>
              </a:solidFill>
              <a:effectLst/>
              <a:uFillTx/>
              <a:latin typeface="Times New Roman"/>
            </a:endParaRPr>
          </a:p>
          <a:p>
            <a:pPr algn="just">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a:t>
            </a:r>
            <a:endParaRPr b="0" lang="en-US" sz="1600" strike="noStrike" u="none">
              <a:solidFill>
                <a:srgbClr val="000000"/>
              </a:solidFill>
              <a:effectLst/>
              <a:uFillTx/>
              <a:latin typeface="Times New Roman"/>
            </a:endParaRPr>
          </a:p>
          <a:p>
            <a:pPr algn="just">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ea typeface="Times New Roman"/>
              </a:rPr>
              <a:t>Recommendation:</a:t>
            </a:r>
            <a:endParaRPr b="0" lang="en-US" sz="1600" strike="noStrike" u="none">
              <a:solidFill>
                <a:srgbClr val="000000"/>
              </a:solidFill>
              <a:effectLst/>
              <a:uFillTx/>
              <a:latin typeface="Times New Roman"/>
            </a:endParaRPr>
          </a:p>
          <a:p>
            <a:pPr algn="just">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Given the nature of the transaction, no decision should be made until mid to late March, at which time we will have substantial certainty around this year’s total precipitation.  At that point, we should enter into negotiations to either assume and assign the trade or terminate it with SMUD.</a:t>
            </a:r>
            <a:endParaRPr b="0" lang="en-US" sz="1600" strike="noStrike" u="none">
              <a:solidFill>
                <a:srgbClr val="000000"/>
              </a:solidFill>
              <a:effectLst/>
              <a:uFillTx/>
              <a:latin typeface="Times New Roman"/>
            </a:endParaRPr>
          </a:p>
          <a:p>
            <a:pPr algn="just">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just">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Estimated value =  $XXXX</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18" name=""/>
          <p:cNvSpPr/>
          <p:nvPr/>
        </p:nvSpPr>
        <p:spPr>
          <a:xfrm>
            <a:off x="0" y="1442880"/>
            <a:ext cx="9144000" cy="275112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p:txBody>
      </p:sp>
      <p:sp>
        <p:nvSpPr>
          <p:cNvPr id="119" name=""/>
          <p:cNvSpPr/>
          <p:nvPr/>
        </p:nvSpPr>
        <p:spPr>
          <a:xfrm>
            <a:off x="7040520" y="639720"/>
            <a:ext cx="18432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20" name=""/>
          <p:cNvSpPr/>
          <p:nvPr/>
        </p:nvSpPr>
        <p:spPr>
          <a:xfrm>
            <a:off x="7527960" y="236520"/>
            <a:ext cx="18396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21" name=""/>
          <p:cNvSpPr/>
          <p:nvPr/>
        </p:nvSpPr>
        <p:spPr>
          <a:xfrm>
            <a:off x="595440" y="6357960"/>
            <a:ext cx="801504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r" pos="7824960"/>
                <a:tab algn="l" pos="8229600"/>
                <a:tab algn="l" pos="9144000"/>
                <a:tab algn="l" pos="10058400"/>
              </a:tabLst>
            </a:pPr>
            <a:r>
              <a:rPr b="1" i="1" lang="en-US" sz="1400" strike="noStrike" u="none">
                <a:solidFill>
                  <a:srgbClr val="000000"/>
                </a:solidFill>
                <a:effectLst/>
                <a:uFillTx/>
                <a:latin typeface="Times New Roman"/>
              </a:rPr>
              <a:t>Confidential</a:t>
            </a:r>
            <a:r>
              <a:rPr b="1" i="1"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22" name=""/>
          <p:cNvSpPr/>
          <p:nvPr/>
        </p:nvSpPr>
        <p:spPr>
          <a:xfrm>
            <a:off x="674640" y="6186600"/>
            <a:ext cx="7786800" cy="380880"/>
          </a:xfrm>
          <a:prstGeom prst="rect">
            <a:avLst/>
          </a:prstGeom>
          <a:no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CE1DC76-BF85-4060-A067-4C2F6F3B0EF4}" type="slidenum">
              <a:rPr b="1"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123" name=""/>
          <p:cNvSpPr/>
          <p:nvPr/>
        </p:nvSpPr>
        <p:spPr>
          <a:xfrm>
            <a:off x="676440" y="6394320"/>
            <a:ext cx="370188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4" name=""/>
          <p:cNvSpPr/>
          <p:nvPr/>
        </p:nvSpPr>
        <p:spPr>
          <a:xfrm>
            <a:off x="4757760" y="6397560"/>
            <a:ext cx="370188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5" name=""/>
          <p:cNvSpPr/>
          <p:nvPr/>
        </p:nvSpPr>
        <p:spPr>
          <a:xfrm>
            <a:off x="703440" y="655560"/>
            <a:ext cx="779292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6" name=""/>
          <p:cNvSpPr/>
          <p:nvPr/>
        </p:nvSpPr>
        <p:spPr>
          <a:xfrm>
            <a:off x="684360" y="849240"/>
            <a:ext cx="7835760" cy="3421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Palatino"/>
                <a:ea typeface="Times New Roman"/>
              </a:rPr>
              <a:t>The portfolio consists of 102 total trades, 6 are with SocGen and 12 with the Enron Oslo office.  The SocGen trades have been cancelled per a recent negotiation. Our biggest short position is with ABN/AMRO.  ABN/AMRO is interested in buying the London portfolio to effectively access the hedges established for the ABN/AMRO short.  As such, ABN/AMRO is likely to be the most aggressive buyer of the portfolio.</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Palatino"/>
                <a:ea typeface="Times New Roman"/>
              </a:rPr>
              <a:t>In order to execute a sale of the portfolio we must do the following:</a:t>
            </a:r>
            <a:endParaRPr b="0" lang="en-US" sz="1600" strike="noStrike" u="none">
              <a:solidFill>
                <a:srgbClr val="000000"/>
              </a:solidFill>
              <a:effectLst/>
              <a:uFillTx/>
              <a:latin typeface="Times New Roman"/>
            </a:endParaRPr>
          </a:p>
          <a:p>
            <a:pPr>
              <a:lnSpc>
                <a:spcPct val="5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Palatino"/>
                <a:ea typeface="Times New Roman"/>
              </a:rPr>
              <a:t>Enter into a NDA (completed)</a:t>
            </a:r>
            <a:endParaRPr b="0" lang="en-US" sz="1600" strike="noStrike" u="none">
              <a:solidFill>
                <a:srgbClr val="000000"/>
              </a:solidFill>
              <a:effectLst/>
              <a:uFillTx/>
              <a:latin typeface="Times New Roman"/>
            </a:endParaRPr>
          </a:p>
          <a:p>
            <a:pPr>
              <a:lnSpc>
                <a:spcPct val="5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Palatino"/>
                <a:ea typeface="Times New Roman"/>
              </a:rPr>
              <a:t>Review all contracts for assignability</a:t>
            </a:r>
            <a:endParaRPr b="0" lang="en-US" sz="1600" strike="noStrike" u="none">
              <a:solidFill>
                <a:srgbClr val="000000"/>
              </a:solidFill>
              <a:effectLst/>
              <a:uFillTx/>
              <a:latin typeface="Times New Roman"/>
            </a:endParaRPr>
          </a:p>
          <a:p>
            <a:pPr>
              <a:lnSpc>
                <a:spcPct val="5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Palatino"/>
                <a:ea typeface="Times New Roman"/>
              </a:rPr>
              <a:t>Fully understand all terminations</a:t>
            </a:r>
            <a:endParaRPr b="0" lang="en-US" sz="1600" strike="noStrike" u="none">
              <a:solidFill>
                <a:srgbClr val="000000"/>
              </a:solidFill>
              <a:effectLst/>
              <a:uFillTx/>
              <a:latin typeface="Times New Roman"/>
            </a:endParaRPr>
          </a:p>
          <a:p>
            <a:pPr>
              <a:lnSpc>
                <a:spcPct val="5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Palatino"/>
                <a:ea typeface="Times New Roman"/>
              </a:rPr>
              <a:t>Contact other potential buyers.</a:t>
            </a:r>
            <a:endParaRPr b="0" lang="en-US" sz="1600" strike="noStrike" u="none">
              <a:solidFill>
                <a:srgbClr val="000000"/>
              </a:solidFill>
              <a:effectLst/>
              <a:uFillTx/>
              <a:latin typeface="Times New Roman"/>
            </a:endParaRPr>
          </a:p>
          <a:p>
            <a:pPr algn="just">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Palatino"/>
                <a:ea typeface="Times New Roman"/>
              </a:rPr>
              <a:t> </a:t>
            </a:r>
            <a:endParaRPr b="0" lang="en-US" sz="1600" strike="noStrike" u="none">
              <a:solidFill>
                <a:srgbClr val="000000"/>
              </a:solidFill>
              <a:effectLst/>
              <a:uFillTx/>
              <a:latin typeface="Times New Roman"/>
            </a:endParaRPr>
          </a:p>
          <a:p>
            <a:pPr algn="just">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Palatino"/>
                <a:ea typeface="Times New Roman"/>
              </a:rPr>
              <a:t>Estimated value = $3.5 million  (assuming that we exclude the Oslo and SocGen trades).</a:t>
            </a:r>
            <a:endParaRPr b="0" lang="en-US" sz="1600" strike="noStrike" u="none">
              <a:solidFill>
                <a:srgbClr val="000000"/>
              </a:solidFill>
              <a:effectLst/>
              <a:uFillTx/>
              <a:latin typeface="Times New Roman"/>
            </a:endParaRPr>
          </a:p>
        </p:txBody>
      </p:sp>
      <p:sp>
        <p:nvSpPr>
          <p:cNvPr id="127" name=""/>
          <p:cNvSpPr/>
          <p:nvPr/>
        </p:nvSpPr>
        <p:spPr>
          <a:xfrm>
            <a:off x="658800" y="210960"/>
            <a:ext cx="555156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Times New Roman"/>
              </a:rPr>
              <a:t>European Portfolio</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28" name=""/>
          <p:cNvSpPr/>
          <p:nvPr/>
        </p:nvSpPr>
        <p:spPr>
          <a:xfrm>
            <a:off x="0" y="623880"/>
            <a:ext cx="9144000" cy="275112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p:txBody>
      </p:sp>
      <p:sp>
        <p:nvSpPr>
          <p:cNvPr id="129" name=""/>
          <p:cNvSpPr/>
          <p:nvPr/>
        </p:nvSpPr>
        <p:spPr>
          <a:xfrm>
            <a:off x="7040520" y="639720"/>
            <a:ext cx="18432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30" name=""/>
          <p:cNvSpPr/>
          <p:nvPr/>
        </p:nvSpPr>
        <p:spPr>
          <a:xfrm>
            <a:off x="7527960" y="236520"/>
            <a:ext cx="18396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31" name=""/>
          <p:cNvSpPr/>
          <p:nvPr/>
        </p:nvSpPr>
        <p:spPr>
          <a:xfrm>
            <a:off x="595440" y="6357960"/>
            <a:ext cx="801504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r" pos="7824960"/>
                <a:tab algn="l" pos="8229600"/>
                <a:tab algn="l" pos="9144000"/>
                <a:tab algn="l" pos="10058400"/>
              </a:tabLst>
            </a:pPr>
            <a:r>
              <a:rPr b="1" i="1" lang="en-US" sz="1400" strike="noStrike" u="none">
                <a:solidFill>
                  <a:srgbClr val="000000"/>
                </a:solidFill>
                <a:effectLst/>
                <a:uFillTx/>
                <a:latin typeface="Times New Roman"/>
              </a:rPr>
              <a:t>Confidential</a:t>
            </a:r>
            <a:r>
              <a:rPr b="1" i="1"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32" name=""/>
          <p:cNvSpPr/>
          <p:nvPr/>
        </p:nvSpPr>
        <p:spPr>
          <a:xfrm>
            <a:off x="674640" y="6186600"/>
            <a:ext cx="7786800" cy="380880"/>
          </a:xfrm>
          <a:prstGeom prst="rect">
            <a:avLst/>
          </a:prstGeom>
          <a:no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883E0FA-AAC5-4239-ABD0-FC083E501D54}" type="slidenum">
              <a:rPr b="1"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133" name=""/>
          <p:cNvSpPr/>
          <p:nvPr/>
        </p:nvSpPr>
        <p:spPr>
          <a:xfrm>
            <a:off x="676440" y="6394320"/>
            <a:ext cx="370188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4" name=""/>
          <p:cNvSpPr/>
          <p:nvPr/>
        </p:nvSpPr>
        <p:spPr>
          <a:xfrm>
            <a:off x="4757760" y="6397560"/>
            <a:ext cx="370188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5" name=""/>
          <p:cNvSpPr/>
          <p:nvPr/>
        </p:nvSpPr>
        <p:spPr>
          <a:xfrm>
            <a:off x="703440" y="655560"/>
            <a:ext cx="779292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6" name=""/>
          <p:cNvSpPr/>
          <p:nvPr/>
        </p:nvSpPr>
        <p:spPr>
          <a:xfrm>
            <a:off x="665280" y="887400"/>
            <a:ext cx="8178840" cy="1810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Palatino"/>
                <a:ea typeface="Times New Roman"/>
              </a:rPr>
              <a:t>At the termination of the first year SMUD transaction, Enron Re received in excess of $4 million from the insurance companies on the rainfall puts.  $4 million of this remains in Enron Re and is payable to RMT and Enron North America.  It is important to file a claim on Enron Re for this amount.  We have been working with Per Sekse on this matter.</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137" name=""/>
          <p:cNvSpPr/>
          <p:nvPr/>
        </p:nvSpPr>
        <p:spPr>
          <a:xfrm>
            <a:off x="658800" y="210960"/>
            <a:ext cx="555156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Times New Roman"/>
              </a:rPr>
              <a:t>Enron Re</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38" name=""/>
          <p:cNvSpPr/>
          <p:nvPr/>
        </p:nvSpPr>
        <p:spPr>
          <a:xfrm>
            <a:off x="0" y="623880"/>
            <a:ext cx="9144000" cy="275112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p:txBody>
      </p:sp>
      <p:sp>
        <p:nvSpPr>
          <p:cNvPr id="139" name=""/>
          <p:cNvSpPr/>
          <p:nvPr/>
        </p:nvSpPr>
        <p:spPr>
          <a:xfrm>
            <a:off x="7040520" y="639720"/>
            <a:ext cx="18432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40" name=""/>
          <p:cNvSpPr/>
          <p:nvPr/>
        </p:nvSpPr>
        <p:spPr>
          <a:xfrm>
            <a:off x="7527960" y="236520"/>
            <a:ext cx="18396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41" name=""/>
          <p:cNvSpPr/>
          <p:nvPr/>
        </p:nvSpPr>
        <p:spPr>
          <a:xfrm>
            <a:off x="595440" y="6357960"/>
            <a:ext cx="801504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r" pos="7824960"/>
                <a:tab algn="l" pos="8229600"/>
                <a:tab algn="l" pos="9144000"/>
                <a:tab algn="l" pos="10058400"/>
              </a:tabLst>
            </a:pPr>
            <a:r>
              <a:rPr b="1" i="1" lang="en-US" sz="1400" strike="noStrike" u="none">
                <a:solidFill>
                  <a:srgbClr val="000000"/>
                </a:solidFill>
                <a:effectLst/>
                <a:uFillTx/>
                <a:latin typeface="Times New Roman"/>
              </a:rPr>
              <a:t>Confidential</a:t>
            </a:r>
            <a:r>
              <a:rPr b="1" i="1"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42" name=""/>
          <p:cNvSpPr/>
          <p:nvPr/>
        </p:nvSpPr>
        <p:spPr>
          <a:xfrm>
            <a:off x="674640" y="6186600"/>
            <a:ext cx="7786800" cy="380880"/>
          </a:xfrm>
          <a:prstGeom prst="rect">
            <a:avLst/>
          </a:prstGeom>
          <a:no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9CA6B0C-EFE9-4B0E-B2FE-95B6DC85DC71}" type="slidenum">
              <a:rPr b="1"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143" name=""/>
          <p:cNvSpPr/>
          <p:nvPr/>
        </p:nvSpPr>
        <p:spPr>
          <a:xfrm>
            <a:off x="676440" y="6394320"/>
            <a:ext cx="370188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4" name=""/>
          <p:cNvSpPr/>
          <p:nvPr/>
        </p:nvSpPr>
        <p:spPr>
          <a:xfrm>
            <a:off x="4757760" y="6397560"/>
            <a:ext cx="370188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5" name=""/>
          <p:cNvSpPr/>
          <p:nvPr/>
        </p:nvSpPr>
        <p:spPr>
          <a:xfrm>
            <a:off x="703440" y="655560"/>
            <a:ext cx="779292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6" name=""/>
          <p:cNvSpPr/>
          <p:nvPr/>
        </p:nvSpPr>
        <p:spPr>
          <a:xfrm>
            <a:off x="665280" y="1173240"/>
            <a:ext cx="7769160" cy="1683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Palatino"/>
              </a:rPr>
              <a:t>Weather Risk Management group has acquired and developed a significant software and modelling inventory. Included in the inventory are proprietary models as well as as weather data acquisition, risk management reporting and deal/portfolio analysis  ( a complete inventory has been assembled).</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Palatino"/>
              </a:rPr>
              <a:t>We are coordinating with Enron Networks (Terry Sanvido) to sell these systems and we have exchanged NDA’s with potential customers.</a:t>
            </a:r>
            <a:endParaRPr b="0" lang="en-US" sz="1600" strike="noStrike" u="none">
              <a:solidFill>
                <a:srgbClr val="000000"/>
              </a:solidFill>
              <a:effectLst/>
              <a:uFillTx/>
              <a:latin typeface="Times New Roman"/>
            </a:endParaRPr>
          </a:p>
        </p:txBody>
      </p:sp>
      <p:sp>
        <p:nvSpPr>
          <p:cNvPr id="147" name=""/>
          <p:cNvSpPr/>
          <p:nvPr/>
        </p:nvSpPr>
        <p:spPr>
          <a:xfrm>
            <a:off x="658800" y="210960"/>
            <a:ext cx="555156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Times New Roman"/>
              </a:rPr>
              <a:t>Software and Models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48" name=""/>
          <p:cNvSpPr/>
          <p:nvPr/>
        </p:nvSpPr>
        <p:spPr>
          <a:xfrm>
            <a:off x="0" y="623880"/>
            <a:ext cx="9144000" cy="275112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p:txBody>
      </p:sp>
      <p:sp>
        <p:nvSpPr>
          <p:cNvPr id="149" name=""/>
          <p:cNvSpPr/>
          <p:nvPr/>
        </p:nvSpPr>
        <p:spPr>
          <a:xfrm>
            <a:off x="7040520" y="639720"/>
            <a:ext cx="18432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50" name=""/>
          <p:cNvSpPr/>
          <p:nvPr/>
        </p:nvSpPr>
        <p:spPr>
          <a:xfrm>
            <a:off x="7527960" y="236520"/>
            <a:ext cx="18396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51" name=""/>
          <p:cNvSpPr/>
          <p:nvPr/>
        </p:nvSpPr>
        <p:spPr>
          <a:xfrm>
            <a:off x="595440" y="6357960"/>
            <a:ext cx="801504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r" pos="7824960"/>
                <a:tab algn="l" pos="8229600"/>
                <a:tab algn="l" pos="9144000"/>
                <a:tab algn="l" pos="10058400"/>
              </a:tabLst>
            </a:pPr>
            <a:r>
              <a:rPr b="1" i="1" lang="en-US" sz="1400" strike="noStrike" u="none">
                <a:solidFill>
                  <a:srgbClr val="000000"/>
                </a:solidFill>
                <a:effectLst/>
                <a:uFillTx/>
                <a:latin typeface="Times New Roman"/>
              </a:rPr>
              <a:t>Confidential</a:t>
            </a:r>
            <a:r>
              <a:rPr b="1" i="1"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52" name=""/>
          <p:cNvSpPr/>
          <p:nvPr/>
        </p:nvSpPr>
        <p:spPr>
          <a:xfrm>
            <a:off x="674640" y="6186600"/>
            <a:ext cx="7786800" cy="380880"/>
          </a:xfrm>
          <a:prstGeom prst="rect">
            <a:avLst/>
          </a:prstGeom>
          <a:no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979918C-2B5D-4C0F-8FB5-E5D7832BC4C5}" type="slidenum">
              <a:rPr b="1"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153" name=""/>
          <p:cNvSpPr/>
          <p:nvPr/>
        </p:nvSpPr>
        <p:spPr>
          <a:xfrm>
            <a:off x="676440" y="6394320"/>
            <a:ext cx="370188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4" name=""/>
          <p:cNvSpPr/>
          <p:nvPr/>
        </p:nvSpPr>
        <p:spPr>
          <a:xfrm>
            <a:off x="4757760" y="6397560"/>
            <a:ext cx="370188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5" name=""/>
          <p:cNvSpPr/>
          <p:nvPr/>
        </p:nvSpPr>
        <p:spPr>
          <a:xfrm>
            <a:off x="703440" y="655560"/>
            <a:ext cx="779292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6" name=""/>
          <p:cNvSpPr/>
          <p:nvPr/>
        </p:nvSpPr>
        <p:spPr>
          <a:xfrm>
            <a:off x="706320" y="1173240"/>
            <a:ext cx="6151680" cy="708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157" name=""/>
          <p:cNvSpPr/>
          <p:nvPr/>
        </p:nvSpPr>
        <p:spPr>
          <a:xfrm>
            <a:off x="658800" y="210960"/>
            <a:ext cx="5551560" cy="52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Times New Roman"/>
              </a:rPr>
              <a:t>Personnel</a:t>
            </a:r>
            <a:endParaRPr b="0" lang="en-US" sz="2800" strike="noStrike" u="none">
              <a:solidFill>
                <a:srgbClr val="000000"/>
              </a:solidFill>
              <a:effectLst/>
              <a:uFillTx/>
              <a:latin typeface="Times New Roman"/>
            </a:endParaRPr>
          </a:p>
        </p:txBody>
      </p:sp>
      <p:sp>
        <p:nvSpPr>
          <p:cNvPr id="158" name=""/>
          <p:cNvSpPr/>
          <p:nvPr/>
        </p:nvSpPr>
        <p:spPr>
          <a:xfrm>
            <a:off x="880920" y="1052640"/>
            <a:ext cx="7140600" cy="2191680"/>
          </a:xfrm>
          <a:prstGeom prst="rect">
            <a:avLst/>
          </a:prstGeom>
          <a:noFill/>
          <a:ln w="0">
            <a:noFill/>
          </a:ln>
        </p:spPr>
        <p:style>
          <a:lnRef idx="0"/>
          <a:fillRef idx="0"/>
          <a:effectRef idx="0"/>
          <a:fontRef idx="minor"/>
        </p:style>
        <p:txBody>
          <a:bodyPr lIns="90000" rIns="90000" tIns="46800" bIns="46800" anchor="t">
            <a:spAutoFit/>
          </a:bodyPr>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Total headcount as of November 30, 2001 was 48.</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Total headcount as of January 18, 2002 is 7.</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Total headcount as of February 12, 2002 is 0. </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Monthly personnel cost is approximately is $70,000 (exclusive of benefits).</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graphicFrame>
        <p:nvGraphicFramePr>
          <p:cNvPr id="159" name=""/>
          <p:cNvGraphicFramePr/>
          <p:nvPr/>
        </p:nvGraphicFramePr>
        <p:xfrm>
          <a:off x="1065240" y="2852640"/>
          <a:ext cx="6962760" cy="3234960"/>
        </p:xfrm>
        <a:graphic>
          <a:graphicData uri="http://schemas.openxmlformats.org/drawingml/2006/table">
            <a:tbl>
              <a:tblPr/>
              <a:tblGrid>
                <a:gridCol w="2320920"/>
                <a:gridCol w="2320920"/>
                <a:gridCol w="2320920"/>
              </a:tblGrid>
              <a:tr h="353520">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Name</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Termination Schedule</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Responsibilities</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32040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Mark Tawney*</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February 28, 2002</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Group Head</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2004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Sandeep Ramachandran*</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February 28, 2002</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European Portfolio</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2004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Mike Nguyen*</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February 28, 2002</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Goldman Puts</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2040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Steven Vu</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February 15, 2002</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SMUD / AIG</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2004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Bill Windle</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February 15, 2002</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Software/Models/Enron Re</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2004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Kyle Berryman</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January 31, 2002</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Software/Models/Enron Re</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2004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Betty Coneway</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February 28, 2002</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Administration</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2040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2004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Retention Contract</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8" name=""/>
          <p:cNvSpPr/>
          <p:nvPr/>
        </p:nvSpPr>
        <p:spPr>
          <a:xfrm>
            <a:off x="0" y="623880"/>
            <a:ext cx="9144000" cy="275112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p:txBody>
      </p:sp>
      <p:sp>
        <p:nvSpPr>
          <p:cNvPr id="19" name=""/>
          <p:cNvSpPr/>
          <p:nvPr/>
        </p:nvSpPr>
        <p:spPr>
          <a:xfrm>
            <a:off x="7040520" y="639720"/>
            <a:ext cx="18432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 name=""/>
          <p:cNvSpPr/>
          <p:nvPr/>
        </p:nvSpPr>
        <p:spPr>
          <a:xfrm>
            <a:off x="7527960" y="236520"/>
            <a:ext cx="18396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1" name=""/>
          <p:cNvSpPr/>
          <p:nvPr/>
        </p:nvSpPr>
        <p:spPr>
          <a:xfrm>
            <a:off x="595440" y="6357960"/>
            <a:ext cx="801504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r" pos="7824960"/>
                <a:tab algn="l" pos="8229600"/>
                <a:tab algn="l" pos="9144000"/>
                <a:tab algn="l" pos="10058400"/>
              </a:tabLst>
            </a:pPr>
            <a:r>
              <a:rPr b="1" i="1" lang="en-US" sz="1400" strike="noStrike" u="none">
                <a:solidFill>
                  <a:srgbClr val="000000"/>
                </a:solidFill>
                <a:effectLst/>
                <a:uFillTx/>
                <a:latin typeface="Times New Roman"/>
              </a:rPr>
              <a:t>Confidential</a:t>
            </a:r>
            <a:r>
              <a:rPr b="1" i="1"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22" name=""/>
          <p:cNvSpPr/>
          <p:nvPr/>
        </p:nvSpPr>
        <p:spPr>
          <a:xfrm>
            <a:off x="674640" y="6186600"/>
            <a:ext cx="7786800" cy="380880"/>
          </a:xfrm>
          <a:prstGeom prst="rect">
            <a:avLst/>
          </a:prstGeom>
          <a:no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9289F86-8B74-4F66-BEED-62A3ED8AF177}" type="slidenum">
              <a:rPr b="1"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23" name=""/>
          <p:cNvSpPr/>
          <p:nvPr/>
        </p:nvSpPr>
        <p:spPr>
          <a:xfrm>
            <a:off x="676440" y="6394320"/>
            <a:ext cx="370188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 name=""/>
          <p:cNvSpPr/>
          <p:nvPr/>
        </p:nvSpPr>
        <p:spPr>
          <a:xfrm>
            <a:off x="4757760" y="6397560"/>
            <a:ext cx="370188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 name=""/>
          <p:cNvSpPr/>
          <p:nvPr/>
        </p:nvSpPr>
        <p:spPr>
          <a:xfrm>
            <a:off x="703440" y="655560"/>
            <a:ext cx="779292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a:off x="706320" y="1173240"/>
            <a:ext cx="7837560" cy="3869280"/>
          </a:xfrm>
          <a:prstGeom prst="rect">
            <a:avLst/>
          </a:prstGeom>
          <a:noFill/>
          <a:ln w="0">
            <a:noFill/>
          </a:ln>
        </p:spPr>
        <p:style>
          <a:lnRef idx="0"/>
          <a:fillRef idx="0"/>
          <a:effectRef idx="0"/>
          <a:fontRef idx="minor"/>
        </p:style>
        <p:txBody>
          <a:bodyPr lIns="90000" rIns="90000" tIns="46800" bIns="46800" anchor="t">
            <a:spAutoFit/>
          </a:bodyPr>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1600" strike="noStrike" u="none">
                <a:solidFill>
                  <a:srgbClr val="000000"/>
                </a:solidFill>
                <a:effectLst/>
                <a:uFillTx/>
                <a:latin typeface="Times New Roman"/>
              </a:rPr>
              <a:t>Business Description</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Book Characteristics</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Trade Terminations</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Potential Value</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Goldman Sachs Put Basket. </a:t>
            </a:r>
            <a:endParaRPr b="0" lang="en-US" sz="1600" strike="noStrike" u="none">
              <a:solidFill>
                <a:srgbClr val="000000"/>
              </a:solidFill>
              <a:effectLst/>
              <a:uFillTx/>
              <a:latin typeface="Times New Roman"/>
            </a:endParaRPr>
          </a:p>
          <a:p>
            <a:pP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AIG HDD Puts. </a:t>
            </a:r>
            <a:endParaRPr b="0" lang="en-US" sz="1600" strike="noStrike" u="none">
              <a:solidFill>
                <a:srgbClr val="000000"/>
              </a:solidFill>
              <a:effectLst/>
              <a:uFillTx/>
              <a:latin typeface="Times New Roman"/>
            </a:endParaRPr>
          </a:p>
          <a:p>
            <a:pP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SMUD Precipitation Contingent Gas Hedge.</a:t>
            </a:r>
            <a:endParaRPr b="0" lang="en-US" sz="1600" strike="noStrike" u="none">
              <a:solidFill>
                <a:srgbClr val="000000"/>
              </a:solidFill>
              <a:effectLst/>
              <a:uFillTx/>
              <a:latin typeface="Times New Roman"/>
            </a:endParaRPr>
          </a:p>
          <a:p>
            <a:pP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European  Portfolio.</a:t>
            </a:r>
            <a:endParaRPr b="0" lang="en-US" sz="1600" strike="noStrike" u="none">
              <a:solidFill>
                <a:srgbClr val="000000"/>
              </a:solidFill>
              <a:effectLst/>
              <a:uFillTx/>
              <a:latin typeface="Times New Roman"/>
            </a:endParaRPr>
          </a:p>
          <a:p>
            <a:pP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 Enron Re. </a:t>
            </a:r>
            <a:endParaRPr b="0" lang="en-US" sz="1600" strike="noStrike" u="none">
              <a:solidFill>
                <a:srgbClr val="000000"/>
              </a:solidFill>
              <a:effectLst/>
              <a:uFillTx/>
              <a:latin typeface="Times New Roman"/>
            </a:endParaRPr>
          </a:p>
          <a:p>
            <a:pPr lvl="2" marL="914400">
              <a:lnSpc>
                <a:spcPct val="50000"/>
              </a:lnSpc>
              <a:spcBef>
                <a:spcPts val="1001"/>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Software and Models.</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Personnel</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7" name=""/>
          <p:cNvSpPr/>
          <p:nvPr/>
        </p:nvSpPr>
        <p:spPr>
          <a:xfrm>
            <a:off x="714240" y="152280"/>
            <a:ext cx="453420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Times New Roman"/>
              </a:rPr>
              <a:t>Agenda</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28" name=""/>
          <p:cNvSpPr/>
          <p:nvPr/>
        </p:nvSpPr>
        <p:spPr>
          <a:xfrm>
            <a:off x="0" y="623880"/>
            <a:ext cx="9144000" cy="275112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p:txBody>
      </p:sp>
      <p:sp>
        <p:nvSpPr>
          <p:cNvPr id="29" name=""/>
          <p:cNvSpPr/>
          <p:nvPr/>
        </p:nvSpPr>
        <p:spPr>
          <a:xfrm>
            <a:off x="7040520" y="639720"/>
            <a:ext cx="18432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0" name=""/>
          <p:cNvSpPr/>
          <p:nvPr/>
        </p:nvSpPr>
        <p:spPr>
          <a:xfrm>
            <a:off x="7527960" y="236520"/>
            <a:ext cx="18396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1" name=""/>
          <p:cNvSpPr/>
          <p:nvPr/>
        </p:nvSpPr>
        <p:spPr>
          <a:xfrm>
            <a:off x="595440" y="6357960"/>
            <a:ext cx="801504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r" pos="7824960"/>
                <a:tab algn="l" pos="8229600"/>
                <a:tab algn="l" pos="9144000"/>
                <a:tab algn="l" pos="10058400"/>
              </a:tabLst>
            </a:pPr>
            <a:r>
              <a:rPr b="1" i="1" lang="en-US" sz="1400" strike="noStrike" u="none">
                <a:solidFill>
                  <a:srgbClr val="000000"/>
                </a:solidFill>
                <a:effectLst/>
                <a:uFillTx/>
                <a:latin typeface="Times New Roman"/>
              </a:rPr>
              <a:t>Confidential</a:t>
            </a:r>
            <a:r>
              <a:rPr b="1" i="1"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2" name=""/>
          <p:cNvSpPr/>
          <p:nvPr/>
        </p:nvSpPr>
        <p:spPr>
          <a:xfrm>
            <a:off x="674640" y="6186600"/>
            <a:ext cx="7786800" cy="380880"/>
          </a:xfrm>
          <a:prstGeom prst="rect">
            <a:avLst/>
          </a:prstGeom>
          <a:no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D2CB2C5-0842-4C60-BD8A-740B9ADA7A83}" type="slidenum">
              <a:rPr b="1"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33" name=""/>
          <p:cNvSpPr/>
          <p:nvPr/>
        </p:nvSpPr>
        <p:spPr>
          <a:xfrm>
            <a:off x="676440" y="6394320"/>
            <a:ext cx="370188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a:off x="4757760" y="6397560"/>
            <a:ext cx="370188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 name=""/>
          <p:cNvSpPr/>
          <p:nvPr/>
        </p:nvSpPr>
        <p:spPr>
          <a:xfrm>
            <a:off x="703440" y="655560"/>
            <a:ext cx="779292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 name=""/>
          <p:cNvSpPr/>
          <p:nvPr/>
        </p:nvSpPr>
        <p:spPr>
          <a:xfrm>
            <a:off x="706320" y="1173240"/>
            <a:ext cx="7637760" cy="4014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Palatino"/>
              </a:rPr>
              <a:t> </a:t>
            </a:r>
            <a:r>
              <a:rPr b="0" lang="en-US" sz="1600" strike="noStrike" u="none">
                <a:solidFill>
                  <a:srgbClr val="000000"/>
                </a:solidFill>
                <a:effectLst/>
                <a:uFillTx/>
                <a:latin typeface="Times New Roman"/>
              </a:rPr>
              <a:t>A combination of weather and commodity derivatives provides a “complete” risk management tool to our customers.  Enron provided weather risk management products; specializing in higher value-added products that link weather with related commodity price movements. </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Non-catastrophic weather has a significant impact upon the U.S. economy – estimated to be approximately $160 billion (potentially attractive segments).  Adding estimates for trading velocity increases the potential market size to between $300 billion - $800 billion</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The weather derivatives market has seen rapid growth since its inception during the summer season of 1997 through the winter 2000 season with a 222% CAGR for transactions and a 146% CAGR in  notional value</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Weather derivatives allow for the management of volumetric risk while traditional commodity hedging addresses price risk management.  The combination of these two risk management products provides for a more complete risk management solution</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37" name=""/>
          <p:cNvSpPr/>
          <p:nvPr/>
        </p:nvSpPr>
        <p:spPr>
          <a:xfrm>
            <a:off x="658800" y="210960"/>
            <a:ext cx="555156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Times New Roman"/>
              </a:rPr>
              <a:t>Business description</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38" name=""/>
          <p:cNvSpPr/>
          <p:nvPr/>
        </p:nvSpPr>
        <p:spPr>
          <a:xfrm>
            <a:off x="0" y="623880"/>
            <a:ext cx="9144000" cy="275112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p:txBody>
      </p:sp>
      <p:sp>
        <p:nvSpPr>
          <p:cNvPr id="39" name=""/>
          <p:cNvSpPr/>
          <p:nvPr/>
        </p:nvSpPr>
        <p:spPr>
          <a:xfrm>
            <a:off x="7040520" y="639720"/>
            <a:ext cx="18432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0" name=""/>
          <p:cNvSpPr/>
          <p:nvPr/>
        </p:nvSpPr>
        <p:spPr>
          <a:xfrm>
            <a:off x="7527960" y="236520"/>
            <a:ext cx="18396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1" name=""/>
          <p:cNvSpPr/>
          <p:nvPr/>
        </p:nvSpPr>
        <p:spPr>
          <a:xfrm>
            <a:off x="595440" y="6357960"/>
            <a:ext cx="801504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r" pos="7824960"/>
                <a:tab algn="l" pos="8229600"/>
                <a:tab algn="l" pos="9144000"/>
                <a:tab algn="l" pos="10058400"/>
              </a:tabLst>
            </a:pPr>
            <a:r>
              <a:rPr b="1" i="1" lang="en-US" sz="1400" strike="noStrike" u="none">
                <a:solidFill>
                  <a:srgbClr val="000000"/>
                </a:solidFill>
                <a:effectLst/>
                <a:uFillTx/>
                <a:latin typeface="Times New Roman"/>
              </a:rPr>
              <a:t>Confidential</a:t>
            </a:r>
            <a:r>
              <a:rPr b="1" i="1"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42" name=""/>
          <p:cNvSpPr/>
          <p:nvPr/>
        </p:nvSpPr>
        <p:spPr>
          <a:xfrm>
            <a:off x="674640" y="6186600"/>
            <a:ext cx="7786800" cy="380880"/>
          </a:xfrm>
          <a:prstGeom prst="rect">
            <a:avLst/>
          </a:prstGeom>
          <a:no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6FA5D0B-5E70-4DC9-A189-E17EFCE89C94}" type="slidenum">
              <a:rPr b="1"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43" name=""/>
          <p:cNvSpPr/>
          <p:nvPr/>
        </p:nvSpPr>
        <p:spPr>
          <a:xfrm>
            <a:off x="676440" y="6394320"/>
            <a:ext cx="370188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4757760" y="6397560"/>
            <a:ext cx="370188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703440" y="655560"/>
            <a:ext cx="779292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a:off x="665280" y="1173240"/>
            <a:ext cx="8178840" cy="3918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Palatino"/>
              </a:rPr>
              <a:t> </a:t>
            </a:r>
            <a:r>
              <a:rPr b="0" lang="en-US" sz="1600" strike="noStrike" u="none">
                <a:solidFill>
                  <a:srgbClr val="000000"/>
                </a:solidFill>
                <a:effectLst/>
                <a:uFillTx/>
                <a:latin typeface="Times New Roman"/>
              </a:rPr>
              <a:t>400+ trades completed in 2001. </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All trades are financially settled…no physical positions. </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Majority of trades were comprised of swaps, collars, calls and puts.</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Overwhelmingly single season transactions (Summer: May-Sep; Winter Nov-Mar). </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Last trade conducted on November 6, 2001.</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Absent termination, vast majority of trades would have settled in Mar 02. </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European operations represented roughly 25% of trade volume (transacted through ECTRIC and EFET).</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Only “hard” assets are software and models.</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7" name=""/>
          <p:cNvSpPr/>
          <p:nvPr/>
        </p:nvSpPr>
        <p:spPr>
          <a:xfrm>
            <a:off x="658800" y="210960"/>
            <a:ext cx="555156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Times New Roman"/>
              </a:rPr>
              <a:t>Book Characteristics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48" name=""/>
          <p:cNvSpPr/>
          <p:nvPr/>
        </p:nvSpPr>
        <p:spPr>
          <a:xfrm>
            <a:off x="0" y="623880"/>
            <a:ext cx="9144000" cy="275112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p:txBody>
      </p:sp>
      <p:sp>
        <p:nvSpPr>
          <p:cNvPr id="49" name=""/>
          <p:cNvSpPr/>
          <p:nvPr/>
        </p:nvSpPr>
        <p:spPr>
          <a:xfrm>
            <a:off x="7040520" y="639720"/>
            <a:ext cx="18432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0" name=""/>
          <p:cNvSpPr/>
          <p:nvPr/>
        </p:nvSpPr>
        <p:spPr>
          <a:xfrm>
            <a:off x="7527960" y="236520"/>
            <a:ext cx="18396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1" name=""/>
          <p:cNvSpPr/>
          <p:nvPr/>
        </p:nvSpPr>
        <p:spPr>
          <a:xfrm>
            <a:off x="595440" y="6357960"/>
            <a:ext cx="801504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r" pos="7824960"/>
                <a:tab algn="l" pos="8229600"/>
                <a:tab algn="l" pos="9144000"/>
                <a:tab algn="l" pos="10058400"/>
              </a:tabLst>
            </a:pPr>
            <a:r>
              <a:rPr b="1" i="1" lang="en-US" sz="1400" strike="noStrike" u="none">
                <a:solidFill>
                  <a:srgbClr val="000000"/>
                </a:solidFill>
                <a:effectLst/>
                <a:uFillTx/>
                <a:latin typeface="Times New Roman"/>
              </a:rPr>
              <a:t>Confidential</a:t>
            </a:r>
            <a:r>
              <a:rPr b="1" i="1"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52" name=""/>
          <p:cNvSpPr/>
          <p:nvPr/>
        </p:nvSpPr>
        <p:spPr>
          <a:xfrm>
            <a:off x="674640" y="6186600"/>
            <a:ext cx="7786800" cy="380880"/>
          </a:xfrm>
          <a:prstGeom prst="rect">
            <a:avLst/>
          </a:prstGeom>
          <a:no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721C745-F515-42D3-A03E-4F7CE2239ECC}" type="slidenum">
              <a:rPr b="1"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53" name=""/>
          <p:cNvSpPr/>
          <p:nvPr/>
        </p:nvSpPr>
        <p:spPr>
          <a:xfrm>
            <a:off x="676440" y="6394320"/>
            <a:ext cx="370188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4757760" y="6397560"/>
            <a:ext cx="370188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 name=""/>
          <p:cNvSpPr/>
          <p:nvPr/>
        </p:nvSpPr>
        <p:spPr>
          <a:xfrm>
            <a:off x="703440" y="655560"/>
            <a:ext cx="779292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 name=""/>
          <p:cNvSpPr/>
          <p:nvPr/>
        </p:nvSpPr>
        <p:spPr>
          <a:xfrm>
            <a:off x="665280" y="1173240"/>
            <a:ext cx="7826400" cy="38872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Nearly all counterparties have terminated their trades in the North American weather portfolio and an as yet undetermined number in the European portfolio.  We have calculated termination values for all of the North American trades and are in the process of preparing detailed information by counterparty on those values together with back-up information to assist in the negotiation of the termination values.  </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In considering the calculation/negotiation of termination values, it is important to keep in mind the lack of transparency and liquidity in this market.  We have seen signs in the market place of counterparties (i.e. Entergy-Koch) using very small trades to push the market in their favor. </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Palatino"/>
                <a:ea typeface="Times New Roman"/>
              </a:rPr>
              <a:t>As termination values are negotiated it is important that at least one member of the negotiating team be grounded in the fundamentals of the weather business.  The termination of previous trades was negotiated without input from the weather group and resulted in a significant loss of value.</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57" name=""/>
          <p:cNvSpPr/>
          <p:nvPr/>
        </p:nvSpPr>
        <p:spPr>
          <a:xfrm>
            <a:off x="658800" y="210960"/>
            <a:ext cx="555156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Times New Roman"/>
              </a:rPr>
              <a:t>Trade Terminations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58" name=""/>
          <p:cNvSpPr/>
          <p:nvPr/>
        </p:nvSpPr>
        <p:spPr>
          <a:xfrm>
            <a:off x="0" y="623880"/>
            <a:ext cx="9144000" cy="275112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p:txBody>
      </p:sp>
      <p:sp>
        <p:nvSpPr>
          <p:cNvPr id="59" name=""/>
          <p:cNvSpPr/>
          <p:nvPr/>
        </p:nvSpPr>
        <p:spPr>
          <a:xfrm>
            <a:off x="7040520" y="639720"/>
            <a:ext cx="18432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0" name=""/>
          <p:cNvSpPr/>
          <p:nvPr/>
        </p:nvSpPr>
        <p:spPr>
          <a:xfrm>
            <a:off x="7527960" y="236520"/>
            <a:ext cx="18396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1" name=""/>
          <p:cNvSpPr/>
          <p:nvPr/>
        </p:nvSpPr>
        <p:spPr>
          <a:xfrm>
            <a:off x="595440" y="6357960"/>
            <a:ext cx="801504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r" pos="7824960"/>
                <a:tab algn="l" pos="8229600"/>
                <a:tab algn="l" pos="9144000"/>
                <a:tab algn="l" pos="10058400"/>
              </a:tabLst>
            </a:pPr>
            <a:r>
              <a:rPr b="1" i="1" lang="en-US" sz="1400" strike="noStrike" u="none">
                <a:solidFill>
                  <a:srgbClr val="000000"/>
                </a:solidFill>
                <a:effectLst/>
                <a:uFillTx/>
                <a:latin typeface="Times New Roman"/>
              </a:rPr>
              <a:t>Confidential</a:t>
            </a:r>
            <a:r>
              <a:rPr b="1" i="1"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62" name=""/>
          <p:cNvSpPr/>
          <p:nvPr/>
        </p:nvSpPr>
        <p:spPr>
          <a:xfrm>
            <a:off x="674640" y="6186600"/>
            <a:ext cx="7786800" cy="380880"/>
          </a:xfrm>
          <a:prstGeom prst="rect">
            <a:avLst/>
          </a:prstGeom>
          <a:no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C3E226E-F2A5-4E41-B820-4312F64AE708}" type="slidenum">
              <a:rPr b="1"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63" name=""/>
          <p:cNvSpPr/>
          <p:nvPr/>
        </p:nvSpPr>
        <p:spPr>
          <a:xfrm>
            <a:off x="676440" y="6394320"/>
            <a:ext cx="370188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4" name=""/>
          <p:cNvSpPr/>
          <p:nvPr/>
        </p:nvSpPr>
        <p:spPr>
          <a:xfrm>
            <a:off x="4757760" y="6397560"/>
            <a:ext cx="370188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5" name=""/>
          <p:cNvSpPr/>
          <p:nvPr/>
        </p:nvSpPr>
        <p:spPr>
          <a:xfrm>
            <a:off x="703440" y="655560"/>
            <a:ext cx="779292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6" name=""/>
          <p:cNvSpPr/>
          <p:nvPr/>
        </p:nvSpPr>
        <p:spPr>
          <a:xfrm>
            <a:off x="665280" y="1173240"/>
            <a:ext cx="8178840" cy="33040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Palatino"/>
              </a:rPr>
              <a:t> </a:t>
            </a:r>
            <a:r>
              <a:rPr b="0" lang="en-US" sz="1600" strike="noStrike" u="none">
                <a:solidFill>
                  <a:srgbClr val="000000"/>
                </a:solidFill>
                <a:effectLst/>
                <a:uFillTx/>
                <a:latin typeface="Times New Roman"/>
              </a:rPr>
              <a:t>Goldman Sachs Put Basket. </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AIG HDD Puts. </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Sacramento Municipal Utility District (SMUD) Precipitation Contingent Gas Hedge.</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European  Portfolio.</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Enron Re. </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Software and Models.</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67" name=""/>
          <p:cNvSpPr/>
          <p:nvPr/>
        </p:nvSpPr>
        <p:spPr>
          <a:xfrm>
            <a:off x="658800" y="210960"/>
            <a:ext cx="555156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Times New Roman"/>
              </a:rPr>
              <a:t>Potential Value</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68" name=""/>
          <p:cNvSpPr/>
          <p:nvPr/>
        </p:nvSpPr>
        <p:spPr>
          <a:xfrm>
            <a:off x="0" y="623880"/>
            <a:ext cx="9144000" cy="275112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p:txBody>
      </p:sp>
      <p:sp>
        <p:nvSpPr>
          <p:cNvPr id="69" name=""/>
          <p:cNvSpPr/>
          <p:nvPr/>
        </p:nvSpPr>
        <p:spPr>
          <a:xfrm>
            <a:off x="7040520" y="639720"/>
            <a:ext cx="18432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0" name=""/>
          <p:cNvSpPr/>
          <p:nvPr/>
        </p:nvSpPr>
        <p:spPr>
          <a:xfrm>
            <a:off x="7527960" y="236520"/>
            <a:ext cx="18396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1" name=""/>
          <p:cNvSpPr/>
          <p:nvPr/>
        </p:nvSpPr>
        <p:spPr>
          <a:xfrm>
            <a:off x="595440" y="6357960"/>
            <a:ext cx="801504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r" pos="7824960"/>
                <a:tab algn="l" pos="8229600"/>
                <a:tab algn="l" pos="9144000"/>
                <a:tab algn="l" pos="10058400"/>
              </a:tabLst>
            </a:pPr>
            <a:r>
              <a:rPr b="1" i="1" lang="en-US" sz="1400" strike="noStrike" u="none">
                <a:solidFill>
                  <a:srgbClr val="000000"/>
                </a:solidFill>
                <a:effectLst/>
                <a:uFillTx/>
                <a:latin typeface="Times New Roman"/>
              </a:rPr>
              <a:t>Confidential</a:t>
            </a:r>
            <a:r>
              <a:rPr b="1" i="1"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72" name=""/>
          <p:cNvSpPr/>
          <p:nvPr/>
        </p:nvSpPr>
        <p:spPr>
          <a:xfrm>
            <a:off x="674640" y="6186600"/>
            <a:ext cx="7786800" cy="380880"/>
          </a:xfrm>
          <a:prstGeom prst="rect">
            <a:avLst/>
          </a:prstGeom>
          <a:no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950E570-B0EB-44C9-980E-3D575F93CC53}" type="slidenum">
              <a:rPr b="1"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73" name=""/>
          <p:cNvSpPr/>
          <p:nvPr/>
        </p:nvSpPr>
        <p:spPr>
          <a:xfrm>
            <a:off x="676440" y="6394320"/>
            <a:ext cx="370188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4" name=""/>
          <p:cNvSpPr/>
          <p:nvPr/>
        </p:nvSpPr>
        <p:spPr>
          <a:xfrm>
            <a:off x="4757760" y="6397560"/>
            <a:ext cx="370188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5" name=""/>
          <p:cNvSpPr/>
          <p:nvPr/>
        </p:nvSpPr>
        <p:spPr>
          <a:xfrm>
            <a:off x="703440" y="655560"/>
            <a:ext cx="779292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6" name=""/>
          <p:cNvSpPr/>
          <p:nvPr/>
        </p:nvSpPr>
        <p:spPr>
          <a:xfrm>
            <a:off x="665280" y="615960"/>
            <a:ext cx="8178840" cy="6149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Palatino"/>
              </a:rPr>
              <a:t> </a:t>
            </a:r>
            <a:r>
              <a:rPr b="0" lang="en-US" sz="1600" strike="noStrike" u="none">
                <a:solidFill>
                  <a:srgbClr val="000000"/>
                </a:solidFill>
                <a:effectLst/>
                <a:uFillTx/>
                <a:latin typeface="Times New Roman"/>
                <a:ea typeface="Times New Roman"/>
              </a:rPr>
              <a:t>Transaction Details</a:t>
            </a:r>
            <a:endParaRPr b="0" lang="en-US" sz="1600" strike="noStrike" u="none">
              <a:solidFill>
                <a:srgbClr val="000000"/>
              </a:solidFill>
              <a:effectLst/>
              <a:uFillTx/>
              <a:latin typeface="Times New Roman"/>
            </a:endParaRPr>
          </a:p>
          <a:p>
            <a:pP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Index –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Heating Degree Days</a:t>
            </a:r>
            <a:endParaRPr b="0" lang="en-US" sz="1600" strike="noStrike" u="none">
              <a:solidFill>
                <a:srgbClr val="000000"/>
              </a:solidFill>
              <a:effectLst/>
              <a:uFillTx/>
              <a:latin typeface="Times New Roman"/>
            </a:endParaRPr>
          </a:p>
          <a:p>
            <a:pP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Locations –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5 US cities</a:t>
            </a:r>
            <a:endParaRPr b="0" lang="en-US" sz="1600" strike="noStrike" u="none">
              <a:solidFill>
                <a:srgbClr val="000000"/>
              </a:solidFill>
              <a:effectLst/>
              <a:uFillTx/>
              <a:latin typeface="Times New Roman"/>
            </a:endParaRPr>
          </a:p>
          <a:p>
            <a:pP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Contract Period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November 1, 2001 to March 31, 2002</a:t>
            </a:r>
            <a:endParaRPr b="0" lang="en-US" sz="1600" strike="noStrike" u="none">
              <a:solidFill>
                <a:srgbClr val="000000"/>
              </a:solidFill>
              <a:effectLst/>
              <a:uFillTx/>
              <a:latin typeface="Times New Roman"/>
            </a:endParaRPr>
          </a:p>
          <a:p>
            <a:pP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November 1, 2002 to March 31, 2003</a:t>
            </a:r>
            <a:endParaRPr b="0" lang="en-US" sz="1600" strike="noStrike" u="none">
              <a:solidFill>
                <a:srgbClr val="000000"/>
              </a:solidFill>
              <a:effectLst/>
              <a:uFillTx/>
              <a:latin typeface="Times New Roman"/>
            </a:endParaRPr>
          </a:p>
          <a:p>
            <a:pP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November 1, 2003 to March 31, 2004</a:t>
            </a:r>
            <a:endParaRPr b="0" lang="en-US" sz="1600" strike="noStrike" u="none">
              <a:solidFill>
                <a:srgbClr val="000000"/>
              </a:solidFill>
              <a:effectLst/>
              <a:uFillTx/>
              <a:latin typeface="Times New Roman"/>
            </a:endParaRPr>
          </a:p>
          <a:p>
            <a:pP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Premium Paid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$26.5 million</a:t>
            </a:r>
            <a:endParaRPr b="0" lang="en-US" sz="1600" strike="noStrike" u="none">
              <a:solidFill>
                <a:srgbClr val="000000"/>
              </a:solidFill>
              <a:effectLst/>
              <a:uFillTx/>
              <a:latin typeface="Times New Roman"/>
            </a:endParaRPr>
          </a:p>
          <a:p>
            <a:pP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Dollars per Degree Day –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$22,500 </a:t>
            </a:r>
            <a:endParaRPr b="0" lang="en-US" sz="1600" strike="noStrike" u="none">
              <a:solidFill>
                <a:srgbClr val="000000"/>
              </a:solidFill>
              <a:effectLst/>
              <a:uFillTx/>
              <a:latin typeface="Times New Roman"/>
            </a:endParaRPr>
          </a:p>
          <a:p>
            <a:pP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Individual City Limit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$7,500,000</a:t>
            </a:r>
            <a:endParaRPr b="0" lang="en-US" sz="1600" strike="noStrike" u="none">
              <a:solidFill>
                <a:srgbClr val="000000"/>
              </a:solidFill>
              <a:effectLst/>
              <a:uFillTx/>
              <a:latin typeface="Times New Roman"/>
            </a:endParaRPr>
          </a:p>
          <a:p>
            <a:pP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just">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Terminated on December 4, 2001. On November 29</a:t>
            </a:r>
            <a:r>
              <a:rPr b="0" lang="en-US" sz="1600" strike="noStrike" u="none" baseline="30000">
                <a:solidFill>
                  <a:srgbClr val="000000"/>
                </a:solidFill>
                <a:effectLst/>
                <a:uFillTx/>
                <a:latin typeface="Times New Roman"/>
              </a:rPr>
              <a:t>th</a:t>
            </a:r>
            <a:r>
              <a:rPr b="0" lang="en-US" sz="1600" strike="noStrike" u="none">
                <a:solidFill>
                  <a:srgbClr val="000000"/>
                </a:solidFill>
                <a:effectLst/>
                <a:uFillTx/>
                <a:latin typeface="Times New Roman"/>
              </a:rPr>
              <a:t>, we had a bid in the market of $27 million with an indication that the bidder would go to $30 million. </a:t>
            </a:r>
            <a:endParaRPr b="0" lang="en-US" sz="1600" strike="noStrike" u="none">
              <a:solidFill>
                <a:srgbClr val="000000"/>
              </a:solidFill>
              <a:effectLst/>
              <a:uFillTx/>
              <a:latin typeface="Times New Roman"/>
            </a:endParaRPr>
          </a:p>
          <a:p>
            <a:pPr algn="just">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Goldman should wish to trade out of this basket with the market place.  Accordingly, to the extent permissible, they should be interested in engaging in a one-off negotiation. Goldman Sachs (Gaurav Bhandari, VP) has been contacted on two occassions to initiate discussions. </a:t>
            </a:r>
            <a:endParaRPr b="0" lang="en-US" sz="1600" strike="noStrike" u="none">
              <a:solidFill>
                <a:srgbClr val="000000"/>
              </a:solidFill>
              <a:effectLst/>
              <a:uFillTx/>
              <a:latin typeface="Times New Roman"/>
            </a:endParaRPr>
          </a:p>
          <a:p>
            <a:pPr algn="just">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Given the potential value of this transaction and likely variance regarding its value, it is imperative that those negotiating its settlement be knowledgeable of the weather markets.</a:t>
            </a:r>
            <a:endParaRPr b="0" lang="en-US" sz="1600" strike="noStrike" u="none">
              <a:solidFill>
                <a:srgbClr val="000000"/>
              </a:solidFill>
              <a:effectLst/>
              <a:uFillTx/>
              <a:latin typeface="Times New Roman"/>
            </a:endParaRPr>
          </a:p>
          <a:p>
            <a:pPr algn="just">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Estimated value =  $40 million</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77" name=""/>
          <p:cNvSpPr/>
          <p:nvPr/>
        </p:nvSpPr>
        <p:spPr>
          <a:xfrm>
            <a:off x="658800" y="210960"/>
            <a:ext cx="555156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Times New Roman"/>
              </a:rPr>
              <a:t>Goldman Sachs Put Basket</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78" name=""/>
          <p:cNvSpPr/>
          <p:nvPr/>
        </p:nvSpPr>
        <p:spPr>
          <a:xfrm>
            <a:off x="0" y="623880"/>
            <a:ext cx="9144000" cy="275112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p:txBody>
      </p:sp>
      <p:sp>
        <p:nvSpPr>
          <p:cNvPr id="79" name=""/>
          <p:cNvSpPr/>
          <p:nvPr/>
        </p:nvSpPr>
        <p:spPr>
          <a:xfrm>
            <a:off x="7040520" y="639720"/>
            <a:ext cx="18432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0" name=""/>
          <p:cNvSpPr/>
          <p:nvPr/>
        </p:nvSpPr>
        <p:spPr>
          <a:xfrm>
            <a:off x="7527960" y="236520"/>
            <a:ext cx="18396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1" name=""/>
          <p:cNvSpPr/>
          <p:nvPr/>
        </p:nvSpPr>
        <p:spPr>
          <a:xfrm>
            <a:off x="595440" y="6357960"/>
            <a:ext cx="801504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r" pos="7824960"/>
                <a:tab algn="l" pos="8229600"/>
                <a:tab algn="l" pos="9144000"/>
                <a:tab algn="l" pos="10058400"/>
              </a:tabLst>
            </a:pPr>
            <a:r>
              <a:rPr b="1" i="1" lang="en-US" sz="1400" strike="noStrike" u="none">
                <a:solidFill>
                  <a:srgbClr val="000000"/>
                </a:solidFill>
                <a:effectLst/>
                <a:uFillTx/>
                <a:latin typeface="Times New Roman"/>
              </a:rPr>
              <a:t>Confidential</a:t>
            </a:r>
            <a:r>
              <a:rPr b="1" i="1"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82" name=""/>
          <p:cNvSpPr/>
          <p:nvPr/>
        </p:nvSpPr>
        <p:spPr>
          <a:xfrm>
            <a:off x="674640" y="6186600"/>
            <a:ext cx="7786800" cy="380880"/>
          </a:xfrm>
          <a:prstGeom prst="rect">
            <a:avLst/>
          </a:prstGeom>
          <a:no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3DEF7CC-8C9B-4C6F-B1C9-749BB657AFA4}" type="slidenum">
              <a:rPr b="1"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83" name=""/>
          <p:cNvSpPr/>
          <p:nvPr/>
        </p:nvSpPr>
        <p:spPr>
          <a:xfrm>
            <a:off x="676440" y="6394320"/>
            <a:ext cx="370188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a:off x="4757760" y="6397560"/>
            <a:ext cx="370188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5" name=""/>
          <p:cNvSpPr/>
          <p:nvPr/>
        </p:nvSpPr>
        <p:spPr>
          <a:xfrm>
            <a:off x="703440" y="655560"/>
            <a:ext cx="779292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6" name=""/>
          <p:cNvSpPr/>
          <p:nvPr/>
        </p:nvSpPr>
        <p:spPr>
          <a:xfrm>
            <a:off x="665280" y="766800"/>
            <a:ext cx="8178840" cy="623520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Transaction Details</a:t>
            </a:r>
            <a:endParaRPr b="0" lang="en-US" sz="1600" strike="noStrike" u="none">
              <a:solidFill>
                <a:srgbClr val="000000"/>
              </a:solidFill>
              <a:effectLst/>
              <a:uFillTx/>
              <a:latin typeface="Times New Roman"/>
            </a:endParaRPr>
          </a:p>
          <a:p>
            <a:pP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Index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Heating Degree Days</a:t>
            </a:r>
            <a:endParaRPr b="0" lang="en-US" sz="1600" strike="noStrike" u="none">
              <a:solidFill>
                <a:srgbClr val="000000"/>
              </a:solidFill>
              <a:effectLst/>
              <a:uFillTx/>
              <a:latin typeface="Times New Roman"/>
            </a:endParaRPr>
          </a:p>
          <a:p>
            <a:pP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Locations –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Houston Hobby</a:t>
            </a:r>
            <a:endParaRPr b="0" lang="en-US" sz="1600" strike="noStrike" u="none">
              <a:solidFill>
                <a:srgbClr val="000000"/>
              </a:solidFill>
              <a:effectLst/>
              <a:uFillTx/>
              <a:latin typeface="Times New Roman"/>
            </a:endParaRPr>
          </a:p>
          <a:p>
            <a:pP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Contract Period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January 1, 2002 to March 31, 2002</a:t>
            </a:r>
            <a:endParaRPr b="0" lang="en-US" sz="1600" strike="noStrike" u="none">
              <a:solidFill>
                <a:srgbClr val="000000"/>
              </a:solidFill>
              <a:effectLst/>
              <a:uFillTx/>
              <a:latin typeface="Times New Roman"/>
            </a:endParaRPr>
          </a:p>
          <a:p>
            <a:pP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January 1, 2003 to March 31, 2003</a:t>
            </a:r>
            <a:endParaRPr b="0" lang="en-US" sz="1600" strike="noStrike" u="none">
              <a:solidFill>
                <a:srgbClr val="000000"/>
              </a:solidFill>
              <a:effectLst/>
              <a:uFillTx/>
              <a:latin typeface="Times New Roman"/>
            </a:endParaRPr>
          </a:p>
          <a:p>
            <a:pP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January 1, 2004 to March 31, 2004</a:t>
            </a:r>
            <a:endParaRPr b="0" lang="en-US" sz="1600" strike="noStrike" u="none">
              <a:solidFill>
                <a:srgbClr val="000000"/>
              </a:solidFill>
              <a:effectLst/>
              <a:uFillTx/>
              <a:latin typeface="Times New Roman"/>
            </a:endParaRPr>
          </a:p>
          <a:p>
            <a:pP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Premium Paid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$1.725 million</a:t>
            </a:r>
            <a:endParaRPr b="0" lang="en-US" sz="1600" strike="noStrike" u="none">
              <a:solidFill>
                <a:srgbClr val="000000"/>
              </a:solidFill>
              <a:effectLst/>
              <a:uFillTx/>
              <a:latin typeface="Times New Roman"/>
            </a:endParaRPr>
          </a:p>
          <a:p>
            <a:pP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Dollars per Degree Day –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$15,000 </a:t>
            </a:r>
            <a:endParaRPr b="0" lang="en-US" sz="1600" strike="noStrike" u="none">
              <a:solidFill>
                <a:srgbClr val="000000"/>
              </a:solidFill>
              <a:effectLst/>
              <a:uFillTx/>
              <a:latin typeface="Times New Roman"/>
            </a:endParaRPr>
          </a:p>
          <a:p>
            <a:pPr algn="just">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Individual City Limit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$6,000,000</a:t>
            </a:r>
            <a:endParaRPr b="0" lang="en-US" sz="1600" strike="noStrike" u="none">
              <a:solidFill>
                <a:srgbClr val="000000"/>
              </a:solidFill>
              <a:effectLst/>
              <a:uFillTx/>
              <a:latin typeface="Times New Roman"/>
            </a:endParaRPr>
          </a:p>
          <a:p>
            <a:pPr algn="just">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AIG International, Inc. has not terminated these trades.  Given the warm weather experienced in the first half this winter, these puts are trading up in the market. The best buyer for these puts is likely to be Element Re given its exposure in the region.</a:t>
            </a:r>
            <a:endParaRPr b="0" lang="en-US" sz="1600" strike="noStrike" u="none">
              <a:solidFill>
                <a:srgbClr val="000000"/>
              </a:solidFill>
              <a:effectLst/>
              <a:uFillTx/>
              <a:latin typeface="Times New Roman"/>
            </a:endParaRPr>
          </a:p>
          <a:p>
            <a:pPr algn="just">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Bids have been solicited for ’03,’04, with the best bid at $2 million. Bids have not been solicited for ‘02.</a:t>
            </a:r>
            <a:endParaRPr b="0" lang="en-US" sz="1600" strike="noStrike" u="none">
              <a:solidFill>
                <a:srgbClr val="000000"/>
              </a:solidFill>
              <a:effectLst/>
              <a:uFillTx/>
              <a:latin typeface="Times New Roman"/>
            </a:endParaRPr>
          </a:p>
          <a:p>
            <a:pPr algn="just">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Recommend selling ’03,’04 into the market via assumption and assignment of the trade, with ‘02 expiring on March 31, 2002, at which time AIG should be invoiced.</a:t>
            </a:r>
            <a:endParaRPr b="0" lang="en-US" sz="1600" strike="noStrike" u="none">
              <a:solidFill>
                <a:srgbClr val="000000"/>
              </a:solidFill>
              <a:effectLst/>
              <a:uFillTx/>
              <a:latin typeface="Times New Roman"/>
            </a:endParaRPr>
          </a:p>
          <a:p>
            <a:pPr algn="just">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Estimated value = $3.7 million ($2.4 million for ’03,’04 and $1.3 million for ’02).</a:t>
            </a:r>
            <a:endParaRPr b="0" lang="en-US" sz="1600" strike="noStrike" u="none">
              <a:solidFill>
                <a:srgbClr val="000000"/>
              </a:solidFill>
              <a:effectLst/>
              <a:uFillTx/>
              <a:latin typeface="Times New Roman"/>
            </a:endParaRPr>
          </a:p>
          <a:p>
            <a:pPr algn="just">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Times New Roman"/>
              </a:rPr>
              <a:t>Note:</a:t>
            </a:r>
            <a:r>
              <a:rPr b="0" lang="en-US" sz="1600" strike="noStrike" u="none">
                <a:solidFill>
                  <a:srgbClr val="000000"/>
                </a:solidFill>
                <a:effectLst/>
                <a:uFillTx/>
                <a:latin typeface="Times New Roman"/>
                <a:ea typeface="Times New Roman"/>
              </a:rPr>
              <a:t> </a:t>
            </a:r>
            <a:r>
              <a:rPr b="0" lang="en-US" sz="1200" strike="noStrike" u="none">
                <a:solidFill>
                  <a:srgbClr val="000000"/>
                </a:solidFill>
                <a:effectLst/>
                <a:uFillTx/>
                <a:latin typeface="Times New Roman"/>
                <a:ea typeface="Times New Roman"/>
              </a:rPr>
              <a:t>The documentation of these trades contains a potential “glitch” that makes it unclear whether the $6 million cap is a yearly cap or an aggregate cap.  As AIG tried to trade out of these puts after having already paid out $6 million, we feel confident that they recognize the cap to be a per year cap.</a:t>
            </a:r>
            <a:endParaRPr b="0" lang="en-US" sz="1200" strike="noStrike" u="none">
              <a:solidFill>
                <a:srgbClr val="000000"/>
              </a:solidFill>
              <a:effectLst/>
              <a:uFillTx/>
              <a:latin typeface="Times New Roman"/>
            </a:endParaRPr>
          </a:p>
          <a:p>
            <a:pPr algn="just">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Palatino"/>
              </a:rPr>
              <a:t> </a:t>
            </a:r>
            <a:endParaRPr b="0" lang="en-US" sz="1600" strike="noStrike" u="none">
              <a:solidFill>
                <a:srgbClr val="000000"/>
              </a:solidFill>
              <a:effectLst/>
              <a:uFillTx/>
              <a:latin typeface="Times New Roman"/>
            </a:endParaRPr>
          </a:p>
        </p:txBody>
      </p:sp>
      <p:sp>
        <p:nvSpPr>
          <p:cNvPr id="87" name=""/>
          <p:cNvSpPr/>
          <p:nvPr/>
        </p:nvSpPr>
        <p:spPr>
          <a:xfrm>
            <a:off x="658800" y="210960"/>
            <a:ext cx="555156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Times New Roman"/>
              </a:rPr>
              <a:t>AIG HDD Puts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88" name=""/>
          <p:cNvSpPr/>
          <p:nvPr/>
        </p:nvSpPr>
        <p:spPr>
          <a:xfrm>
            <a:off x="0" y="623880"/>
            <a:ext cx="9144000" cy="275112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lvl="1"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p:txBody>
      </p:sp>
      <p:sp>
        <p:nvSpPr>
          <p:cNvPr id="89" name=""/>
          <p:cNvSpPr/>
          <p:nvPr/>
        </p:nvSpPr>
        <p:spPr>
          <a:xfrm>
            <a:off x="7040520" y="639720"/>
            <a:ext cx="18432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0" name=""/>
          <p:cNvSpPr/>
          <p:nvPr/>
        </p:nvSpPr>
        <p:spPr>
          <a:xfrm>
            <a:off x="7527960" y="236520"/>
            <a:ext cx="18396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1" name=""/>
          <p:cNvSpPr/>
          <p:nvPr/>
        </p:nvSpPr>
        <p:spPr>
          <a:xfrm>
            <a:off x="595440" y="6357960"/>
            <a:ext cx="801504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r" pos="7824960"/>
                <a:tab algn="l" pos="8229600"/>
                <a:tab algn="l" pos="9144000"/>
                <a:tab algn="l" pos="10058400"/>
              </a:tabLst>
            </a:pPr>
            <a:r>
              <a:rPr b="1" i="1" lang="en-US" sz="1400" strike="noStrike" u="none">
                <a:solidFill>
                  <a:srgbClr val="000000"/>
                </a:solidFill>
                <a:effectLst/>
                <a:uFillTx/>
                <a:latin typeface="Times New Roman"/>
              </a:rPr>
              <a:t>Confidential</a:t>
            </a:r>
            <a:r>
              <a:rPr b="1" i="1"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92" name=""/>
          <p:cNvSpPr/>
          <p:nvPr/>
        </p:nvSpPr>
        <p:spPr>
          <a:xfrm>
            <a:off x="674640" y="6186600"/>
            <a:ext cx="7786800" cy="380880"/>
          </a:xfrm>
          <a:prstGeom prst="rect">
            <a:avLst/>
          </a:prstGeom>
          <a:no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B859C20-8AB5-4FC0-A03E-8956A6F9025D}" type="slidenum">
              <a:rPr b="1"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93" name=""/>
          <p:cNvSpPr/>
          <p:nvPr/>
        </p:nvSpPr>
        <p:spPr>
          <a:xfrm>
            <a:off x="676440" y="6394320"/>
            <a:ext cx="370188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4" name=""/>
          <p:cNvSpPr/>
          <p:nvPr/>
        </p:nvSpPr>
        <p:spPr>
          <a:xfrm>
            <a:off x="4757760" y="6397560"/>
            <a:ext cx="370188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5" name=""/>
          <p:cNvSpPr/>
          <p:nvPr/>
        </p:nvSpPr>
        <p:spPr>
          <a:xfrm>
            <a:off x="703440" y="655560"/>
            <a:ext cx="7792920" cy="0"/>
          </a:xfrm>
          <a:prstGeom prst="line">
            <a:avLst/>
          </a:prstGeom>
          <a:ln w="255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6" name=""/>
          <p:cNvSpPr/>
          <p:nvPr/>
        </p:nvSpPr>
        <p:spPr>
          <a:xfrm>
            <a:off x="665280" y="936720"/>
            <a:ext cx="8178840" cy="42958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Transaction Details</a:t>
            </a:r>
            <a:endParaRPr b="0" lang="en-US" sz="1600" strike="noStrike" u="none">
              <a:solidFill>
                <a:srgbClr val="000000"/>
              </a:solidFill>
              <a:effectLst/>
              <a:uFillTx/>
              <a:latin typeface="Times New Roman"/>
            </a:endParaRPr>
          </a:p>
          <a:p>
            <a:pP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Index –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Precipitation and Gas Prices</a:t>
            </a:r>
            <a:endParaRPr b="0" lang="en-US" sz="1600" strike="noStrike" u="none">
              <a:solidFill>
                <a:srgbClr val="000000"/>
              </a:solidFill>
              <a:effectLst/>
              <a:uFillTx/>
              <a:latin typeface="Times New Roman"/>
            </a:endParaRPr>
          </a:p>
          <a:p>
            <a:pP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Locations –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Pacific House (Sacramento Area)</a:t>
            </a:r>
            <a:endParaRPr b="0" lang="en-US" sz="1600" strike="noStrike" u="none">
              <a:solidFill>
                <a:srgbClr val="000000"/>
              </a:solidFill>
              <a:effectLst/>
              <a:uFillTx/>
              <a:latin typeface="Times New Roman"/>
            </a:endParaRPr>
          </a:p>
          <a:p>
            <a:pP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Contract Period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October 1, 2001 to September 30, 2002</a:t>
            </a:r>
            <a:endParaRPr b="0" lang="en-US" sz="1600" strike="noStrike" u="none">
              <a:solidFill>
                <a:srgbClr val="000000"/>
              </a:solidFill>
              <a:effectLst/>
              <a:uFillTx/>
              <a:latin typeface="Times New Roman"/>
            </a:endParaRPr>
          </a:p>
          <a:p>
            <a:pP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October 1, 2002 to September 30, 2003</a:t>
            </a:r>
            <a:endParaRPr b="0" lang="en-US" sz="1600" strike="noStrike" u="none">
              <a:solidFill>
                <a:srgbClr val="000000"/>
              </a:solidFill>
              <a:effectLst/>
              <a:uFillTx/>
              <a:latin typeface="Times New Roman"/>
            </a:endParaRPr>
          </a:p>
          <a:p>
            <a:pP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Premium Paid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Costless </a:t>
            </a:r>
            <a:endParaRPr b="0" lang="en-US" sz="1600" strike="noStrike" u="none">
              <a:solidFill>
                <a:srgbClr val="000000"/>
              </a:solidFill>
              <a:effectLst/>
              <a:uFillTx/>
              <a:latin typeface="Times New Roman"/>
            </a:endParaRPr>
          </a:p>
          <a:p>
            <a:pP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MMBtu’s/inch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180,000</a:t>
            </a:r>
            <a:endParaRPr b="0" lang="en-US" sz="1600" strike="noStrike" u="none">
              <a:solidFill>
                <a:srgbClr val="000000"/>
              </a:solidFill>
              <a:effectLst/>
              <a:uFillTx/>
              <a:latin typeface="Times New Roman"/>
            </a:endParaRPr>
          </a:p>
          <a:p>
            <a:pPr algn="just">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Limit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Times New Roman"/>
                <a:ea typeface="Times New Roman"/>
              </a:rPr>
              <a:t>none</a:t>
            </a:r>
            <a:endParaRPr b="0" lang="en-US" sz="1600" strike="noStrike" u="none">
              <a:solidFill>
                <a:srgbClr val="000000"/>
              </a:solidFill>
              <a:effectLst/>
              <a:uFillTx/>
              <a:latin typeface="Times New Roman"/>
            </a:endParaRPr>
          </a:p>
          <a:p>
            <a:pPr algn="just">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Trade has not been terminated. Rainfall is running above normal.  As our upper strike is at normal, on a mark to market basis the position is well in the money.  This is a complex transaction; accordingly, it should be managed/negotiated by someone very familiar with the details.</a:t>
            </a:r>
            <a:endParaRPr b="0" lang="en-US" sz="1600" strike="noStrike" u="none">
              <a:solidFill>
                <a:srgbClr val="000000"/>
              </a:solidFill>
              <a:effectLst/>
              <a:uFillTx/>
              <a:latin typeface="Times New Roman"/>
            </a:endParaRPr>
          </a:p>
          <a:p>
            <a:pPr algn="just">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We have purchased rainfall puts to hedge this transaction.  Although out of the money this year, these puts do retain value.  The premium for the final year puts has not been paid.</a:t>
            </a:r>
            <a:endParaRPr b="0" lang="en-US" sz="1600" strike="noStrike" u="none">
              <a:solidFill>
                <a:srgbClr val="000000"/>
              </a:solidFill>
              <a:effectLst/>
              <a:uFillTx/>
              <a:latin typeface="Times New Roman"/>
            </a:endParaRPr>
          </a:p>
          <a:p>
            <a:pP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p:txBody>
      </p:sp>
      <p:sp>
        <p:nvSpPr>
          <p:cNvPr id="97" name=""/>
          <p:cNvSpPr/>
          <p:nvPr/>
        </p:nvSpPr>
        <p:spPr>
          <a:xfrm>
            <a:off x="658800" y="210960"/>
            <a:ext cx="782172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Times New Roman"/>
              </a:rPr>
              <a:t>SMUD Precipitation Contingent Gas Hedge</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9092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1999-10-06T10:43:29Z</dcterms:created>
  <dc:creator>tnoble2</dc:creator>
  <dc:description/>
  <dc:language>en-US</dc:language>
  <cp:lastModifiedBy>Bill Windle</cp:lastModifiedBy>
  <cp:lastPrinted>2001-04-20T18:00:11Z</cp:lastPrinted>
  <dcterms:modified xsi:type="dcterms:W3CDTF">2002-01-23T13:29:03Z</dcterms:modified>
  <cp:revision>725</cp:revision>
  <dc:subject/>
  <dc:title>—New Synthetic Insurance Company— </dc:title>
</cp:coreProperties>
</file>