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_rels/presentation.xml.rels" ContentType="application/vnd.openxmlformats-package.relationships+xml"/>
  <Override PartName="/ppt/media/image56.wmf" ContentType="image/x-wmf"/>
  <Override PartName="/ppt/media/image55.wmf" ContentType="image/x-wmf"/>
  <Override PartName="/ppt/media/image54.wmf" ContentType="image/x-wmf"/>
  <Override PartName="/ppt/media/image53.wmf" ContentType="image/x-wmf"/>
  <Override PartName="/ppt/media/image52.wmf" ContentType="image/x-wmf"/>
  <Override PartName="/ppt/media/image51.wmf" ContentType="image/x-wmf"/>
  <Override PartName="/ppt/media/image46.wmf" ContentType="image/x-wmf"/>
  <Override PartName="/ppt/media/image45.wmf" ContentType="image/x-wmf"/>
  <Override PartName="/ppt/media/image44.wmf" ContentType="image/x-wmf"/>
  <Override PartName="/ppt/media/image10.wmf" ContentType="image/x-wmf"/>
  <Override PartName="/ppt/media/image47.wmf" ContentType="image/x-wmf"/>
  <Override PartName="/ppt/media/image38.wmf" ContentType="image/x-wmf"/>
  <Override PartName="/ppt/media/image40.png" ContentType="image/png"/>
  <Override PartName="/ppt/media/image50.wmf" ContentType="image/x-wmf"/>
  <Override PartName="/ppt/media/image1.jpeg" ContentType="image/jpeg"/>
  <Override PartName="/ppt/media/image6.wmf" ContentType="image/x-wmf"/>
  <Override PartName="/ppt/media/image15.wmf" ContentType="image/x-wmf"/>
  <Override PartName="/ppt/media/image14.wmf" ContentType="image/x-wmf"/>
  <Override PartName="/ppt/media/image19.wmf" ContentType="image/x-wmf"/>
  <Override PartName="/ppt/media/image61.wmf" ContentType="image/x-wmf"/>
  <Override PartName="/ppt/media/image21.wmf" ContentType="image/x-wmf"/>
  <Override PartName="/ppt/media/image58.wmf" ContentType="image/x-wmf"/>
  <Override PartName="/ppt/media/image22.wmf" ContentType="image/x-wmf"/>
  <Override PartName="/ppt/media/image59.wmf" ContentType="image/x-wmf"/>
  <Override PartName="/ppt/media/image68.wmf" ContentType="image/x-wmf"/>
  <Override PartName="/ppt/media/image31.wmf" ContentType="image/x-wmf"/>
  <Override PartName="/ppt/media/image67.wmf" ContentType="image/x-wmf"/>
  <Override PartName="/ppt/media/image30.wmf" ContentType="image/x-wmf"/>
  <Override PartName="/ppt/media/image66.wmf" ContentType="image/x-wmf"/>
  <Override PartName="/ppt/media/image29.wmf" ContentType="image/x-wmf"/>
  <Override PartName="/ppt/media/image65.wmf" ContentType="image/x-wmf"/>
  <Override PartName="/ppt/media/image28.wmf" ContentType="image/x-wmf"/>
  <Override PartName="/ppt/media/image25.wmf" ContentType="image/x-wmf"/>
  <Override PartName="/ppt/media/image62.wmf" ContentType="image/x-wmf"/>
  <Override PartName="/ppt/media/image64.wmf" ContentType="image/x-wmf"/>
  <Override PartName="/ppt/media/image27.wmf" ContentType="image/x-wmf"/>
  <Override PartName="/ppt/media/image24.wmf" ContentType="image/x-wmf"/>
  <Override PartName="/ppt/media/image63.wmf" ContentType="image/x-wmf"/>
  <Override PartName="/ppt/media/image26.wmf" ContentType="image/x-wmf"/>
  <Override PartName="/ppt/media/image23.wmf" ContentType="image/x-wmf"/>
  <Override PartName="/ppt/media/image60.wmf" ContentType="image/x-wmf"/>
  <Override PartName="/ppt/media/image16.wmf" ContentType="image/x-wmf"/>
  <Override PartName="/ppt/media/image7.wmf" ContentType="image/x-wmf"/>
  <Override PartName="/ppt/media/image39.wmf" ContentType="image/x-wmf"/>
  <Override PartName="/ppt/media/image34.wmf" ContentType="image/x-wmf"/>
  <Override PartName="/ppt/media/image2.wmf" ContentType="image/x-wmf"/>
  <Override PartName="/ppt/media/image11.wmf" ContentType="image/x-wmf"/>
  <Override PartName="/ppt/media/image5.jpeg" ContentType="image/jpeg"/>
  <Override PartName="/ppt/media/image48.wmf" ContentType="image/x-wmf"/>
  <Override PartName="/ppt/media/image17.wmf" ContentType="image/x-wmf"/>
  <Override PartName="/ppt/media/image8.wmf" ContentType="image/x-wmf"/>
  <Override PartName="/ppt/media/image35.wmf" ContentType="image/x-wmf"/>
  <Override PartName="/ppt/media/image3.wmf" ContentType="image/x-wmf"/>
  <Override PartName="/ppt/media/image12.wmf" ContentType="image/x-wmf"/>
  <Override PartName="/ppt/media/image49.wmf" ContentType="image/x-wmf"/>
  <Override PartName="/ppt/media/image20.wmf" ContentType="image/x-wmf"/>
  <Override PartName="/ppt/media/image57.wmf" ContentType="image/x-wmf"/>
  <Override PartName="/ppt/media/image18.wmf" ContentType="image/x-wmf"/>
  <Override PartName="/ppt/media/image9.wmf" ContentType="image/x-wmf"/>
  <Override PartName="/ppt/media/image36.wmf" ContentType="image/x-wmf"/>
  <Override PartName="/ppt/media/image4.wmf" ContentType="image/x-wmf"/>
  <Override PartName="/ppt/media/image13.wmf" ContentType="image/x-wmf"/>
  <Override PartName="/ppt/media/image32.wmf" ContentType="image/x-wmf"/>
  <Override PartName="/ppt/media/image33.wmf" ContentType="image/x-wmf"/>
  <Override PartName="/ppt/media/image37.wmf" ContentType="image/x-wmf"/>
  <Override PartName="/ppt/media/image41.wmf" ContentType="image/x-wmf"/>
  <Override PartName="/ppt/media/image42.wmf" ContentType="image/x-wmf"/>
  <Override PartName="/ppt/media/image43.wmf" ContentType="image/x-wmf"/>
  <Override PartName="/ppt/embeddings/oleObject1.xlsx" ContentType="application/vnd.openxmlformats-officedocument.spreadsheetml.sheet"/>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26.xml" ContentType="application/vnd.openxmlformats-officedocument.presentationml.slide+xml"/>
  <Override PartName="/ppt/slides/slide63.xml" ContentType="application/vnd.openxmlformats-officedocument.presentationml.slide+xml"/>
  <Override PartName="/ppt/slides/slide27.xml" ContentType="application/vnd.openxmlformats-officedocument.presentationml.slide+xml"/>
  <Override PartName="/ppt/slides/slide64.xml" ContentType="application/vnd.openxmlformats-officedocument.presentationml.slide+xml"/>
  <Override PartName="/ppt/slides/slide28.xml" ContentType="application/vnd.openxmlformats-officedocument.presentationml.slide+xml"/>
  <Override PartName="/ppt/slides/slide70.xml" ContentType="application/vnd.openxmlformats-officedocument.presentationml.slide+xml"/>
  <Override PartName="/ppt/slides/slide65.xml" ContentType="application/vnd.openxmlformats-officedocument.presentationml.slide+xml"/>
  <Override PartName="/ppt/slides/slide29.xml" ContentType="application/vnd.openxmlformats-officedocument.presentationml.slide+xml"/>
  <Override PartName="/ppt/slides/_rels/slide13.xml.rels" ContentType="application/vnd.openxmlformats-package.relationships+xml"/>
  <Override PartName="/ppt/slides/_rels/slide59.xml.rels" ContentType="application/vnd.openxmlformats-package.relationships+xml"/>
  <Override PartName="/ppt/slides/_rels/slide22.xml.rels" ContentType="application/vnd.openxmlformats-package.relationships+xml"/>
  <Override PartName="/ppt/slides/_rels/slide5.xml.rels" ContentType="application/vnd.openxmlformats-package.relationships+xml"/>
  <Override PartName="/ppt/slides/_rels/slide84.xml.rels" ContentType="application/vnd.openxmlformats-package.relationships+xml"/>
  <Override PartName="/ppt/slides/_rels/slide19.xml.rels" ContentType="application/vnd.openxmlformats-package.relationships+xml"/>
  <Override PartName="/ppt/slides/_rels/slide49.xml.rels" ContentType="application/vnd.openxmlformats-package.relationships+xml"/>
  <Override PartName="/ppt/slides/_rels/slide12.xml.rels" ContentType="application/vnd.openxmlformats-package.relationships+xml"/>
  <Override PartName="/ppt/slides/_rels/slide58.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83.xml.rels" ContentType="application/vnd.openxmlformats-package.relationships+xml"/>
  <Override PartName="/ppt/slides/_rels/slide18.xml.rels" ContentType="application/vnd.openxmlformats-package.relationships+xml"/>
  <Override PartName="/ppt/slides/_rels/slide48.xml.rels" ContentType="application/vnd.openxmlformats-package.relationships+xml"/>
  <Override PartName="/ppt/slides/_rels/slide11.xml.rels" ContentType="application/vnd.openxmlformats-package.relationships+xml"/>
  <Override PartName="/ppt/slides/_rels/slide57.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82.xml.rels" ContentType="application/vnd.openxmlformats-package.relationships+xml"/>
  <Override PartName="/ppt/slides/_rels/slide47.xml.rels" ContentType="application/vnd.openxmlformats-package.relationships+xml"/>
  <Override PartName="/ppt/slides/_rels/slide10.xml.rels" ContentType="application/vnd.openxmlformats-package.relationships+xml"/>
  <Override PartName="/ppt/slides/_rels/slide2.xml.rels" ContentType="application/vnd.openxmlformats-package.relationships+xml"/>
  <Override PartName="/ppt/slides/_rels/slide8.xml.rels" ContentType="application/vnd.openxmlformats-package.relationships+xml"/>
  <Override PartName="/ppt/slides/_rels/slide60.xml.rels" ContentType="application/vnd.openxmlformats-package.relationships+xml"/>
  <Override PartName="/ppt/slides/_rels/slide61.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62.xml.rels" ContentType="application/vnd.openxmlformats-package.relationships+xml"/>
  <Override PartName="/ppt/slides/_rels/slide25.xml.rels" ContentType="application/vnd.openxmlformats-package.relationships+xml"/>
  <Override PartName="/ppt/slides/_rels/slide30.xml.rels" ContentType="application/vnd.openxmlformats-package.relationships+xml"/>
  <Override PartName="/ppt/slides/_rels/slide67.xml.rels" ContentType="application/vnd.openxmlformats-package.relationships+xml"/>
  <Override PartName="/ppt/slides/_rels/slide31.xml.rels" ContentType="application/vnd.openxmlformats-package.relationships+xml"/>
  <Override PartName="/ppt/slides/_rels/slide68.xml.rels" ContentType="application/vnd.openxmlformats-package.relationships+xml"/>
  <Override PartName="/ppt/slides/_rels/slide32.xml.rels" ContentType="application/vnd.openxmlformats-package.relationships+xml"/>
  <Override PartName="/ppt/slides/_rels/slide69.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35.xml.rels" ContentType="application/vnd.openxmlformats-package.relationships+xml"/>
  <Override PartName="/ppt/slides/_rels/slide36.xml.rels" ContentType="application/vnd.openxmlformats-package.relationships+xml"/>
  <Override PartName="/ppt/slides/_rels/slide37.xml.rels" ContentType="application/vnd.openxmlformats-package.relationships+xml"/>
  <Override PartName="/ppt/slides/_rels/slide56.xml.rels" ContentType="application/vnd.openxmlformats-package.relationships+xml"/>
  <Override PartName="/ppt/slides/_rels/slide44.xml.rels" ContentType="application/vnd.openxmlformats-package.relationships+xml"/>
  <Override PartName="/ppt/slides/_rels/slide55.xml.rels" ContentType="application/vnd.openxmlformats-package.relationships+xml"/>
  <Override PartName="/ppt/slides/_rels/slide43.xml.rels" ContentType="application/vnd.openxmlformats-package.relationships+xml"/>
  <Override PartName="/ppt/slides/_rels/slide54.xml.rels" ContentType="application/vnd.openxmlformats-package.relationships+xml"/>
  <Override PartName="/ppt/slides/_rels/slide42.xml.rels" ContentType="application/vnd.openxmlformats-package.relationships+xml"/>
  <Override PartName="/ppt/slides/_rels/slide79.xml.rels" ContentType="application/vnd.openxmlformats-package.relationships+xml"/>
  <Override PartName="/ppt/slides/_rels/slide53.xml.rels" ContentType="application/vnd.openxmlformats-package.relationships+xml"/>
  <Override PartName="/ppt/slides/_rels/slide39.xml.rels" ContentType="application/vnd.openxmlformats-package.relationships+xml"/>
  <Override PartName="/ppt/slides/_rels/slide16.xml.rels" ContentType="application/vnd.openxmlformats-package.relationships+xml"/>
  <Override PartName="/ppt/slides/_rels/slide81.xml.rels" ContentType="application/vnd.openxmlformats-package.relationships+xml"/>
  <Override PartName="/ppt/slides/_rels/slide41.xml.rels" ContentType="application/vnd.openxmlformats-package.relationships+xml"/>
  <Override PartName="/ppt/slides/_rels/slide78.xml.rels" ContentType="application/vnd.openxmlformats-package.relationships+xml"/>
  <Override PartName="/ppt/slides/_rels/slide52.xml.rels" ContentType="application/vnd.openxmlformats-package.relationships+xml"/>
  <Override PartName="/ppt/slides/_rels/slide38.xml.rels" ContentType="application/vnd.openxmlformats-package.relationships+xml"/>
  <Override PartName="/ppt/slides/_rels/slide40.xml.rels" ContentType="application/vnd.openxmlformats-package.relationships+xml"/>
  <Override PartName="/ppt/slides/_rels/slide77.xml.rels" ContentType="application/vnd.openxmlformats-package.relationships+xml"/>
  <Override PartName="/ppt/slides/_rels/slide14.xml.rels" ContentType="application/vnd.openxmlformats-package.relationships+xml"/>
  <Override PartName="/ppt/slides/_rels/slide51.xml.rels" ContentType="application/vnd.openxmlformats-package.relationships+xml"/>
  <Override PartName="/ppt/slides/_rels/slide50.xml.rels" ContentType="application/vnd.openxmlformats-package.relationships+xml"/>
  <Override PartName="/ppt/slides/_rels/slide45.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63.xml.rels" ContentType="application/vnd.openxmlformats-package.relationships+xml"/>
  <Override PartName="/ppt/slides/_rels/slide27.xml.rels" ContentType="application/vnd.openxmlformats-package.relationships+xml"/>
  <Override PartName="/ppt/slides/_rels/slide64.xml.rels" ContentType="application/vnd.openxmlformats-package.relationships+xml"/>
  <Override PartName="/ppt/slides/_rels/slide28.xml.rels" ContentType="application/vnd.openxmlformats-package.relationships+xml"/>
  <Override PartName="/ppt/slides/_rels/slide70.xml.rels" ContentType="application/vnd.openxmlformats-package.relationships+xml"/>
  <Override PartName="/ppt/slides/_rels/slide65.xml.rels" ContentType="application/vnd.openxmlformats-package.relationships+xml"/>
  <Override PartName="/ppt/slides/_rels/slide71.xml.rels" ContentType="application/vnd.openxmlformats-package.relationships+xml"/>
  <Override PartName="/ppt/slides/_rels/slide1.xml.rels" ContentType="application/vnd.openxmlformats-package.relationships+xml"/>
  <Override PartName="/ppt/slides/_rels/slide29.xml.rels" ContentType="application/vnd.openxmlformats-package.relationships+xml"/>
  <Override PartName="/ppt/slides/_rels/slide66.xml.rels" ContentType="application/vnd.openxmlformats-package.relationships+xml"/>
  <Override PartName="/ppt/slides/_rels/slide80.xml.rels" ContentType="application/vnd.openxmlformats-package.relationships+xml"/>
  <Override PartName="/ppt/slides/_rels/slide15.xml.rels" ContentType="application/vnd.openxmlformats-package.relationships+xml"/>
  <Override PartName="/ppt/slides/_rels/slide6.xml.rels" ContentType="application/vnd.openxmlformats-package.relationships+xml"/>
  <Override PartName="/ppt/slides/_rels/slide23.xml.rels" ContentType="application/vnd.openxmlformats-package.relationships+xml"/>
  <Override PartName="/ppt/slides/_rels/slide76.xml.rels" ContentType="application/vnd.openxmlformats-package.relationships+xml"/>
  <Override PartName="/ppt/slides/_rels/slide75.xml.rels" ContentType="application/vnd.openxmlformats-package.relationships+xml"/>
  <Override PartName="/ppt/slides/_rels/slide74.xml.rels" ContentType="application/vnd.openxmlformats-package.relationships+xml"/>
  <Override PartName="/ppt/slides/_rels/slide73.xml.rels" ContentType="application/vnd.openxmlformats-package.relationships+xml"/>
  <Override PartName="/ppt/slides/_rels/slide72.xml.rels" ContentType="application/vnd.openxmlformats-package.relationships+xml"/>
  <Override PartName="/ppt/slides/_rels/slide46.xml.rels" ContentType="application/vnd.openxmlformats-package.relationships+xml"/>
  <Override PartName="/ppt/slides/slide71.xml" ContentType="application/vnd.openxmlformats-officedocument.presentationml.slide+xml"/>
  <Override PartName="/ppt/slides/slide66.xml" ContentType="application/vnd.openxmlformats-officedocument.presentationml.slide+xml"/>
  <Override PartName="/ppt/slides/slide79.xml" ContentType="application/vnd.openxmlformats-officedocument.presentationml.slide+xml"/>
  <Override PartName="/ppt/slides/slide67.xml" ContentType="application/vnd.openxmlformats-officedocument.presentationml.slide+xml"/>
  <Override PartName="/ppt/slides/slide15.xml" ContentType="application/vnd.openxmlformats-officedocument.presentationml.slide+xml"/>
  <Override PartName="/ppt/slides/slide80.xml" ContentType="application/vnd.openxmlformats-officedocument.presentationml.slide+xml"/>
  <Override PartName="/ppt/slides/slide78.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1.xml" ContentType="application/vnd.openxmlformats-officedocument.presentationml.slide+xml"/>
  <Override PartName="/ppt/slides/slide46.xml" ContentType="application/vnd.openxmlformats-officedocument.presentationml.slide+xml"/>
  <Override PartName="/ppt/slides/slide81.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47.xml" ContentType="application/vnd.openxmlformats-officedocument.presentationml.slide+xml"/>
  <Override PartName="/ppt/slides/slide82.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48.xml" ContentType="application/vnd.openxmlformats-officedocument.presentationml.slide+xml"/>
  <Override PartName="/ppt/slides/slide20.xml" ContentType="application/vnd.openxmlformats-officedocument.presentationml.slide+xml"/>
  <Override PartName="/ppt/slides/slide57.xml" ContentType="application/vnd.openxmlformats-officedocument.presentationml.slide+xml"/>
  <Override PartName="/ppt/slides/slide18.xml" ContentType="application/vnd.openxmlformats-officedocument.presentationml.slide+xml"/>
  <Override PartName="/ppt/slides/slide83.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49.xml" ContentType="application/vnd.openxmlformats-officedocument.presentationml.slide+xml"/>
  <Override PartName="/ppt/slides/slide21.xml" ContentType="application/vnd.openxmlformats-officedocument.presentationml.slide+xml"/>
  <Override PartName="/ppt/slides/slide58.xml" ContentType="application/vnd.openxmlformats-officedocument.presentationml.slide+xml"/>
  <Override PartName="/ppt/slides/slide19.xml" ContentType="application/vnd.openxmlformats-officedocument.presentationml.slide+xml"/>
  <Override PartName="/ppt/slides/slide84.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22.xml" ContentType="application/vnd.openxmlformats-officedocument.presentationml.slide+xml"/>
  <Override PartName="/ppt/slides/slide59.xml" ContentType="application/vnd.openxmlformats-officedocument.presentationml.slide+xml"/>
  <Override PartName="/ppt/slides/slide23.xml" ContentType="application/vnd.openxmlformats-officedocument.presentationml.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Lst>
  <p:sldSz cx="9144000" cy="6858000"/>
  <p:notesSz cx="6983413" cy="92694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wmf"/><Relationship Id="rId4" Type="http://schemas.openxmlformats.org/officeDocument/2006/relationships/image" Target="../media/image3.wmf"/><Relationship Id="rId5" Type="http://schemas.openxmlformats.org/officeDocument/2006/relationships/image" Target="../media/image4.wmf"/>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wmf"/><Relationship Id="rId4" Type="http://schemas.openxmlformats.org/officeDocument/2006/relationships/image" Target="../media/image3.wmf"/><Relationship Id="rId5" Type="http://schemas.openxmlformats.org/officeDocument/2006/relationships/image" Target="../media/image4.wmf"/>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3.wmf"/>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p:bg>
      <p:bgPr>
        <a:solidFill>
          <a:srgbClr val="ffffff"/>
        </a:solidFill>
      </p:bgPr>
    </p:bg>
    <p:spTree>
      <p:nvGrpSpPr>
        <p:cNvPr id="1" name=""/>
        <p:cNvGrpSpPr/>
        <p:nvPr/>
      </p:nvGrpSpPr>
      <p:grpSpPr>
        <a:xfrm>
          <a:off x="0" y="0"/>
          <a:ext cx="0" cy="0"/>
          <a:chOff x="0" y="0"/>
          <a:chExt cx="0" cy="0"/>
        </a:xfrm>
      </p:grpSpPr>
      <p:pic>
        <p:nvPicPr>
          <p:cNvPr id="0" name="CERAMASTHEAD" descr=""/>
          <p:cNvPicPr/>
          <p:nvPr/>
        </p:nvPicPr>
        <p:blipFill>
          <a:blip r:embed="rId2"/>
          <a:stretch/>
        </p:blipFill>
        <p:spPr>
          <a:xfrm>
            <a:off x="0" y="0"/>
            <a:ext cx="9144000" cy="1482840"/>
          </a:xfrm>
          <a:prstGeom prst="rect">
            <a:avLst/>
          </a:prstGeom>
          <a:noFill/>
          <a:ln w="0">
            <a:noFill/>
          </a:ln>
        </p:spPr>
      </p:pic>
      <p:sp>
        <p:nvSpPr>
          <p:cNvPr id="1" name="PlaceHolder 1"/>
          <p:cNvSpPr>
            <a:spLocks noGrp="1"/>
          </p:cNvSpPr>
          <p:nvPr>
            <p:ph type="title"/>
          </p:nvPr>
        </p:nvSpPr>
        <p:spPr>
          <a:xfrm>
            <a:off x="1447920" y="0"/>
            <a:ext cx="7696080" cy="14241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Click to edit the title text format</a:t>
            </a:r>
            <a:endParaRPr b="1" lang="en-US" sz="3200" strike="noStrike" u="none">
              <a:solidFill>
                <a:srgbClr val="993300"/>
              </a:solidFill>
              <a:effectLst/>
              <a:uFillTx/>
              <a:latin typeface="Arial Black"/>
            </a:endParaRPr>
          </a:p>
        </p:txBody>
      </p:sp>
      <p:sp>
        <p:nvSpPr>
          <p:cNvPr id="2" name="PlaceHolder 2"/>
          <p:cNvSpPr>
            <a:spLocks noGrp="1"/>
          </p:cNvSpPr>
          <p:nvPr>
            <p:ph type="body"/>
          </p:nvPr>
        </p:nvSpPr>
        <p:spPr>
          <a:xfrm>
            <a:off x="685800" y="1981080"/>
            <a:ext cx="8153280" cy="4114800"/>
          </a:xfrm>
          <a:prstGeom prst="rect">
            <a:avLst/>
          </a:prstGeom>
          <a:noFill/>
          <a:ln w="0">
            <a:noFill/>
          </a:ln>
        </p:spPr>
        <p:txBody>
          <a:bodyPr lIns="90000" rIns="90000" tIns="46800" bIns="46800" anchor="t">
            <a:normAutofit/>
          </a:bodyPr>
          <a:p>
            <a:pPr marL="343080" indent="-343080">
              <a:spcBef>
                <a:spcPts val="125"/>
              </a:spcBef>
              <a:spcAft>
                <a:spcPts val="125"/>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Click to edit the outline text format</a:t>
            </a:r>
            <a:endParaRPr b="1" lang="en-US" sz="2000" strike="noStrike" u="none">
              <a:solidFill>
                <a:srgbClr val="000000"/>
              </a:solidFill>
              <a:effectLst/>
              <a:uFillTx/>
              <a:latin typeface="Arial"/>
            </a:endParaRPr>
          </a:p>
          <a:p>
            <a:pPr lvl="1" marL="743040" indent="-285840">
              <a:spcBef>
                <a:spcPts val="125"/>
              </a:spcBef>
              <a:spcAft>
                <a:spcPts val="125"/>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Second Outline Level</a:t>
            </a:r>
            <a:endParaRPr b="1" lang="en-US" sz="2000" strike="noStrike" u="none">
              <a:solidFill>
                <a:srgbClr val="000000"/>
              </a:solidFill>
              <a:effectLst/>
              <a:uFillTx/>
              <a:latin typeface="Arial"/>
            </a:endParaRPr>
          </a:p>
          <a:p>
            <a:pPr lvl="2" marL="1143000" indent="-228600">
              <a:spcBef>
                <a:spcPts val="125"/>
              </a:spcBef>
              <a:spcAft>
                <a:spcPts val="125"/>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Third Outline Level</a:t>
            </a:r>
            <a:endParaRPr b="1" lang="en-US" sz="2000" strike="noStrike" u="none">
              <a:solidFill>
                <a:srgbClr val="000000"/>
              </a:solidFill>
              <a:effectLst/>
              <a:uFillTx/>
              <a:latin typeface="Arial"/>
            </a:endParaRPr>
          </a:p>
          <a:p>
            <a:pPr lvl="3" marL="1600200" indent="-228600">
              <a:spcBef>
                <a:spcPts val="125"/>
              </a:spcBef>
              <a:spcAft>
                <a:spcPts val="125"/>
              </a:spcAft>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Fourth Outline Level</a:t>
            </a:r>
            <a:endParaRPr b="1" lang="en-US" sz="2000" strike="noStrike" u="none">
              <a:solidFill>
                <a:srgbClr val="000000"/>
              </a:solidFill>
              <a:effectLst/>
              <a:uFillTx/>
              <a:latin typeface="Arial"/>
            </a:endParaRPr>
          </a:p>
          <a:p>
            <a:pPr lvl="4" marL="2057400" indent="-228600">
              <a:spcBef>
                <a:spcPts val="125"/>
              </a:spcBef>
              <a:spcAft>
                <a:spcPts val="125"/>
              </a:spcAft>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Fifth Outline Level</a:t>
            </a:r>
            <a:endParaRPr b="1" lang="en-US" sz="2000" strike="noStrike" u="none">
              <a:solidFill>
                <a:srgbClr val="000000"/>
              </a:solidFill>
              <a:effectLst/>
              <a:uFillTx/>
              <a:latin typeface="Arial"/>
            </a:endParaRPr>
          </a:p>
          <a:p>
            <a:pPr lvl="5" marL="2057400" indent="-228600">
              <a:spcBef>
                <a:spcPts val="125"/>
              </a:spcBef>
              <a:spcAft>
                <a:spcPts val="125"/>
              </a:spcAft>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Sixth Outline Level</a:t>
            </a:r>
            <a:endParaRPr b="1" lang="en-US" sz="2000" strike="noStrike" u="none">
              <a:solidFill>
                <a:srgbClr val="000000"/>
              </a:solidFill>
              <a:effectLst/>
              <a:uFillTx/>
              <a:latin typeface="Arial"/>
            </a:endParaRPr>
          </a:p>
          <a:p>
            <a:pPr lvl="6" marL="2057400" indent="-228600">
              <a:spcBef>
                <a:spcPts val="125"/>
              </a:spcBef>
              <a:spcAft>
                <a:spcPts val="125"/>
              </a:spcAft>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Seventh Outline Level</a:t>
            </a:r>
            <a:endParaRPr b="1" lang="en-US" sz="2000" strike="noStrike" u="none">
              <a:solidFill>
                <a:srgbClr val="000000"/>
              </a:solidFill>
              <a:effectLst/>
              <a:uFillTx/>
              <a:latin typeface="Arial"/>
            </a:endParaRPr>
          </a:p>
        </p:txBody>
      </p:sp>
      <p:pic>
        <p:nvPicPr>
          <p:cNvPr id="3" name="" descr=""/>
          <p:cNvPicPr/>
          <p:nvPr/>
        </p:nvPicPr>
        <p:blipFill>
          <a:blip r:embed="rId3"/>
          <a:stretch/>
        </p:blipFill>
        <p:spPr>
          <a:xfrm>
            <a:off x="0" y="1447920"/>
            <a:ext cx="9144000" cy="81000"/>
          </a:xfrm>
          <a:prstGeom prst="rect">
            <a:avLst/>
          </a:prstGeom>
          <a:noFill/>
          <a:ln w="0">
            <a:noFill/>
          </a:ln>
        </p:spPr>
      </p:pic>
      <p:pic>
        <p:nvPicPr>
          <p:cNvPr id="4" name="" descr=""/>
          <p:cNvPicPr/>
          <p:nvPr/>
        </p:nvPicPr>
        <p:blipFill>
          <a:blip r:embed="rId4"/>
          <a:stretch/>
        </p:blipFill>
        <p:spPr>
          <a:xfrm>
            <a:off x="7743960" y="6310440"/>
            <a:ext cx="1207800" cy="317520"/>
          </a:xfrm>
          <a:prstGeom prst="rect">
            <a:avLst/>
          </a:prstGeom>
          <a:noFill/>
          <a:ln w="0">
            <a:noFill/>
          </a:ln>
        </p:spPr>
      </p:pic>
      <p:pic>
        <p:nvPicPr>
          <p:cNvPr id="5" name="" descr=""/>
          <p:cNvPicPr/>
          <p:nvPr/>
        </p:nvPicPr>
        <p:blipFill>
          <a:blip r:embed="rId5"/>
          <a:stretch/>
        </p:blipFill>
        <p:spPr>
          <a:xfrm>
            <a:off x="125280" y="276120"/>
            <a:ext cx="1220760" cy="1017720"/>
          </a:xfrm>
          <a:prstGeom prst="rect">
            <a:avLst/>
          </a:prstGeom>
          <a:noFill/>
          <a:ln w="0">
            <a:noFill/>
          </a:ln>
        </p:spPr>
      </p:pic>
      <p:sp>
        <p:nvSpPr>
          <p:cNvPr id="6" name="PlaceHolder 3"/>
          <p:cNvSpPr>
            <a:spLocks noGrp="1"/>
          </p:cNvSpPr>
          <p:nvPr>
            <p:ph type="ftr" idx="1"/>
          </p:nvPr>
        </p:nvSpPr>
        <p:spPr>
          <a:xfrm>
            <a:off x="33120" y="33120"/>
            <a:ext cx="2971800" cy="228600"/>
          </a:xfrm>
          <a:prstGeom prst="rect">
            <a:avLst/>
          </a:prstGeom>
          <a:noFill/>
          <a:ln w="0">
            <a:noFill/>
          </a:ln>
        </p:spPr>
        <p:txBody>
          <a:bodyPr lIns="90000" rIns="90000" tIns="46800" bIns="46800" anchor="t">
            <a:noAutofit/>
          </a:bodyPr>
          <a:lstStyle>
            <a:lvl1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800" strike="noStrike" u="none">
                <a:solidFill>
                  <a:srgbClr val="000000"/>
                </a:solidFill>
                <a:effectLst/>
                <a:uFillTx/>
                <a:latin typeface="Arial"/>
              </a:defRPr>
            </a:lvl1pPr>
          </a:lstStyle>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&lt;footer&gt;</a:t>
            </a:r>
            <a:endParaRPr b="0" lang="en-US" sz="800" strike="noStrike" u="none">
              <a:solidFill>
                <a:srgbClr val="000000"/>
              </a:solidFill>
              <a:effectLst/>
              <a:uFillTx/>
              <a:latin typeface="Times New Roman"/>
            </a:endParaRPr>
          </a:p>
        </p:txBody>
      </p:sp>
      <p:sp>
        <p:nvSpPr>
          <p:cNvPr id="7" name="PlaceHolder 4"/>
          <p:cNvSpPr>
            <a:spLocks noGrp="1"/>
          </p:cNvSpPr>
          <p:nvPr>
            <p:ph type="sldNum" idx="2"/>
          </p:nvPr>
        </p:nvSpPr>
        <p:spPr>
          <a:xfrm>
            <a:off x="7238880" y="0"/>
            <a:ext cx="1905120" cy="457200"/>
          </a:xfrm>
          <a:prstGeom prst="rect">
            <a:avLst/>
          </a:prstGeom>
          <a:noFill/>
          <a:ln w="0">
            <a:noFill/>
          </a:ln>
        </p:spPr>
        <p:txBody>
          <a:bodyPr lIns="90000" rIns="90000" tIns="46800" bIns="46800" anchor="t">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000000"/>
                </a:solidFill>
                <a:effectLst/>
                <a:uFillTx/>
                <a:latin typeface="Arial"/>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B0C8F5B-B477-419E-AADD-45EE0A5B5746}" type="slidenum">
              <a:rPr b="1" lang="en-US" sz="1200" strike="noStrike" u="none">
                <a:solidFill>
                  <a:srgbClr val="000000"/>
                </a:solidFill>
                <a:effectLst/>
                <a:uFillTx/>
                <a:latin typeface="Arial"/>
              </a:rPr>
              <a:t>&lt;number&gt;</a:t>
            </a:fld>
            <a:endParaRPr b="0" lang="en-US" sz="1200" strike="noStrike" u="none">
              <a:solidFill>
                <a:srgbClr val="000000"/>
              </a:solidFill>
              <a:effectLst/>
              <a:uFillTx/>
              <a:latin typeface="Times New Roman"/>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bg>
      <p:bgPr>
        <a:solidFill>
          <a:srgbClr val="ffffff"/>
        </a:solidFill>
      </p:bgPr>
    </p:bg>
    <p:spTree>
      <p:nvGrpSpPr>
        <p:cNvPr id="1" name=""/>
        <p:cNvGrpSpPr/>
        <p:nvPr/>
      </p:nvGrpSpPr>
      <p:grpSpPr>
        <a:xfrm>
          <a:off x="0" y="0"/>
          <a:ext cx="0" cy="0"/>
          <a:chOff x="0" y="0"/>
          <a:chExt cx="0" cy="0"/>
        </a:xfrm>
      </p:grpSpPr>
      <p:pic>
        <p:nvPicPr>
          <p:cNvPr id="8" name="CERAMASTHEAD" descr=""/>
          <p:cNvPicPr/>
          <p:nvPr/>
        </p:nvPicPr>
        <p:blipFill>
          <a:blip r:embed="rId2"/>
          <a:stretch/>
        </p:blipFill>
        <p:spPr>
          <a:xfrm>
            <a:off x="0" y="0"/>
            <a:ext cx="9144000" cy="1482840"/>
          </a:xfrm>
          <a:prstGeom prst="rect">
            <a:avLst/>
          </a:prstGeom>
          <a:noFill/>
          <a:ln w="0">
            <a:noFill/>
          </a:ln>
        </p:spPr>
      </p:pic>
      <p:sp>
        <p:nvSpPr>
          <p:cNvPr id="9" name="PlaceHolder 1"/>
          <p:cNvSpPr>
            <a:spLocks noGrp="1"/>
          </p:cNvSpPr>
          <p:nvPr>
            <p:ph type="title"/>
          </p:nvPr>
        </p:nvSpPr>
        <p:spPr>
          <a:xfrm>
            <a:off x="1447920" y="0"/>
            <a:ext cx="7696080" cy="14241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Click to edit the title text format</a:t>
            </a:r>
            <a:endParaRPr b="1" lang="en-US" sz="3200" strike="noStrike" u="none">
              <a:solidFill>
                <a:srgbClr val="993300"/>
              </a:solidFill>
              <a:effectLst/>
              <a:uFillTx/>
              <a:latin typeface="Arial Black"/>
            </a:endParaRPr>
          </a:p>
        </p:txBody>
      </p:sp>
      <p:sp>
        <p:nvSpPr>
          <p:cNvPr id="10" name="PlaceHolder 2"/>
          <p:cNvSpPr>
            <a:spLocks noGrp="1"/>
          </p:cNvSpPr>
          <p:nvPr>
            <p:ph type="body"/>
          </p:nvPr>
        </p:nvSpPr>
        <p:spPr>
          <a:xfrm>
            <a:off x="685800" y="1981080"/>
            <a:ext cx="8153280" cy="4114800"/>
          </a:xfrm>
          <a:prstGeom prst="rect">
            <a:avLst/>
          </a:prstGeom>
          <a:noFill/>
          <a:ln w="0">
            <a:noFill/>
          </a:ln>
        </p:spPr>
        <p:txBody>
          <a:bodyPr lIns="90000" rIns="90000" tIns="46800" bIns="46800" anchor="t">
            <a:normAutofit/>
          </a:bodyPr>
          <a:p>
            <a:pPr marL="343080" indent="-343080">
              <a:spcBef>
                <a:spcPts val="125"/>
              </a:spcBef>
              <a:spcAft>
                <a:spcPts val="125"/>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Click to edit the outline text format</a:t>
            </a:r>
            <a:endParaRPr b="1" lang="en-US" sz="2000" strike="noStrike" u="none">
              <a:solidFill>
                <a:srgbClr val="000000"/>
              </a:solidFill>
              <a:effectLst/>
              <a:uFillTx/>
              <a:latin typeface="Arial"/>
            </a:endParaRPr>
          </a:p>
          <a:p>
            <a:pPr lvl="1" marL="743040" indent="-285840">
              <a:spcBef>
                <a:spcPts val="125"/>
              </a:spcBef>
              <a:spcAft>
                <a:spcPts val="125"/>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Second Outline Level</a:t>
            </a:r>
            <a:endParaRPr b="1" lang="en-US" sz="2000" strike="noStrike" u="none">
              <a:solidFill>
                <a:srgbClr val="000000"/>
              </a:solidFill>
              <a:effectLst/>
              <a:uFillTx/>
              <a:latin typeface="Arial"/>
            </a:endParaRPr>
          </a:p>
          <a:p>
            <a:pPr lvl="2" marL="1143000" indent="-228600">
              <a:spcBef>
                <a:spcPts val="125"/>
              </a:spcBef>
              <a:spcAft>
                <a:spcPts val="125"/>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Third Outline Level</a:t>
            </a:r>
            <a:endParaRPr b="1" lang="en-US" sz="2000" strike="noStrike" u="none">
              <a:solidFill>
                <a:srgbClr val="000000"/>
              </a:solidFill>
              <a:effectLst/>
              <a:uFillTx/>
              <a:latin typeface="Arial"/>
            </a:endParaRPr>
          </a:p>
          <a:p>
            <a:pPr lvl="3" marL="1600200" indent="-228600">
              <a:spcBef>
                <a:spcPts val="125"/>
              </a:spcBef>
              <a:spcAft>
                <a:spcPts val="125"/>
              </a:spcAft>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Fourth Outline Level</a:t>
            </a:r>
            <a:endParaRPr b="1" lang="en-US" sz="2000" strike="noStrike" u="none">
              <a:solidFill>
                <a:srgbClr val="000000"/>
              </a:solidFill>
              <a:effectLst/>
              <a:uFillTx/>
              <a:latin typeface="Arial"/>
            </a:endParaRPr>
          </a:p>
          <a:p>
            <a:pPr lvl="4" marL="2057400" indent="-228600">
              <a:spcBef>
                <a:spcPts val="125"/>
              </a:spcBef>
              <a:spcAft>
                <a:spcPts val="125"/>
              </a:spcAft>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Fifth Outline Level</a:t>
            </a:r>
            <a:endParaRPr b="1" lang="en-US" sz="2000" strike="noStrike" u="none">
              <a:solidFill>
                <a:srgbClr val="000000"/>
              </a:solidFill>
              <a:effectLst/>
              <a:uFillTx/>
              <a:latin typeface="Arial"/>
            </a:endParaRPr>
          </a:p>
          <a:p>
            <a:pPr lvl="5" marL="2057400" indent="-228600">
              <a:spcBef>
                <a:spcPts val="125"/>
              </a:spcBef>
              <a:spcAft>
                <a:spcPts val="125"/>
              </a:spcAft>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Sixth Outline Level</a:t>
            </a:r>
            <a:endParaRPr b="1" lang="en-US" sz="2000" strike="noStrike" u="none">
              <a:solidFill>
                <a:srgbClr val="000000"/>
              </a:solidFill>
              <a:effectLst/>
              <a:uFillTx/>
              <a:latin typeface="Arial"/>
            </a:endParaRPr>
          </a:p>
          <a:p>
            <a:pPr lvl="6" marL="2057400" indent="-228600">
              <a:spcBef>
                <a:spcPts val="125"/>
              </a:spcBef>
              <a:spcAft>
                <a:spcPts val="125"/>
              </a:spcAft>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Seventh Outline Level</a:t>
            </a:r>
            <a:endParaRPr b="1" lang="en-US" sz="2000" strike="noStrike" u="none">
              <a:solidFill>
                <a:srgbClr val="000000"/>
              </a:solidFill>
              <a:effectLst/>
              <a:uFillTx/>
              <a:latin typeface="Arial"/>
            </a:endParaRPr>
          </a:p>
        </p:txBody>
      </p:sp>
      <p:pic>
        <p:nvPicPr>
          <p:cNvPr id="11" name="" descr=""/>
          <p:cNvPicPr/>
          <p:nvPr/>
        </p:nvPicPr>
        <p:blipFill>
          <a:blip r:embed="rId3"/>
          <a:stretch/>
        </p:blipFill>
        <p:spPr>
          <a:xfrm>
            <a:off x="0" y="1447920"/>
            <a:ext cx="9144000" cy="81000"/>
          </a:xfrm>
          <a:prstGeom prst="rect">
            <a:avLst/>
          </a:prstGeom>
          <a:noFill/>
          <a:ln w="0">
            <a:noFill/>
          </a:ln>
        </p:spPr>
      </p:pic>
      <p:pic>
        <p:nvPicPr>
          <p:cNvPr id="12" name="" descr=""/>
          <p:cNvPicPr/>
          <p:nvPr/>
        </p:nvPicPr>
        <p:blipFill>
          <a:blip r:embed="rId4"/>
          <a:stretch/>
        </p:blipFill>
        <p:spPr>
          <a:xfrm>
            <a:off x="7743960" y="6310440"/>
            <a:ext cx="1207800" cy="317520"/>
          </a:xfrm>
          <a:prstGeom prst="rect">
            <a:avLst/>
          </a:prstGeom>
          <a:noFill/>
          <a:ln w="0">
            <a:noFill/>
          </a:ln>
        </p:spPr>
      </p:pic>
      <p:pic>
        <p:nvPicPr>
          <p:cNvPr id="13" name="" descr=""/>
          <p:cNvPicPr/>
          <p:nvPr/>
        </p:nvPicPr>
        <p:blipFill>
          <a:blip r:embed="rId5"/>
          <a:stretch/>
        </p:blipFill>
        <p:spPr>
          <a:xfrm>
            <a:off x="125280" y="276120"/>
            <a:ext cx="1220760" cy="1017720"/>
          </a:xfrm>
          <a:prstGeom prst="rect">
            <a:avLst/>
          </a:prstGeom>
          <a:noFill/>
          <a:ln w="0">
            <a:noFill/>
          </a:ln>
        </p:spPr>
      </p:pic>
      <p:sp>
        <p:nvSpPr>
          <p:cNvPr id="14" name="PlaceHolder 3"/>
          <p:cNvSpPr>
            <a:spLocks noGrp="1"/>
          </p:cNvSpPr>
          <p:nvPr>
            <p:ph type="ftr" idx="3"/>
          </p:nvPr>
        </p:nvSpPr>
        <p:spPr>
          <a:xfrm>
            <a:off x="33120" y="33120"/>
            <a:ext cx="2971800" cy="228600"/>
          </a:xfrm>
          <a:prstGeom prst="rect">
            <a:avLst/>
          </a:prstGeom>
          <a:noFill/>
          <a:ln w="0">
            <a:noFill/>
          </a:ln>
        </p:spPr>
        <p:txBody>
          <a:bodyPr lIns="90000" rIns="90000" tIns="46800" bIns="46800" anchor="t">
            <a:noAutofit/>
          </a:bodyPr>
          <a:lstStyle>
            <a:lvl1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800" strike="noStrike" u="none">
                <a:solidFill>
                  <a:srgbClr val="000000"/>
                </a:solidFill>
                <a:effectLst/>
                <a:uFillTx/>
                <a:latin typeface="Arial"/>
              </a:defRPr>
            </a:lvl1pPr>
          </a:lstStyle>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&lt;footer&gt;</a:t>
            </a:r>
            <a:endParaRPr b="0" lang="en-US" sz="800" strike="noStrike" u="none">
              <a:solidFill>
                <a:srgbClr val="000000"/>
              </a:solidFill>
              <a:effectLst/>
              <a:uFillTx/>
              <a:latin typeface="Times New Roman"/>
            </a:endParaRPr>
          </a:p>
        </p:txBody>
      </p:sp>
      <p:sp>
        <p:nvSpPr>
          <p:cNvPr id="15" name="PlaceHolder 4"/>
          <p:cNvSpPr>
            <a:spLocks noGrp="1"/>
          </p:cNvSpPr>
          <p:nvPr>
            <p:ph type="sldNum" idx="4"/>
          </p:nvPr>
        </p:nvSpPr>
        <p:spPr>
          <a:xfrm>
            <a:off x="7238880" y="0"/>
            <a:ext cx="1905120" cy="457200"/>
          </a:xfrm>
          <a:prstGeom prst="rect">
            <a:avLst/>
          </a:prstGeom>
          <a:noFill/>
          <a:ln w="0">
            <a:noFill/>
          </a:ln>
        </p:spPr>
        <p:txBody>
          <a:bodyPr lIns="90000" rIns="90000" tIns="46800" bIns="46800" anchor="t">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000000"/>
                </a:solidFill>
                <a:effectLst/>
                <a:uFillTx/>
                <a:latin typeface="Arial"/>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61C96B2-6F0C-4433-A20D-6B005D61DC3F}" type="slidenum">
              <a:rPr b="1" lang="en-US" sz="1200" strike="noStrike" u="none">
                <a:solidFill>
                  <a:srgbClr val="000000"/>
                </a:solidFill>
                <a:effectLst/>
                <a:uFillTx/>
                <a:latin typeface="Arial"/>
              </a:rPr>
              <a:t>&lt;number&gt;</a:t>
            </a:fld>
            <a:endParaRPr b="0" lang="en-US" sz="1200" strike="noStrike" u="none">
              <a:solidFill>
                <a:srgbClr val="000000"/>
              </a:solidFill>
              <a:effectLst/>
              <a:uFillTx/>
              <a:latin typeface="Times New Roman"/>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le1">
    <p:bg>
      <p:bgPr>
        <a:solidFill>
          <a:srgbClr val="ffffff"/>
        </a:solidFill>
      </p:bgPr>
    </p:bg>
    <p:spTree>
      <p:nvGrpSpPr>
        <p:cNvPr id="1" name=""/>
        <p:cNvGrpSpPr/>
        <p:nvPr/>
      </p:nvGrpSpPr>
      <p:grpSpPr>
        <a:xfrm>
          <a:off x="0" y="0"/>
          <a:ext cx="0" cy="0"/>
          <a:chOff x="0" y="0"/>
          <a:chExt cx="0" cy="0"/>
        </a:xfrm>
      </p:grpSpPr>
      <p:pic>
        <p:nvPicPr>
          <p:cNvPr id="16" name="cera" descr=""/>
          <p:cNvPicPr/>
          <p:nvPr/>
        </p:nvPicPr>
        <p:blipFill>
          <a:blip r:embed="rId2"/>
          <a:stretch/>
        </p:blipFill>
        <p:spPr>
          <a:xfrm>
            <a:off x="1198440" y="544680"/>
            <a:ext cx="6745320" cy="5767200"/>
          </a:xfrm>
          <a:prstGeom prst="rect">
            <a:avLst/>
          </a:prstGeom>
          <a:noFill/>
          <a:ln w="0">
            <a:noFill/>
          </a:ln>
        </p:spPr>
      </p:pic>
      <p:sp>
        <p:nvSpPr>
          <p:cNvPr id="17" name="PlaceHolder 1"/>
          <p:cNvSpPr>
            <a:spLocks noGrp="1"/>
          </p:cNvSpPr>
          <p:nvPr>
            <p:ph type="title"/>
          </p:nvPr>
        </p:nvSpPr>
        <p:spPr>
          <a:xfrm>
            <a:off x="685800" y="167616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993300"/>
                </a:solidFill>
                <a:effectLst/>
                <a:uFillTx/>
                <a:latin typeface="Arial Black"/>
              </a:rPr>
              <a:t>Click to edit the title text format</a:t>
            </a:r>
            <a:endParaRPr b="1" lang="en-US" sz="3600" strike="noStrike" u="none">
              <a:solidFill>
                <a:srgbClr val="993300"/>
              </a:solidFill>
              <a:effectLst/>
              <a:uFillTx/>
              <a:latin typeface="Arial Black"/>
            </a:endParaRPr>
          </a:p>
        </p:txBody>
      </p:sp>
      <p:pic>
        <p:nvPicPr>
          <p:cNvPr id="18" name="" descr=""/>
          <p:cNvPicPr/>
          <p:nvPr/>
        </p:nvPicPr>
        <p:blipFill>
          <a:blip r:embed="rId3"/>
          <a:stretch/>
        </p:blipFill>
        <p:spPr>
          <a:xfrm>
            <a:off x="7696080" y="6310440"/>
            <a:ext cx="1208160" cy="317520"/>
          </a:xfrm>
          <a:prstGeom prst="rect">
            <a:avLst/>
          </a:prstGeom>
          <a:noFill/>
          <a:ln w="0">
            <a:noFill/>
          </a:ln>
        </p:spPr>
      </p:pic>
      <p:sp>
        <p:nvSpPr>
          <p:cNvPr id="19"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indent="0" algn="ctr">
              <a:spcBef>
                <a:spcPts val="451"/>
              </a:spcBef>
              <a:spcAft>
                <a:spcPts val="6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Click to edit the outline text format</a:t>
            </a:r>
            <a:endParaRPr b="0" lang="en-US" sz="2400" strike="noStrike" u="none">
              <a:solidFill>
                <a:srgbClr val="000000"/>
              </a:solidFill>
              <a:effectLst/>
              <a:uFillTx/>
              <a:latin typeface="Arial"/>
            </a:endParaRPr>
          </a:p>
          <a:p>
            <a:pPr lvl="1" marL="457200" indent="0" algn="ctr">
              <a:spcBef>
                <a:spcPts val="113"/>
              </a:spcBef>
              <a:spcAft>
                <a:spcPts val="113"/>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Second Outline Level</a:t>
            </a:r>
            <a:endParaRPr b="0" lang="en-US" sz="1800" strike="noStrike" u="none">
              <a:solidFill>
                <a:srgbClr val="000000"/>
              </a:solidFill>
              <a:effectLst/>
              <a:uFillTx/>
              <a:latin typeface="Arial"/>
            </a:endParaRPr>
          </a:p>
          <a:p>
            <a:pPr lvl="2" marL="914400" algn="ctr">
              <a:spcBef>
                <a:spcPts val="99"/>
              </a:spcBef>
              <a:spcAft>
                <a:spcPts val="99"/>
              </a:spcAft>
              <a:buClr>
                <a:srgbClr val="000000"/>
              </a:buClr>
              <a:buFont typeface="Arial"/>
              <a:buChar char="•"/>
              <a:tabLst>
                <a:tab algn="l" pos="0"/>
                <a:tab algn="l" pos="1828800"/>
                <a:tab algn="l" pos="2743200"/>
                <a:tab algn="l" pos="3657600"/>
                <a:tab algn="l" pos="4572000"/>
                <a:tab algn="l" pos="5486400"/>
                <a:tab algn="l" pos="6400800"/>
                <a:tab algn="l" pos="7315200"/>
                <a:tab algn="l" pos="8229600"/>
                <a:tab algn="l" pos="9144000"/>
                <a:tab algn="l" pos="10058400"/>
              </a:tabLst>
            </a:pPr>
            <a:r>
              <a:rPr b="0" i="1" lang="en-US" sz="1600" strike="noStrike" u="none">
                <a:solidFill>
                  <a:srgbClr val="000000"/>
                </a:solidFill>
                <a:effectLst/>
                <a:uFillTx/>
                <a:latin typeface="Arial"/>
              </a:rPr>
              <a:t>Third Outline Level</a:t>
            </a:r>
            <a:endParaRPr b="0" i="1" lang="en-US" sz="1600" strike="noStrike" u="none">
              <a:solidFill>
                <a:srgbClr val="000000"/>
              </a:solidFill>
              <a:effectLst/>
              <a:uFillTx/>
              <a:latin typeface="Arial"/>
            </a:endParaRPr>
          </a:p>
          <a:p>
            <a:pPr lvl="3" marL="1371600" algn="ctr">
              <a:spcBef>
                <a:spcPts val="499"/>
              </a:spcBef>
              <a:buClr>
                <a:srgbClr val="000000"/>
              </a:buClr>
              <a:buFont typeface="Times New Roman"/>
              <a:buChar char="–"/>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Fourth Outline Level</a:t>
            </a:r>
            <a:endParaRPr b="0" lang="en-US" sz="2000" strike="noStrike" u="none">
              <a:solidFill>
                <a:srgbClr val="000000"/>
              </a:solidFill>
              <a:effectLst/>
              <a:uFillTx/>
              <a:latin typeface="Times New Roman"/>
            </a:endParaRPr>
          </a:p>
          <a:p>
            <a:pPr lvl="4" marL="1828800" algn="ctr">
              <a:spcBef>
                <a:spcPts val="499"/>
              </a:spcBef>
              <a:buClr>
                <a:srgbClr val="000000"/>
              </a:buClr>
              <a:buFont typeface="Times New Roman"/>
              <a:buChar char="»"/>
              <a:tabLst>
                <a:tab algn="l" pos="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Fifth Outline Level</a:t>
            </a:r>
            <a:endParaRPr b="0" lang="en-US" sz="2000" strike="noStrike" u="none">
              <a:solidFill>
                <a:srgbClr val="000000"/>
              </a:solidFill>
              <a:effectLst/>
              <a:uFillTx/>
              <a:latin typeface="Times New Roman"/>
            </a:endParaRPr>
          </a:p>
          <a:p>
            <a:pPr lvl="5" marL="18288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Sixth Outline Level</a:t>
            </a:r>
            <a:endParaRPr b="0" lang="en-US" sz="2000" strike="noStrike" u="none">
              <a:solidFill>
                <a:srgbClr val="000000"/>
              </a:solidFill>
              <a:effectLst/>
              <a:uFillTx/>
              <a:latin typeface="Times New Roman"/>
            </a:endParaRPr>
          </a:p>
          <a:p>
            <a:pPr lvl="6" marL="18288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Seventh Outline Level</a:t>
            </a:r>
            <a:endParaRPr b="0" lang="en-US" sz="2000" strike="noStrike" u="none">
              <a:solidFill>
                <a:srgbClr val="000000"/>
              </a:solidFill>
              <a:effectLst/>
              <a:uFillTx/>
              <a:latin typeface="Times New Roman"/>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2.xml.rels><?xml version="1.0" encoding="UTF-8"?>
<Relationships xmlns="http://schemas.openxmlformats.org/package/2006/relationships"><Relationship Id="rId1" Type="http://schemas.openxmlformats.org/officeDocument/2006/relationships/image" Target="../media/image6.wmf"/><Relationship Id="rId2" Type="http://schemas.openxmlformats.org/officeDocument/2006/relationships/slideLayout" Target="../slideLayouts/slideLayout2.xml"/>
</Relationships>
</file>

<file path=ppt/slides/_rels/slide13.xml.rels><?xml version="1.0" encoding="UTF-8"?>
<Relationships xmlns="http://schemas.openxmlformats.org/package/2006/relationships"><Relationship Id="rId1" Type="http://schemas.openxmlformats.org/officeDocument/2006/relationships/image" Target="../media/image7.wmf"/><Relationship Id="rId2" Type="http://schemas.openxmlformats.org/officeDocument/2006/relationships/slideLayout" Target="../slideLayouts/slideLayout2.xml"/>
</Relationships>
</file>

<file path=ppt/slides/_rels/slide14.xml.rels><?xml version="1.0" encoding="UTF-8"?>
<Relationships xmlns="http://schemas.openxmlformats.org/package/2006/relationships"><Relationship Id="rId1" Type="http://schemas.openxmlformats.org/officeDocument/2006/relationships/image" Target="../media/image8.wmf"/><Relationship Id="rId2" Type="http://schemas.openxmlformats.org/officeDocument/2006/relationships/slideLayout" Target="../slideLayouts/slideLayout2.xml"/>
</Relationships>
</file>

<file path=ppt/slides/_rels/slide15.xml.rels><?xml version="1.0" encoding="UTF-8"?>
<Relationships xmlns="http://schemas.openxmlformats.org/package/2006/relationships"><Relationship Id="rId1" Type="http://schemas.openxmlformats.org/officeDocument/2006/relationships/image" Target="../media/image9.wmf"/><Relationship Id="rId2" Type="http://schemas.openxmlformats.org/officeDocument/2006/relationships/slideLayout" Target="../slideLayouts/slideLayout2.xml"/>
</Relationships>
</file>

<file path=ppt/slides/_rels/slide16.xml.rels><?xml version="1.0" encoding="UTF-8"?>
<Relationships xmlns="http://schemas.openxmlformats.org/package/2006/relationships"><Relationship Id="rId1" Type="http://schemas.openxmlformats.org/officeDocument/2006/relationships/image" Target="../media/image10.wmf"/><Relationship Id="rId2" Type="http://schemas.openxmlformats.org/officeDocument/2006/relationships/slideLayout" Target="../slideLayouts/slideLayout2.xml"/>
</Relationships>
</file>

<file path=ppt/slides/_rels/slide17.xml.rels><?xml version="1.0" encoding="UTF-8"?>
<Relationships xmlns="http://schemas.openxmlformats.org/package/2006/relationships"><Relationship Id="rId1" Type="http://schemas.openxmlformats.org/officeDocument/2006/relationships/image" Target="../media/image11.wmf"/><Relationship Id="rId2" Type="http://schemas.openxmlformats.org/officeDocument/2006/relationships/slideLayout" Target="../slideLayouts/slideLayout2.xml"/>
</Relationships>
</file>

<file path=ppt/slides/_rels/slide18.xml.rels><?xml version="1.0" encoding="UTF-8"?>
<Relationships xmlns="http://schemas.openxmlformats.org/package/2006/relationships"><Relationship Id="rId1" Type="http://schemas.openxmlformats.org/officeDocument/2006/relationships/image" Target="../media/image12.wmf"/><Relationship Id="rId2" Type="http://schemas.openxmlformats.org/officeDocument/2006/relationships/slideLayout" Target="../slideLayouts/slideLayout2.xml"/>
</Relationships>
</file>

<file path=ppt/slides/_rels/slide19.xml.rels><?xml version="1.0" encoding="UTF-8"?>
<Relationships xmlns="http://schemas.openxmlformats.org/package/2006/relationships"><Relationship Id="rId1" Type="http://schemas.openxmlformats.org/officeDocument/2006/relationships/image" Target="../media/image13.wmf"/><Relationship Id="rId2"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Relationships xmlns="http://schemas.openxmlformats.org/package/2006/relationships"><Relationship Id="rId1" Type="http://schemas.openxmlformats.org/officeDocument/2006/relationships/image" Target="../media/image14.wmf"/><Relationship Id="rId2" Type="http://schemas.openxmlformats.org/officeDocument/2006/relationships/slideLayout" Target="../slideLayouts/slideLayout2.xml"/>
</Relationships>
</file>

<file path=ppt/slides/_rels/slide21.xml.rels><?xml version="1.0" encoding="UTF-8"?>
<Relationships xmlns="http://schemas.openxmlformats.org/package/2006/relationships"><Relationship Id="rId1" Type="http://schemas.openxmlformats.org/officeDocument/2006/relationships/image" Target="../media/image15.wmf"/><Relationship Id="rId2" Type="http://schemas.openxmlformats.org/officeDocument/2006/relationships/slideLayout" Target="../slideLayouts/slideLayout2.xml"/>
</Relationships>
</file>

<file path=ppt/slides/_rels/slide22.xml.rels><?xml version="1.0" encoding="UTF-8"?>
<Relationships xmlns="http://schemas.openxmlformats.org/package/2006/relationships"><Relationship Id="rId1" Type="http://schemas.openxmlformats.org/officeDocument/2006/relationships/image" Target="../media/image16.wmf"/><Relationship Id="rId2" Type="http://schemas.openxmlformats.org/officeDocument/2006/relationships/slideLayout" Target="../slideLayouts/slideLayout2.xml"/>
</Relationships>
</file>

<file path=ppt/slides/_rels/slide23.xml.rels><?xml version="1.0" encoding="UTF-8"?>
<Relationships xmlns="http://schemas.openxmlformats.org/package/2006/relationships"><Relationship Id="rId1" Type="http://schemas.openxmlformats.org/officeDocument/2006/relationships/image" Target="../media/image17.wmf"/><Relationship Id="rId2" Type="http://schemas.openxmlformats.org/officeDocument/2006/relationships/slideLayout" Target="../slideLayouts/slideLayout2.xml"/>
</Relationships>
</file>

<file path=ppt/slides/_rels/slide24.xml.rels><?xml version="1.0" encoding="UTF-8"?>
<Relationships xmlns="http://schemas.openxmlformats.org/package/2006/relationships"><Relationship Id="rId1" Type="http://schemas.openxmlformats.org/officeDocument/2006/relationships/image" Target="../media/image18.wmf"/><Relationship Id="rId2" Type="http://schemas.openxmlformats.org/officeDocument/2006/relationships/slideLayout" Target="../slideLayouts/slideLayout2.xml"/>
</Relationships>
</file>

<file path=ppt/slides/_rels/slide25.xml.rels><?xml version="1.0" encoding="UTF-8"?>
<Relationships xmlns="http://schemas.openxmlformats.org/package/2006/relationships"><Relationship Id="rId1" Type="http://schemas.openxmlformats.org/officeDocument/2006/relationships/image" Target="../media/image19.wmf"/><Relationship Id="rId2" Type="http://schemas.openxmlformats.org/officeDocument/2006/relationships/slideLayout" Target="../slideLayouts/slideLayout2.xml"/>
</Relationships>
</file>

<file path=ppt/slides/_rels/slide26.xml.rels><?xml version="1.0" encoding="UTF-8"?>
<Relationships xmlns="http://schemas.openxmlformats.org/package/2006/relationships"><Relationship Id="rId1" Type="http://schemas.openxmlformats.org/officeDocument/2006/relationships/image" Target="../media/image20.wmf"/><Relationship Id="rId2" Type="http://schemas.openxmlformats.org/officeDocument/2006/relationships/slideLayout" Target="../slideLayouts/slideLayout2.xml"/>
</Relationships>
</file>

<file path=ppt/slides/_rels/slide27.xml.rels><?xml version="1.0" encoding="UTF-8"?>
<Relationships xmlns="http://schemas.openxmlformats.org/package/2006/relationships"><Relationship Id="rId1" Type="http://schemas.openxmlformats.org/officeDocument/2006/relationships/image" Target="../media/image21.wmf"/><Relationship Id="rId2" Type="http://schemas.openxmlformats.org/officeDocument/2006/relationships/slideLayout" Target="../slideLayouts/slideLayout2.xml"/>
</Relationships>
</file>

<file path=ppt/slides/_rels/slide28.xml.rels><?xml version="1.0" encoding="UTF-8"?>
<Relationships xmlns="http://schemas.openxmlformats.org/package/2006/relationships"><Relationship Id="rId1" Type="http://schemas.openxmlformats.org/officeDocument/2006/relationships/image" Target="../media/image22.wmf"/><Relationship Id="rId2" Type="http://schemas.openxmlformats.org/officeDocument/2006/relationships/slideLayout" Target="../slideLayouts/slideLayout2.xml"/>
</Relationships>
</file>

<file path=ppt/slides/_rels/slide29.xml.rels><?xml version="1.0" encoding="UTF-8"?>
<Relationships xmlns="http://schemas.openxmlformats.org/package/2006/relationships"><Relationship Id="rId1" Type="http://schemas.openxmlformats.org/officeDocument/2006/relationships/image" Target="../media/image23.wmf"/><Relationship Id="rId2"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Relationships xmlns="http://schemas.openxmlformats.org/package/2006/relationships"><Relationship Id="rId1" Type="http://schemas.openxmlformats.org/officeDocument/2006/relationships/image" Target="../media/image24.wmf"/><Relationship Id="rId2" Type="http://schemas.openxmlformats.org/officeDocument/2006/relationships/slideLayout" Target="../slideLayouts/slideLayout2.xml"/>
</Relationships>
</file>

<file path=ppt/slides/_rels/slide31.xml.rels><?xml version="1.0" encoding="UTF-8"?>
<Relationships xmlns="http://schemas.openxmlformats.org/package/2006/relationships"><Relationship Id="rId1" Type="http://schemas.openxmlformats.org/officeDocument/2006/relationships/image" Target="../media/image25.wmf"/><Relationship Id="rId2" Type="http://schemas.openxmlformats.org/officeDocument/2006/relationships/slideLayout" Target="../slideLayouts/slideLayout2.xml"/>
</Relationships>
</file>

<file path=ppt/slides/_rels/slide32.xml.rels><?xml version="1.0" encoding="UTF-8"?>
<Relationships xmlns="http://schemas.openxmlformats.org/package/2006/relationships"><Relationship Id="rId1" Type="http://schemas.openxmlformats.org/officeDocument/2006/relationships/image" Target="../media/image26.wmf"/><Relationship Id="rId2" Type="http://schemas.openxmlformats.org/officeDocument/2006/relationships/slideLayout" Target="../slideLayouts/slideLayout2.xml"/>
</Relationships>
</file>

<file path=ppt/slides/_rels/slide33.xml.rels><?xml version="1.0" encoding="UTF-8"?>
<Relationships xmlns="http://schemas.openxmlformats.org/package/2006/relationships"><Relationship Id="rId1" Type="http://schemas.openxmlformats.org/officeDocument/2006/relationships/image" Target="../media/image27.wmf"/><Relationship Id="rId2" Type="http://schemas.openxmlformats.org/officeDocument/2006/relationships/slideLayout" Target="../slideLayouts/slideLayout2.xml"/>
</Relationships>
</file>

<file path=ppt/slides/_rels/slide34.xml.rels><?xml version="1.0" encoding="UTF-8"?>
<Relationships xmlns="http://schemas.openxmlformats.org/package/2006/relationships"><Relationship Id="rId1" Type="http://schemas.openxmlformats.org/officeDocument/2006/relationships/image" Target="../media/image28.wmf"/><Relationship Id="rId2" Type="http://schemas.openxmlformats.org/officeDocument/2006/relationships/slideLayout" Target="../slideLayouts/slideLayout2.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36.xml.rels><?xml version="1.0" encoding="UTF-8"?>
<Relationships xmlns="http://schemas.openxmlformats.org/package/2006/relationships"><Relationship Id="rId1" Type="http://schemas.openxmlformats.org/officeDocument/2006/relationships/image" Target="../media/image29.wmf"/><Relationship Id="rId2" Type="http://schemas.openxmlformats.org/officeDocument/2006/relationships/slideLayout" Target="../slideLayouts/slideLayout2.xml"/>
</Relationships>
</file>

<file path=ppt/slides/_rels/slide37.xml.rels><?xml version="1.0" encoding="UTF-8"?>
<Relationships xmlns="http://schemas.openxmlformats.org/package/2006/relationships"><Relationship Id="rId1" Type="http://schemas.openxmlformats.org/officeDocument/2006/relationships/image" Target="../media/image30.wmf"/><Relationship Id="rId2" Type="http://schemas.openxmlformats.org/officeDocument/2006/relationships/slideLayout" Target="../slideLayouts/slideLayout2.xml"/>
</Relationships>
</file>

<file path=ppt/slides/_rels/slide38.xml.rels><?xml version="1.0" encoding="UTF-8"?>
<Relationships xmlns="http://schemas.openxmlformats.org/package/2006/relationships"><Relationship Id="rId1" Type="http://schemas.openxmlformats.org/officeDocument/2006/relationships/image" Target="../media/image31.wmf"/><Relationship Id="rId2" Type="http://schemas.openxmlformats.org/officeDocument/2006/relationships/slideLayout" Target="../slideLayouts/slideLayout2.xml"/>
</Relationships>
</file>

<file path=ppt/slides/_rels/slide39.xml.rels><?xml version="1.0" encoding="UTF-8"?>
<Relationships xmlns="http://schemas.openxmlformats.org/package/2006/relationships"><Relationship Id="rId1" Type="http://schemas.openxmlformats.org/officeDocument/2006/relationships/image" Target="../media/image32.wmf"/><Relationship Id="rId2"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Relationships xmlns="http://schemas.openxmlformats.org/package/2006/relationships"><Relationship Id="rId1" Type="http://schemas.openxmlformats.org/officeDocument/2006/relationships/image" Target="../media/image33.wmf"/><Relationship Id="rId2" Type="http://schemas.openxmlformats.org/officeDocument/2006/relationships/slideLayout" Target="../slideLayouts/slideLayout2.xml"/>
</Relationships>
</file>

<file path=ppt/slides/_rels/slide41.xml.rels><?xml version="1.0" encoding="UTF-8"?>
<Relationships xmlns="http://schemas.openxmlformats.org/package/2006/relationships"><Relationship Id="rId1" Type="http://schemas.openxmlformats.org/officeDocument/2006/relationships/image" Target="../media/image34.wmf"/><Relationship Id="rId2" Type="http://schemas.openxmlformats.org/officeDocument/2006/relationships/slideLayout" Target="../slideLayouts/slideLayout2.xml"/>
</Relationships>
</file>

<file path=ppt/slides/_rels/slide42.xml.rels><?xml version="1.0" encoding="UTF-8"?>
<Relationships xmlns="http://schemas.openxmlformats.org/package/2006/relationships"><Relationship Id="rId1" Type="http://schemas.openxmlformats.org/officeDocument/2006/relationships/image" Target="../media/image35.wmf"/><Relationship Id="rId2" Type="http://schemas.openxmlformats.org/officeDocument/2006/relationships/slideLayout" Target="../slideLayouts/slideLayout2.xml"/>
</Relationships>
</file>

<file path=ppt/slides/_rels/slide43.xml.rels><?xml version="1.0" encoding="UTF-8"?>
<Relationships xmlns="http://schemas.openxmlformats.org/package/2006/relationships"><Relationship Id="rId1" Type="http://schemas.openxmlformats.org/officeDocument/2006/relationships/image" Target="../media/image36.wmf"/><Relationship Id="rId2" Type="http://schemas.openxmlformats.org/officeDocument/2006/relationships/slideLayout" Target="../slideLayouts/slideLayout2.xml"/>
</Relationships>
</file>

<file path=ppt/slides/_rels/slide44.xml.rels><?xml version="1.0" encoding="UTF-8"?>
<Relationships xmlns="http://schemas.openxmlformats.org/package/2006/relationships"><Relationship Id="rId1" Type="http://schemas.openxmlformats.org/officeDocument/2006/relationships/image" Target="../media/image37.wmf"/><Relationship Id="rId2" Type="http://schemas.openxmlformats.org/officeDocument/2006/relationships/slideLayout" Target="../slideLayouts/slideLayout2.xml"/>
</Relationships>
</file>

<file path=ppt/slides/_rels/slide45.xml.rels><?xml version="1.0" encoding="UTF-8"?>
<Relationships xmlns="http://schemas.openxmlformats.org/package/2006/relationships"><Relationship Id="rId1" Type="http://schemas.openxmlformats.org/officeDocument/2006/relationships/image" Target="../media/image38.wmf"/><Relationship Id="rId2" Type="http://schemas.openxmlformats.org/officeDocument/2006/relationships/slideLayout" Target="../slideLayouts/slideLayout2.xml"/>
</Relationships>
</file>

<file path=ppt/slides/_rels/slide46.xml.rels><?xml version="1.0" encoding="UTF-8"?>
<Relationships xmlns="http://schemas.openxmlformats.org/package/2006/relationships"><Relationship Id="rId1" Type="http://schemas.openxmlformats.org/officeDocument/2006/relationships/image" Target="../media/image39.wmf"/><Relationship Id="rId2" Type="http://schemas.openxmlformats.org/officeDocument/2006/relationships/slideLayout" Target="../slideLayouts/slideLayout2.xml"/>
</Relationships>
</file>

<file path=ppt/slides/_rels/slide47.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slideLayout" Target="../slideLayouts/slideLayout1.xml"/>
</Relationships>
</file>

<file path=ppt/slides/_rels/slide48.xml.rels><?xml version="1.0" encoding="UTF-8"?>
<Relationships xmlns="http://schemas.openxmlformats.org/package/2006/relationships"><Relationship Id="rId1" Type="http://schemas.openxmlformats.org/officeDocument/2006/relationships/image" Target="../media/image41.wmf"/><Relationship Id="rId2" Type="http://schemas.openxmlformats.org/officeDocument/2006/relationships/slideLayout" Target="../slideLayouts/slideLayout2.xml"/>
</Relationships>
</file>

<file path=ppt/slides/_rels/slide49.xml.rels><?xml version="1.0" encoding="UTF-8"?>
<Relationships xmlns="http://schemas.openxmlformats.org/package/2006/relationships"><Relationship Id="rId1" Type="http://schemas.openxmlformats.org/officeDocument/2006/relationships/image" Target="../media/image42.wmf"/><Relationship Id="rId2"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50.xml.rels><?xml version="1.0" encoding="UTF-8"?>
<Relationships xmlns="http://schemas.openxmlformats.org/package/2006/relationships"><Relationship Id="rId1" Type="http://schemas.openxmlformats.org/officeDocument/2006/relationships/image" Target="../media/image43.wmf"/><Relationship Id="rId2" Type="http://schemas.openxmlformats.org/officeDocument/2006/relationships/slideLayout" Target="../slideLayouts/slideLayout2.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2.xml.rels><?xml version="1.0" encoding="UTF-8"?>
<Relationships xmlns="http://schemas.openxmlformats.org/package/2006/relationships"><Relationship Id="rId1" Type="http://schemas.openxmlformats.org/officeDocument/2006/relationships/image" Target="../media/image44.wmf"/><Relationship Id="rId2" Type="http://schemas.openxmlformats.org/officeDocument/2006/relationships/slideLayout" Target="../slideLayouts/slideLayout2.xml"/>
</Relationships>
</file>

<file path=ppt/slides/_rels/slide53.xml.rels><?xml version="1.0" encoding="UTF-8"?>
<Relationships xmlns="http://schemas.openxmlformats.org/package/2006/relationships"><Relationship Id="rId1" Type="http://schemas.openxmlformats.org/officeDocument/2006/relationships/image" Target="../media/image45.wmf"/><Relationship Id="rId2" Type="http://schemas.openxmlformats.org/officeDocument/2006/relationships/slideLayout" Target="../slideLayouts/slideLayout2.xml"/>
</Relationships>
</file>

<file path=ppt/slides/_rels/slide54.xml.rels><?xml version="1.0" encoding="UTF-8"?>
<Relationships xmlns="http://schemas.openxmlformats.org/package/2006/relationships"><Relationship Id="rId1" Type="http://schemas.openxmlformats.org/officeDocument/2006/relationships/image" Target="../media/image46.wmf"/><Relationship Id="rId2" Type="http://schemas.openxmlformats.org/officeDocument/2006/relationships/slideLayout" Target="../slideLayouts/slideLayout2.xml"/>
</Relationships>
</file>

<file path=ppt/slides/_rels/slide55.xml.rels><?xml version="1.0" encoding="UTF-8"?>
<Relationships xmlns="http://schemas.openxmlformats.org/package/2006/relationships"><Relationship Id="rId1" Type="http://schemas.openxmlformats.org/officeDocument/2006/relationships/image" Target="../media/image47.wmf"/><Relationship Id="rId2" Type="http://schemas.openxmlformats.org/officeDocument/2006/relationships/image" Target="../media/image48.wmf"/><Relationship Id="rId3" Type="http://schemas.openxmlformats.org/officeDocument/2006/relationships/slideLayout" Target="../slideLayouts/slideLayout2.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57.xml.rels><?xml version="1.0" encoding="UTF-8"?>
<Relationships xmlns="http://schemas.openxmlformats.org/package/2006/relationships"><Relationship Id="rId1" Type="http://schemas.openxmlformats.org/officeDocument/2006/relationships/image" Target="../media/image49.wmf"/><Relationship Id="rId2" Type="http://schemas.openxmlformats.org/officeDocument/2006/relationships/package" Target="../embeddings/oleObject1.xlsx"/><Relationship Id="rId3" Type="http://schemas.openxmlformats.org/officeDocument/2006/relationships/image" Target="../media/image50.wmf"/><Relationship Id="rId4" Type="http://schemas.openxmlformats.org/officeDocument/2006/relationships/slideLayout" Target="../slideLayouts/slideLayout2.xml"/>
</Relationships>
</file>

<file path=ppt/slides/_rels/slide58.xml.rels><?xml version="1.0" encoding="UTF-8"?>
<Relationships xmlns="http://schemas.openxmlformats.org/package/2006/relationships"><Relationship Id="rId1" Type="http://schemas.openxmlformats.org/officeDocument/2006/relationships/image" Target="../media/image51.wmf"/><Relationship Id="rId2" Type="http://schemas.openxmlformats.org/officeDocument/2006/relationships/slideLayout" Target="../slideLayouts/slideLayout2.xml"/>
</Relationships>
</file>

<file path=ppt/slides/_rels/slide59.xml.rels><?xml version="1.0" encoding="UTF-8"?>
<Relationships xmlns="http://schemas.openxmlformats.org/package/2006/relationships"><Relationship Id="rId1" Type="http://schemas.openxmlformats.org/officeDocument/2006/relationships/image" Target="../media/image52.wmf"/><Relationship Id="rId2" Type="http://schemas.openxmlformats.org/officeDocument/2006/relationships/slideLayout" Target="../slideLayouts/slideLayout2.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60.xml.rels><?xml version="1.0" encoding="UTF-8"?>
<Relationships xmlns="http://schemas.openxmlformats.org/package/2006/relationships"><Relationship Id="rId1" Type="http://schemas.openxmlformats.org/officeDocument/2006/relationships/image" Target="../media/image53.wmf"/><Relationship Id="rId2" Type="http://schemas.openxmlformats.org/officeDocument/2006/relationships/slideLayout" Target="../slideLayouts/slideLayout2.xml"/>
</Relationships>
</file>

<file path=ppt/slides/_rels/slide61.xml.rels><?xml version="1.0" encoding="UTF-8"?>
<Relationships xmlns="http://schemas.openxmlformats.org/package/2006/relationships"><Relationship Id="rId1" Type="http://schemas.openxmlformats.org/officeDocument/2006/relationships/image" Target="../media/image54.wmf"/><Relationship Id="rId2" Type="http://schemas.openxmlformats.org/officeDocument/2006/relationships/slideLayout" Target="../slideLayouts/slideLayout2.xml"/>
</Relationships>
</file>

<file path=ppt/slides/_rels/slide62.xml.rels><?xml version="1.0" encoding="UTF-8"?>
<Relationships xmlns="http://schemas.openxmlformats.org/package/2006/relationships"><Relationship Id="rId1" Type="http://schemas.openxmlformats.org/officeDocument/2006/relationships/image" Target="../media/image55.wmf"/><Relationship Id="rId2" Type="http://schemas.openxmlformats.org/officeDocument/2006/relationships/image" Target="../media/image56.wmf"/><Relationship Id="rId3" Type="http://schemas.openxmlformats.org/officeDocument/2006/relationships/image" Target="../media/image57.wmf"/><Relationship Id="rId4" Type="http://schemas.openxmlformats.org/officeDocument/2006/relationships/slideLayout" Target="../slideLayouts/slideLayout2.xml"/>
</Relationships>
</file>

<file path=ppt/slides/_rels/slide63.xml.rels><?xml version="1.0" encoding="UTF-8"?>
<Relationships xmlns="http://schemas.openxmlformats.org/package/2006/relationships"><Relationship Id="rId1" Type="http://schemas.openxmlformats.org/officeDocument/2006/relationships/image" Target="../media/image58.wmf"/><Relationship Id="rId2" Type="http://schemas.openxmlformats.org/officeDocument/2006/relationships/slideLayout" Target="../slideLayouts/slideLayout2.xml"/>
</Relationships>
</file>

<file path=ppt/slides/_rels/slide64.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6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6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67.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6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69.xml.rels><?xml version="1.0" encoding="UTF-8"?>
<Relationships xmlns="http://schemas.openxmlformats.org/package/2006/relationships"><Relationship Id="rId1" Type="http://schemas.openxmlformats.org/officeDocument/2006/relationships/image" Target="../media/image59.wmf"/><Relationship Id="rId2" Type="http://schemas.openxmlformats.org/officeDocument/2006/relationships/image" Target="../media/image60.wmf"/><Relationship Id="rId3"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70.xml.rels><?xml version="1.0" encoding="UTF-8"?>
<Relationships xmlns="http://schemas.openxmlformats.org/package/2006/relationships"><Relationship Id="rId1" Type="http://schemas.openxmlformats.org/officeDocument/2006/relationships/image" Target="../media/image59.wmf"/><Relationship Id="rId2" Type="http://schemas.openxmlformats.org/officeDocument/2006/relationships/image" Target="../media/image61.wmf"/><Relationship Id="rId3" Type="http://schemas.openxmlformats.org/officeDocument/2006/relationships/slideLayout" Target="../slideLayouts/slideLayout2.xml"/>
</Relationships>
</file>

<file path=ppt/slides/_rels/slide71.xml.rels><?xml version="1.0" encoding="UTF-8"?>
<Relationships xmlns="http://schemas.openxmlformats.org/package/2006/relationships"><Relationship Id="rId1" Type="http://schemas.openxmlformats.org/officeDocument/2006/relationships/image" Target="../media/image59.wmf"/><Relationship Id="rId2" Type="http://schemas.openxmlformats.org/officeDocument/2006/relationships/image" Target="../media/image62.wmf"/><Relationship Id="rId3" Type="http://schemas.openxmlformats.org/officeDocument/2006/relationships/slideLayout" Target="../slideLayouts/slideLayout2.xml"/>
</Relationships>
</file>

<file path=ppt/slides/_rels/slide72.xml.rels><?xml version="1.0" encoding="UTF-8"?>
<Relationships xmlns="http://schemas.openxmlformats.org/package/2006/relationships"><Relationship Id="rId1" Type="http://schemas.openxmlformats.org/officeDocument/2006/relationships/image" Target="../media/image59.wmf"/><Relationship Id="rId2" Type="http://schemas.openxmlformats.org/officeDocument/2006/relationships/image" Target="../media/image63.wmf"/><Relationship Id="rId3" Type="http://schemas.openxmlformats.org/officeDocument/2006/relationships/slideLayout" Target="../slideLayouts/slideLayout2.xml"/>
</Relationships>
</file>

<file path=ppt/slides/_rels/slide73.xml.rels><?xml version="1.0" encoding="UTF-8"?>
<Relationships xmlns="http://schemas.openxmlformats.org/package/2006/relationships"><Relationship Id="rId1" Type="http://schemas.openxmlformats.org/officeDocument/2006/relationships/image" Target="../media/image59.wmf"/><Relationship Id="rId2" Type="http://schemas.openxmlformats.org/officeDocument/2006/relationships/image" Target="../media/image64.wmf"/><Relationship Id="rId3" Type="http://schemas.openxmlformats.org/officeDocument/2006/relationships/slideLayout" Target="../slideLayouts/slideLayout2.xml"/>
</Relationships>
</file>

<file path=ppt/slides/_rels/slide74.xml.rels><?xml version="1.0" encoding="UTF-8"?>
<Relationships xmlns="http://schemas.openxmlformats.org/package/2006/relationships"><Relationship Id="rId1" Type="http://schemas.openxmlformats.org/officeDocument/2006/relationships/image" Target="../media/image59.wmf"/><Relationship Id="rId2" Type="http://schemas.openxmlformats.org/officeDocument/2006/relationships/image" Target="../media/image65.wmf"/><Relationship Id="rId3" Type="http://schemas.openxmlformats.org/officeDocument/2006/relationships/slideLayout" Target="../slideLayouts/slideLayout2.xml"/>
</Relationships>
</file>

<file path=ppt/slides/_rels/slide75.xml.rels><?xml version="1.0" encoding="UTF-8"?>
<Relationships xmlns="http://schemas.openxmlformats.org/package/2006/relationships"><Relationship Id="rId1" Type="http://schemas.openxmlformats.org/officeDocument/2006/relationships/image" Target="../media/image59.wmf"/><Relationship Id="rId2" Type="http://schemas.openxmlformats.org/officeDocument/2006/relationships/image" Target="../media/image66.wmf"/><Relationship Id="rId3" Type="http://schemas.openxmlformats.org/officeDocument/2006/relationships/slideLayout" Target="../slideLayouts/slideLayout2.xml"/>
</Relationships>
</file>

<file path=ppt/slides/_rels/slide76.xml.rels><?xml version="1.0" encoding="UTF-8"?>
<Relationships xmlns="http://schemas.openxmlformats.org/package/2006/relationships"><Relationship Id="rId1" Type="http://schemas.openxmlformats.org/officeDocument/2006/relationships/image" Target="../media/image59.wmf"/><Relationship Id="rId2" Type="http://schemas.openxmlformats.org/officeDocument/2006/relationships/image" Target="../media/image67.wmf"/><Relationship Id="rId3" Type="http://schemas.openxmlformats.org/officeDocument/2006/relationships/slideLayout" Target="../slideLayouts/slideLayout2.xml"/>
</Relationships>
</file>

<file path=ppt/slides/_rels/slide77.xml.rels><?xml version="1.0" encoding="UTF-8"?>
<Relationships xmlns="http://schemas.openxmlformats.org/package/2006/relationships"><Relationship Id="rId1" Type="http://schemas.openxmlformats.org/officeDocument/2006/relationships/image" Target="../media/image59.wmf"/><Relationship Id="rId2" Type="http://schemas.openxmlformats.org/officeDocument/2006/relationships/image" Target="../media/image68.wmf"/><Relationship Id="rId3" Type="http://schemas.openxmlformats.org/officeDocument/2006/relationships/slideLayout" Target="../slideLayouts/slideLayout2.xml"/>
</Relationships>
</file>

<file path=ppt/slides/_rels/slide7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79.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8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8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8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8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8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 name="PlaceHolder 1"/>
          <p:cNvSpPr>
            <a:spLocks noGrp="1"/>
          </p:cNvSpPr>
          <p:nvPr>
            <p:ph type="title"/>
          </p:nvPr>
        </p:nvSpPr>
        <p:spPr>
          <a:xfrm>
            <a:off x="685800" y="259056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993300"/>
                </a:solidFill>
                <a:effectLst/>
                <a:uFillTx/>
                <a:latin typeface="Arial Black"/>
              </a:rPr>
              <a:t>Western Energy Roundtable</a:t>
            </a:r>
            <a:br>
              <a:rPr sz="3600"/>
            </a:br>
            <a:r>
              <a:rPr b="1" lang="en-US" sz="3600" strike="noStrike" u="none">
                <a:solidFill>
                  <a:srgbClr val="993300"/>
                </a:solidFill>
                <a:effectLst/>
                <a:uFillTx/>
                <a:latin typeface="Arial Black"/>
              </a:rPr>
              <a:t>April 26, 2001: San Francisco</a:t>
            </a:r>
            <a:endParaRPr b="1" lang="en-US" sz="3600" strike="noStrike" u="none">
              <a:solidFill>
                <a:srgbClr val="993300"/>
              </a:solidFill>
              <a:effectLst/>
              <a:uFillTx/>
              <a:latin typeface="Arial Black"/>
            </a:endParaRPr>
          </a:p>
        </p:txBody>
      </p:sp>
      <p:sp>
        <p:nvSpPr>
          <p:cNvPr id="21" name="PlaceHolder 2"/>
          <p:cNvSpPr>
            <a:spLocks noGrp="1"/>
          </p:cNvSpPr>
          <p:nvPr>
            <p:ph type="subTitle"/>
          </p:nvPr>
        </p:nvSpPr>
        <p:spPr>
          <a:xfrm>
            <a:off x="1371600" y="3962520"/>
            <a:ext cx="6400800" cy="1752480"/>
          </a:xfrm>
          <a:prstGeom prst="rect">
            <a:avLst/>
          </a:prstGeom>
          <a:noFill/>
          <a:ln w="0">
            <a:noFill/>
          </a:ln>
        </p:spPr>
        <p:txBody>
          <a:bodyPr lIns="90000" rIns="90000" tIns="46800" bIns="46800" anchor="t">
            <a:noAutofit/>
          </a:bodyPr>
          <a:p>
            <a:pPr indent="0" algn="ctr">
              <a:spcBef>
                <a:spcPts val="451"/>
              </a:spcBef>
              <a:spcAft>
                <a:spcPts val="7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Chairman: Michael Zenker</a:t>
            </a:r>
            <a:br>
              <a:rPr sz="2400"/>
            </a:br>
            <a:r>
              <a:rPr b="1" lang="en-US" sz="2400" strike="noStrike" u="none">
                <a:solidFill>
                  <a:srgbClr val="000000"/>
                </a:solidFill>
                <a:effectLst/>
                <a:uFillTx/>
                <a:latin typeface="Arial"/>
              </a:rPr>
              <a:t>Director</a:t>
            </a:r>
            <a:br>
              <a:rPr sz="2400"/>
            </a:br>
            <a:r>
              <a:rPr b="1" lang="en-US" sz="2400" strike="noStrike" u="none">
                <a:solidFill>
                  <a:srgbClr val="000000"/>
                </a:solidFill>
                <a:effectLst/>
                <a:uFillTx/>
                <a:latin typeface="Arial"/>
              </a:rPr>
              <a:t>Western Energy</a:t>
            </a:r>
            <a:endParaRPr b="0" lang="en-US" sz="2400" strike="noStrike" u="none">
              <a:solidFill>
                <a:srgbClr val="000000"/>
              </a:solidFill>
              <a:effectLst/>
              <a:uFillTx/>
              <a:latin typeface="Arial"/>
            </a:endParaRPr>
          </a:p>
        </p:txBody>
      </p:sp>
      <p:sp>
        <p:nvSpPr>
          <p:cNvPr id="22" name=""/>
          <p:cNvSpPr/>
          <p:nvPr/>
        </p:nvSpPr>
        <p:spPr>
          <a:xfrm>
            <a:off x="71280" y="6031080"/>
            <a:ext cx="5191200" cy="714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Aft>
                <a:spcPts val="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CONFIDENTIAL</a:t>
            </a:r>
            <a:endParaRPr b="0" lang="en-US" sz="1200" strike="noStrike" u="none">
              <a:solidFill>
                <a:srgbClr val="000000"/>
              </a:solidFill>
              <a:effectLst/>
              <a:uFillTx/>
              <a:latin typeface="Times New Roman"/>
            </a:endParaRPr>
          </a:p>
          <a:p>
            <a:pPr>
              <a:lnSpc>
                <a:spcPct val="100000"/>
              </a:lnSpc>
              <a:spcAft>
                <a:spcPts val="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©2001, Cambridge Energy Research Associates, Inc.</a:t>
            </a:r>
            <a:br>
              <a:rPr sz="900"/>
            </a:br>
            <a:r>
              <a:rPr b="0" lang="en-US" sz="900" strike="noStrike" u="none">
                <a:solidFill>
                  <a:srgbClr val="000000"/>
                </a:solidFill>
                <a:effectLst/>
                <a:uFillTx/>
                <a:latin typeface="Arial"/>
              </a:rPr>
              <a:t>20 University Road, Cambridge, Massachusetts 02138</a:t>
            </a:r>
            <a:endParaRPr b="0" lang="en-US" sz="900" strike="noStrike" u="none">
              <a:solidFill>
                <a:srgbClr val="000000"/>
              </a:solidFill>
              <a:effectLst/>
              <a:uFillTx/>
              <a:latin typeface="Times New Roman"/>
            </a:endParaRPr>
          </a:p>
          <a:p>
            <a:pPr>
              <a:lnSpc>
                <a:spcPct val="100000"/>
              </a:lnSpc>
              <a:spcAft>
                <a:spcPts val="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No portion of this presentation may be reproduced in any form without prior written consent</a:t>
            </a:r>
            <a:endParaRPr b="0" lang="en-US" sz="900" strike="noStrike" u="none">
              <a:solidFill>
                <a:srgbClr val="000000"/>
              </a:solidFill>
              <a:effectLst/>
              <a:uFillTx/>
              <a:latin typeface="Times New Roman"/>
            </a:endParaRPr>
          </a:p>
        </p:txBody>
      </p:sp>
      <p:sp>
        <p:nvSpPr>
          <p:cNvPr id="4" name="PlaceHolder 3"/>
          <p:cNvSpPr>
            <a:spLocks noGrp="1"/>
          </p:cNvSpPr>
          <p:nvPr>
            <p:ph type="ftr" idx="1"/>
          </p:nvPr>
        </p:nvSpPr>
        <p:spPr/>
        <p:txBody>
          <a:bodyPr/>
          <a:p>
            <a:r>
              <a:t>we_RT_042601</a:t>
            </a:r>
          </a:p>
        </p:txBody>
      </p:sp>
      <p:sp>
        <p:nvSpPr>
          <p:cNvPr id="5" name="PlaceHolder 4"/>
          <p:cNvSpPr>
            <a:spLocks noGrp="1"/>
          </p:cNvSpPr>
          <p:nvPr>
            <p:ph type="sldNum" idx="2"/>
          </p:nvPr>
        </p:nvSpPr>
        <p:spPr/>
        <p:txBody>
          <a:bodyPr/>
          <a:p>
            <a:fld id="{7C109FBD-9FCE-4461-87AC-960AE7B1B12D}" type="slidenum">
              <a:t>1</a:t>
            </a:fld>
          </a:p>
        </p:txBody>
      </p:sp>
    </p:spTree>
  </p:cSld>
  <p:transition>
    <p:cover dir="d"/>
  </p:transition>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9" name="PlaceHolder 1"/>
          <p:cNvSpPr>
            <a:spLocks noGrp="1"/>
          </p:cNvSpPr>
          <p:nvPr>
            <p:ph type="title"/>
          </p:nvPr>
        </p:nvSpPr>
        <p:spPr>
          <a:xfrm>
            <a:off x="1447920" y="633240"/>
            <a:ext cx="7696080" cy="1424160"/>
          </a:xfrm>
          <a:prstGeom prst="rect">
            <a:avLst/>
          </a:prstGeom>
          <a:noFill/>
          <a:ln w="0">
            <a:noFill/>
          </a:ln>
        </p:spPr>
        <p:txBody>
          <a:bodyPr lIns="90000" rIns="90000" tIns="46800" bIns="46800" anchor="ctr">
            <a:noAutofit/>
          </a:bodyPr>
          <a:p>
            <a:pPr indent="0">
              <a:lnSpc>
                <a:spcPct val="10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Participants List</a:t>
            </a:r>
            <a:br>
              <a:rPr sz="3200"/>
            </a:br>
            <a:r>
              <a:rPr b="0" lang="en-US" sz="3200" strike="noStrike" u="none">
                <a:solidFill>
                  <a:srgbClr val="993300"/>
                </a:solidFill>
                <a:effectLst/>
                <a:uFillTx/>
                <a:latin typeface="Arial"/>
              </a:rPr>
              <a:t>(continued)</a:t>
            </a:r>
            <a:br>
              <a:rPr sz="3200"/>
            </a:br>
            <a:br>
              <a:rPr sz="3200"/>
            </a:br>
            <a:endParaRPr b="1" lang="en-US" sz="3200" strike="noStrike" u="none">
              <a:solidFill>
                <a:srgbClr val="993300"/>
              </a:solidFill>
              <a:effectLst/>
              <a:uFillTx/>
              <a:latin typeface="Arial Black"/>
            </a:endParaRPr>
          </a:p>
        </p:txBody>
      </p:sp>
      <p:sp>
        <p:nvSpPr>
          <p:cNvPr id="80" name=""/>
          <p:cNvSpPr/>
          <p:nvPr/>
        </p:nvSpPr>
        <p:spPr>
          <a:xfrm>
            <a:off x="-1676520" y="5715000"/>
            <a:ext cx="9144000" cy="3049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81" name=""/>
          <p:cNvSpPr/>
          <p:nvPr/>
        </p:nvSpPr>
        <p:spPr>
          <a:xfrm>
            <a:off x="1676520" y="1676520"/>
            <a:ext cx="2895480" cy="262476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ea typeface="Arial"/>
              </a:rPr>
              <a:t>Jean Vijan</a:t>
            </a:r>
            <a:br>
              <a:rPr sz="1100"/>
            </a:br>
            <a:r>
              <a:rPr b="0" lang="en-US" sz="1100" strike="noStrike" u="none">
                <a:solidFill>
                  <a:srgbClr val="000000"/>
                </a:solidFill>
                <a:effectLst/>
                <a:uFillTx/>
                <a:latin typeface="Arial"/>
                <a:ea typeface="Arial"/>
              </a:rPr>
              <a:t>Principal Financial Analyst</a:t>
            </a:r>
            <a:br>
              <a:rPr sz="1100"/>
            </a:br>
            <a:r>
              <a:rPr b="0" lang="en-US" sz="1100" strike="noStrike" u="none">
                <a:solidFill>
                  <a:srgbClr val="000000"/>
                </a:solidFill>
                <a:effectLst/>
                <a:uFillTx/>
                <a:latin typeface="Arial"/>
                <a:ea typeface="Arial"/>
              </a:rPr>
              <a:t>Sempra Energy</a:t>
            </a:r>
            <a:endParaRPr b="0" lang="en-US" sz="1100" strike="noStrike" u="none">
              <a:solidFill>
                <a:srgbClr val="000000"/>
              </a:solidFill>
              <a:effectLst/>
              <a:uFillTx/>
              <a:latin typeface="Times New Roman"/>
            </a:endParaRPr>
          </a:p>
          <a:p>
            <a:pPr>
              <a:lnSpc>
                <a:spcPct val="10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ea typeface="Arial"/>
              </a:rPr>
              <a:t>Arnold E. Vinnard</a:t>
            </a:r>
            <a:br>
              <a:rPr sz="1100"/>
            </a:br>
            <a:r>
              <a:rPr b="0" lang="en-US" sz="1100" strike="noStrike" u="none">
                <a:solidFill>
                  <a:srgbClr val="000000"/>
                </a:solidFill>
                <a:effectLst/>
                <a:uFillTx/>
                <a:latin typeface="Arial"/>
                <a:ea typeface="Arial"/>
              </a:rPr>
              <a:t>Economist</a:t>
            </a:r>
            <a:br>
              <a:rPr sz="1100"/>
            </a:br>
            <a:r>
              <a:rPr b="0" lang="en-US" sz="1100" strike="noStrike" u="none">
                <a:solidFill>
                  <a:srgbClr val="000000"/>
                </a:solidFill>
                <a:effectLst/>
                <a:uFillTx/>
                <a:latin typeface="Arial"/>
                <a:ea typeface="Arial"/>
              </a:rPr>
              <a:t>Bonneville Power Administration</a:t>
            </a:r>
            <a:endParaRPr b="0" lang="en-US" sz="1100" strike="noStrike" u="none">
              <a:solidFill>
                <a:srgbClr val="000000"/>
              </a:solidFill>
              <a:effectLst/>
              <a:uFillTx/>
              <a:latin typeface="Times New Roman"/>
            </a:endParaRPr>
          </a:p>
          <a:p>
            <a:pPr>
              <a:lnSpc>
                <a:spcPct val="10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ea typeface="Arial"/>
              </a:rPr>
              <a:t>Jimmy Walker</a:t>
            </a:r>
            <a:br>
              <a:rPr sz="1100"/>
            </a:br>
            <a:r>
              <a:rPr b="0" lang="en-US" sz="1100" strike="noStrike" u="none">
                <a:solidFill>
                  <a:srgbClr val="000000"/>
                </a:solidFill>
                <a:effectLst/>
                <a:uFillTx/>
                <a:latin typeface="Arial"/>
                <a:ea typeface="Arial"/>
              </a:rPr>
              <a:t>Senior Area Manager</a:t>
            </a:r>
            <a:br>
              <a:rPr sz="1100"/>
            </a:br>
            <a:r>
              <a:rPr b="0" lang="en-US" sz="1100" strike="noStrike" u="none">
                <a:solidFill>
                  <a:srgbClr val="000000"/>
                </a:solidFill>
                <a:effectLst/>
                <a:uFillTx/>
                <a:latin typeface="Arial"/>
                <a:ea typeface="Arial"/>
              </a:rPr>
              <a:t>Amgen</a:t>
            </a:r>
            <a:endParaRPr b="0" lang="en-US" sz="1100" strike="noStrike" u="none">
              <a:solidFill>
                <a:srgbClr val="000000"/>
              </a:solidFill>
              <a:effectLst/>
              <a:uFillTx/>
              <a:latin typeface="Times New Roman"/>
            </a:endParaRPr>
          </a:p>
          <a:p>
            <a:pPr>
              <a:lnSpc>
                <a:spcPct val="10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ea typeface="Arial"/>
              </a:rPr>
              <a:t>Dennis Walters</a:t>
            </a:r>
            <a:br>
              <a:rPr sz="1100"/>
            </a:br>
            <a:r>
              <a:rPr b="0" lang="en-US" sz="1100" strike="noStrike" u="none">
                <a:solidFill>
                  <a:srgbClr val="000000"/>
                </a:solidFill>
                <a:effectLst/>
                <a:uFillTx/>
                <a:latin typeface="Arial"/>
                <a:ea typeface="Arial"/>
              </a:rPr>
              <a:t>Manager, Transmission Projects</a:t>
            </a:r>
            <a:br>
              <a:rPr sz="1100"/>
            </a:br>
            <a:r>
              <a:rPr b="0" lang="en-US" sz="1100" strike="noStrike" u="none">
                <a:solidFill>
                  <a:srgbClr val="000000"/>
                </a:solidFill>
                <a:effectLst/>
                <a:uFillTx/>
                <a:latin typeface="Arial"/>
                <a:ea typeface="Arial"/>
              </a:rPr>
              <a:t>TransAlta Utilities Corporation</a:t>
            </a:r>
            <a:endParaRPr b="0" lang="en-US" sz="1100" strike="noStrike" u="none">
              <a:solidFill>
                <a:srgbClr val="000000"/>
              </a:solidFill>
              <a:effectLst/>
              <a:uFillTx/>
              <a:latin typeface="Times New Roman"/>
            </a:endParaRPr>
          </a:p>
          <a:p>
            <a:pPr>
              <a:lnSpc>
                <a:spcPct val="10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100" strike="noStrike" u="none">
              <a:solidFill>
                <a:srgbClr val="000000"/>
              </a:solidFill>
              <a:effectLst/>
              <a:uFillTx/>
              <a:latin typeface="Times New Roman"/>
            </a:endParaRPr>
          </a:p>
        </p:txBody>
      </p:sp>
      <p:sp>
        <p:nvSpPr>
          <p:cNvPr id="82" name=""/>
          <p:cNvSpPr/>
          <p:nvPr/>
        </p:nvSpPr>
        <p:spPr>
          <a:xfrm>
            <a:off x="4457880" y="1676520"/>
            <a:ext cx="2781000" cy="29602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ea typeface="Arial"/>
              </a:rPr>
              <a:t>Steve R. Wanek</a:t>
            </a:r>
            <a:br>
              <a:rPr sz="1100"/>
            </a:br>
            <a:r>
              <a:rPr b="0" lang="en-US" sz="1100" strike="noStrike" u="none">
                <a:solidFill>
                  <a:srgbClr val="000000"/>
                </a:solidFill>
                <a:effectLst/>
                <a:uFillTx/>
                <a:latin typeface="Arial"/>
                <a:ea typeface="Arial"/>
              </a:rPr>
              <a:t>Investment Analyst</a:t>
            </a:r>
            <a:br>
              <a:rPr sz="1100"/>
            </a:br>
            <a:r>
              <a:rPr b="0" lang="en-US" sz="1100" strike="noStrike" u="none">
                <a:solidFill>
                  <a:srgbClr val="000000"/>
                </a:solidFill>
                <a:effectLst/>
                <a:uFillTx/>
                <a:latin typeface="Arial"/>
                <a:ea typeface="Arial"/>
              </a:rPr>
              <a:t>Capital International Research</a:t>
            </a:r>
            <a:endParaRPr b="0" lang="en-US" sz="1100" strike="noStrike" u="none">
              <a:solidFill>
                <a:srgbClr val="000000"/>
              </a:solidFill>
              <a:effectLst/>
              <a:uFillTx/>
              <a:latin typeface="Times New Roman"/>
            </a:endParaRPr>
          </a:p>
          <a:p>
            <a:pPr>
              <a:lnSpc>
                <a:spcPct val="10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ea typeface="Arial"/>
              </a:rPr>
              <a:t>Julie D. Way</a:t>
            </a:r>
            <a:br>
              <a:rPr sz="1100"/>
            </a:br>
            <a:r>
              <a:rPr b="0" lang="en-US" sz="1100" strike="noStrike" u="none">
                <a:solidFill>
                  <a:srgbClr val="000000"/>
                </a:solidFill>
                <a:effectLst/>
                <a:uFillTx/>
                <a:latin typeface="Arial"/>
                <a:ea typeface="Arial"/>
              </a:rPr>
              <a:t>Project Development Manager</a:t>
            </a:r>
            <a:br>
              <a:rPr sz="1100"/>
            </a:br>
            <a:r>
              <a:rPr b="0" lang="en-US" sz="1100" strike="noStrike" u="none">
                <a:solidFill>
                  <a:srgbClr val="000000"/>
                </a:solidFill>
                <a:effectLst/>
                <a:uFillTx/>
                <a:latin typeface="Arial"/>
                <a:ea typeface="Arial"/>
              </a:rPr>
              <a:t>Texaco Power &amp; Gasification</a:t>
            </a:r>
            <a:endParaRPr b="0" lang="en-US" sz="1100" strike="noStrike" u="none">
              <a:solidFill>
                <a:srgbClr val="000000"/>
              </a:solidFill>
              <a:effectLst/>
              <a:uFillTx/>
              <a:latin typeface="Times New Roman"/>
            </a:endParaRPr>
          </a:p>
          <a:p>
            <a:pPr>
              <a:lnSpc>
                <a:spcPct val="10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ea typeface="Arial"/>
              </a:rPr>
              <a:t>Scott Wiedermann</a:t>
            </a:r>
            <a:br>
              <a:rPr sz="1100"/>
            </a:br>
            <a:r>
              <a:rPr b="0" lang="en-US" sz="1100" strike="noStrike" u="none">
                <a:solidFill>
                  <a:srgbClr val="000000"/>
                </a:solidFill>
                <a:effectLst/>
                <a:uFillTx/>
                <a:latin typeface="Arial"/>
                <a:ea typeface="Arial"/>
              </a:rPr>
              <a:t>Fuels Manager</a:t>
            </a:r>
            <a:br>
              <a:rPr sz="1100"/>
            </a:br>
            <a:r>
              <a:rPr b="0" lang="en-US" sz="1100" strike="noStrike" u="none">
                <a:solidFill>
                  <a:srgbClr val="000000"/>
                </a:solidFill>
                <a:effectLst/>
                <a:uFillTx/>
                <a:latin typeface="Arial"/>
                <a:ea typeface="Arial"/>
              </a:rPr>
              <a:t>Edison Mission Energy-CA</a:t>
            </a:r>
            <a:endParaRPr b="0" lang="en-US" sz="1100" strike="noStrike" u="none">
              <a:solidFill>
                <a:srgbClr val="000000"/>
              </a:solidFill>
              <a:effectLst/>
              <a:uFillTx/>
              <a:latin typeface="Times New Roman"/>
            </a:endParaRPr>
          </a:p>
          <a:p>
            <a:pPr>
              <a:lnSpc>
                <a:spcPct val="10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ea typeface="Times New Roman"/>
              </a:rPr>
              <a:t>Chieko Yoshinari</a:t>
            </a:r>
            <a:br>
              <a:rPr sz="1100"/>
            </a:br>
            <a:r>
              <a:rPr b="0" lang="en-US" sz="1100" strike="noStrike" u="none">
                <a:solidFill>
                  <a:srgbClr val="000000"/>
                </a:solidFill>
                <a:effectLst/>
                <a:uFillTx/>
                <a:latin typeface="Arial"/>
                <a:ea typeface="Times New Roman"/>
              </a:rPr>
              <a:t>Business Analyst</a:t>
            </a:r>
            <a:br>
              <a:rPr sz="1100"/>
            </a:br>
            <a:r>
              <a:rPr b="0" lang="en-US" sz="1100" strike="noStrike" u="none">
                <a:solidFill>
                  <a:srgbClr val="000000"/>
                </a:solidFill>
                <a:effectLst/>
                <a:uFillTx/>
                <a:latin typeface="Arial"/>
                <a:ea typeface="Times New Roman"/>
              </a:rPr>
              <a:t>ITOCHU International Inc. </a:t>
            </a:r>
            <a:endParaRPr b="0" lang="en-US" sz="1100" strike="noStrike" u="none">
              <a:solidFill>
                <a:srgbClr val="000000"/>
              </a:solidFill>
              <a:effectLst/>
              <a:uFillTx/>
              <a:latin typeface="Times New Roman"/>
            </a:endParaRPr>
          </a:p>
          <a:p>
            <a:pPr>
              <a:lnSpc>
                <a:spcPct val="10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ea typeface="Arial"/>
              </a:rPr>
              <a:t>Michael Zenker</a:t>
            </a:r>
            <a:br>
              <a:rPr sz="1100"/>
            </a:br>
            <a:r>
              <a:rPr b="0" lang="en-US" sz="1100" strike="noStrike" u="none">
                <a:solidFill>
                  <a:srgbClr val="000000"/>
                </a:solidFill>
                <a:effectLst/>
                <a:uFillTx/>
                <a:latin typeface="Arial"/>
                <a:ea typeface="Arial"/>
              </a:rPr>
              <a:t>Director, Western Energy</a:t>
            </a:r>
            <a:br>
              <a:rPr sz="1100"/>
            </a:br>
            <a:r>
              <a:rPr b="0" lang="en-US" sz="1100" strike="noStrike" u="none">
                <a:solidFill>
                  <a:srgbClr val="000000"/>
                </a:solidFill>
                <a:effectLst/>
                <a:uFillTx/>
                <a:latin typeface="Arial"/>
                <a:ea typeface="Arial"/>
              </a:rPr>
              <a:t>CERA</a:t>
            </a:r>
            <a:endParaRPr b="0" lang="en-US" sz="1100" strike="noStrike" u="none">
              <a:solidFill>
                <a:srgbClr val="000000"/>
              </a:solidFill>
              <a:effectLst/>
              <a:uFillTx/>
              <a:latin typeface="Times New Roman"/>
            </a:endParaRPr>
          </a:p>
        </p:txBody>
      </p:sp>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4AC2DBF5-F21E-4F72-AC7C-ECA552313E01}" type="slidenum">
              <a:t>10</a:t>
            </a:fld>
          </a:p>
        </p:txBody>
      </p:sp>
    </p:spTree>
  </p:cSld>
  <p:transition>
    <p:cover dir="d"/>
  </p:transition>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3" name="PlaceHolder 1"/>
          <p:cNvSpPr>
            <a:spLocks noGrp="1"/>
          </p:cNvSpPr>
          <p:nvPr>
            <p:ph type="title"/>
          </p:nvPr>
        </p:nvSpPr>
        <p:spPr>
          <a:xfrm>
            <a:off x="685800" y="274284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993300"/>
                </a:solidFill>
                <a:effectLst/>
                <a:uFillTx/>
                <a:latin typeface="Arial Black"/>
              </a:rPr>
              <a:t>Power Market and Infrastructure Outlook</a:t>
            </a:r>
            <a:endParaRPr b="1" lang="en-US" sz="3600" strike="noStrike" u="none">
              <a:solidFill>
                <a:srgbClr val="993300"/>
              </a:solidFill>
              <a:effectLst/>
              <a:uFillTx/>
              <a:latin typeface="Arial Black"/>
            </a:endParaRPr>
          </a:p>
        </p:txBody>
      </p:sp>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214D872B-0654-40C6-8DC5-083809B84021}" type="slidenum">
              <a:t>11</a:t>
            </a:fld>
          </a:p>
        </p:txBody>
      </p:sp>
    </p:spTree>
  </p:cSld>
  <p:transition>
    <p:cover dir="d"/>
  </p:transition>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4" name="PlaceHolder 1"/>
          <p:cNvSpPr>
            <a:spLocks noGrp="1"/>
          </p:cNvSpPr>
          <p:nvPr>
            <p:ph type="title"/>
          </p:nvPr>
        </p:nvSpPr>
        <p:spPr>
          <a:xfrm>
            <a:off x="1447920" y="0"/>
            <a:ext cx="7696080" cy="14241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Western US Electricity Demand</a:t>
            </a:r>
            <a:endParaRPr b="1" lang="en-US" sz="3200" strike="noStrike" u="none">
              <a:solidFill>
                <a:srgbClr val="993300"/>
              </a:solidFill>
              <a:effectLst/>
              <a:uFillTx/>
              <a:latin typeface="Arial Black"/>
            </a:endParaRPr>
          </a:p>
        </p:txBody>
      </p:sp>
      <p:sp>
        <p:nvSpPr>
          <p:cNvPr id="85" name=""/>
          <p:cNvSpPr/>
          <p:nvPr/>
        </p:nvSpPr>
        <p:spPr>
          <a:xfrm>
            <a:off x="60480" y="6400800"/>
            <a:ext cx="2428200" cy="4590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Source: Cambridge Energy Research Associates.</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*Estimate.</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00909-3</a:t>
            </a:r>
            <a:endParaRPr b="0" lang="en-US" sz="800" strike="noStrike" u="none">
              <a:solidFill>
                <a:srgbClr val="000000"/>
              </a:solidFill>
              <a:effectLst/>
              <a:uFillTx/>
              <a:latin typeface="Times New Roman"/>
            </a:endParaRPr>
          </a:p>
        </p:txBody>
      </p:sp>
      <p:pic>
        <p:nvPicPr>
          <p:cNvPr id="86" name="" descr=""/>
          <p:cNvPicPr/>
          <p:nvPr/>
        </p:nvPicPr>
        <p:blipFill>
          <a:blip r:embed="rId1"/>
          <a:stretch/>
        </p:blipFill>
        <p:spPr>
          <a:xfrm>
            <a:off x="609480" y="1752480"/>
            <a:ext cx="7391520" cy="4525920"/>
          </a:xfrm>
          <a:prstGeom prst="rect">
            <a:avLst/>
          </a:prstGeom>
          <a:noFill/>
          <a:ln w="0">
            <a:noFill/>
          </a:ln>
        </p:spPr>
      </p:pic>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A3B23C79-1508-4018-B6DE-A75B6EC71974}" type="slidenum">
              <a:t>12</a:t>
            </a:fld>
          </a:p>
        </p:txBody>
      </p:sp>
    </p:spTree>
  </p:cSld>
  <p:transition>
    <p:cover dir="d"/>
  </p:transition>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7" name="PlaceHolder 1"/>
          <p:cNvSpPr>
            <a:spLocks noGrp="1"/>
          </p:cNvSpPr>
          <p:nvPr>
            <p:ph type="title"/>
          </p:nvPr>
        </p:nvSpPr>
        <p:spPr>
          <a:xfrm>
            <a:off x="1447920" y="0"/>
            <a:ext cx="7696080" cy="14241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Economic Growth </a:t>
            </a:r>
            <a:br>
              <a:rPr sz="3200"/>
            </a:br>
            <a:r>
              <a:rPr b="0" lang="en-US" sz="2400" strike="noStrike" u="none">
                <a:solidFill>
                  <a:srgbClr val="993300"/>
                </a:solidFill>
                <a:effectLst/>
                <a:uFillTx/>
                <a:latin typeface="Arial Black"/>
              </a:rPr>
              <a:t>(real 1996 dollars)</a:t>
            </a:r>
            <a:endParaRPr b="1" lang="en-US" sz="2400" strike="noStrike" u="none">
              <a:solidFill>
                <a:srgbClr val="993300"/>
              </a:solidFill>
              <a:effectLst/>
              <a:uFillTx/>
              <a:latin typeface="Arial Black"/>
            </a:endParaRPr>
          </a:p>
        </p:txBody>
      </p:sp>
      <p:sp>
        <p:nvSpPr>
          <p:cNvPr id="88" name=""/>
          <p:cNvSpPr/>
          <p:nvPr/>
        </p:nvSpPr>
        <p:spPr>
          <a:xfrm>
            <a:off x="60480" y="6400800"/>
            <a:ext cx="2428200" cy="4590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Source: Cambridge Energy Research Associates.</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Estimate.</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10330-1</a:t>
            </a:r>
            <a:endParaRPr b="0" lang="en-US" sz="800" strike="noStrike" u="none">
              <a:solidFill>
                <a:srgbClr val="000000"/>
              </a:solidFill>
              <a:effectLst/>
              <a:uFillTx/>
              <a:latin typeface="Times New Roman"/>
            </a:endParaRPr>
          </a:p>
        </p:txBody>
      </p:sp>
      <p:pic>
        <p:nvPicPr>
          <p:cNvPr id="89" name="" descr=""/>
          <p:cNvPicPr/>
          <p:nvPr/>
        </p:nvPicPr>
        <p:blipFill>
          <a:blip r:embed="rId1"/>
          <a:stretch/>
        </p:blipFill>
        <p:spPr>
          <a:xfrm>
            <a:off x="762120" y="1676520"/>
            <a:ext cx="7238880" cy="4460760"/>
          </a:xfrm>
          <a:prstGeom prst="rect">
            <a:avLst/>
          </a:prstGeom>
          <a:noFill/>
          <a:ln w="0">
            <a:noFill/>
          </a:ln>
        </p:spPr>
      </p:pic>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BFA3E371-FD17-4CD5-937B-7C8412679C3D}" type="slidenum">
              <a:t>13</a:t>
            </a:fld>
          </a:p>
        </p:txBody>
      </p:sp>
    </p:spTree>
  </p:cSld>
  <p:transition>
    <p:cover dir="d"/>
  </p:transition>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0" name="PlaceHolder 1"/>
          <p:cNvSpPr>
            <a:spLocks noGrp="1"/>
          </p:cNvSpPr>
          <p:nvPr>
            <p:ph type="title"/>
          </p:nvPr>
        </p:nvSpPr>
        <p:spPr>
          <a:xfrm>
            <a:off x="1447920" y="0"/>
            <a:ext cx="7696080" cy="14241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Hydroelectric Output </a:t>
            </a:r>
            <a:r>
              <a:rPr b="0" lang="en-US" sz="2400" strike="noStrike" u="none">
                <a:solidFill>
                  <a:srgbClr val="993300"/>
                </a:solidFill>
                <a:effectLst/>
                <a:uFillTx/>
                <a:latin typeface="Arial Black"/>
              </a:rPr>
              <a:t>(US West)</a:t>
            </a:r>
            <a:endParaRPr b="1" lang="en-US" sz="2400" strike="noStrike" u="none">
              <a:solidFill>
                <a:srgbClr val="993300"/>
              </a:solidFill>
              <a:effectLst/>
              <a:uFillTx/>
              <a:latin typeface="Arial Black"/>
            </a:endParaRPr>
          </a:p>
        </p:txBody>
      </p:sp>
      <p:sp>
        <p:nvSpPr>
          <p:cNvPr id="91" name=""/>
          <p:cNvSpPr/>
          <p:nvPr/>
        </p:nvSpPr>
        <p:spPr>
          <a:xfrm>
            <a:off x="60480" y="6477120"/>
            <a:ext cx="2428200" cy="3373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Source: Cambridge Energy Research Associates.</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10330-3</a:t>
            </a:r>
            <a:endParaRPr b="0" lang="en-US" sz="800" strike="noStrike" u="none">
              <a:solidFill>
                <a:srgbClr val="000000"/>
              </a:solidFill>
              <a:effectLst/>
              <a:uFillTx/>
              <a:latin typeface="Times New Roman"/>
            </a:endParaRPr>
          </a:p>
        </p:txBody>
      </p:sp>
      <p:pic>
        <p:nvPicPr>
          <p:cNvPr id="92" name="" descr=""/>
          <p:cNvPicPr/>
          <p:nvPr/>
        </p:nvPicPr>
        <p:blipFill>
          <a:blip r:embed="rId1"/>
          <a:stretch/>
        </p:blipFill>
        <p:spPr>
          <a:xfrm>
            <a:off x="838080" y="1878120"/>
            <a:ext cx="7010640" cy="4384440"/>
          </a:xfrm>
          <a:prstGeom prst="rect">
            <a:avLst/>
          </a:prstGeom>
          <a:noFill/>
          <a:ln w="0">
            <a:noFill/>
          </a:ln>
        </p:spPr>
      </p:pic>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ADF854B4-CBAF-461D-9554-ECECD4D269A4}" type="slidenum">
              <a:t>14</a:t>
            </a:fld>
          </a:p>
        </p:txBody>
      </p:sp>
    </p:spTree>
  </p:cSld>
  <p:transition>
    <p:cover dir="d"/>
  </p:transition>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3" name="PlaceHolder 1"/>
          <p:cNvSpPr>
            <a:spLocks noGrp="1"/>
          </p:cNvSpPr>
          <p:nvPr>
            <p:ph type="title"/>
          </p:nvPr>
        </p:nvSpPr>
        <p:spPr>
          <a:xfrm>
            <a:off x="1447920" y="0"/>
            <a:ext cx="7696080" cy="14241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Year-over-year Decline in Hydroelectric Output </a:t>
            </a:r>
            <a:r>
              <a:rPr b="0" lang="en-US" sz="2400" strike="noStrike" u="none">
                <a:solidFill>
                  <a:srgbClr val="993300"/>
                </a:solidFill>
                <a:effectLst/>
                <a:uFillTx/>
                <a:latin typeface="Arial Black"/>
              </a:rPr>
              <a:t>(storage dam)</a:t>
            </a:r>
            <a:endParaRPr b="1" lang="en-US" sz="2400" strike="noStrike" u="none">
              <a:solidFill>
                <a:srgbClr val="993300"/>
              </a:solidFill>
              <a:effectLst/>
              <a:uFillTx/>
              <a:latin typeface="Arial Black"/>
            </a:endParaRPr>
          </a:p>
        </p:txBody>
      </p:sp>
      <p:sp>
        <p:nvSpPr>
          <p:cNvPr id="94" name=""/>
          <p:cNvSpPr/>
          <p:nvPr/>
        </p:nvSpPr>
        <p:spPr>
          <a:xfrm>
            <a:off x="60480" y="6477120"/>
            <a:ext cx="2428200" cy="3373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Source: Cambridge Energy Research Associates.</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00914-25</a:t>
            </a:r>
            <a:endParaRPr b="0" lang="en-US" sz="800" strike="noStrike" u="none">
              <a:solidFill>
                <a:srgbClr val="000000"/>
              </a:solidFill>
              <a:effectLst/>
              <a:uFillTx/>
              <a:latin typeface="Times New Roman"/>
            </a:endParaRPr>
          </a:p>
        </p:txBody>
      </p:sp>
      <p:pic>
        <p:nvPicPr>
          <p:cNvPr id="95" name="" descr=""/>
          <p:cNvPicPr/>
          <p:nvPr/>
        </p:nvPicPr>
        <p:blipFill>
          <a:blip r:embed="rId1"/>
          <a:stretch/>
        </p:blipFill>
        <p:spPr>
          <a:xfrm>
            <a:off x="533520" y="1673280"/>
            <a:ext cx="7696080" cy="4575240"/>
          </a:xfrm>
          <a:prstGeom prst="rect">
            <a:avLst/>
          </a:prstGeom>
          <a:noFill/>
          <a:ln w="0">
            <a:noFill/>
          </a:ln>
        </p:spPr>
      </p:pic>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E1C5B3DA-3385-436D-8119-93735ADC7999}" type="slidenum">
              <a:t>15</a:t>
            </a:fld>
          </a:p>
        </p:txBody>
      </p:sp>
    </p:spTree>
  </p:cSld>
  <p:transition>
    <p:cover dir="d"/>
  </p:transition>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6" name="PlaceHolder 1"/>
          <p:cNvSpPr>
            <a:spLocks noGrp="1"/>
          </p:cNvSpPr>
          <p:nvPr>
            <p:ph type="title"/>
          </p:nvPr>
        </p:nvSpPr>
        <p:spPr>
          <a:xfrm>
            <a:off x="1447920" y="0"/>
            <a:ext cx="7696080" cy="14241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California: Import Dependent in a Tight Market</a:t>
            </a:r>
            <a:endParaRPr b="1" lang="en-US" sz="3200" strike="noStrike" u="none">
              <a:solidFill>
                <a:srgbClr val="993300"/>
              </a:solidFill>
              <a:effectLst/>
              <a:uFillTx/>
              <a:latin typeface="Arial Black"/>
            </a:endParaRPr>
          </a:p>
        </p:txBody>
      </p:sp>
      <p:sp>
        <p:nvSpPr>
          <p:cNvPr id="97" name=""/>
          <p:cNvSpPr/>
          <p:nvPr/>
        </p:nvSpPr>
        <p:spPr>
          <a:xfrm>
            <a:off x="8280" y="6477120"/>
            <a:ext cx="2428200" cy="3373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Source: Cambridge Energy Research Associates.</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00914-7</a:t>
            </a:r>
            <a:endParaRPr b="0" lang="en-US" sz="800" strike="noStrike" u="none">
              <a:solidFill>
                <a:srgbClr val="000000"/>
              </a:solidFill>
              <a:effectLst/>
              <a:uFillTx/>
              <a:latin typeface="Times New Roman"/>
            </a:endParaRPr>
          </a:p>
        </p:txBody>
      </p:sp>
      <p:pic>
        <p:nvPicPr>
          <p:cNvPr id="98" name="" descr=""/>
          <p:cNvPicPr/>
          <p:nvPr/>
        </p:nvPicPr>
        <p:blipFill>
          <a:blip r:embed="rId1"/>
          <a:stretch/>
        </p:blipFill>
        <p:spPr>
          <a:xfrm>
            <a:off x="1143000" y="1523880"/>
            <a:ext cx="7162920" cy="4946760"/>
          </a:xfrm>
          <a:prstGeom prst="rect">
            <a:avLst/>
          </a:prstGeom>
          <a:noFill/>
          <a:ln w="0">
            <a:noFill/>
          </a:ln>
        </p:spPr>
      </p:pic>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16CA4118-4A0D-4B2D-A8C3-977EDEDB54A2}" type="slidenum">
              <a:t>16</a:t>
            </a:fld>
          </a:p>
        </p:txBody>
      </p:sp>
    </p:spTree>
  </p:cSld>
  <p:transition>
    <p:cover dir="d"/>
  </p:transition>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9" name="PlaceHolder 1"/>
          <p:cNvSpPr>
            <a:spLocks noGrp="1"/>
          </p:cNvSpPr>
          <p:nvPr>
            <p:ph type="title"/>
          </p:nvPr>
        </p:nvSpPr>
        <p:spPr>
          <a:xfrm>
            <a:off x="1447920" y="0"/>
            <a:ext cx="7696080" cy="14241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California: Import Availability</a:t>
            </a:r>
            <a:endParaRPr b="1" lang="en-US" sz="3200" strike="noStrike" u="none">
              <a:solidFill>
                <a:srgbClr val="993300"/>
              </a:solidFill>
              <a:effectLst/>
              <a:uFillTx/>
              <a:latin typeface="Arial Black"/>
            </a:endParaRPr>
          </a:p>
        </p:txBody>
      </p:sp>
      <p:sp>
        <p:nvSpPr>
          <p:cNvPr id="100" name=""/>
          <p:cNvSpPr/>
          <p:nvPr/>
        </p:nvSpPr>
        <p:spPr>
          <a:xfrm>
            <a:off x="60480" y="6477120"/>
            <a:ext cx="2428200" cy="3373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Source: Cambridge Energy Research Associates.</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10330-18</a:t>
            </a:r>
            <a:endParaRPr b="0" lang="en-US" sz="800" strike="noStrike" u="none">
              <a:solidFill>
                <a:srgbClr val="000000"/>
              </a:solidFill>
              <a:effectLst/>
              <a:uFillTx/>
              <a:latin typeface="Times New Roman"/>
            </a:endParaRPr>
          </a:p>
        </p:txBody>
      </p:sp>
      <p:pic>
        <p:nvPicPr>
          <p:cNvPr id="101" name="" descr=""/>
          <p:cNvPicPr/>
          <p:nvPr/>
        </p:nvPicPr>
        <p:blipFill>
          <a:blip r:embed="rId1"/>
          <a:stretch/>
        </p:blipFill>
        <p:spPr>
          <a:xfrm>
            <a:off x="533520" y="1523880"/>
            <a:ext cx="7619760" cy="4770720"/>
          </a:xfrm>
          <a:prstGeom prst="rect">
            <a:avLst/>
          </a:prstGeom>
          <a:noFill/>
          <a:ln w="0">
            <a:noFill/>
          </a:ln>
        </p:spPr>
      </p:pic>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81D26783-FEB5-476B-BAE4-E5F502207C49}" type="slidenum">
              <a:t>17</a:t>
            </a:fld>
          </a:p>
        </p:txBody>
      </p:sp>
    </p:spTree>
  </p:cSld>
  <p:transition>
    <p:cover dir="d"/>
  </p:transition>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2" name="PlaceHolder 1"/>
          <p:cNvSpPr>
            <a:spLocks noGrp="1"/>
          </p:cNvSpPr>
          <p:nvPr>
            <p:ph type="title"/>
          </p:nvPr>
        </p:nvSpPr>
        <p:spPr>
          <a:xfrm>
            <a:off x="1447920" y="0"/>
            <a:ext cx="7696080" cy="14241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Change in Western US Hydro and Energy Demand</a:t>
            </a:r>
            <a:endParaRPr b="1" lang="en-US" sz="3200" strike="noStrike" u="none">
              <a:solidFill>
                <a:srgbClr val="993300"/>
              </a:solidFill>
              <a:effectLst/>
              <a:uFillTx/>
              <a:latin typeface="Arial Black"/>
            </a:endParaRPr>
          </a:p>
        </p:txBody>
      </p:sp>
      <p:sp>
        <p:nvSpPr>
          <p:cNvPr id="103" name=""/>
          <p:cNvSpPr/>
          <p:nvPr/>
        </p:nvSpPr>
        <p:spPr>
          <a:xfrm>
            <a:off x="60480" y="6400800"/>
            <a:ext cx="2428200" cy="4590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Source: Cambridge Energy Research Associates.</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*Forecast.</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00810-12</a:t>
            </a:r>
            <a:endParaRPr b="0" lang="en-US" sz="800" strike="noStrike" u="none">
              <a:solidFill>
                <a:srgbClr val="000000"/>
              </a:solidFill>
              <a:effectLst/>
              <a:uFillTx/>
              <a:latin typeface="Times New Roman"/>
            </a:endParaRPr>
          </a:p>
        </p:txBody>
      </p:sp>
      <p:pic>
        <p:nvPicPr>
          <p:cNvPr id="104" name="" descr=""/>
          <p:cNvPicPr/>
          <p:nvPr/>
        </p:nvPicPr>
        <p:blipFill>
          <a:blip r:embed="rId1"/>
          <a:stretch/>
        </p:blipFill>
        <p:spPr>
          <a:xfrm>
            <a:off x="990720" y="1600200"/>
            <a:ext cx="6781680" cy="4815000"/>
          </a:xfrm>
          <a:prstGeom prst="rect">
            <a:avLst/>
          </a:prstGeom>
          <a:noFill/>
          <a:ln w="0">
            <a:noFill/>
          </a:ln>
        </p:spPr>
      </p:pic>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394D0960-CFDC-41EE-9F87-E6707C1B55DC}" type="slidenum">
              <a:t>18</a:t>
            </a:fld>
          </a:p>
        </p:txBody>
      </p:sp>
    </p:spTree>
  </p:cSld>
  <p:transition>
    <p:cover dir="d"/>
  </p:transition>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5" name="PlaceHolder 1"/>
          <p:cNvSpPr>
            <a:spLocks noGrp="1"/>
          </p:cNvSpPr>
          <p:nvPr>
            <p:ph type="title"/>
          </p:nvPr>
        </p:nvSpPr>
        <p:spPr>
          <a:xfrm>
            <a:off x="1447920" y="0"/>
            <a:ext cx="7696080" cy="14241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Gas-fired Generation Output </a:t>
            </a:r>
            <a:br>
              <a:rPr sz="3200"/>
            </a:br>
            <a:r>
              <a:rPr b="0" lang="en-US" sz="2400" strike="noStrike" u="none">
                <a:solidFill>
                  <a:srgbClr val="993300"/>
                </a:solidFill>
                <a:effectLst/>
                <a:uFillTx/>
                <a:latin typeface="Arial Black"/>
              </a:rPr>
              <a:t>(US West)</a:t>
            </a:r>
            <a:endParaRPr b="1" lang="en-US" sz="2400" strike="noStrike" u="none">
              <a:solidFill>
                <a:srgbClr val="993300"/>
              </a:solidFill>
              <a:effectLst/>
              <a:uFillTx/>
              <a:latin typeface="Arial Black"/>
            </a:endParaRPr>
          </a:p>
        </p:txBody>
      </p:sp>
      <p:sp>
        <p:nvSpPr>
          <p:cNvPr id="106" name=""/>
          <p:cNvSpPr/>
          <p:nvPr/>
        </p:nvSpPr>
        <p:spPr>
          <a:xfrm>
            <a:off x="60480" y="6400800"/>
            <a:ext cx="2428200" cy="4590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Source: Cambridge Energy Research Associates.</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*Forecast.</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10330-4</a:t>
            </a:r>
            <a:endParaRPr b="0" lang="en-US" sz="800" strike="noStrike" u="none">
              <a:solidFill>
                <a:srgbClr val="000000"/>
              </a:solidFill>
              <a:effectLst/>
              <a:uFillTx/>
              <a:latin typeface="Times New Roman"/>
            </a:endParaRPr>
          </a:p>
        </p:txBody>
      </p:sp>
      <p:pic>
        <p:nvPicPr>
          <p:cNvPr id="107" name="" descr=""/>
          <p:cNvPicPr/>
          <p:nvPr/>
        </p:nvPicPr>
        <p:blipFill>
          <a:blip r:embed="rId1"/>
          <a:stretch/>
        </p:blipFill>
        <p:spPr>
          <a:xfrm>
            <a:off x="380880" y="1828800"/>
            <a:ext cx="7925040" cy="4371840"/>
          </a:xfrm>
          <a:prstGeom prst="rect">
            <a:avLst/>
          </a:prstGeom>
          <a:noFill/>
          <a:ln w="0">
            <a:noFill/>
          </a:ln>
        </p:spPr>
      </p:pic>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B0F81222-83E4-4C84-9506-4C82F2AF569F}" type="slidenum">
              <a:t>19</a:t>
            </a:fld>
          </a:p>
        </p:txBody>
      </p:sp>
    </p:spTree>
  </p:cSld>
  <p:transition>
    <p:cover dir="d"/>
  </p:transition>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 name="PlaceHolder 1"/>
          <p:cNvSpPr>
            <a:spLocks noGrp="1"/>
          </p:cNvSpPr>
          <p:nvPr>
            <p:ph type="title"/>
          </p:nvPr>
        </p:nvSpPr>
        <p:spPr>
          <a:xfrm>
            <a:off x="1447920" y="0"/>
            <a:ext cx="7696080" cy="14241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Table of Contents</a:t>
            </a:r>
            <a:endParaRPr b="1" lang="en-US" sz="3200" strike="noStrike" u="none">
              <a:solidFill>
                <a:srgbClr val="993300"/>
              </a:solidFill>
              <a:effectLst/>
              <a:uFillTx/>
              <a:latin typeface="Arial Black"/>
            </a:endParaRPr>
          </a:p>
        </p:txBody>
      </p:sp>
      <p:sp>
        <p:nvSpPr>
          <p:cNvPr id="24" name=""/>
          <p:cNvSpPr/>
          <p:nvPr/>
        </p:nvSpPr>
        <p:spPr>
          <a:xfrm>
            <a:off x="314280" y="1905120"/>
            <a:ext cx="6432840" cy="3382560"/>
          </a:xfrm>
          <a:prstGeom prst="rect">
            <a:avLst/>
          </a:prstGeom>
          <a:noFill/>
          <a:ln w="0">
            <a:noFill/>
          </a:ln>
        </p:spPr>
        <p:style>
          <a:lnRef idx="0"/>
          <a:fillRef idx="0"/>
          <a:effectRef idx="0"/>
          <a:fontRef idx="minor"/>
        </p:style>
        <p:txBody>
          <a:bodyPr wrap="none" lIns="90000" rIns="90000" tIns="46800" bIns="46800" anchor="t">
            <a:spAutoFit/>
          </a:bodyPr>
          <a:p>
            <a:pPr>
              <a:lnSpc>
                <a:spcPct val="15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Meeting Agenda</a:t>
            </a:r>
            <a:endParaRPr b="0" lang="en-US" sz="1600" strike="noStrike" u="none">
              <a:solidFill>
                <a:srgbClr val="000000"/>
              </a:solidFill>
              <a:effectLst/>
              <a:uFillTx/>
              <a:latin typeface="Times New Roman"/>
            </a:endParaRPr>
          </a:p>
          <a:p>
            <a:pPr>
              <a:lnSpc>
                <a:spcPct val="15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Speaker Biographies</a:t>
            </a:r>
            <a:endParaRPr b="0" lang="en-US" sz="1600" strike="noStrike" u="none">
              <a:solidFill>
                <a:srgbClr val="000000"/>
              </a:solidFill>
              <a:effectLst/>
              <a:uFillTx/>
              <a:latin typeface="Times New Roman"/>
            </a:endParaRPr>
          </a:p>
          <a:p>
            <a:pPr>
              <a:lnSpc>
                <a:spcPct val="15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List of Participants</a:t>
            </a:r>
            <a:endParaRPr b="0" lang="en-US" sz="1600" strike="noStrike" u="none">
              <a:solidFill>
                <a:srgbClr val="000000"/>
              </a:solidFill>
              <a:effectLst/>
              <a:uFillTx/>
              <a:latin typeface="Times New Roman"/>
            </a:endParaRPr>
          </a:p>
          <a:p>
            <a:pPr>
              <a:lnSpc>
                <a:spcPct val="15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600" strike="noStrike" u="none">
                <a:solidFill>
                  <a:srgbClr val="000000"/>
                </a:solidFill>
                <a:effectLst/>
                <a:uFillTx/>
                <a:latin typeface="Arial"/>
              </a:rPr>
              <a:t>Power Market and Infrastructure Outlook</a:t>
            </a:r>
            <a:endParaRPr b="0" lang="en-US" sz="1600" strike="noStrike" u="none">
              <a:solidFill>
                <a:srgbClr val="000000"/>
              </a:solidFill>
              <a:effectLst/>
              <a:uFillTx/>
              <a:latin typeface="Times New Roman"/>
            </a:endParaRPr>
          </a:p>
          <a:p>
            <a:pPr>
              <a:lnSpc>
                <a:spcPct val="15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600" strike="noStrike" u="none">
                <a:solidFill>
                  <a:srgbClr val="000000"/>
                </a:solidFill>
                <a:effectLst/>
                <a:uFillTx/>
                <a:latin typeface="Arial"/>
              </a:rPr>
              <a:t>Gas Market and Infrastructure:</a:t>
            </a:r>
            <a:endParaRPr b="0" lang="en-US" sz="1600" strike="noStrike" u="none">
              <a:solidFill>
                <a:srgbClr val="000000"/>
              </a:solidFill>
              <a:effectLst/>
              <a:uFillTx/>
              <a:latin typeface="Times New Roman"/>
            </a:endParaRPr>
          </a:p>
          <a:p>
            <a:pPr>
              <a:lnSpc>
                <a:spcPct val="15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600" strike="noStrike" u="none">
                <a:solidFill>
                  <a:srgbClr val="000000"/>
                </a:solidFill>
                <a:effectLst/>
                <a:uFillTx/>
                <a:latin typeface="Arial"/>
              </a:rPr>
              <a:t>	</a:t>
            </a:r>
            <a:r>
              <a:rPr b="0" i="1" lang="en-US" sz="1600" strike="noStrike" u="none">
                <a:solidFill>
                  <a:srgbClr val="000000"/>
                </a:solidFill>
                <a:effectLst/>
                <a:uFillTx/>
                <a:latin typeface="Arial"/>
              </a:rPr>
              <a:t>When Will Relief Come? A Look Ahead Through 2005</a:t>
            </a:r>
            <a:endParaRPr b="0" lang="en-US" sz="1600" strike="noStrike" u="none">
              <a:solidFill>
                <a:srgbClr val="000000"/>
              </a:solidFill>
              <a:effectLst/>
              <a:uFillTx/>
              <a:latin typeface="Times New Roman"/>
            </a:endParaRPr>
          </a:p>
          <a:p>
            <a:pPr>
              <a:lnSpc>
                <a:spcPct val="15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600" strike="noStrike" u="none">
                <a:solidFill>
                  <a:srgbClr val="000000"/>
                </a:solidFill>
                <a:effectLst/>
                <a:uFillTx/>
                <a:latin typeface="Arial"/>
              </a:rPr>
              <a:t>California’s Power Crisis: Update, Implications, and Market Outcomes</a:t>
            </a:r>
            <a:endParaRPr b="0" lang="en-US" sz="1600" strike="noStrike" u="none">
              <a:solidFill>
                <a:srgbClr val="000000"/>
              </a:solidFill>
              <a:effectLst/>
              <a:uFillTx/>
              <a:latin typeface="Times New Roman"/>
            </a:endParaRPr>
          </a:p>
          <a:p>
            <a:pPr>
              <a:lnSpc>
                <a:spcPct val="15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600" strike="noStrike" u="none">
                <a:solidFill>
                  <a:srgbClr val="000000"/>
                </a:solidFill>
                <a:effectLst/>
                <a:uFillTx/>
                <a:latin typeface="Arial"/>
              </a:rPr>
              <a:t>Supplemental Information</a:t>
            </a:r>
            <a:endParaRPr b="0" lang="en-US" sz="1600" strike="noStrike" u="none">
              <a:solidFill>
                <a:srgbClr val="000000"/>
              </a:solidFill>
              <a:effectLst/>
              <a:uFillTx/>
              <a:latin typeface="Times New Roman"/>
            </a:endParaRPr>
          </a:p>
          <a:p>
            <a:pPr>
              <a:lnSpc>
                <a:spcPct val="15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Upcoming Events</a:t>
            </a:r>
            <a:endParaRPr b="0" lang="en-US" sz="1600" strike="noStrike" u="none">
              <a:solidFill>
                <a:srgbClr val="000000"/>
              </a:solidFill>
              <a:effectLst/>
              <a:uFillTx/>
              <a:latin typeface="Times New Roman"/>
            </a:endParaRPr>
          </a:p>
        </p:txBody>
      </p:sp>
      <p:sp>
        <p:nvSpPr>
          <p:cNvPr id="25" name=""/>
          <p:cNvSpPr/>
          <p:nvPr/>
        </p:nvSpPr>
        <p:spPr>
          <a:xfrm>
            <a:off x="8050320" y="1905120"/>
            <a:ext cx="406080" cy="5574960"/>
          </a:xfrm>
          <a:prstGeom prst="rect">
            <a:avLst/>
          </a:prstGeom>
          <a:noFill/>
          <a:ln w="0">
            <a:noFill/>
          </a:ln>
        </p:spPr>
        <p:style>
          <a:lnRef idx="0"/>
          <a:fillRef idx="0"/>
          <a:effectRef idx="0"/>
          <a:fontRef idx="minor"/>
        </p:style>
        <p:txBody>
          <a:bodyPr wrap="none" lIns="90000" rIns="90000" tIns="46800" bIns="46800" anchor="t">
            <a:spAutoFit/>
          </a:bodyPr>
          <a:p>
            <a:pPr algn="r">
              <a:lnSpc>
                <a:spcPct val="15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3</a:t>
            </a:r>
            <a:endParaRPr b="0" lang="en-US" sz="1600" strike="noStrike" u="none">
              <a:solidFill>
                <a:srgbClr val="000000"/>
              </a:solidFill>
              <a:effectLst/>
              <a:uFillTx/>
              <a:latin typeface="Times New Roman"/>
            </a:endParaRPr>
          </a:p>
          <a:p>
            <a:pPr algn="r">
              <a:lnSpc>
                <a:spcPct val="15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4</a:t>
            </a:r>
            <a:endParaRPr b="0" lang="en-US" sz="1600" strike="noStrike" u="none">
              <a:solidFill>
                <a:srgbClr val="000000"/>
              </a:solidFill>
              <a:effectLst/>
              <a:uFillTx/>
              <a:latin typeface="Times New Roman"/>
            </a:endParaRPr>
          </a:p>
          <a:p>
            <a:pPr algn="r">
              <a:lnSpc>
                <a:spcPct val="15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8</a:t>
            </a:r>
            <a:endParaRPr b="0" lang="en-US" sz="1600" strike="noStrike" u="none">
              <a:solidFill>
                <a:srgbClr val="000000"/>
              </a:solidFill>
              <a:effectLst/>
              <a:uFillTx/>
              <a:latin typeface="Times New Roman"/>
            </a:endParaRPr>
          </a:p>
          <a:p>
            <a:pPr algn="r">
              <a:lnSpc>
                <a:spcPct val="15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11</a:t>
            </a:r>
            <a:endParaRPr b="0" lang="en-US" sz="1600" strike="noStrike" u="none">
              <a:solidFill>
                <a:srgbClr val="000000"/>
              </a:solidFill>
              <a:effectLst/>
              <a:uFillTx/>
              <a:latin typeface="Times New Roman"/>
            </a:endParaRPr>
          </a:p>
          <a:p>
            <a:pPr algn="r">
              <a:lnSpc>
                <a:spcPct val="15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600"/>
            </a:br>
            <a:r>
              <a:rPr b="0" lang="en-US" sz="1600" strike="noStrike" u="none">
                <a:solidFill>
                  <a:srgbClr val="000000"/>
                </a:solidFill>
                <a:effectLst/>
                <a:uFillTx/>
                <a:latin typeface="Arial"/>
              </a:rPr>
              <a:t>35</a:t>
            </a:r>
            <a:endParaRPr b="0" lang="en-US" sz="1600" strike="noStrike" u="none">
              <a:solidFill>
                <a:srgbClr val="000000"/>
              </a:solidFill>
              <a:effectLst/>
              <a:uFillTx/>
              <a:latin typeface="Times New Roman"/>
            </a:endParaRPr>
          </a:p>
          <a:p>
            <a:pPr algn="r">
              <a:lnSpc>
                <a:spcPct val="15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56</a:t>
            </a:r>
            <a:endParaRPr b="0" lang="en-US" sz="1600" strike="noStrike" u="none">
              <a:solidFill>
                <a:srgbClr val="000000"/>
              </a:solidFill>
              <a:effectLst/>
              <a:uFillTx/>
              <a:latin typeface="Times New Roman"/>
            </a:endParaRPr>
          </a:p>
          <a:p>
            <a:pPr algn="r">
              <a:lnSpc>
                <a:spcPct val="15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64</a:t>
            </a:r>
            <a:endParaRPr b="0" lang="en-US" sz="1600" strike="noStrike" u="none">
              <a:solidFill>
                <a:srgbClr val="000000"/>
              </a:solidFill>
              <a:effectLst/>
              <a:uFillTx/>
              <a:latin typeface="Times New Roman"/>
            </a:endParaRPr>
          </a:p>
          <a:p>
            <a:pPr algn="r">
              <a:lnSpc>
                <a:spcPct val="15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81</a:t>
            </a:r>
            <a:endParaRPr b="0" lang="en-US" sz="1600" strike="noStrike" u="none">
              <a:solidFill>
                <a:srgbClr val="000000"/>
              </a:solidFill>
              <a:effectLst/>
              <a:uFillTx/>
              <a:latin typeface="Times New Roman"/>
            </a:endParaRPr>
          </a:p>
          <a:p>
            <a:pPr algn="r">
              <a:lnSpc>
                <a:spcPct val="15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algn="r">
              <a:lnSpc>
                <a:spcPct val="15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algn="r">
              <a:lnSpc>
                <a:spcPct val="15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algn="r">
              <a:lnSpc>
                <a:spcPct val="15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algn="r">
              <a:lnSpc>
                <a:spcPct val="15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algn="r">
              <a:lnSpc>
                <a:spcPct val="15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p:txBody>
      </p:sp>
      <p:sp>
        <p:nvSpPr>
          <p:cNvPr id="26" name=""/>
          <p:cNvSpPr/>
          <p:nvPr/>
        </p:nvSpPr>
        <p:spPr>
          <a:xfrm>
            <a:off x="1968480" y="2247840"/>
            <a:ext cx="6032520" cy="0"/>
          </a:xfrm>
          <a:prstGeom prst="line">
            <a:avLst/>
          </a:prstGeom>
          <a:ln cap="rnd" w="0">
            <a:solidFill>
              <a:srgbClr val="000000"/>
            </a:solidFill>
            <a:custDash>
              <a:ds d="100000" sp="1000"/>
            </a:custDash>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 name=""/>
          <p:cNvSpPr/>
          <p:nvPr/>
        </p:nvSpPr>
        <p:spPr>
          <a:xfrm>
            <a:off x="2349360" y="2590920"/>
            <a:ext cx="5651640" cy="0"/>
          </a:xfrm>
          <a:prstGeom prst="line">
            <a:avLst/>
          </a:prstGeom>
          <a:ln cap="rnd" w="0">
            <a:solidFill>
              <a:srgbClr val="000000"/>
            </a:solidFill>
            <a:custDash>
              <a:ds d="100000" sp="1000"/>
            </a:custDash>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 name=""/>
          <p:cNvSpPr/>
          <p:nvPr/>
        </p:nvSpPr>
        <p:spPr>
          <a:xfrm>
            <a:off x="2133720" y="2971800"/>
            <a:ext cx="5867280" cy="0"/>
          </a:xfrm>
          <a:prstGeom prst="line">
            <a:avLst/>
          </a:prstGeom>
          <a:ln cap="rnd" w="0">
            <a:solidFill>
              <a:srgbClr val="000000"/>
            </a:solidFill>
            <a:custDash>
              <a:ds d="100000" sp="1000"/>
            </a:custDash>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 name=""/>
          <p:cNvSpPr/>
          <p:nvPr/>
        </p:nvSpPr>
        <p:spPr>
          <a:xfrm>
            <a:off x="6762600" y="4432320"/>
            <a:ext cx="1219320" cy="0"/>
          </a:xfrm>
          <a:prstGeom prst="line">
            <a:avLst/>
          </a:prstGeom>
          <a:ln cap="rnd" w="0">
            <a:solidFill>
              <a:srgbClr val="000000"/>
            </a:solidFill>
            <a:custDash>
              <a:ds d="100000" sp="1000"/>
            </a:custDash>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 name=""/>
          <p:cNvSpPr/>
          <p:nvPr/>
        </p:nvSpPr>
        <p:spPr>
          <a:xfrm>
            <a:off x="6248520" y="4065480"/>
            <a:ext cx="1752480" cy="0"/>
          </a:xfrm>
          <a:prstGeom prst="line">
            <a:avLst/>
          </a:prstGeom>
          <a:ln cap="rnd" w="0">
            <a:solidFill>
              <a:srgbClr val="000000"/>
            </a:solidFill>
            <a:custDash>
              <a:ds d="100000" sp="1000"/>
            </a:custDash>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 name=""/>
          <p:cNvSpPr/>
          <p:nvPr/>
        </p:nvSpPr>
        <p:spPr>
          <a:xfrm>
            <a:off x="4191120" y="3330720"/>
            <a:ext cx="3809880" cy="0"/>
          </a:xfrm>
          <a:prstGeom prst="line">
            <a:avLst/>
          </a:prstGeom>
          <a:ln cap="rnd" w="0">
            <a:solidFill>
              <a:srgbClr val="000000"/>
            </a:solidFill>
            <a:custDash>
              <a:ds d="100000" sp="1000"/>
            </a:custDash>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 name=""/>
          <p:cNvSpPr/>
          <p:nvPr/>
        </p:nvSpPr>
        <p:spPr>
          <a:xfrm>
            <a:off x="2895480" y="4800600"/>
            <a:ext cx="5105520" cy="0"/>
          </a:xfrm>
          <a:prstGeom prst="line">
            <a:avLst/>
          </a:prstGeom>
          <a:ln cap="rnd" w="0">
            <a:solidFill>
              <a:srgbClr val="000000"/>
            </a:solidFill>
            <a:custDash>
              <a:ds d="100000" sp="1000"/>
            </a:custDash>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 name=""/>
          <p:cNvSpPr/>
          <p:nvPr/>
        </p:nvSpPr>
        <p:spPr>
          <a:xfrm>
            <a:off x="2057400" y="5162400"/>
            <a:ext cx="5962680" cy="0"/>
          </a:xfrm>
          <a:prstGeom prst="line">
            <a:avLst/>
          </a:prstGeom>
          <a:ln cap="rnd" w="0">
            <a:solidFill>
              <a:srgbClr val="000000"/>
            </a:solidFill>
            <a:custDash>
              <a:ds d="100000" sp="1000"/>
            </a:custDash>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EA51C27D-68FA-4230-94EC-360E6B7A3B3E}" type="slidenum">
              <a:t>2</a:t>
            </a:fld>
          </a:p>
        </p:txBody>
      </p:sp>
    </p:spTree>
  </p:cSld>
  <p:transition>
    <p:cover dir="d"/>
  </p:transition>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8" name="PlaceHolder 1"/>
          <p:cNvSpPr>
            <a:spLocks noGrp="1"/>
          </p:cNvSpPr>
          <p:nvPr>
            <p:ph type="title"/>
          </p:nvPr>
        </p:nvSpPr>
        <p:spPr>
          <a:xfrm>
            <a:off x="1447920" y="0"/>
            <a:ext cx="7696080" cy="14241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Narrowing the Gap: Demand Catches Up with Supply </a:t>
            </a:r>
            <a:br>
              <a:rPr sz="3200"/>
            </a:br>
            <a:r>
              <a:rPr b="0" lang="en-US" sz="2000" strike="noStrike" u="none">
                <a:solidFill>
                  <a:srgbClr val="993300"/>
                </a:solidFill>
                <a:effectLst/>
                <a:uFillTx/>
                <a:latin typeface="Arial Black"/>
              </a:rPr>
              <a:t>(US West)</a:t>
            </a:r>
            <a:endParaRPr b="1" lang="en-US" sz="2000" strike="noStrike" u="none">
              <a:solidFill>
                <a:srgbClr val="993300"/>
              </a:solidFill>
              <a:effectLst/>
              <a:uFillTx/>
              <a:latin typeface="Arial Black"/>
            </a:endParaRPr>
          </a:p>
        </p:txBody>
      </p:sp>
      <p:pic>
        <p:nvPicPr>
          <p:cNvPr id="109" name="" descr=""/>
          <p:cNvPicPr/>
          <p:nvPr/>
        </p:nvPicPr>
        <p:blipFill>
          <a:blip r:embed="rId1"/>
          <a:stretch/>
        </p:blipFill>
        <p:spPr>
          <a:xfrm>
            <a:off x="304920" y="1538280"/>
            <a:ext cx="7772400" cy="4678200"/>
          </a:xfrm>
          <a:prstGeom prst="rect">
            <a:avLst/>
          </a:prstGeom>
          <a:noFill/>
          <a:ln w="0">
            <a:noFill/>
          </a:ln>
        </p:spPr>
      </p:pic>
      <p:sp>
        <p:nvSpPr>
          <p:cNvPr id="110" name=""/>
          <p:cNvSpPr/>
          <p:nvPr/>
        </p:nvSpPr>
        <p:spPr>
          <a:xfrm>
            <a:off x="7560" y="6324480"/>
            <a:ext cx="4177080" cy="54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Source: Cambridge Energy Research Associates.</a:t>
            </a:r>
            <a:endParaRPr b="0" lang="en-US" sz="800" strike="noStrike" u="none">
              <a:solidFill>
                <a:srgbClr val="000000"/>
              </a:solidFill>
              <a:effectLst/>
              <a:uFillTx/>
              <a:latin typeface="Times New Roman"/>
            </a:endParaRPr>
          </a:p>
          <a:p>
            <a:pPr>
              <a:lnSpc>
                <a:spcPct val="86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181512"/>
                </a:solidFill>
                <a:effectLst/>
                <a:uFillTx/>
                <a:latin typeface="Arial"/>
              </a:rPr>
              <a:t>* Represents total installed gas capacity accounting for planned and unplanned outages.</a:t>
            </a:r>
            <a:endParaRPr b="0" lang="en-US" sz="800" strike="noStrike" u="none">
              <a:solidFill>
                <a:srgbClr val="000000"/>
              </a:solidFill>
              <a:effectLst/>
              <a:uFillTx/>
              <a:latin typeface="Times New Roman"/>
            </a:endParaRPr>
          </a:p>
          <a:p>
            <a:pPr>
              <a:lnSpc>
                <a:spcPct val="86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181512"/>
                </a:solidFill>
                <a:effectLst/>
                <a:uFillTx/>
                <a:latin typeface="Arial"/>
              </a:rPr>
              <a:t>** Other includes average hydroelectric, coal, nuclear, oil, and other capacity available.</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10124-2</a:t>
            </a:r>
            <a:endParaRPr b="0" lang="en-US" sz="800" strike="noStrike" u="none">
              <a:solidFill>
                <a:srgbClr val="000000"/>
              </a:solidFill>
              <a:effectLst/>
              <a:uFillTx/>
              <a:latin typeface="Times New Roman"/>
            </a:endParaRPr>
          </a:p>
        </p:txBody>
      </p:sp>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19BEA4AF-A793-4CF2-B64D-80AF6F108228}" type="slidenum">
              <a:t>20</a:t>
            </a:fld>
          </a:p>
        </p:txBody>
      </p:sp>
    </p:spTree>
  </p:cSld>
  <p:transition>
    <p:cover dir="d"/>
  </p:transition>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1" name="PlaceHolder 1"/>
          <p:cNvSpPr>
            <a:spLocks noGrp="1"/>
          </p:cNvSpPr>
          <p:nvPr>
            <p:ph type="title"/>
          </p:nvPr>
        </p:nvSpPr>
        <p:spPr>
          <a:xfrm>
            <a:off x="1447920" y="0"/>
            <a:ext cx="7696080" cy="14241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Gas-fired Generation Output </a:t>
            </a:r>
            <a:br>
              <a:rPr sz="3200"/>
            </a:br>
            <a:r>
              <a:rPr b="0" lang="en-US" sz="2400" strike="noStrike" u="none">
                <a:solidFill>
                  <a:srgbClr val="993300"/>
                </a:solidFill>
                <a:effectLst/>
                <a:uFillTx/>
                <a:latin typeface="Arial Black"/>
              </a:rPr>
              <a:t>(US West)</a:t>
            </a:r>
            <a:endParaRPr b="1" lang="en-US" sz="2400" strike="noStrike" u="none">
              <a:solidFill>
                <a:srgbClr val="993300"/>
              </a:solidFill>
              <a:effectLst/>
              <a:uFillTx/>
              <a:latin typeface="Arial Black"/>
            </a:endParaRPr>
          </a:p>
        </p:txBody>
      </p:sp>
      <p:sp>
        <p:nvSpPr>
          <p:cNvPr id="112" name=""/>
          <p:cNvSpPr/>
          <p:nvPr/>
        </p:nvSpPr>
        <p:spPr>
          <a:xfrm>
            <a:off x="60480" y="6400800"/>
            <a:ext cx="2428200" cy="4590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Source: Cambridge Energy Research Associates.</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*Forecast.</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10124-5</a:t>
            </a:r>
            <a:endParaRPr b="0" lang="en-US" sz="800" strike="noStrike" u="none">
              <a:solidFill>
                <a:srgbClr val="000000"/>
              </a:solidFill>
              <a:effectLst/>
              <a:uFillTx/>
              <a:latin typeface="Times New Roman"/>
            </a:endParaRPr>
          </a:p>
        </p:txBody>
      </p:sp>
      <p:pic>
        <p:nvPicPr>
          <p:cNvPr id="113" name="" descr=""/>
          <p:cNvPicPr/>
          <p:nvPr/>
        </p:nvPicPr>
        <p:blipFill>
          <a:blip r:embed="rId1"/>
          <a:stretch/>
        </p:blipFill>
        <p:spPr>
          <a:xfrm>
            <a:off x="457200" y="1676520"/>
            <a:ext cx="8001000" cy="4465440"/>
          </a:xfrm>
          <a:prstGeom prst="rect">
            <a:avLst/>
          </a:prstGeom>
          <a:noFill/>
          <a:ln w="0">
            <a:noFill/>
          </a:ln>
        </p:spPr>
      </p:pic>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4CD57BBD-8DB5-4EAC-9F15-BBB30F8D9AA0}" type="slidenum">
              <a:t>21</a:t>
            </a:fld>
          </a:p>
        </p:txBody>
      </p:sp>
    </p:spTree>
  </p:cSld>
  <p:transition>
    <p:cover dir="d"/>
  </p:transition>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1447920" y="0"/>
            <a:ext cx="7696080" cy="14241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California Supply and Demand Balance</a:t>
            </a:r>
            <a:endParaRPr b="1" lang="en-US" sz="3200" strike="noStrike" u="none">
              <a:solidFill>
                <a:srgbClr val="993300"/>
              </a:solidFill>
              <a:effectLst/>
              <a:uFillTx/>
              <a:latin typeface="Arial Black"/>
            </a:endParaRPr>
          </a:p>
        </p:txBody>
      </p:sp>
      <p:sp>
        <p:nvSpPr>
          <p:cNvPr id="115" name=""/>
          <p:cNvSpPr/>
          <p:nvPr/>
        </p:nvSpPr>
        <p:spPr>
          <a:xfrm>
            <a:off x="60480" y="6477120"/>
            <a:ext cx="2428200" cy="3373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Source: Cambridge Energy Research Associates.</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10330-7</a:t>
            </a:r>
            <a:endParaRPr b="0" lang="en-US" sz="800" strike="noStrike" u="none">
              <a:solidFill>
                <a:srgbClr val="000000"/>
              </a:solidFill>
              <a:effectLst/>
              <a:uFillTx/>
              <a:latin typeface="Times New Roman"/>
            </a:endParaRPr>
          </a:p>
        </p:txBody>
      </p:sp>
      <p:pic>
        <p:nvPicPr>
          <p:cNvPr id="116" name="" descr=""/>
          <p:cNvPicPr/>
          <p:nvPr/>
        </p:nvPicPr>
        <p:blipFill>
          <a:blip r:embed="rId1"/>
          <a:stretch/>
        </p:blipFill>
        <p:spPr>
          <a:xfrm>
            <a:off x="228600" y="1600200"/>
            <a:ext cx="8077320" cy="4633920"/>
          </a:xfrm>
          <a:prstGeom prst="rect">
            <a:avLst/>
          </a:prstGeom>
          <a:noFill/>
          <a:ln w="0">
            <a:noFill/>
          </a:ln>
        </p:spPr>
      </p:pic>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44BD2819-E850-4237-BB30-C62C3FC9A41E}" type="slidenum">
              <a:t>22</a:t>
            </a:fld>
          </a:p>
        </p:txBody>
      </p:sp>
    </p:spTree>
  </p:cSld>
  <p:transition>
    <p:cover dir="d"/>
  </p:transition>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7" name="PlaceHolder 1"/>
          <p:cNvSpPr>
            <a:spLocks noGrp="1"/>
          </p:cNvSpPr>
          <p:nvPr>
            <p:ph type="title"/>
          </p:nvPr>
        </p:nvSpPr>
        <p:spPr>
          <a:xfrm>
            <a:off x="1447920" y="0"/>
            <a:ext cx="7696080" cy="14241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Power Plants Under Construction in the West</a:t>
            </a:r>
            <a:endParaRPr b="1" lang="en-US" sz="3200" strike="noStrike" u="none">
              <a:solidFill>
                <a:srgbClr val="993300"/>
              </a:solidFill>
              <a:effectLst/>
              <a:uFillTx/>
              <a:latin typeface="Arial Black"/>
            </a:endParaRPr>
          </a:p>
        </p:txBody>
      </p:sp>
      <p:sp>
        <p:nvSpPr>
          <p:cNvPr id="118" name=""/>
          <p:cNvSpPr/>
          <p:nvPr/>
        </p:nvSpPr>
        <p:spPr>
          <a:xfrm>
            <a:off x="60480" y="6521400"/>
            <a:ext cx="2428200" cy="3373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Source: Cambridge Energy Research Associates.</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10330-22</a:t>
            </a:r>
            <a:endParaRPr b="0" lang="en-US" sz="800" strike="noStrike" u="none">
              <a:solidFill>
                <a:srgbClr val="000000"/>
              </a:solidFill>
              <a:effectLst/>
              <a:uFillTx/>
              <a:latin typeface="Times New Roman"/>
            </a:endParaRPr>
          </a:p>
        </p:txBody>
      </p:sp>
      <p:pic>
        <p:nvPicPr>
          <p:cNvPr id="119" name="" descr=""/>
          <p:cNvPicPr/>
          <p:nvPr/>
        </p:nvPicPr>
        <p:blipFill>
          <a:blip r:embed="rId1"/>
          <a:stretch/>
        </p:blipFill>
        <p:spPr>
          <a:xfrm>
            <a:off x="2438280" y="1523880"/>
            <a:ext cx="3976920" cy="5257800"/>
          </a:xfrm>
          <a:prstGeom prst="rect">
            <a:avLst/>
          </a:prstGeom>
          <a:noFill/>
          <a:ln w="0">
            <a:noFill/>
          </a:ln>
        </p:spPr>
      </p:pic>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169BDDAC-1BC2-4BEC-9E1E-42C188414493}" type="slidenum">
              <a:t>23</a:t>
            </a:fld>
          </a:p>
        </p:txBody>
      </p:sp>
    </p:spTree>
  </p:cSld>
  <p:transition>
    <p:cover dir="d"/>
  </p:transition>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0" name="PlaceHolder 1"/>
          <p:cNvSpPr>
            <a:spLocks noGrp="1"/>
          </p:cNvSpPr>
          <p:nvPr>
            <p:ph type="title"/>
          </p:nvPr>
        </p:nvSpPr>
        <p:spPr>
          <a:xfrm>
            <a:off x="1447920" y="0"/>
            <a:ext cx="7696080" cy="14241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California Plant Additions</a:t>
            </a:r>
            <a:endParaRPr b="1" lang="en-US" sz="3200" strike="noStrike" u="none">
              <a:solidFill>
                <a:srgbClr val="993300"/>
              </a:solidFill>
              <a:effectLst/>
              <a:uFillTx/>
              <a:latin typeface="Arial Black"/>
            </a:endParaRPr>
          </a:p>
        </p:txBody>
      </p:sp>
      <p:sp>
        <p:nvSpPr>
          <p:cNvPr id="121" name=""/>
          <p:cNvSpPr/>
          <p:nvPr/>
        </p:nvSpPr>
        <p:spPr>
          <a:xfrm>
            <a:off x="60480" y="6477120"/>
            <a:ext cx="2428200" cy="3373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Source: Cambridge Energy Research Associates.</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10322-17</a:t>
            </a:r>
            <a:endParaRPr b="0" lang="en-US" sz="800" strike="noStrike" u="none">
              <a:solidFill>
                <a:srgbClr val="000000"/>
              </a:solidFill>
              <a:effectLst/>
              <a:uFillTx/>
              <a:latin typeface="Times New Roman"/>
            </a:endParaRPr>
          </a:p>
        </p:txBody>
      </p:sp>
      <p:pic>
        <p:nvPicPr>
          <p:cNvPr id="122" name="" descr=""/>
          <p:cNvPicPr/>
          <p:nvPr/>
        </p:nvPicPr>
        <p:blipFill>
          <a:blip r:embed="rId1"/>
          <a:stretch/>
        </p:blipFill>
        <p:spPr>
          <a:xfrm>
            <a:off x="457200" y="1600200"/>
            <a:ext cx="7848720" cy="4600440"/>
          </a:xfrm>
          <a:prstGeom prst="rect">
            <a:avLst/>
          </a:prstGeom>
          <a:noFill/>
          <a:ln w="0">
            <a:noFill/>
          </a:ln>
        </p:spPr>
      </p:pic>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C4284826-2347-42B1-B3FF-238009412CBF}" type="slidenum">
              <a:t>24</a:t>
            </a:fld>
          </a:p>
        </p:txBody>
      </p:sp>
    </p:spTree>
  </p:cSld>
  <p:transition>
    <p:cover dir="d"/>
  </p:transition>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3" name="PlaceHolder 1"/>
          <p:cNvSpPr>
            <a:spLocks noGrp="1"/>
          </p:cNvSpPr>
          <p:nvPr>
            <p:ph type="title"/>
          </p:nvPr>
        </p:nvSpPr>
        <p:spPr>
          <a:xfrm>
            <a:off x="1447920" y="0"/>
            <a:ext cx="7696080" cy="14241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Western Plant Additions</a:t>
            </a:r>
            <a:endParaRPr b="1" lang="en-US" sz="3200" strike="noStrike" u="none">
              <a:solidFill>
                <a:srgbClr val="993300"/>
              </a:solidFill>
              <a:effectLst/>
              <a:uFillTx/>
              <a:latin typeface="Arial Black"/>
            </a:endParaRPr>
          </a:p>
        </p:txBody>
      </p:sp>
      <p:sp>
        <p:nvSpPr>
          <p:cNvPr id="124" name=""/>
          <p:cNvSpPr/>
          <p:nvPr/>
        </p:nvSpPr>
        <p:spPr>
          <a:xfrm>
            <a:off x="60480" y="6477120"/>
            <a:ext cx="2428200" cy="3373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Source: Cambridge Energy Research Associates.</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10322-19</a:t>
            </a:r>
            <a:endParaRPr b="0" lang="en-US" sz="800" strike="noStrike" u="none">
              <a:solidFill>
                <a:srgbClr val="000000"/>
              </a:solidFill>
              <a:effectLst/>
              <a:uFillTx/>
              <a:latin typeface="Times New Roman"/>
            </a:endParaRPr>
          </a:p>
        </p:txBody>
      </p:sp>
      <p:pic>
        <p:nvPicPr>
          <p:cNvPr id="125" name="" descr=""/>
          <p:cNvPicPr/>
          <p:nvPr/>
        </p:nvPicPr>
        <p:blipFill>
          <a:blip r:embed="rId1"/>
          <a:stretch/>
        </p:blipFill>
        <p:spPr>
          <a:xfrm>
            <a:off x="304920" y="1600200"/>
            <a:ext cx="8076960" cy="4689360"/>
          </a:xfrm>
          <a:prstGeom prst="rect">
            <a:avLst/>
          </a:prstGeom>
          <a:noFill/>
          <a:ln w="0">
            <a:noFill/>
          </a:ln>
        </p:spPr>
      </p:pic>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9A090E93-00E7-4E29-95BC-FC557D416176}" type="slidenum">
              <a:t>25</a:t>
            </a:fld>
          </a:p>
        </p:txBody>
      </p:sp>
    </p:spTree>
  </p:cSld>
  <p:transition>
    <p:cover dir="d"/>
  </p:transition>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6" name="PlaceHolder 1"/>
          <p:cNvSpPr>
            <a:spLocks noGrp="1"/>
          </p:cNvSpPr>
          <p:nvPr>
            <p:ph type="title"/>
          </p:nvPr>
        </p:nvSpPr>
        <p:spPr>
          <a:xfrm>
            <a:off x="1447920" y="0"/>
            <a:ext cx="7696080" cy="14241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Southwest Supply and Demand Balance</a:t>
            </a:r>
            <a:endParaRPr b="1" lang="en-US" sz="3200" strike="noStrike" u="none">
              <a:solidFill>
                <a:srgbClr val="993300"/>
              </a:solidFill>
              <a:effectLst/>
              <a:uFillTx/>
              <a:latin typeface="Arial Black"/>
            </a:endParaRPr>
          </a:p>
        </p:txBody>
      </p:sp>
      <p:sp>
        <p:nvSpPr>
          <p:cNvPr id="127" name=""/>
          <p:cNvSpPr/>
          <p:nvPr/>
        </p:nvSpPr>
        <p:spPr>
          <a:xfrm>
            <a:off x="60480" y="6477120"/>
            <a:ext cx="2428200" cy="3373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Source: Cambridge Energy Research Associates.</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10330-6</a:t>
            </a:r>
            <a:endParaRPr b="0" lang="en-US" sz="800" strike="noStrike" u="none">
              <a:solidFill>
                <a:srgbClr val="000000"/>
              </a:solidFill>
              <a:effectLst/>
              <a:uFillTx/>
              <a:latin typeface="Times New Roman"/>
            </a:endParaRPr>
          </a:p>
        </p:txBody>
      </p:sp>
      <p:pic>
        <p:nvPicPr>
          <p:cNvPr id="128" name="" descr=""/>
          <p:cNvPicPr/>
          <p:nvPr/>
        </p:nvPicPr>
        <p:blipFill>
          <a:blip r:embed="rId1"/>
          <a:stretch/>
        </p:blipFill>
        <p:spPr>
          <a:xfrm>
            <a:off x="228600" y="1752480"/>
            <a:ext cx="7924680" cy="4546800"/>
          </a:xfrm>
          <a:prstGeom prst="rect">
            <a:avLst/>
          </a:prstGeom>
          <a:noFill/>
          <a:ln w="0">
            <a:noFill/>
          </a:ln>
        </p:spPr>
      </p:pic>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544D6F52-CA4D-4E09-9D38-CA9829B282F0}" type="slidenum">
              <a:t>26</a:t>
            </a:fld>
          </a:p>
        </p:txBody>
      </p:sp>
    </p:spTree>
  </p:cSld>
  <p:transition>
    <p:cover dir="d"/>
  </p:transition>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9" name="PlaceHolder 1"/>
          <p:cNvSpPr>
            <a:spLocks noGrp="1"/>
          </p:cNvSpPr>
          <p:nvPr>
            <p:ph type="title"/>
          </p:nvPr>
        </p:nvSpPr>
        <p:spPr>
          <a:xfrm>
            <a:off x="1447920" y="0"/>
            <a:ext cx="7696080" cy="14241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Pacific Northwest Supply and Demand Balance</a:t>
            </a:r>
            <a:endParaRPr b="1" lang="en-US" sz="3200" strike="noStrike" u="none">
              <a:solidFill>
                <a:srgbClr val="993300"/>
              </a:solidFill>
              <a:effectLst/>
              <a:uFillTx/>
              <a:latin typeface="Arial Black"/>
            </a:endParaRPr>
          </a:p>
        </p:txBody>
      </p:sp>
      <p:pic>
        <p:nvPicPr>
          <p:cNvPr id="130" name="" descr=""/>
          <p:cNvPicPr/>
          <p:nvPr/>
        </p:nvPicPr>
        <p:blipFill>
          <a:blip r:embed="rId1"/>
          <a:stretch/>
        </p:blipFill>
        <p:spPr>
          <a:xfrm>
            <a:off x="304920" y="1828800"/>
            <a:ext cx="7696080" cy="4498920"/>
          </a:xfrm>
          <a:prstGeom prst="rect">
            <a:avLst/>
          </a:prstGeom>
          <a:noFill/>
          <a:ln w="0">
            <a:noFill/>
          </a:ln>
        </p:spPr>
      </p:pic>
      <p:sp>
        <p:nvSpPr>
          <p:cNvPr id="131" name=""/>
          <p:cNvSpPr/>
          <p:nvPr/>
        </p:nvSpPr>
        <p:spPr>
          <a:xfrm>
            <a:off x="60480" y="6477120"/>
            <a:ext cx="2428200" cy="3373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Source: Cambridge Energy Research Associates.</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10330-10</a:t>
            </a:r>
            <a:endParaRPr b="0" lang="en-US" sz="800" strike="noStrike" u="none">
              <a:solidFill>
                <a:srgbClr val="000000"/>
              </a:solidFill>
              <a:effectLst/>
              <a:uFillTx/>
              <a:latin typeface="Times New Roman"/>
            </a:endParaRPr>
          </a:p>
        </p:txBody>
      </p:sp>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A01957FF-A713-436A-855E-F085014D1E5D}" type="slidenum">
              <a:t>27</a:t>
            </a:fld>
          </a:p>
        </p:txBody>
      </p:sp>
    </p:spTree>
  </p:cSld>
  <p:transition>
    <p:cover dir="d"/>
  </p:transition>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2" name="PlaceHolder 1"/>
          <p:cNvSpPr>
            <a:spLocks noGrp="1"/>
          </p:cNvSpPr>
          <p:nvPr>
            <p:ph type="title"/>
          </p:nvPr>
        </p:nvSpPr>
        <p:spPr>
          <a:xfrm>
            <a:off x="1447920" y="0"/>
            <a:ext cx="7696080" cy="14241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Rocky Mountain Supply and Demand Balance</a:t>
            </a:r>
            <a:endParaRPr b="1" lang="en-US" sz="3200" strike="noStrike" u="none">
              <a:solidFill>
                <a:srgbClr val="993300"/>
              </a:solidFill>
              <a:effectLst/>
              <a:uFillTx/>
              <a:latin typeface="Arial Black"/>
            </a:endParaRPr>
          </a:p>
        </p:txBody>
      </p:sp>
      <p:pic>
        <p:nvPicPr>
          <p:cNvPr id="133" name="" descr=""/>
          <p:cNvPicPr/>
          <p:nvPr/>
        </p:nvPicPr>
        <p:blipFill>
          <a:blip r:embed="rId1"/>
          <a:stretch/>
        </p:blipFill>
        <p:spPr>
          <a:xfrm>
            <a:off x="457200" y="1647720"/>
            <a:ext cx="7848720" cy="4589640"/>
          </a:xfrm>
          <a:prstGeom prst="rect">
            <a:avLst/>
          </a:prstGeom>
          <a:noFill/>
          <a:ln w="0">
            <a:noFill/>
          </a:ln>
        </p:spPr>
      </p:pic>
      <p:sp>
        <p:nvSpPr>
          <p:cNvPr id="134" name=""/>
          <p:cNvSpPr/>
          <p:nvPr/>
        </p:nvSpPr>
        <p:spPr>
          <a:xfrm>
            <a:off x="60480" y="6477120"/>
            <a:ext cx="2428200" cy="3373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Source: Cambridge Energy Research Associates.</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10330-9</a:t>
            </a:r>
            <a:endParaRPr b="0" lang="en-US" sz="800" strike="noStrike" u="none">
              <a:solidFill>
                <a:srgbClr val="000000"/>
              </a:solidFill>
              <a:effectLst/>
              <a:uFillTx/>
              <a:latin typeface="Times New Roman"/>
            </a:endParaRPr>
          </a:p>
        </p:txBody>
      </p:sp>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98D09C01-3588-4DEE-BF0F-D3732BE6C3A7}" type="slidenum">
              <a:t>28</a:t>
            </a:fld>
          </a:p>
        </p:txBody>
      </p:sp>
    </p:spTree>
  </p:cSld>
  <p:transition>
    <p:cover dir="d"/>
  </p:transition>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5" name="PlaceHolder 1"/>
          <p:cNvSpPr>
            <a:spLocks noGrp="1"/>
          </p:cNvSpPr>
          <p:nvPr>
            <p:ph type="title"/>
          </p:nvPr>
        </p:nvSpPr>
        <p:spPr>
          <a:xfrm>
            <a:off x="1447920" y="0"/>
            <a:ext cx="7696080" cy="14241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WSCC Canada Supply and Demand Balance</a:t>
            </a:r>
            <a:endParaRPr b="1" lang="en-US" sz="3200" strike="noStrike" u="none">
              <a:solidFill>
                <a:srgbClr val="993300"/>
              </a:solidFill>
              <a:effectLst/>
              <a:uFillTx/>
              <a:latin typeface="Arial Black"/>
            </a:endParaRPr>
          </a:p>
        </p:txBody>
      </p:sp>
      <p:sp>
        <p:nvSpPr>
          <p:cNvPr id="136" name=""/>
          <p:cNvSpPr/>
          <p:nvPr/>
        </p:nvSpPr>
        <p:spPr>
          <a:xfrm>
            <a:off x="60480" y="6477120"/>
            <a:ext cx="2428200" cy="3373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Source: Cambridge Energy Research Associates.</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10330-8</a:t>
            </a:r>
            <a:endParaRPr b="0" lang="en-US" sz="800" strike="noStrike" u="none">
              <a:solidFill>
                <a:srgbClr val="000000"/>
              </a:solidFill>
              <a:effectLst/>
              <a:uFillTx/>
              <a:latin typeface="Times New Roman"/>
            </a:endParaRPr>
          </a:p>
        </p:txBody>
      </p:sp>
      <p:pic>
        <p:nvPicPr>
          <p:cNvPr id="137" name="" descr=""/>
          <p:cNvPicPr/>
          <p:nvPr/>
        </p:nvPicPr>
        <p:blipFill>
          <a:blip r:embed="rId1"/>
          <a:stretch/>
        </p:blipFill>
        <p:spPr>
          <a:xfrm>
            <a:off x="609480" y="1828800"/>
            <a:ext cx="7543800" cy="4410000"/>
          </a:xfrm>
          <a:prstGeom prst="rect">
            <a:avLst/>
          </a:prstGeom>
          <a:noFill/>
          <a:ln w="0">
            <a:noFill/>
          </a:ln>
        </p:spPr>
      </p:pic>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13AA763C-198D-42FD-B1EF-ADBA1F288296}" type="slidenum">
              <a:t>29</a:t>
            </a:fld>
          </a:p>
        </p:txBody>
      </p:sp>
    </p:spTree>
  </p:cSld>
  <p:transition>
    <p:cover dir="d"/>
  </p:transition>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4" name="PlaceHolder 1"/>
          <p:cNvSpPr>
            <a:spLocks noGrp="1"/>
          </p:cNvSpPr>
          <p:nvPr>
            <p:ph type="title"/>
          </p:nvPr>
        </p:nvSpPr>
        <p:spPr>
          <a:xfrm>
            <a:off x="1447920" y="0"/>
            <a:ext cx="7696080" cy="142416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993300"/>
                </a:solidFill>
                <a:effectLst/>
                <a:uFillTx/>
                <a:latin typeface="Arial Black"/>
              </a:rPr>
              <a:t>Meeting Agenda</a:t>
            </a:r>
            <a:br>
              <a:rPr sz="2800"/>
            </a:br>
            <a:r>
              <a:rPr b="1" lang="en-US" sz="2400" strike="noStrike" u="none">
                <a:solidFill>
                  <a:srgbClr val="993300"/>
                </a:solidFill>
                <a:effectLst/>
                <a:uFillTx/>
                <a:latin typeface="Arial"/>
              </a:rPr>
              <a:t>Western Energy Roundtable</a:t>
            </a:r>
            <a:br>
              <a:rPr sz="2800"/>
            </a:br>
            <a:r>
              <a:rPr b="1" lang="en-US" sz="1600" strike="noStrike" u="none">
                <a:solidFill>
                  <a:srgbClr val="993300"/>
                </a:solidFill>
                <a:effectLst/>
                <a:uFillTx/>
                <a:latin typeface="Arial"/>
              </a:rPr>
              <a:t>April 26, 2001</a:t>
            </a:r>
            <a:endParaRPr b="1" lang="en-US" sz="1600" strike="noStrike" u="none">
              <a:solidFill>
                <a:srgbClr val="993300"/>
              </a:solidFill>
              <a:effectLst/>
              <a:uFillTx/>
              <a:latin typeface="Arial Black"/>
            </a:endParaRPr>
          </a:p>
        </p:txBody>
      </p:sp>
      <p:grpSp>
        <p:nvGrpSpPr>
          <p:cNvPr id="35" name=""/>
          <p:cNvGrpSpPr/>
          <p:nvPr/>
        </p:nvGrpSpPr>
        <p:grpSpPr>
          <a:xfrm>
            <a:off x="1221120" y="3811680"/>
            <a:ext cx="3114720" cy="1054080"/>
            <a:chOff x="1221120" y="3811680"/>
            <a:chExt cx="3114720" cy="1054080"/>
          </a:xfrm>
        </p:grpSpPr>
        <p:sp>
          <p:nvSpPr>
            <p:cNvPr id="36" name=""/>
            <p:cNvSpPr/>
            <p:nvPr/>
          </p:nvSpPr>
          <p:spPr>
            <a:xfrm>
              <a:off x="1221120" y="3811680"/>
              <a:ext cx="180720" cy="499320"/>
            </a:xfrm>
            <a:prstGeom prst="rect">
              <a:avLst/>
            </a:prstGeom>
            <a:noFill/>
            <a:ln w="0">
              <a:noFill/>
            </a:ln>
          </p:spPr>
          <p:style>
            <a:lnRef idx="0"/>
            <a:fillRef idx="0"/>
            <a:effectRef idx="0"/>
            <a:fontRef idx="minor"/>
          </p:style>
          <p:txBody>
            <a:bodyPr wrap="none" lIns="90000" rIns="90000" tIns="46800" bIns="46800" anchor="t">
              <a:spAutoFit/>
            </a:bodyPr>
            <a:p>
              <a:pP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p:txBody>
        </p:sp>
        <p:sp>
          <p:nvSpPr>
            <p:cNvPr id="37" name=""/>
            <p:cNvSpPr/>
            <p:nvPr/>
          </p:nvSpPr>
          <p:spPr>
            <a:xfrm>
              <a:off x="3240720" y="3811680"/>
              <a:ext cx="1095120" cy="1054080"/>
            </a:xfrm>
            <a:prstGeom prst="rect">
              <a:avLst/>
            </a:prstGeom>
            <a:noFill/>
            <a:ln w="0">
              <a:noFill/>
            </a:ln>
          </p:spPr>
          <p:style>
            <a:lnRef idx="0"/>
            <a:fillRef idx="0"/>
            <a:effectRef idx="0"/>
            <a:fontRef idx="minor"/>
          </p:style>
          <p:txBody>
            <a:bodyPr wrap="none" lIns="90000" rIns="90000" tIns="46800" bIns="46800" anchor="t">
              <a:spAutoFit/>
            </a:bodyPr>
            <a:p>
              <a:pP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a:p>
              <a:pP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a:p>
              <a:pP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p:txBody>
        </p:sp>
      </p:grpSp>
      <p:grpSp>
        <p:nvGrpSpPr>
          <p:cNvPr id="38" name=""/>
          <p:cNvGrpSpPr/>
          <p:nvPr/>
        </p:nvGrpSpPr>
        <p:grpSpPr>
          <a:xfrm>
            <a:off x="302760" y="2314440"/>
            <a:ext cx="8097840" cy="3934080"/>
            <a:chOff x="302760" y="2314440"/>
            <a:chExt cx="8097840" cy="3934080"/>
          </a:xfrm>
        </p:grpSpPr>
        <p:grpSp>
          <p:nvGrpSpPr>
            <p:cNvPr id="39" name=""/>
            <p:cNvGrpSpPr/>
            <p:nvPr/>
          </p:nvGrpSpPr>
          <p:grpSpPr>
            <a:xfrm>
              <a:off x="302760" y="2314440"/>
              <a:ext cx="8097840" cy="3934080"/>
              <a:chOff x="302760" y="2314440"/>
              <a:chExt cx="8097840" cy="3934080"/>
            </a:xfrm>
          </p:grpSpPr>
          <p:sp>
            <p:nvSpPr>
              <p:cNvPr id="40" name=""/>
              <p:cNvSpPr/>
              <p:nvPr/>
            </p:nvSpPr>
            <p:spPr>
              <a:xfrm>
                <a:off x="302760" y="2314440"/>
                <a:ext cx="1588320" cy="3934080"/>
              </a:xfrm>
              <a:prstGeom prst="rect">
                <a:avLst/>
              </a:prstGeom>
              <a:noFill/>
              <a:ln w="0">
                <a:noFill/>
              </a:ln>
            </p:spPr>
            <p:style>
              <a:lnRef idx="0"/>
              <a:fillRef idx="0"/>
              <a:effectRef idx="0"/>
              <a:fontRef idx="minor"/>
            </p:style>
            <p:txBody>
              <a:bodyPr wrap="none" lIns="90000" rIns="90000" tIns="46800" bIns="46800" anchor="t">
                <a:spAutoFit/>
              </a:bodyPr>
              <a:p>
                <a:pP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8:30 – 8:30 A.M.</a:t>
                </a:r>
                <a:endParaRPr b="0" lang="en-US" sz="1400" strike="noStrike" u="none">
                  <a:solidFill>
                    <a:srgbClr val="000000"/>
                  </a:solidFill>
                  <a:effectLst/>
                  <a:uFillTx/>
                  <a:latin typeface="Times New Roman"/>
                </a:endParaRPr>
              </a:p>
              <a:p>
                <a:pP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12:30 – 1:30 P.M.</a:t>
                </a:r>
                <a:endParaRPr b="0" lang="en-US" sz="1400" strike="noStrike" u="none">
                  <a:solidFill>
                    <a:srgbClr val="000000"/>
                  </a:solidFill>
                  <a:effectLst/>
                  <a:uFillTx/>
                  <a:latin typeface="Times New Roman"/>
                </a:endParaRPr>
              </a:p>
              <a:p>
                <a:pP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1:30 – 1:45 P.M.</a:t>
                </a:r>
                <a:endParaRPr b="0" lang="en-US" sz="1400" strike="noStrike" u="none">
                  <a:solidFill>
                    <a:srgbClr val="000000"/>
                  </a:solidFill>
                  <a:effectLst/>
                  <a:uFillTx/>
                  <a:latin typeface="Times New Roman"/>
                </a:endParaRPr>
              </a:p>
              <a:p>
                <a:pP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1:45 – 2:30 P.M.</a:t>
                </a:r>
                <a:endParaRPr b="0" lang="en-US" sz="1400" strike="noStrike" u="none">
                  <a:solidFill>
                    <a:srgbClr val="000000"/>
                  </a:solidFill>
                  <a:effectLst/>
                  <a:uFillTx/>
                  <a:latin typeface="Times New Roman"/>
                </a:endParaRPr>
              </a:p>
              <a:p>
                <a:pP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2:30 – 3:45 P.M.</a:t>
                </a:r>
                <a:endParaRPr b="0" lang="en-US" sz="1400" strike="noStrike" u="none">
                  <a:solidFill>
                    <a:srgbClr val="000000"/>
                  </a:solidFill>
                  <a:effectLst/>
                  <a:uFillTx/>
                  <a:latin typeface="Times New Roman"/>
                </a:endParaRPr>
              </a:p>
              <a:p>
                <a:pP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3:45 – 4:00 P.M.</a:t>
                </a:r>
                <a:endParaRPr b="0" lang="en-US" sz="1400" strike="noStrike" u="none">
                  <a:solidFill>
                    <a:srgbClr val="000000"/>
                  </a:solidFill>
                  <a:effectLst/>
                  <a:uFillTx/>
                  <a:latin typeface="Times New Roman"/>
                </a:endParaRPr>
              </a:p>
              <a:p>
                <a:pP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4:00 – 5:00 P.M.</a:t>
                </a:r>
                <a:endParaRPr b="0" lang="en-US" sz="1400" strike="noStrike" u="none">
                  <a:solidFill>
                    <a:srgbClr val="000000"/>
                  </a:solidFill>
                  <a:effectLst/>
                  <a:uFillTx/>
                  <a:latin typeface="Times New Roman"/>
                </a:endParaRPr>
              </a:p>
              <a:p>
                <a:pP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p:txBody>
          </p:sp>
          <p:sp>
            <p:nvSpPr>
              <p:cNvPr id="41" name=""/>
              <p:cNvSpPr/>
              <p:nvPr/>
            </p:nvSpPr>
            <p:spPr>
              <a:xfrm>
                <a:off x="2304720" y="2314440"/>
                <a:ext cx="6095880" cy="3552480"/>
              </a:xfrm>
              <a:prstGeom prst="rect">
                <a:avLst/>
              </a:prstGeom>
              <a:noFill/>
              <a:ln w="0">
                <a:noFill/>
              </a:ln>
            </p:spPr>
            <p:style>
              <a:lnRef idx="0"/>
              <a:fillRef idx="0"/>
              <a:effectRef idx="0"/>
              <a:fontRef idx="minor"/>
            </p:style>
            <p:txBody>
              <a:bodyPr wrap="none" lIns="90000" rIns="90000" tIns="46800" bIns="46800" anchor="t">
                <a:spAutoFit/>
              </a:bodyPr>
              <a:p>
                <a:pP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Registration </a:t>
                </a:r>
                <a:endParaRPr b="0" lang="en-US" sz="1400" strike="noStrike" u="none">
                  <a:solidFill>
                    <a:srgbClr val="000000"/>
                  </a:solidFill>
                  <a:effectLst/>
                  <a:uFillTx/>
                  <a:latin typeface="Times New Roman"/>
                </a:endParaRPr>
              </a:p>
              <a:p>
                <a:pP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Luncheon</a:t>
                </a:r>
                <a:endParaRPr b="0" lang="en-US" sz="1400" strike="noStrike" u="none">
                  <a:solidFill>
                    <a:srgbClr val="000000"/>
                  </a:solidFill>
                  <a:effectLst/>
                  <a:uFillTx/>
                  <a:latin typeface="Times New Roman"/>
                </a:endParaRPr>
              </a:p>
              <a:p>
                <a:pP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Welcome and Introductions</a:t>
                </a:r>
                <a:br>
                  <a:rPr sz="1400"/>
                </a:br>
                <a:br>
                  <a:rPr sz="1400"/>
                </a:br>
                <a:r>
                  <a:rPr b="1" lang="en-US" sz="1400" strike="noStrike" u="none">
                    <a:solidFill>
                      <a:srgbClr val="000000"/>
                    </a:solidFill>
                    <a:effectLst/>
                    <a:uFillTx/>
                    <a:latin typeface="Arial"/>
                  </a:rPr>
                  <a:t>Power Market and Infrastructure Outlook</a:t>
                </a:r>
                <a:endParaRPr b="0" lang="en-US" sz="1400" strike="noStrike" u="none">
                  <a:solidFill>
                    <a:srgbClr val="000000"/>
                  </a:solidFill>
                  <a:effectLst/>
                  <a:uFillTx/>
                  <a:latin typeface="Times New Roman"/>
                </a:endParaRPr>
              </a:p>
              <a:p>
                <a:pP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Peter Moritzburke, Associate, Western Energy</a:t>
                </a:r>
                <a:endParaRPr b="0" lang="en-US" sz="1400" strike="noStrike" u="none">
                  <a:solidFill>
                    <a:srgbClr val="000000"/>
                  </a:solidFill>
                  <a:effectLst/>
                  <a:uFillTx/>
                  <a:latin typeface="Times New Roman"/>
                </a:endParaRPr>
              </a:p>
              <a:p>
                <a:pP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Gas Market and Infrastructure: When Will Relief Come? </a:t>
                </a:r>
                <a:br>
                  <a:rPr sz="1400"/>
                </a:br>
                <a:r>
                  <a:rPr b="1" lang="en-US" sz="1400" strike="noStrike" u="none">
                    <a:solidFill>
                      <a:srgbClr val="000000"/>
                    </a:solidFill>
                    <a:effectLst/>
                    <a:uFillTx/>
                    <a:latin typeface="Arial"/>
                  </a:rPr>
                  <a:t>A Look Ahead Through 2005</a:t>
                </a:r>
                <a:endParaRPr b="0" lang="en-US" sz="1400" strike="noStrike" u="none">
                  <a:solidFill>
                    <a:srgbClr val="000000"/>
                  </a:solidFill>
                  <a:effectLst/>
                  <a:uFillTx/>
                  <a:latin typeface="Times New Roman"/>
                </a:endParaRPr>
              </a:p>
              <a:p>
                <a:pP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Jen Snyder, Director, North American Natural Gas</a:t>
                </a:r>
                <a:endParaRPr b="0" lang="en-US" sz="1400" strike="noStrike" u="none">
                  <a:solidFill>
                    <a:srgbClr val="000000"/>
                  </a:solidFill>
                  <a:effectLst/>
                  <a:uFillTx/>
                  <a:latin typeface="Times New Roman"/>
                </a:endParaRPr>
              </a:p>
              <a:p>
                <a:pP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E.M. (Ed) Small, Director, North American Gas</a:t>
                </a:r>
                <a:endParaRPr b="0" lang="en-US" sz="1400" strike="noStrike" u="none">
                  <a:solidFill>
                    <a:srgbClr val="000000"/>
                  </a:solidFill>
                  <a:effectLst/>
                  <a:uFillTx/>
                  <a:latin typeface="Times New Roman"/>
                </a:endParaRPr>
              </a:p>
              <a:p>
                <a:pP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Break</a:t>
                </a:r>
                <a:endParaRPr b="0" lang="en-US" sz="1400" strike="noStrike" u="none">
                  <a:solidFill>
                    <a:srgbClr val="000000"/>
                  </a:solidFill>
                  <a:effectLst/>
                  <a:uFillTx/>
                  <a:latin typeface="Times New Roman"/>
                </a:endParaRPr>
              </a:p>
              <a:p>
                <a:pP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California’s Power Crisis: Update, Implications, and Market Outcomes</a:t>
                </a:r>
                <a:endParaRPr b="0" lang="en-US" sz="1400" strike="noStrike" u="none">
                  <a:solidFill>
                    <a:srgbClr val="000000"/>
                  </a:solidFill>
                  <a:effectLst/>
                  <a:uFillTx/>
                  <a:latin typeface="Times New Roman"/>
                </a:endParaRPr>
              </a:p>
              <a:p>
                <a:pP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Michael Zenker, Director, Western Energy</a:t>
                </a:r>
                <a:endParaRPr b="0" lang="en-US" sz="1400" strike="noStrike" u="none">
                  <a:solidFill>
                    <a:srgbClr val="000000"/>
                  </a:solidFill>
                  <a:effectLst/>
                  <a:uFillTx/>
                  <a:latin typeface="Times New Roman"/>
                </a:endParaRPr>
              </a:p>
            </p:txBody>
          </p:sp>
        </p:grpSp>
        <p:grpSp>
          <p:nvGrpSpPr>
            <p:cNvPr id="42" name=""/>
            <p:cNvGrpSpPr/>
            <p:nvPr/>
          </p:nvGrpSpPr>
          <p:grpSpPr>
            <a:xfrm>
              <a:off x="838440" y="2617560"/>
              <a:ext cx="2205720" cy="717480"/>
              <a:chOff x="838440" y="2617560"/>
              <a:chExt cx="2205720" cy="717480"/>
            </a:xfrm>
          </p:grpSpPr>
          <p:sp>
            <p:nvSpPr>
              <p:cNvPr id="43" name=""/>
              <p:cNvSpPr/>
              <p:nvPr/>
            </p:nvSpPr>
            <p:spPr>
              <a:xfrm>
                <a:off x="838440" y="2617560"/>
                <a:ext cx="184320" cy="284040"/>
              </a:xfrm>
              <a:prstGeom prst="rect">
                <a:avLst/>
              </a:prstGeom>
              <a:noFill/>
              <a:ln w="0">
                <a:noFill/>
              </a:ln>
            </p:spPr>
            <p:style>
              <a:lnRef idx="0"/>
              <a:fillRef idx="0"/>
              <a:effectRef idx="0"/>
              <a:fontRef idx="minor"/>
            </p:style>
            <p:txBody>
              <a:bodyPr wrap="none" lIns="90000" rIns="90000" tIns="46800" bIns="46800" anchor="t">
                <a:spAutoFit/>
              </a:bodyPr>
              <a:p>
                <a:pP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44" name=""/>
              <p:cNvSpPr/>
              <p:nvPr/>
            </p:nvSpPr>
            <p:spPr>
              <a:xfrm>
                <a:off x="2859840" y="2617560"/>
                <a:ext cx="184320" cy="284040"/>
              </a:xfrm>
              <a:prstGeom prst="rect">
                <a:avLst/>
              </a:prstGeom>
              <a:noFill/>
              <a:ln w="0">
                <a:noFill/>
              </a:ln>
            </p:spPr>
            <p:style>
              <a:lnRef idx="0"/>
              <a:fillRef idx="0"/>
              <a:effectRef idx="0"/>
              <a:fontRef idx="minor"/>
            </p:style>
            <p:txBody>
              <a:bodyPr wrap="none" lIns="90000" rIns="90000" tIns="46800" bIns="46800" anchor="t">
                <a:spAutoFit/>
              </a:bodyPr>
              <a:p>
                <a:pP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45" name=""/>
              <p:cNvSpPr/>
              <p:nvPr/>
            </p:nvSpPr>
            <p:spPr>
              <a:xfrm>
                <a:off x="2859840" y="3051000"/>
                <a:ext cx="184320" cy="284040"/>
              </a:xfrm>
              <a:prstGeom prst="rect">
                <a:avLst/>
              </a:prstGeom>
              <a:noFill/>
              <a:ln w="0">
                <a:noFill/>
              </a:ln>
            </p:spPr>
            <p:style>
              <a:lnRef idx="0"/>
              <a:fillRef idx="0"/>
              <a:effectRef idx="0"/>
              <a:fontRef idx="minor"/>
            </p:style>
            <p:txBody>
              <a:bodyPr wrap="none" lIns="90000" rIns="90000" tIns="46800" bIns="46800" anchor="t">
                <a:spAutoFit/>
              </a:bodyPr>
              <a:p>
                <a:pP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grpSp>
      </p:grpSp>
      <p:grpSp>
        <p:nvGrpSpPr>
          <p:cNvPr id="46" name=""/>
          <p:cNvGrpSpPr/>
          <p:nvPr/>
        </p:nvGrpSpPr>
        <p:grpSpPr>
          <a:xfrm>
            <a:off x="1219320" y="4500720"/>
            <a:ext cx="2205720" cy="777240"/>
            <a:chOff x="1219320" y="4500720"/>
            <a:chExt cx="2205720" cy="777240"/>
          </a:xfrm>
        </p:grpSpPr>
        <p:sp>
          <p:nvSpPr>
            <p:cNvPr id="47" name=""/>
            <p:cNvSpPr/>
            <p:nvPr/>
          </p:nvSpPr>
          <p:spPr>
            <a:xfrm>
              <a:off x="1219320" y="4500720"/>
              <a:ext cx="184320" cy="284040"/>
            </a:xfrm>
            <a:prstGeom prst="rect">
              <a:avLst/>
            </a:prstGeom>
            <a:noFill/>
            <a:ln w="0">
              <a:noFill/>
            </a:ln>
          </p:spPr>
          <p:style>
            <a:lnRef idx="0"/>
            <a:fillRef idx="0"/>
            <a:effectRef idx="0"/>
            <a:fontRef idx="minor"/>
          </p:style>
          <p:txBody>
            <a:bodyPr wrap="none" lIns="90000" rIns="90000" tIns="46800" bIns="46800" anchor="t">
              <a:spAutoFit/>
            </a:bodyPr>
            <a:p>
              <a:pP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48" name=""/>
            <p:cNvSpPr/>
            <p:nvPr/>
          </p:nvSpPr>
          <p:spPr>
            <a:xfrm>
              <a:off x="3240720" y="4500720"/>
              <a:ext cx="184320" cy="284040"/>
            </a:xfrm>
            <a:prstGeom prst="rect">
              <a:avLst/>
            </a:prstGeom>
            <a:noFill/>
            <a:ln w="0">
              <a:noFill/>
            </a:ln>
          </p:spPr>
          <p:style>
            <a:lnRef idx="0"/>
            <a:fillRef idx="0"/>
            <a:effectRef idx="0"/>
            <a:fontRef idx="minor"/>
          </p:style>
          <p:txBody>
            <a:bodyPr wrap="none" lIns="90000" rIns="90000" tIns="46800" bIns="46800" anchor="t">
              <a:spAutoFit/>
            </a:bodyPr>
            <a:p>
              <a:pP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49" name=""/>
            <p:cNvSpPr/>
            <p:nvPr/>
          </p:nvSpPr>
          <p:spPr>
            <a:xfrm>
              <a:off x="3240720" y="4994280"/>
              <a:ext cx="184320" cy="283680"/>
            </a:xfrm>
            <a:prstGeom prst="rect">
              <a:avLst/>
            </a:prstGeom>
            <a:noFill/>
            <a:ln w="0">
              <a:noFill/>
            </a:ln>
          </p:spPr>
          <p:style>
            <a:lnRef idx="0"/>
            <a:fillRef idx="0"/>
            <a:effectRef idx="0"/>
            <a:fontRef idx="minor"/>
          </p:style>
          <p:txBody>
            <a:bodyPr wrap="none" lIns="90000" rIns="90000" tIns="46800" bIns="46800" anchor="t">
              <a:spAutoFit/>
            </a:bodyPr>
            <a:p>
              <a:pP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grpSp>
      <p:grpSp>
        <p:nvGrpSpPr>
          <p:cNvPr id="50" name=""/>
          <p:cNvGrpSpPr/>
          <p:nvPr/>
        </p:nvGrpSpPr>
        <p:grpSpPr>
          <a:xfrm>
            <a:off x="1219320" y="5489640"/>
            <a:ext cx="2205720" cy="284040"/>
            <a:chOff x="1219320" y="5489640"/>
            <a:chExt cx="2205720" cy="284040"/>
          </a:xfrm>
        </p:grpSpPr>
        <p:sp>
          <p:nvSpPr>
            <p:cNvPr id="51" name=""/>
            <p:cNvSpPr/>
            <p:nvPr/>
          </p:nvSpPr>
          <p:spPr>
            <a:xfrm>
              <a:off x="1219320" y="5489640"/>
              <a:ext cx="184320" cy="284040"/>
            </a:xfrm>
            <a:prstGeom prst="rect">
              <a:avLst/>
            </a:prstGeom>
            <a:noFill/>
            <a:ln w="0">
              <a:noFill/>
            </a:ln>
          </p:spPr>
          <p:style>
            <a:lnRef idx="0"/>
            <a:fillRef idx="0"/>
            <a:effectRef idx="0"/>
            <a:fontRef idx="minor"/>
          </p:style>
          <p:txBody>
            <a:bodyPr wrap="none" lIns="90000" rIns="90000" tIns="46800" bIns="46800" anchor="t">
              <a:spAutoFit/>
            </a:bodyPr>
            <a:p>
              <a:pP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52" name=""/>
            <p:cNvSpPr/>
            <p:nvPr/>
          </p:nvSpPr>
          <p:spPr>
            <a:xfrm>
              <a:off x="3240720" y="5489640"/>
              <a:ext cx="184320" cy="284040"/>
            </a:xfrm>
            <a:prstGeom prst="rect">
              <a:avLst/>
            </a:prstGeom>
            <a:noFill/>
            <a:ln w="0">
              <a:noFill/>
            </a:ln>
          </p:spPr>
          <p:style>
            <a:lnRef idx="0"/>
            <a:fillRef idx="0"/>
            <a:effectRef idx="0"/>
            <a:fontRef idx="minor"/>
          </p:style>
          <p:txBody>
            <a:bodyPr wrap="none" lIns="90000" rIns="90000" tIns="46800" bIns="46800" anchor="t">
              <a:spAutoFit/>
            </a:bodyPr>
            <a:p>
              <a:pP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grpSp>
      <p:grpSp>
        <p:nvGrpSpPr>
          <p:cNvPr id="53" name=""/>
          <p:cNvGrpSpPr/>
          <p:nvPr/>
        </p:nvGrpSpPr>
        <p:grpSpPr>
          <a:xfrm>
            <a:off x="1219320" y="5792760"/>
            <a:ext cx="2205720" cy="717120"/>
            <a:chOff x="1219320" y="5792760"/>
            <a:chExt cx="2205720" cy="717120"/>
          </a:xfrm>
        </p:grpSpPr>
        <p:sp>
          <p:nvSpPr>
            <p:cNvPr id="54" name=""/>
            <p:cNvSpPr/>
            <p:nvPr/>
          </p:nvSpPr>
          <p:spPr>
            <a:xfrm>
              <a:off x="1219320" y="5792760"/>
              <a:ext cx="184320" cy="284040"/>
            </a:xfrm>
            <a:prstGeom prst="rect">
              <a:avLst/>
            </a:prstGeom>
            <a:noFill/>
            <a:ln w="0">
              <a:noFill/>
            </a:ln>
          </p:spPr>
          <p:style>
            <a:lnRef idx="0"/>
            <a:fillRef idx="0"/>
            <a:effectRef idx="0"/>
            <a:fontRef idx="minor"/>
          </p:style>
          <p:txBody>
            <a:bodyPr wrap="none" lIns="90000" rIns="90000" tIns="46800" bIns="46800" anchor="t">
              <a:spAutoFit/>
            </a:bodyPr>
            <a:p>
              <a:pP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55" name=""/>
            <p:cNvSpPr/>
            <p:nvPr/>
          </p:nvSpPr>
          <p:spPr>
            <a:xfrm>
              <a:off x="3240720" y="5792760"/>
              <a:ext cx="184320" cy="284040"/>
            </a:xfrm>
            <a:prstGeom prst="rect">
              <a:avLst/>
            </a:prstGeom>
            <a:noFill/>
            <a:ln w="0">
              <a:noFill/>
            </a:ln>
          </p:spPr>
          <p:style>
            <a:lnRef idx="0"/>
            <a:fillRef idx="0"/>
            <a:effectRef idx="0"/>
            <a:fontRef idx="minor"/>
          </p:style>
          <p:txBody>
            <a:bodyPr wrap="none" lIns="90000" rIns="90000" tIns="46800" bIns="46800" anchor="t">
              <a:spAutoFit/>
            </a:bodyPr>
            <a:p>
              <a:pP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56" name=""/>
            <p:cNvSpPr/>
            <p:nvPr/>
          </p:nvSpPr>
          <p:spPr>
            <a:xfrm>
              <a:off x="3240720" y="6225840"/>
              <a:ext cx="184320" cy="284040"/>
            </a:xfrm>
            <a:prstGeom prst="rect">
              <a:avLst/>
            </a:prstGeom>
            <a:noFill/>
            <a:ln w="0">
              <a:noFill/>
            </a:ln>
          </p:spPr>
          <p:style>
            <a:lnRef idx="0"/>
            <a:fillRef idx="0"/>
            <a:effectRef idx="0"/>
            <a:fontRef idx="minor"/>
          </p:style>
          <p:txBody>
            <a:bodyPr wrap="none" lIns="90000" rIns="90000" tIns="46800" bIns="46800" anchor="t">
              <a:spAutoFit/>
            </a:bodyPr>
            <a:p>
              <a:pP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grpSp>
      <p:grpSp>
        <p:nvGrpSpPr>
          <p:cNvPr id="57" name=""/>
          <p:cNvGrpSpPr/>
          <p:nvPr/>
        </p:nvGrpSpPr>
        <p:grpSpPr>
          <a:xfrm>
            <a:off x="1219320" y="6724800"/>
            <a:ext cx="2205720" cy="285120"/>
            <a:chOff x="1219320" y="6724800"/>
            <a:chExt cx="2205720" cy="285120"/>
          </a:xfrm>
        </p:grpSpPr>
        <p:sp>
          <p:nvSpPr>
            <p:cNvPr id="58" name=""/>
            <p:cNvSpPr/>
            <p:nvPr/>
          </p:nvSpPr>
          <p:spPr>
            <a:xfrm>
              <a:off x="1219320" y="6725880"/>
              <a:ext cx="184320" cy="284040"/>
            </a:xfrm>
            <a:prstGeom prst="rect">
              <a:avLst/>
            </a:prstGeom>
            <a:noFill/>
            <a:ln w="0">
              <a:noFill/>
            </a:ln>
          </p:spPr>
          <p:style>
            <a:lnRef idx="0"/>
            <a:fillRef idx="0"/>
            <a:effectRef idx="0"/>
            <a:fontRef idx="minor"/>
          </p:style>
          <p:txBody>
            <a:bodyPr wrap="none" lIns="90000" rIns="90000" tIns="46800" bIns="46800" anchor="t">
              <a:spAutoFit/>
            </a:bodyPr>
            <a:p>
              <a:pP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59" name=""/>
            <p:cNvSpPr/>
            <p:nvPr/>
          </p:nvSpPr>
          <p:spPr>
            <a:xfrm>
              <a:off x="3240720" y="6724800"/>
              <a:ext cx="184320" cy="283680"/>
            </a:xfrm>
            <a:prstGeom prst="rect">
              <a:avLst/>
            </a:prstGeom>
            <a:noFill/>
            <a:ln w="0">
              <a:noFill/>
            </a:ln>
          </p:spPr>
          <p:style>
            <a:lnRef idx="0"/>
            <a:fillRef idx="0"/>
            <a:effectRef idx="0"/>
            <a:fontRef idx="minor"/>
          </p:style>
          <p:txBody>
            <a:bodyPr wrap="none" lIns="90000" rIns="90000" tIns="46800" bIns="46800" anchor="t">
              <a:spAutoFit/>
            </a:bodyPr>
            <a:p>
              <a:pP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grpSp>
      <p:sp>
        <p:nvSpPr>
          <p:cNvPr id="60" name=""/>
          <p:cNvSpPr/>
          <p:nvPr/>
        </p:nvSpPr>
        <p:spPr>
          <a:xfrm>
            <a:off x="1918440" y="1690560"/>
            <a:ext cx="5630760" cy="36828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Chairman: </a:t>
            </a:r>
            <a:r>
              <a:rPr b="0" lang="en-US" sz="1800" strike="noStrike" u="none">
                <a:solidFill>
                  <a:srgbClr val="000000"/>
                </a:solidFill>
                <a:effectLst/>
                <a:uFillTx/>
                <a:latin typeface="Arial"/>
              </a:rPr>
              <a:t>Michael Zenker, Director, Western Energy</a:t>
            </a:r>
            <a:endParaRPr b="0" lang="en-US" sz="1800" strike="noStrike" u="none">
              <a:solidFill>
                <a:srgbClr val="000000"/>
              </a:solidFill>
              <a:effectLst/>
              <a:uFillTx/>
              <a:latin typeface="Times New Roman"/>
            </a:endParaRPr>
          </a:p>
        </p:txBody>
      </p:sp>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E91C8CFA-088A-46F9-A975-AFBBD61FF992}" type="slidenum">
              <a:t>3</a:t>
            </a:fld>
          </a:p>
        </p:txBody>
      </p:sp>
    </p:spTree>
  </p:cSld>
  <p:transition>
    <p:cover dir="d"/>
  </p:transition>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8" name="PlaceHolder 1"/>
          <p:cNvSpPr>
            <a:spLocks noGrp="1"/>
          </p:cNvSpPr>
          <p:nvPr>
            <p:ph type="title"/>
          </p:nvPr>
        </p:nvSpPr>
        <p:spPr>
          <a:xfrm>
            <a:off x="1447920" y="0"/>
            <a:ext cx="7696080" cy="14241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Peak Hydroelectric Plant Output </a:t>
            </a:r>
            <a:r>
              <a:rPr b="0" lang="en-US" sz="2400" strike="noStrike" u="none">
                <a:solidFill>
                  <a:srgbClr val="993300"/>
                </a:solidFill>
                <a:effectLst/>
                <a:uFillTx/>
                <a:latin typeface="Arial Black"/>
              </a:rPr>
              <a:t>(storage dam)</a:t>
            </a:r>
            <a:endParaRPr b="1" lang="en-US" sz="2400" strike="noStrike" u="none">
              <a:solidFill>
                <a:srgbClr val="993300"/>
              </a:solidFill>
              <a:effectLst/>
              <a:uFillTx/>
              <a:latin typeface="Arial Black"/>
            </a:endParaRPr>
          </a:p>
        </p:txBody>
      </p:sp>
      <p:sp>
        <p:nvSpPr>
          <p:cNvPr id="139" name=""/>
          <p:cNvSpPr/>
          <p:nvPr/>
        </p:nvSpPr>
        <p:spPr>
          <a:xfrm>
            <a:off x="60480" y="6477120"/>
            <a:ext cx="2428200" cy="3373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Source: Cambridge Energy Research Associates.</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10330-5</a:t>
            </a:r>
            <a:endParaRPr b="0" lang="en-US" sz="800" strike="noStrike" u="none">
              <a:solidFill>
                <a:srgbClr val="000000"/>
              </a:solidFill>
              <a:effectLst/>
              <a:uFillTx/>
              <a:latin typeface="Times New Roman"/>
            </a:endParaRPr>
          </a:p>
        </p:txBody>
      </p:sp>
      <p:pic>
        <p:nvPicPr>
          <p:cNvPr id="140" name="" descr=""/>
          <p:cNvPicPr/>
          <p:nvPr/>
        </p:nvPicPr>
        <p:blipFill>
          <a:blip r:embed="rId1"/>
          <a:stretch/>
        </p:blipFill>
        <p:spPr>
          <a:xfrm>
            <a:off x="0" y="1633680"/>
            <a:ext cx="8229600" cy="4890960"/>
          </a:xfrm>
          <a:prstGeom prst="rect">
            <a:avLst/>
          </a:prstGeom>
          <a:noFill/>
          <a:ln w="0">
            <a:noFill/>
          </a:ln>
        </p:spPr>
      </p:pic>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51D319D0-1C14-4F02-BF64-3F1096AE1F67}" type="slidenum">
              <a:t>30</a:t>
            </a:fld>
          </a:p>
        </p:txBody>
      </p:sp>
    </p:spTree>
  </p:cSld>
  <p:transition>
    <p:cover dir="d"/>
  </p:transition>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1" name="PlaceHolder 1"/>
          <p:cNvSpPr>
            <a:spLocks noGrp="1"/>
          </p:cNvSpPr>
          <p:nvPr>
            <p:ph type="title"/>
          </p:nvPr>
        </p:nvSpPr>
        <p:spPr>
          <a:xfrm>
            <a:off x="1447920" y="0"/>
            <a:ext cx="7696080" cy="14241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California Energy and Ancillary Services Costs </a:t>
            </a:r>
            <a:r>
              <a:rPr b="0" lang="en-US" sz="2000" strike="noStrike" u="none">
                <a:solidFill>
                  <a:srgbClr val="993300"/>
                </a:solidFill>
                <a:effectLst/>
                <a:uFillTx/>
                <a:latin typeface="Arial Black"/>
              </a:rPr>
              <a:t>(monthly unconstrained day-ahead PX and ISO ancillary services markets)</a:t>
            </a:r>
            <a:endParaRPr b="1" lang="en-US" sz="2000" strike="noStrike" u="none">
              <a:solidFill>
                <a:srgbClr val="993300"/>
              </a:solidFill>
              <a:effectLst/>
              <a:uFillTx/>
              <a:latin typeface="Arial Black"/>
            </a:endParaRPr>
          </a:p>
        </p:txBody>
      </p:sp>
      <p:sp>
        <p:nvSpPr>
          <p:cNvPr id="142" name=""/>
          <p:cNvSpPr/>
          <p:nvPr/>
        </p:nvSpPr>
        <p:spPr>
          <a:xfrm>
            <a:off x="84240" y="6477120"/>
            <a:ext cx="2428200" cy="3373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Source: Cambridge Energy Research Associates.</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00914-5</a:t>
            </a:r>
            <a:endParaRPr b="0" lang="en-US" sz="800" strike="noStrike" u="none">
              <a:solidFill>
                <a:srgbClr val="000000"/>
              </a:solidFill>
              <a:effectLst/>
              <a:uFillTx/>
              <a:latin typeface="Times New Roman"/>
            </a:endParaRPr>
          </a:p>
        </p:txBody>
      </p:sp>
      <p:pic>
        <p:nvPicPr>
          <p:cNvPr id="143" name="" descr=""/>
          <p:cNvPicPr/>
          <p:nvPr/>
        </p:nvPicPr>
        <p:blipFill>
          <a:blip r:embed="rId1"/>
          <a:stretch/>
        </p:blipFill>
        <p:spPr>
          <a:xfrm>
            <a:off x="533520" y="1600200"/>
            <a:ext cx="7772400" cy="4695840"/>
          </a:xfrm>
          <a:prstGeom prst="rect">
            <a:avLst/>
          </a:prstGeom>
          <a:noFill/>
          <a:ln w="0">
            <a:noFill/>
          </a:ln>
        </p:spPr>
      </p:pic>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A0D8947A-655C-4D4E-ACA5-4D0D0CD40F80}" type="slidenum">
              <a:t>31</a:t>
            </a:fld>
          </a:p>
        </p:txBody>
      </p:sp>
    </p:spTree>
  </p:cSld>
  <p:transition>
    <p:cover dir="d"/>
  </p:transition>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4" name="PlaceHolder 1"/>
          <p:cNvSpPr>
            <a:spLocks noGrp="1"/>
          </p:cNvSpPr>
          <p:nvPr>
            <p:ph type="title"/>
          </p:nvPr>
        </p:nvSpPr>
        <p:spPr>
          <a:xfrm>
            <a:off x="1447920" y="0"/>
            <a:ext cx="7696080" cy="14241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Evolution of Western Power Markets </a:t>
            </a:r>
            <a:r>
              <a:rPr b="0" lang="en-US" sz="2400" strike="noStrike" u="none">
                <a:solidFill>
                  <a:srgbClr val="993300"/>
                </a:solidFill>
                <a:effectLst/>
                <a:uFillTx/>
                <a:latin typeface="Arial Black"/>
              </a:rPr>
              <a:t>(monthly average on-peak prices)</a:t>
            </a:r>
            <a:endParaRPr b="1" lang="en-US" sz="2400" strike="noStrike" u="none">
              <a:solidFill>
                <a:srgbClr val="993300"/>
              </a:solidFill>
              <a:effectLst/>
              <a:uFillTx/>
              <a:latin typeface="Arial Black"/>
            </a:endParaRPr>
          </a:p>
        </p:txBody>
      </p:sp>
      <p:sp>
        <p:nvSpPr>
          <p:cNvPr id="145" name=""/>
          <p:cNvSpPr/>
          <p:nvPr/>
        </p:nvSpPr>
        <p:spPr>
          <a:xfrm>
            <a:off x="60480" y="6477120"/>
            <a:ext cx="2428200" cy="3373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Source: Cambridge Energy Research Associates.</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00415-30</a:t>
            </a:r>
            <a:endParaRPr b="0" lang="en-US" sz="800" strike="noStrike" u="none">
              <a:solidFill>
                <a:srgbClr val="000000"/>
              </a:solidFill>
              <a:effectLst/>
              <a:uFillTx/>
              <a:latin typeface="Times New Roman"/>
            </a:endParaRPr>
          </a:p>
        </p:txBody>
      </p:sp>
      <p:pic>
        <p:nvPicPr>
          <p:cNvPr id="146" name="" descr=""/>
          <p:cNvPicPr/>
          <p:nvPr/>
        </p:nvPicPr>
        <p:blipFill>
          <a:blip r:embed="rId1"/>
          <a:stretch/>
        </p:blipFill>
        <p:spPr>
          <a:xfrm>
            <a:off x="304920" y="1617840"/>
            <a:ext cx="7772400" cy="4878360"/>
          </a:xfrm>
          <a:prstGeom prst="rect">
            <a:avLst/>
          </a:prstGeom>
          <a:noFill/>
          <a:ln w="0">
            <a:noFill/>
          </a:ln>
        </p:spPr>
      </p:pic>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7DE8FFE9-44A1-4390-BAE8-8DB97B5F81CE}" type="slidenum">
              <a:t>32</a:t>
            </a:fld>
          </a:p>
        </p:txBody>
      </p:sp>
    </p:spTree>
  </p:cSld>
  <p:transition>
    <p:cover dir="d"/>
  </p:transition>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7" name="PlaceHolder 1"/>
          <p:cNvSpPr>
            <a:spLocks noGrp="1"/>
          </p:cNvSpPr>
          <p:nvPr>
            <p:ph type="title"/>
          </p:nvPr>
        </p:nvSpPr>
        <p:spPr>
          <a:xfrm>
            <a:off x="1447920" y="0"/>
            <a:ext cx="7696080" cy="14241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993300"/>
                </a:solidFill>
                <a:effectLst/>
                <a:uFillTx/>
                <a:latin typeface="Arial Black"/>
              </a:rPr>
              <a:t>Western Power Price Differentials: Market Structure Fuels Disconnect</a:t>
            </a:r>
            <a:r>
              <a:rPr b="1" lang="en-US" sz="3200" strike="noStrike" u="none">
                <a:solidFill>
                  <a:srgbClr val="993300"/>
                </a:solidFill>
                <a:effectLst/>
                <a:uFillTx/>
                <a:latin typeface="Arial Black"/>
              </a:rPr>
              <a:t> </a:t>
            </a:r>
            <a:r>
              <a:rPr b="0" lang="en-US" sz="2400" strike="noStrike" u="none">
                <a:solidFill>
                  <a:srgbClr val="993300"/>
                </a:solidFill>
                <a:effectLst/>
                <a:uFillTx/>
                <a:latin typeface="Arial Black"/>
              </a:rPr>
              <a:t>(monthly average differential)</a:t>
            </a:r>
            <a:endParaRPr b="1" lang="en-US" sz="2400" strike="noStrike" u="none">
              <a:solidFill>
                <a:srgbClr val="993300"/>
              </a:solidFill>
              <a:effectLst/>
              <a:uFillTx/>
              <a:latin typeface="Arial Black"/>
            </a:endParaRPr>
          </a:p>
        </p:txBody>
      </p:sp>
      <p:pic>
        <p:nvPicPr>
          <p:cNvPr id="148" name="" descr=""/>
          <p:cNvPicPr/>
          <p:nvPr/>
        </p:nvPicPr>
        <p:blipFill>
          <a:blip r:embed="rId1"/>
          <a:stretch/>
        </p:blipFill>
        <p:spPr>
          <a:xfrm>
            <a:off x="457200" y="1569960"/>
            <a:ext cx="7696080" cy="4830840"/>
          </a:xfrm>
          <a:prstGeom prst="rect">
            <a:avLst/>
          </a:prstGeom>
          <a:noFill/>
          <a:ln w="0">
            <a:noFill/>
          </a:ln>
        </p:spPr>
      </p:pic>
      <p:sp>
        <p:nvSpPr>
          <p:cNvPr id="149" name=""/>
          <p:cNvSpPr/>
          <p:nvPr/>
        </p:nvSpPr>
        <p:spPr>
          <a:xfrm>
            <a:off x="60480" y="6477120"/>
            <a:ext cx="2428200" cy="3373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Source: Cambridge Energy Research Associates.</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90503-15</a:t>
            </a:r>
            <a:endParaRPr b="0" lang="en-US" sz="800" strike="noStrike" u="none">
              <a:solidFill>
                <a:srgbClr val="000000"/>
              </a:solidFill>
              <a:effectLst/>
              <a:uFillTx/>
              <a:latin typeface="Times New Roman"/>
            </a:endParaRPr>
          </a:p>
        </p:txBody>
      </p:sp>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20E14CD2-C1AF-474F-9873-CE56BB8191A2}" type="slidenum">
              <a:t>33</a:t>
            </a:fld>
          </a:p>
        </p:txBody>
      </p:sp>
    </p:spTree>
  </p:cSld>
  <p:transition>
    <p:cover dir="d"/>
  </p:transition>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0" name="PlaceHolder 1"/>
          <p:cNvSpPr>
            <a:spLocks noGrp="1"/>
          </p:cNvSpPr>
          <p:nvPr>
            <p:ph type="title"/>
          </p:nvPr>
        </p:nvSpPr>
        <p:spPr>
          <a:xfrm>
            <a:off x="1447920" y="0"/>
            <a:ext cx="7696080" cy="14241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Western Power Prices </a:t>
            </a:r>
            <a:br>
              <a:rPr sz="3200"/>
            </a:br>
            <a:r>
              <a:rPr b="0" lang="en-US" sz="2400" strike="noStrike" u="none">
                <a:solidFill>
                  <a:srgbClr val="993300"/>
                </a:solidFill>
                <a:effectLst/>
                <a:uFillTx/>
                <a:latin typeface="Arial Black"/>
              </a:rPr>
              <a:t>(weekly average off-peak prices)</a:t>
            </a:r>
            <a:endParaRPr b="1" lang="en-US" sz="2400" strike="noStrike" u="none">
              <a:solidFill>
                <a:srgbClr val="993300"/>
              </a:solidFill>
              <a:effectLst/>
              <a:uFillTx/>
              <a:latin typeface="Arial Black"/>
            </a:endParaRPr>
          </a:p>
        </p:txBody>
      </p:sp>
      <p:pic>
        <p:nvPicPr>
          <p:cNvPr id="151" name="" descr=""/>
          <p:cNvPicPr/>
          <p:nvPr/>
        </p:nvPicPr>
        <p:blipFill>
          <a:blip r:embed="rId1"/>
          <a:stretch/>
        </p:blipFill>
        <p:spPr>
          <a:xfrm>
            <a:off x="533520" y="1655640"/>
            <a:ext cx="7619760" cy="4781520"/>
          </a:xfrm>
          <a:prstGeom prst="rect">
            <a:avLst/>
          </a:prstGeom>
          <a:noFill/>
          <a:ln w="0">
            <a:noFill/>
          </a:ln>
        </p:spPr>
      </p:pic>
      <p:sp>
        <p:nvSpPr>
          <p:cNvPr id="152" name=""/>
          <p:cNvSpPr/>
          <p:nvPr/>
        </p:nvSpPr>
        <p:spPr>
          <a:xfrm>
            <a:off x="60480" y="6477120"/>
            <a:ext cx="2428200" cy="3373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Source: Cambridge Energy Research Associates.</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00415-7</a:t>
            </a:r>
            <a:endParaRPr b="0" lang="en-US" sz="800" strike="noStrike" u="none">
              <a:solidFill>
                <a:srgbClr val="000000"/>
              </a:solidFill>
              <a:effectLst/>
              <a:uFillTx/>
              <a:latin typeface="Times New Roman"/>
            </a:endParaRPr>
          </a:p>
        </p:txBody>
      </p:sp>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401FC123-8C27-4A71-81DC-6D1B0C080447}" type="slidenum">
              <a:t>34</a:t>
            </a:fld>
          </a:p>
        </p:txBody>
      </p:sp>
    </p:spTree>
  </p:cSld>
  <p:transition>
    <p:cover dir="d"/>
  </p:transition>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3" name="PlaceHolder 1"/>
          <p:cNvSpPr>
            <a:spLocks noGrp="1"/>
          </p:cNvSpPr>
          <p:nvPr>
            <p:ph type="title"/>
          </p:nvPr>
        </p:nvSpPr>
        <p:spPr>
          <a:xfrm>
            <a:off x="685440" y="2895120"/>
            <a:ext cx="792468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993300"/>
                </a:solidFill>
                <a:effectLst/>
                <a:uFillTx/>
                <a:latin typeface="Arial Black"/>
              </a:rPr>
              <a:t>Gas Market and Infrastructure: When Will Relief Come? </a:t>
            </a:r>
            <a:br>
              <a:rPr sz="3600"/>
            </a:br>
            <a:r>
              <a:rPr b="1" lang="en-US" sz="3600" strike="noStrike" u="none">
                <a:solidFill>
                  <a:srgbClr val="993300"/>
                </a:solidFill>
                <a:effectLst/>
                <a:uFillTx/>
                <a:latin typeface="Arial Black"/>
              </a:rPr>
              <a:t>A Look Ahead Through 2005</a:t>
            </a:r>
            <a:endParaRPr b="1" lang="en-US" sz="3600" strike="noStrike" u="none">
              <a:solidFill>
                <a:srgbClr val="993300"/>
              </a:solidFill>
              <a:effectLst/>
              <a:uFillTx/>
              <a:latin typeface="Arial Black"/>
            </a:endParaRPr>
          </a:p>
        </p:txBody>
      </p:sp>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D1918BF8-F5CA-4270-A2B1-94AEF106F6EC}" type="slidenum">
              <a:t>35</a:t>
            </a:fld>
          </a:p>
        </p:txBody>
      </p:sp>
    </p:spTree>
  </p:cSld>
  <p:transition>
    <p:cover dir="d"/>
  </p:transition>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4" name="PlaceHolder 1"/>
          <p:cNvSpPr>
            <a:spLocks noGrp="1"/>
          </p:cNvSpPr>
          <p:nvPr>
            <p:ph type="title"/>
          </p:nvPr>
        </p:nvSpPr>
        <p:spPr>
          <a:xfrm>
            <a:off x="1447920" y="0"/>
            <a:ext cx="7696080" cy="14241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Change in Gas Demand for Power Generation Relative to 1999 </a:t>
            </a:r>
            <a:r>
              <a:rPr b="0" lang="en-US" sz="2400" strike="noStrike" u="none">
                <a:solidFill>
                  <a:srgbClr val="993300"/>
                </a:solidFill>
                <a:effectLst/>
                <a:uFillTx/>
                <a:latin typeface="Arial Black"/>
              </a:rPr>
              <a:t>(billion cubic feet per day)</a:t>
            </a:r>
            <a:endParaRPr b="1" lang="en-US" sz="2400" strike="noStrike" u="none">
              <a:solidFill>
                <a:srgbClr val="993300"/>
              </a:solidFill>
              <a:effectLst/>
              <a:uFillTx/>
              <a:latin typeface="Arial Black"/>
            </a:endParaRPr>
          </a:p>
        </p:txBody>
      </p:sp>
      <p:sp>
        <p:nvSpPr>
          <p:cNvPr id="155" name=""/>
          <p:cNvSpPr/>
          <p:nvPr/>
        </p:nvSpPr>
        <p:spPr>
          <a:xfrm>
            <a:off x="1800" y="6521400"/>
            <a:ext cx="2428200" cy="3373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Source: Cambridge Energy Research Associates.</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10330-12</a:t>
            </a:r>
            <a:endParaRPr b="0" lang="en-US" sz="800" strike="noStrike" u="none">
              <a:solidFill>
                <a:srgbClr val="000000"/>
              </a:solidFill>
              <a:effectLst/>
              <a:uFillTx/>
              <a:latin typeface="Times New Roman"/>
            </a:endParaRPr>
          </a:p>
        </p:txBody>
      </p:sp>
      <p:pic>
        <p:nvPicPr>
          <p:cNvPr id="156" name="" descr=""/>
          <p:cNvPicPr/>
          <p:nvPr/>
        </p:nvPicPr>
        <p:blipFill>
          <a:blip r:embed="rId1"/>
          <a:stretch/>
        </p:blipFill>
        <p:spPr>
          <a:xfrm>
            <a:off x="2687760" y="1600200"/>
            <a:ext cx="2950920" cy="5097600"/>
          </a:xfrm>
          <a:prstGeom prst="rect">
            <a:avLst/>
          </a:prstGeom>
          <a:noFill/>
          <a:ln w="0">
            <a:noFill/>
          </a:ln>
        </p:spPr>
      </p:pic>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10691677-C3D8-4BCA-9727-69B61FD3582E}" type="slidenum">
              <a:t>36</a:t>
            </a:fld>
          </a:p>
        </p:txBody>
      </p:sp>
    </p:spTree>
  </p:cSld>
  <p:transition>
    <p:cover dir="d"/>
  </p:transition>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7" name="PlaceHolder 1"/>
          <p:cNvSpPr>
            <a:spLocks noGrp="1"/>
          </p:cNvSpPr>
          <p:nvPr>
            <p:ph type="title"/>
          </p:nvPr>
        </p:nvSpPr>
        <p:spPr>
          <a:xfrm>
            <a:off x="1447920" y="0"/>
            <a:ext cx="7696080" cy="14241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Change in Gas Demand Relative to 1999 </a:t>
            </a:r>
            <a:r>
              <a:rPr b="0" lang="en-US" sz="2400" strike="noStrike" u="none">
                <a:solidFill>
                  <a:srgbClr val="993300"/>
                </a:solidFill>
                <a:effectLst/>
                <a:uFillTx/>
                <a:latin typeface="Arial Black"/>
              </a:rPr>
              <a:t>(billion cubic feet per day)</a:t>
            </a:r>
            <a:endParaRPr b="1" lang="en-US" sz="2400" strike="noStrike" u="none">
              <a:solidFill>
                <a:srgbClr val="993300"/>
              </a:solidFill>
              <a:effectLst/>
              <a:uFillTx/>
              <a:latin typeface="Arial Black"/>
            </a:endParaRPr>
          </a:p>
        </p:txBody>
      </p:sp>
      <p:sp>
        <p:nvSpPr>
          <p:cNvPr id="158" name=""/>
          <p:cNvSpPr/>
          <p:nvPr/>
        </p:nvSpPr>
        <p:spPr>
          <a:xfrm>
            <a:off x="1800" y="6521400"/>
            <a:ext cx="2428200" cy="3373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Source: Cambridge Energy Research Associates.</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10330-13</a:t>
            </a:r>
            <a:endParaRPr b="0" lang="en-US" sz="800" strike="noStrike" u="none">
              <a:solidFill>
                <a:srgbClr val="000000"/>
              </a:solidFill>
              <a:effectLst/>
              <a:uFillTx/>
              <a:latin typeface="Times New Roman"/>
            </a:endParaRPr>
          </a:p>
        </p:txBody>
      </p:sp>
      <p:pic>
        <p:nvPicPr>
          <p:cNvPr id="159" name="" descr=""/>
          <p:cNvPicPr/>
          <p:nvPr/>
        </p:nvPicPr>
        <p:blipFill>
          <a:blip r:embed="rId1"/>
          <a:stretch/>
        </p:blipFill>
        <p:spPr>
          <a:xfrm>
            <a:off x="2666880" y="1600200"/>
            <a:ext cx="3238560" cy="5181480"/>
          </a:xfrm>
          <a:prstGeom prst="rect">
            <a:avLst/>
          </a:prstGeom>
          <a:noFill/>
          <a:ln w="0">
            <a:noFill/>
          </a:ln>
        </p:spPr>
      </p:pic>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4C17F34C-CAE6-4834-BC29-6BA71C32CA73}" type="slidenum">
              <a:t>37</a:t>
            </a:fld>
          </a:p>
        </p:txBody>
      </p:sp>
    </p:spTree>
  </p:cSld>
  <p:transition>
    <p:cover dir="d"/>
  </p:transition>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0" name="PlaceHolder 1"/>
          <p:cNvSpPr>
            <a:spLocks noGrp="1"/>
          </p:cNvSpPr>
          <p:nvPr>
            <p:ph type="title"/>
          </p:nvPr>
        </p:nvSpPr>
        <p:spPr>
          <a:xfrm>
            <a:off x="1447920" y="0"/>
            <a:ext cx="7696080" cy="14241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Change in Gas Productive Capacity Relative to 1999 </a:t>
            </a:r>
            <a:br>
              <a:rPr sz="3200"/>
            </a:br>
            <a:r>
              <a:rPr b="0" lang="en-US" sz="2400" strike="noStrike" u="none">
                <a:solidFill>
                  <a:srgbClr val="993300"/>
                </a:solidFill>
                <a:effectLst/>
                <a:uFillTx/>
                <a:latin typeface="Arial Black"/>
              </a:rPr>
              <a:t>(billion cubic feet per day)</a:t>
            </a:r>
            <a:endParaRPr b="1" lang="en-US" sz="2400" strike="noStrike" u="none">
              <a:solidFill>
                <a:srgbClr val="993300"/>
              </a:solidFill>
              <a:effectLst/>
              <a:uFillTx/>
              <a:latin typeface="Arial Black"/>
            </a:endParaRPr>
          </a:p>
        </p:txBody>
      </p:sp>
      <p:sp>
        <p:nvSpPr>
          <p:cNvPr id="161" name=""/>
          <p:cNvSpPr/>
          <p:nvPr/>
        </p:nvSpPr>
        <p:spPr>
          <a:xfrm>
            <a:off x="1800" y="6521400"/>
            <a:ext cx="2428200" cy="3373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Source: Cambridge Energy Research Associates.</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10330-11</a:t>
            </a:r>
            <a:endParaRPr b="0" lang="en-US" sz="800" strike="noStrike" u="none">
              <a:solidFill>
                <a:srgbClr val="000000"/>
              </a:solidFill>
              <a:effectLst/>
              <a:uFillTx/>
              <a:latin typeface="Times New Roman"/>
            </a:endParaRPr>
          </a:p>
        </p:txBody>
      </p:sp>
      <p:pic>
        <p:nvPicPr>
          <p:cNvPr id="162" name="" descr=""/>
          <p:cNvPicPr/>
          <p:nvPr/>
        </p:nvPicPr>
        <p:blipFill>
          <a:blip r:embed="rId1"/>
          <a:stretch/>
        </p:blipFill>
        <p:spPr>
          <a:xfrm>
            <a:off x="2438280" y="1600200"/>
            <a:ext cx="3967200" cy="5135400"/>
          </a:xfrm>
          <a:prstGeom prst="rect">
            <a:avLst/>
          </a:prstGeom>
          <a:noFill/>
          <a:ln w="0">
            <a:noFill/>
          </a:ln>
        </p:spPr>
      </p:pic>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AFB7DA39-FDB4-4CEE-94ED-FA20BEA19289}" type="slidenum">
              <a:t>38</a:t>
            </a:fld>
          </a:p>
        </p:txBody>
      </p:sp>
    </p:spTree>
  </p:cSld>
  <p:transition>
    <p:cover dir="d"/>
  </p:transition>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3" name="PlaceHolder 1"/>
          <p:cNvSpPr>
            <a:spLocks noGrp="1"/>
          </p:cNvSpPr>
          <p:nvPr>
            <p:ph type="title"/>
          </p:nvPr>
        </p:nvSpPr>
        <p:spPr>
          <a:xfrm>
            <a:off x="1447920" y="0"/>
            <a:ext cx="7696080" cy="14241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Western Regional Pipeline Capacity and Flows, 1999 </a:t>
            </a:r>
            <a:br>
              <a:rPr sz="3200"/>
            </a:br>
            <a:r>
              <a:rPr b="0" lang="en-US" sz="2400" strike="noStrike" u="none">
                <a:solidFill>
                  <a:srgbClr val="993300"/>
                </a:solidFill>
                <a:effectLst/>
                <a:uFillTx/>
                <a:latin typeface="Arial Black"/>
              </a:rPr>
              <a:t>(billion cubic feet per day)</a:t>
            </a:r>
            <a:endParaRPr b="1" lang="en-US" sz="2400" strike="noStrike" u="none">
              <a:solidFill>
                <a:srgbClr val="993300"/>
              </a:solidFill>
              <a:effectLst/>
              <a:uFillTx/>
              <a:latin typeface="Arial Black"/>
            </a:endParaRPr>
          </a:p>
        </p:txBody>
      </p:sp>
      <p:sp>
        <p:nvSpPr>
          <p:cNvPr id="164" name=""/>
          <p:cNvSpPr/>
          <p:nvPr/>
        </p:nvSpPr>
        <p:spPr>
          <a:xfrm>
            <a:off x="1800" y="6521400"/>
            <a:ext cx="2428200" cy="3373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Source: Cambridge Energy Research Associates.</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10310-14</a:t>
            </a:r>
            <a:endParaRPr b="0" lang="en-US" sz="800" strike="noStrike" u="none">
              <a:solidFill>
                <a:srgbClr val="000000"/>
              </a:solidFill>
              <a:effectLst/>
              <a:uFillTx/>
              <a:latin typeface="Times New Roman"/>
            </a:endParaRPr>
          </a:p>
        </p:txBody>
      </p:sp>
      <p:pic>
        <p:nvPicPr>
          <p:cNvPr id="165" name="" descr=""/>
          <p:cNvPicPr/>
          <p:nvPr/>
        </p:nvPicPr>
        <p:blipFill>
          <a:blip r:embed="rId1"/>
          <a:stretch/>
        </p:blipFill>
        <p:spPr>
          <a:xfrm>
            <a:off x="2205000" y="1523880"/>
            <a:ext cx="4729320" cy="5237280"/>
          </a:xfrm>
          <a:prstGeom prst="rect">
            <a:avLst/>
          </a:prstGeom>
          <a:noFill/>
          <a:ln w="0">
            <a:noFill/>
          </a:ln>
        </p:spPr>
      </p:pic>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5400BB2E-0D35-434C-AC7F-AEC52739A878}" type="slidenum">
              <a:t>39</a:t>
            </a:fld>
          </a:p>
        </p:txBody>
      </p:sp>
    </p:spTree>
  </p:cSld>
  <p:transition>
    <p:cover dir="d"/>
  </p:transition>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1" name="PlaceHolder 1"/>
          <p:cNvSpPr>
            <a:spLocks noGrp="1"/>
          </p:cNvSpPr>
          <p:nvPr>
            <p:ph type="title"/>
          </p:nvPr>
        </p:nvSpPr>
        <p:spPr>
          <a:xfrm>
            <a:off x="1447920" y="0"/>
            <a:ext cx="7696080" cy="142416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993300"/>
                </a:solidFill>
                <a:effectLst/>
                <a:uFillTx/>
                <a:latin typeface="Arial Black"/>
              </a:rPr>
              <a:t>Speaker Biographies</a:t>
            </a:r>
            <a:endParaRPr b="1" lang="en-US" sz="2800" strike="noStrike" u="none">
              <a:solidFill>
                <a:srgbClr val="993300"/>
              </a:solidFill>
              <a:effectLst/>
              <a:uFillTx/>
              <a:latin typeface="Arial Black"/>
            </a:endParaRPr>
          </a:p>
        </p:txBody>
      </p:sp>
      <p:sp>
        <p:nvSpPr>
          <p:cNvPr id="62" name=""/>
          <p:cNvSpPr/>
          <p:nvPr/>
        </p:nvSpPr>
        <p:spPr>
          <a:xfrm>
            <a:off x="228600" y="1946160"/>
            <a:ext cx="8610480" cy="2228760"/>
          </a:xfrm>
          <a:prstGeom prst="rect">
            <a:avLst/>
          </a:prstGeom>
          <a:noFill/>
          <a:ln w="0">
            <a:noFill/>
          </a:ln>
        </p:spPr>
        <p:style>
          <a:lnRef idx="0"/>
          <a:fillRef idx="0"/>
          <a:effectRef idx="0"/>
          <a:fontRef idx="minor"/>
        </p:style>
        <p:txBody>
          <a:bodyPr lIns="90000" rIns="90000" tIns="46800" bIns="46800" anchor="t">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ea typeface="Times New Roman"/>
              </a:rPr>
              <a:t>Peter F. Moritzburke</a:t>
            </a:r>
            <a:r>
              <a:rPr b="0" lang="en-US" sz="1400" strike="noStrike" u="none">
                <a:solidFill>
                  <a:srgbClr val="000000"/>
                </a:solidFill>
                <a:effectLst/>
                <a:uFillTx/>
                <a:latin typeface="Arial"/>
                <a:ea typeface="Times New Roman"/>
              </a:rPr>
              <a:t>, </a:t>
            </a:r>
            <a:r>
              <a:rPr b="0" i="1" lang="en-US" sz="1400" strike="noStrike" u="none">
                <a:solidFill>
                  <a:srgbClr val="000000"/>
                </a:solidFill>
                <a:effectLst/>
                <a:uFillTx/>
                <a:latin typeface="Arial"/>
                <a:ea typeface="Times New Roman"/>
              </a:rPr>
              <a:t>CERA Associate</a:t>
            </a:r>
            <a:r>
              <a:rPr b="0" lang="en-US" sz="1400" strike="noStrike" u="none">
                <a:solidFill>
                  <a:srgbClr val="000000"/>
                </a:solidFill>
                <a:effectLst/>
                <a:uFillTx/>
                <a:latin typeface="Arial"/>
                <a:ea typeface="Times New Roman"/>
              </a:rPr>
              <a:t>, specializes in the analysis of western US electricity and gas markets and evolving regional energy market dynamics. Mr. Moritzburke is coauthor of CERA’s </a:t>
            </a:r>
            <a:r>
              <a:rPr b="0" i="1" lang="en-US" sz="1400" strike="noStrike" u="none">
                <a:solidFill>
                  <a:srgbClr val="000000"/>
                </a:solidFill>
                <a:effectLst/>
                <a:uFillTx/>
                <a:latin typeface="Arial"/>
                <a:ea typeface="Times New Roman"/>
              </a:rPr>
              <a:t>Western Energy Monthly Briefing </a:t>
            </a:r>
            <a:r>
              <a:rPr b="0" lang="en-US" sz="1400" strike="noStrike" u="none">
                <a:solidFill>
                  <a:srgbClr val="000000"/>
                </a:solidFill>
                <a:effectLst/>
                <a:uFillTx/>
                <a:latin typeface="Arial"/>
                <a:ea typeface="Times New Roman"/>
              </a:rPr>
              <a:t>and regularly contributes to projects of the Western Energy, North American Electric Power, and North American Natural Gas teams. He is coauthor of the CERA Special Report </a:t>
            </a:r>
            <a:r>
              <a:rPr b="0" i="1" lang="en-US" sz="1400" strike="noStrike" u="none">
                <a:solidFill>
                  <a:srgbClr val="000000"/>
                </a:solidFill>
                <a:effectLst/>
                <a:uFillTx/>
                <a:latin typeface="Arial"/>
                <a:ea typeface="Times New Roman"/>
              </a:rPr>
              <a:t>Beyond California’s Power Crisis: Impact, Solutions, and Lessons.</a:t>
            </a:r>
            <a:r>
              <a:rPr b="0" lang="en-US" sz="1400" strike="noStrike" u="none">
                <a:solidFill>
                  <a:srgbClr val="000000"/>
                </a:solidFill>
                <a:effectLst/>
                <a:uFillTx/>
                <a:latin typeface="Arial"/>
                <a:ea typeface="Times New Roman"/>
              </a:rPr>
              <a:t> Mr. Moritzburke represents Western Energy in CERA’s Climate Change and Environmental Strategy retainer service. He has experience in analyzing both US and Latin American energy markets. Prior to joining CERA he worked with the Independent Energy Producers Association in California assisting in negotiations of agreements for the Western Power Exchange (WEPEX). Mr. Moritzburke holds a BA and a master’s degree from the University of California.</a:t>
            </a:r>
            <a:endParaRPr b="0" lang="en-US" sz="1400" strike="noStrike" u="none">
              <a:solidFill>
                <a:srgbClr val="000000"/>
              </a:solidFill>
              <a:effectLst/>
              <a:uFillTx/>
              <a:latin typeface="Times New Roman"/>
            </a:endParaRPr>
          </a:p>
        </p:txBody>
      </p:sp>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17BDB3EC-904B-4A55-BBFC-0BFD6FF7F731}" type="slidenum">
              <a:t>4</a:t>
            </a:fld>
          </a:p>
        </p:txBody>
      </p:sp>
    </p:spTree>
  </p:cSld>
  <p:transition>
    <p:cover dir="d"/>
  </p:transition>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6" name="PlaceHolder 1"/>
          <p:cNvSpPr>
            <a:spLocks noGrp="1"/>
          </p:cNvSpPr>
          <p:nvPr>
            <p:ph type="title"/>
          </p:nvPr>
        </p:nvSpPr>
        <p:spPr>
          <a:xfrm>
            <a:off x="1447920" y="0"/>
            <a:ext cx="7696080" cy="14241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Western Regional Pipeline Capacity and Flows, 2000</a:t>
            </a:r>
            <a:br>
              <a:rPr sz="3200"/>
            </a:br>
            <a:r>
              <a:rPr b="0" lang="en-US" sz="2400" strike="noStrike" u="none">
                <a:solidFill>
                  <a:srgbClr val="993300"/>
                </a:solidFill>
                <a:effectLst/>
                <a:uFillTx/>
                <a:latin typeface="Arial Black"/>
              </a:rPr>
              <a:t>(billion cubic feet per day)</a:t>
            </a:r>
            <a:endParaRPr b="1" lang="en-US" sz="2400" strike="noStrike" u="none">
              <a:solidFill>
                <a:srgbClr val="993300"/>
              </a:solidFill>
              <a:effectLst/>
              <a:uFillTx/>
              <a:latin typeface="Arial Black"/>
            </a:endParaRPr>
          </a:p>
        </p:txBody>
      </p:sp>
      <p:sp>
        <p:nvSpPr>
          <p:cNvPr id="167" name=""/>
          <p:cNvSpPr/>
          <p:nvPr/>
        </p:nvSpPr>
        <p:spPr>
          <a:xfrm>
            <a:off x="1800" y="6521400"/>
            <a:ext cx="2428200" cy="3373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Source: Cambridge Energy Research Associates.</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10310-11</a:t>
            </a:r>
            <a:endParaRPr b="0" lang="en-US" sz="800" strike="noStrike" u="none">
              <a:solidFill>
                <a:srgbClr val="000000"/>
              </a:solidFill>
              <a:effectLst/>
              <a:uFillTx/>
              <a:latin typeface="Times New Roman"/>
            </a:endParaRPr>
          </a:p>
        </p:txBody>
      </p:sp>
      <p:pic>
        <p:nvPicPr>
          <p:cNvPr id="168" name="" descr=""/>
          <p:cNvPicPr/>
          <p:nvPr/>
        </p:nvPicPr>
        <p:blipFill>
          <a:blip r:embed="rId1"/>
          <a:stretch/>
        </p:blipFill>
        <p:spPr>
          <a:xfrm>
            <a:off x="2286000" y="1523880"/>
            <a:ext cx="4659480" cy="5160960"/>
          </a:xfrm>
          <a:prstGeom prst="rect">
            <a:avLst/>
          </a:prstGeom>
          <a:noFill/>
          <a:ln w="0">
            <a:noFill/>
          </a:ln>
        </p:spPr>
      </p:pic>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FF47C3A3-83A7-4028-9C44-8C19EA034ECA}" type="slidenum">
              <a:t>40</a:t>
            </a:fld>
          </a:p>
        </p:txBody>
      </p:sp>
    </p:spTree>
  </p:cSld>
  <p:transition>
    <p:cover dir="d"/>
  </p:transition>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9" name="PlaceHolder 1"/>
          <p:cNvSpPr>
            <a:spLocks noGrp="1"/>
          </p:cNvSpPr>
          <p:nvPr>
            <p:ph type="title"/>
          </p:nvPr>
        </p:nvSpPr>
        <p:spPr>
          <a:xfrm>
            <a:off x="1447920" y="0"/>
            <a:ext cx="7696080" cy="14241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Western Working Gas Storage Inventories</a:t>
            </a:r>
            <a:endParaRPr b="1" lang="en-US" sz="3200" strike="noStrike" u="none">
              <a:solidFill>
                <a:srgbClr val="993300"/>
              </a:solidFill>
              <a:effectLst/>
              <a:uFillTx/>
              <a:latin typeface="Arial Black"/>
            </a:endParaRPr>
          </a:p>
        </p:txBody>
      </p:sp>
      <p:sp>
        <p:nvSpPr>
          <p:cNvPr id="170" name=""/>
          <p:cNvSpPr/>
          <p:nvPr/>
        </p:nvSpPr>
        <p:spPr>
          <a:xfrm>
            <a:off x="1800" y="6521400"/>
            <a:ext cx="2428200" cy="3373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Source: Cambridge Energy Research Associates.</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10330-15</a:t>
            </a:r>
            <a:endParaRPr b="0" lang="en-US" sz="800" strike="noStrike" u="none">
              <a:solidFill>
                <a:srgbClr val="000000"/>
              </a:solidFill>
              <a:effectLst/>
              <a:uFillTx/>
              <a:latin typeface="Times New Roman"/>
            </a:endParaRPr>
          </a:p>
        </p:txBody>
      </p:sp>
      <p:pic>
        <p:nvPicPr>
          <p:cNvPr id="171" name="" descr=""/>
          <p:cNvPicPr/>
          <p:nvPr/>
        </p:nvPicPr>
        <p:blipFill>
          <a:blip r:embed="rId1"/>
          <a:stretch/>
        </p:blipFill>
        <p:spPr>
          <a:xfrm>
            <a:off x="380880" y="1623960"/>
            <a:ext cx="8153640" cy="4689360"/>
          </a:xfrm>
          <a:prstGeom prst="rect">
            <a:avLst/>
          </a:prstGeom>
          <a:noFill/>
          <a:ln w="0">
            <a:noFill/>
          </a:ln>
        </p:spPr>
      </p:pic>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1C0F97BD-3C76-407B-9D6D-F0564551CC3F}" type="slidenum">
              <a:t>41</a:t>
            </a:fld>
          </a:p>
        </p:txBody>
      </p:sp>
    </p:spTree>
  </p:cSld>
  <p:transition>
    <p:cover dir="d"/>
  </p:transition>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2" name="PlaceHolder 1"/>
          <p:cNvSpPr>
            <a:spLocks noGrp="1"/>
          </p:cNvSpPr>
          <p:nvPr>
            <p:ph type="title"/>
          </p:nvPr>
        </p:nvSpPr>
        <p:spPr>
          <a:xfrm>
            <a:off x="1447920" y="0"/>
            <a:ext cx="7696080" cy="14241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California Working Gas Storage Inventories</a:t>
            </a:r>
            <a:endParaRPr b="1" lang="en-US" sz="3200" strike="noStrike" u="none">
              <a:solidFill>
                <a:srgbClr val="993300"/>
              </a:solidFill>
              <a:effectLst/>
              <a:uFillTx/>
              <a:latin typeface="Arial Black"/>
            </a:endParaRPr>
          </a:p>
        </p:txBody>
      </p:sp>
      <p:sp>
        <p:nvSpPr>
          <p:cNvPr id="173" name=""/>
          <p:cNvSpPr/>
          <p:nvPr/>
        </p:nvSpPr>
        <p:spPr>
          <a:xfrm>
            <a:off x="1800" y="6521400"/>
            <a:ext cx="2428200" cy="3373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Source: Cambridge Energy Research Associates.</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10330-14</a:t>
            </a:r>
            <a:endParaRPr b="0" lang="en-US" sz="800" strike="noStrike" u="none">
              <a:solidFill>
                <a:srgbClr val="000000"/>
              </a:solidFill>
              <a:effectLst/>
              <a:uFillTx/>
              <a:latin typeface="Times New Roman"/>
            </a:endParaRPr>
          </a:p>
        </p:txBody>
      </p:sp>
      <p:pic>
        <p:nvPicPr>
          <p:cNvPr id="174" name="" descr=""/>
          <p:cNvPicPr/>
          <p:nvPr/>
        </p:nvPicPr>
        <p:blipFill>
          <a:blip r:embed="rId1"/>
          <a:stretch/>
        </p:blipFill>
        <p:spPr>
          <a:xfrm>
            <a:off x="228600" y="1635120"/>
            <a:ext cx="8153280" cy="4678200"/>
          </a:xfrm>
          <a:prstGeom prst="rect">
            <a:avLst/>
          </a:prstGeom>
          <a:noFill/>
          <a:ln w="0">
            <a:noFill/>
          </a:ln>
        </p:spPr>
      </p:pic>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3C78AC1B-05C1-4980-90D4-13B6F7A5CFAD}" type="slidenum">
              <a:t>42</a:t>
            </a:fld>
          </a:p>
        </p:txBody>
      </p:sp>
    </p:spTree>
  </p:cSld>
  <p:transition>
    <p:cover dir="d"/>
  </p:transition>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5" name="PlaceHolder 1"/>
          <p:cNvSpPr>
            <a:spLocks noGrp="1"/>
          </p:cNvSpPr>
          <p:nvPr>
            <p:ph type="title"/>
          </p:nvPr>
        </p:nvSpPr>
        <p:spPr>
          <a:xfrm>
            <a:off x="1447920" y="0"/>
            <a:ext cx="7696080" cy="14241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California Monthly Gas Demand</a:t>
            </a:r>
            <a:endParaRPr b="1" lang="en-US" sz="3200" strike="noStrike" u="none">
              <a:solidFill>
                <a:srgbClr val="993300"/>
              </a:solidFill>
              <a:effectLst/>
              <a:uFillTx/>
              <a:latin typeface="Arial Black"/>
            </a:endParaRPr>
          </a:p>
        </p:txBody>
      </p:sp>
      <p:sp>
        <p:nvSpPr>
          <p:cNvPr id="176" name=""/>
          <p:cNvSpPr/>
          <p:nvPr/>
        </p:nvSpPr>
        <p:spPr>
          <a:xfrm>
            <a:off x="1800" y="6521400"/>
            <a:ext cx="2428200" cy="3373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Source: Cambridge Energy Research Associates.</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10330-17</a:t>
            </a:r>
            <a:endParaRPr b="0" lang="en-US" sz="800" strike="noStrike" u="none">
              <a:solidFill>
                <a:srgbClr val="000000"/>
              </a:solidFill>
              <a:effectLst/>
              <a:uFillTx/>
              <a:latin typeface="Times New Roman"/>
            </a:endParaRPr>
          </a:p>
        </p:txBody>
      </p:sp>
      <p:pic>
        <p:nvPicPr>
          <p:cNvPr id="177" name="" descr=""/>
          <p:cNvPicPr/>
          <p:nvPr/>
        </p:nvPicPr>
        <p:blipFill>
          <a:blip r:embed="rId1"/>
          <a:stretch/>
        </p:blipFill>
        <p:spPr>
          <a:xfrm>
            <a:off x="533520" y="1523880"/>
            <a:ext cx="7848360" cy="4735800"/>
          </a:xfrm>
          <a:prstGeom prst="rect">
            <a:avLst/>
          </a:prstGeom>
          <a:noFill/>
          <a:ln w="0">
            <a:noFill/>
          </a:ln>
        </p:spPr>
      </p:pic>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1E5AD674-0F5D-4111-BF42-4B8E2782F32D}" type="slidenum">
              <a:t>43</a:t>
            </a:fld>
          </a:p>
        </p:txBody>
      </p:sp>
    </p:spTree>
  </p:cSld>
  <p:transition>
    <p:cover dir="d"/>
  </p:transition>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8" name="PlaceHolder 1"/>
          <p:cNvSpPr>
            <a:spLocks noGrp="1"/>
          </p:cNvSpPr>
          <p:nvPr>
            <p:ph type="title"/>
          </p:nvPr>
        </p:nvSpPr>
        <p:spPr>
          <a:xfrm>
            <a:off x="1447920" y="0"/>
            <a:ext cx="7696080" cy="14241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Increasing Utilization on Southwestern Pipes to California Markets</a:t>
            </a:r>
            <a:endParaRPr b="1" lang="en-US" sz="3200" strike="noStrike" u="none">
              <a:solidFill>
                <a:srgbClr val="993300"/>
              </a:solidFill>
              <a:effectLst/>
              <a:uFillTx/>
              <a:latin typeface="Arial Black"/>
            </a:endParaRPr>
          </a:p>
        </p:txBody>
      </p:sp>
      <p:sp>
        <p:nvSpPr>
          <p:cNvPr id="179" name=""/>
          <p:cNvSpPr/>
          <p:nvPr/>
        </p:nvSpPr>
        <p:spPr>
          <a:xfrm>
            <a:off x="1800" y="6521400"/>
            <a:ext cx="2428200" cy="3373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Source: Cambridge Energy Research Associates.</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10330-16</a:t>
            </a:r>
            <a:endParaRPr b="0" lang="en-US" sz="800" strike="noStrike" u="none">
              <a:solidFill>
                <a:srgbClr val="000000"/>
              </a:solidFill>
              <a:effectLst/>
              <a:uFillTx/>
              <a:latin typeface="Times New Roman"/>
            </a:endParaRPr>
          </a:p>
        </p:txBody>
      </p:sp>
      <p:pic>
        <p:nvPicPr>
          <p:cNvPr id="180" name="" descr=""/>
          <p:cNvPicPr/>
          <p:nvPr/>
        </p:nvPicPr>
        <p:blipFill>
          <a:blip r:embed="rId1"/>
          <a:stretch/>
        </p:blipFill>
        <p:spPr>
          <a:xfrm>
            <a:off x="685800" y="1523880"/>
            <a:ext cx="7391520" cy="4748400"/>
          </a:xfrm>
          <a:prstGeom prst="rect">
            <a:avLst/>
          </a:prstGeom>
          <a:noFill/>
          <a:ln w="0">
            <a:noFill/>
          </a:ln>
        </p:spPr>
      </p:pic>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AC17A353-B7FD-412B-81F9-26E5E1320F16}" type="slidenum">
              <a:t>44</a:t>
            </a:fld>
          </a:p>
        </p:txBody>
      </p:sp>
    </p:spTree>
  </p:cSld>
  <p:transition>
    <p:cover dir="d"/>
  </p:transition>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1" name="PlaceHolder 1"/>
          <p:cNvSpPr>
            <a:spLocks noGrp="1"/>
          </p:cNvSpPr>
          <p:nvPr>
            <p:ph type="title"/>
          </p:nvPr>
        </p:nvSpPr>
        <p:spPr>
          <a:xfrm>
            <a:off x="1447920" y="0"/>
            <a:ext cx="7696080" cy="14241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Western Regional Pipeline Capacity and Flows, 2001</a:t>
            </a:r>
            <a:br>
              <a:rPr sz="3200"/>
            </a:br>
            <a:r>
              <a:rPr b="0" lang="en-US" sz="2400" strike="noStrike" u="none">
                <a:solidFill>
                  <a:srgbClr val="993300"/>
                </a:solidFill>
                <a:effectLst/>
                <a:uFillTx/>
                <a:latin typeface="Arial Black"/>
              </a:rPr>
              <a:t>(billion cubic feet per day)</a:t>
            </a:r>
            <a:endParaRPr b="1" lang="en-US" sz="2400" strike="noStrike" u="none">
              <a:solidFill>
                <a:srgbClr val="993300"/>
              </a:solidFill>
              <a:effectLst/>
              <a:uFillTx/>
              <a:latin typeface="Arial Black"/>
            </a:endParaRPr>
          </a:p>
        </p:txBody>
      </p:sp>
      <p:sp>
        <p:nvSpPr>
          <p:cNvPr id="182" name=""/>
          <p:cNvSpPr/>
          <p:nvPr/>
        </p:nvSpPr>
        <p:spPr>
          <a:xfrm>
            <a:off x="1800" y="6521400"/>
            <a:ext cx="2428200" cy="3373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Source: Cambridge Energy Research Associates.</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10310-11</a:t>
            </a:r>
            <a:endParaRPr b="0" lang="en-US" sz="800" strike="noStrike" u="none">
              <a:solidFill>
                <a:srgbClr val="000000"/>
              </a:solidFill>
              <a:effectLst/>
              <a:uFillTx/>
              <a:latin typeface="Times New Roman"/>
            </a:endParaRPr>
          </a:p>
        </p:txBody>
      </p:sp>
      <p:pic>
        <p:nvPicPr>
          <p:cNvPr id="183" name="" descr=""/>
          <p:cNvPicPr/>
          <p:nvPr/>
        </p:nvPicPr>
        <p:blipFill>
          <a:blip r:embed="rId1"/>
          <a:stretch/>
        </p:blipFill>
        <p:spPr>
          <a:xfrm>
            <a:off x="2286000" y="1600200"/>
            <a:ext cx="4522680" cy="5008680"/>
          </a:xfrm>
          <a:prstGeom prst="rect">
            <a:avLst/>
          </a:prstGeom>
          <a:noFill/>
          <a:ln w="0">
            <a:noFill/>
          </a:ln>
        </p:spPr>
      </p:pic>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D9EFC0B9-A9B9-4563-B68F-4D9B36BF6A93}" type="slidenum">
              <a:t>45</a:t>
            </a:fld>
          </a:p>
        </p:txBody>
      </p:sp>
    </p:spTree>
  </p:cSld>
  <p:transition>
    <p:cover dir="d"/>
  </p:transition>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4" name="PlaceHolder 1"/>
          <p:cNvSpPr>
            <a:spLocks noGrp="1"/>
          </p:cNvSpPr>
          <p:nvPr>
            <p:ph type="title"/>
          </p:nvPr>
        </p:nvSpPr>
        <p:spPr>
          <a:xfrm>
            <a:off x="1447920" y="0"/>
            <a:ext cx="7696080" cy="14241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Western Spot Gas Prices</a:t>
            </a:r>
            <a:endParaRPr b="1" lang="en-US" sz="3200" strike="noStrike" u="none">
              <a:solidFill>
                <a:srgbClr val="993300"/>
              </a:solidFill>
              <a:effectLst/>
              <a:uFillTx/>
              <a:latin typeface="Arial Black"/>
            </a:endParaRPr>
          </a:p>
        </p:txBody>
      </p:sp>
      <p:sp>
        <p:nvSpPr>
          <p:cNvPr id="185" name=""/>
          <p:cNvSpPr/>
          <p:nvPr/>
        </p:nvSpPr>
        <p:spPr>
          <a:xfrm>
            <a:off x="1800" y="6521400"/>
            <a:ext cx="2428200" cy="3373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Source: Cambridge Energy Research Associates.</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10330-21</a:t>
            </a:r>
            <a:endParaRPr b="0" lang="en-US" sz="800" strike="noStrike" u="none">
              <a:solidFill>
                <a:srgbClr val="000000"/>
              </a:solidFill>
              <a:effectLst/>
              <a:uFillTx/>
              <a:latin typeface="Times New Roman"/>
            </a:endParaRPr>
          </a:p>
        </p:txBody>
      </p:sp>
      <p:pic>
        <p:nvPicPr>
          <p:cNvPr id="186" name="" descr=""/>
          <p:cNvPicPr/>
          <p:nvPr/>
        </p:nvPicPr>
        <p:blipFill>
          <a:blip r:embed="rId1"/>
          <a:stretch/>
        </p:blipFill>
        <p:spPr>
          <a:xfrm>
            <a:off x="228600" y="1581120"/>
            <a:ext cx="8077320" cy="4896000"/>
          </a:xfrm>
          <a:prstGeom prst="rect">
            <a:avLst/>
          </a:prstGeom>
          <a:noFill/>
          <a:ln w="0">
            <a:noFill/>
          </a:ln>
        </p:spPr>
      </p:pic>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7645F74E-1B0E-4FF6-ADE9-906BCB9B8BAF}" type="slidenum">
              <a:t>46</a:t>
            </a:fld>
          </a:p>
        </p:txBody>
      </p:sp>
    </p:spTree>
  </p:cSld>
  <p:transition>
    <p:cover dir="d"/>
  </p:transition>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7" name="PlaceHolder 1"/>
          <p:cNvSpPr>
            <a:spLocks noGrp="1"/>
          </p:cNvSpPr>
          <p:nvPr>
            <p:ph type="title"/>
          </p:nvPr>
        </p:nvSpPr>
        <p:spPr>
          <a:xfrm>
            <a:off x="1371600" y="0"/>
            <a:ext cx="7772400" cy="14241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100" strike="noStrike" u="none">
                <a:solidFill>
                  <a:srgbClr val="993300"/>
                </a:solidFill>
                <a:effectLst/>
                <a:uFillTx/>
                <a:latin typeface="Arial Black"/>
              </a:rPr>
              <a:t>Natural Gas Key Regions of Basis Differentials: Price Differentials to Henry Hub</a:t>
            </a:r>
            <a:r>
              <a:rPr b="1" lang="en-US" sz="3200" strike="noStrike" u="none">
                <a:solidFill>
                  <a:srgbClr val="181512"/>
                </a:solidFill>
                <a:effectLst/>
                <a:uFillTx/>
                <a:latin typeface="Arial"/>
              </a:rPr>
              <a:t> </a:t>
            </a:r>
            <a:r>
              <a:rPr b="1" lang="en-US" sz="2400" strike="noStrike" u="none">
                <a:solidFill>
                  <a:srgbClr val="993300"/>
                </a:solidFill>
                <a:effectLst/>
                <a:uFillTx/>
                <a:latin typeface="Arial"/>
              </a:rPr>
              <a:t>(US dollars per MMBtu)</a:t>
            </a:r>
            <a:endParaRPr b="1" lang="en-US" sz="2400" strike="noStrike" u="none">
              <a:solidFill>
                <a:srgbClr val="993300"/>
              </a:solidFill>
              <a:effectLst/>
              <a:uFillTx/>
              <a:latin typeface="Arial Black"/>
            </a:endParaRPr>
          </a:p>
        </p:txBody>
      </p:sp>
      <p:sp>
        <p:nvSpPr>
          <p:cNvPr id="188" name=""/>
          <p:cNvSpPr/>
          <p:nvPr/>
        </p:nvSpPr>
        <p:spPr>
          <a:xfrm>
            <a:off x="0" y="6248520"/>
            <a:ext cx="2362320" cy="580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Source: Cambridge Energy Research Associates.</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Note: Supply Realignment case.</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90341-1</a:t>
            </a:r>
            <a:endParaRPr b="0" lang="en-US" sz="800" strike="noStrike" u="none">
              <a:solidFill>
                <a:srgbClr val="000000"/>
              </a:solidFill>
              <a:effectLst/>
              <a:uFillTx/>
              <a:latin typeface="Times New Roman"/>
            </a:endParaRPr>
          </a:p>
        </p:txBody>
      </p:sp>
      <p:pic>
        <p:nvPicPr>
          <p:cNvPr id="189" name="90341w1" descr=""/>
          <p:cNvPicPr/>
          <p:nvPr/>
        </p:nvPicPr>
        <p:blipFill>
          <a:blip r:embed="rId1"/>
          <a:stretch/>
        </p:blipFill>
        <p:spPr>
          <a:xfrm>
            <a:off x="2286000" y="1752480"/>
            <a:ext cx="5410080" cy="4800600"/>
          </a:xfrm>
          <a:prstGeom prst="rect">
            <a:avLst/>
          </a:prstGeom>
          <a:noFill/>
          <a:ln w="0">
            <a:noFill/>
          </a:ln>
        </p:spPr>
      </p:pic>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40EB54E4-4E82-4A13-BAC1-A1D96E3B8929}" type="slidenum">
              <a:t>47</a:t>
            </a:fld>
          </a:p>
        </p:txBody>
      </p:sp>
    </p:spTree>
  </p:cSld>
  <p:transition>
    <p:cover dir="d"/>
  </p:transition>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0" name="PlaceHolder 1"/>
          <p:cNvSpPr>
            <a:spLocks noGrp="1"/>
          </p:cNvSpPr>
          <p:nvPr>
            <p:ph type="title"/>
          </p:nvPr>
        </p:nvSpPr>
        <p:spPr>
          <a:xfrm>
            <a:off x="1447920" y="0"/>
            <a:ext cx="7696080" cy="14241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WCSB Natural Gas Production</a:t>
            </a:r>
            <a:endParaRPr b="1" lang="en-US" sz="3200" strike="noStrike" u="none">
              <a:solidFill>
                <a:srgbClr val="993300"/>
              </a:solidFill>
              <a:effectLst/>
              <a:uFillTx/>
              <a:latin typeface="Arial Black"/>
            </a:endParaRPr>
          </a:p>
        </p:txBody>
      </p:sp>
      <p:sp>
        <p:nvSpPr>
          <p:cNvPr id="191" name=""/>
          <p:cNvSpPr/>
          <p:nvPr/>
        </p:nvSpPr>
        <p:spPr>
          <a:xfrm>
            <a:off x="60480" y="6477120"/>
            <a:ext cx="2428200" cy="3373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Source: Cambridge Energy Research Associates.</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01101-10</a:t>
            </a:r>
            <a:endParaRPr b="0" lang="en-US" sz="800" strike="noStrike" u="none">
              <a:solidFill>
                <a:srgbClr val="000000"/>
              </a:solidFill>
              <a:effectLst/>
              <a:uFillTx/>
              <a:latin typeface="Times New Roman"/>
            </a:endParaRPr>
          </a:p>
        </p:txBody>
      </p:sp>
      <p:pic>
        <p:nvPicPr>
          <p:cNvPr id="192" name="" descr=""/>
          <p:cNvPicPr/>
          <p:nvPr/>
        </p:nvPicPr>
        <p:blipFill>
          <a:blip r:embed="rId1"/>
          <a:stretch/>
        </p:blipFill>
        <p:spPr>
          <a:xfrm>
            <a:off x="609480" y="1905120"/>
            <a:ext cx="7467840" cy="4244760"/>
          </a:xfrm>
          <a:prstGeom prst="rect">
            <a:avLst/>
          </a:prstGeom>
          <a:noFill/>
          <a:ln w="0">
            <a:noFill/>
          </a:ln>
        </p:spPr>
      </p:pic>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B5889620-2D1E-4996-9AE1-D70394E3324C}" type="slidenum">
              <a:t>48</a:t>
            </a:fld>
          </a:p>
        </p:txBody>
      </p:sp>
    </p:spTree>
  </p:cSld>
  <p:transition>
    <p:cover dir="d"/>
  </p:transition>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3" name="PlaceHolder 1"/>
          <p:cNvSpPr>
            <a:spLocks noGrp="1"/>
          </p:cNvSpPr>
          <p:nvPr>
            <p:ph type="title"/>
          </p:nvPr>
        </p:nvSpPr>
        <p:spPr>
          <a:xfrm>
            <a:off x="1447920" y="0"/>
            <a:ext cx="7696080" cy="14241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AECO Spot Gas Price Outlook</a:t>
            </a:r>
            <a:endParaRPr b="1" lang="en-US" sz="3200" strike="noStrike" u="none">
              <a:solidFill>
                <a:srgbClr val="993300"/>
              </a:solidFill>
              <a:effectLst/>
              <a:uFillTx/>
              <a:latin typeface="Arial Black"/>
            </a:endParaRPr>
          </a:p>
        </p:txBody>
      </p:sp>
      <p:sp>
        <p:nvSpPr>
          <p:cNvPr id="194" name=""/>
          <p:cNvSpPr/>
          <p:nvPr/>
        </p:nvSpPr>
        <p:spPr>
          <a:xfrm>
            <a:off x="60480" y="6477120"/>
            <a:ext cx="2428200" cy="3373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Source: Cambridge Energy Research Associates.</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90119-4</a:t>
            </a:r>
            <a:endParaRPr b="0" lang="en-US" sz="800" strike="noStrike" u="none">
              <a:solidFill>
                <a:srgbClr val="000000"/>
              </a:solidFill>
              <a:effectLst/>
              <a:uFillTx/>
              <a:latin typeface="Times New Roman"/>
            </a:endParaRPr>
          </a:p>
        </p:txBody>
      </p:sp>
      <p:pic>
        <p:nvPicPr>
          <p:cNvPr id="195" name="" descr=""/>
          <p:cNvPicPr/>
          <p:nvPr/>
        </p:nvPicPr>
        <p:blipFill>
          <a:blip r:embed="rId1"/>
          <a:stretch/>
        </p:blipFill>
        <p:spPr>
          <a:xfrm>
            <a:off x="304920" y="1549440"/>
            <a:ext cx="8381880" cy="4699080"/>
          </a:xfrm>
          <a:prstGeom prst="rect">
            <a:avLst/>
          </a:prstGeom>
          <a:noFill/>
          <a:ln w="0">
            <a:noFill/>
          </a:ln>
        </p:spPr>
      </p:pic>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DC717712-604F-4296-BCD2-AE2BD7049802}" type="slidenum">
              <a:t>49</a:t>
            </a:fld>
          </a:p>
        </p:txBody>
      </p:sp>
    </p:spTree>
  </p:cSld>
  <p:transition>
    <p:cover dir="d"/>
  </p:transition>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3" name="PlaceHolder 1"/>
          <p:cNvSpPr>
            <a:spLocks noGrp="1"/>
          </p:cNvSpPr>
          <p:nvPr>
            <p:ph type="title"/>
          </p:nvPr>
        </p:nvSpPr>
        <p:spPr>
          <a:xfrm>
            <a:off x="1447920" y="0"/>
            <a:ext cx="7696080" cy="142416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993300"/>
                </a:solidFill>
                <a:effectLst/>
                <a:uFillTx/>
                <a:latin typeface="Arial Black"/>
              </a:rPr>
              <a:t>Speaker Biographies</a:t>
            </a:r>
            <a:endParaRPr b="1" lang="en-US" sz="2800" strike="noStrike" u="none">
              <a:solidFill>
                <a:srgbClr val="993300"/>
              </a:solidFill>
              <a:effectLst/>
              <a:uFillTx/>
              <a:latin typeface="Arial Black"/>
            </a:endParaRPr>
          </a:p>
        </p:txBody>
      </p:sp>
      <p:sp>
        <p:nvSpPr>
          <p:cNvPr id="64" name=""/>
          <p:cNvSpPr/>
          <p:nvPr/>
        </p:nvSpPr>
        <p:spPr>
          <a:xfrm>
            <a:off x="228600" y="1946160"/>
            <a:ext cx="8610480" cy="3296160"/>
          </a:xfrm>
          <a:prstGeom prst="rect">
            <a:avLst/>
          </a:prstGeom>
          <a:noFill/>
          <a:ln w="0">
            <a:noFill/>
          </a:ln>
        </p:spPr>
        <p:style>
          <a:lnRef idx="0"/>
          <a:fillRef idx="0"/>
          <a:effectRef idx="0"/>
          <a:fontRef idx="minor"/>
        </p:style>
        <p:txBody>
          <a:bodyPr lIns="90000" rIns="90000" tIns="46800" bIns="46800" anchor="t">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ea typeface="Times New Roman"/>
              </a:rPr>
              <a:t>E. M. (Ed) Small</a:t>
            </a:r>
            <a:r>
              <a:rPr b="0" lang="en-US" sz="1400" strike="noStrike" u="none">
                <a:solidFill>
                  <a:srgbClr val="000000"/>
                </a:solidFill>
                <a:effectLst/>
                <a:uFillTx/>
                <a:latin typeface="Arial"/>
                <a:ea typeface="Times New Roman"/>
              </a:rPr>
              <a:t>, </a:t>
            </a:r>
            <a:r>
              <a:rPr b="0" i="1" lang="en-US" sz="1400" strike="noStrike" u="none">
                <a:solidFill>
                  <a:srgbClr val="000000"/>
                </a:solidFill>
                <a:effectLst/>
                <a:uFillTx/>
                <a:latin typeface="Arial"/>
                <a:ea typeface="Times New Roman"/>
              </a:rPr>
              <a:t>CERA Director, Canadian Energy</a:t>
            </a:r>
            <a:r>
              <a:rPr b="0" lang="en-US" sz="1400" strike="noStrike" u="none">
                <a:solidFill>
                  <a:srgbClr val="000000"/>
                </a:solidFill>
                <a:effectLst/>
                <a:uFillTx/>
                <a:latin typeface="Arial"/>
                <a:ea typeface="Times New Roman"/>
              </a:rPr>
              <a:t> and head of CERA’s Calgary office, is a highly respected authority on the North American natural gas industry. Mr. Small advises CERA clients on oil and gas strategy and on the interface of supply, transportation, and markets between Canada and the United States. He assists clients worldwide in understanding opportunities and developments in Canada and helps Calgary-based firms in responding to the challenges of changing global energy markets. Mr. Small was the founder and principal of CanAm Energy, an independent oil and gas consulting firm specializing in the marketing of natural gas in North America. He was previously Director of Natural Gas Marketing and Supply for Suncor Inc., responsible for the corporation’s North American natural gas marketing activities. Prior to that, he was Regional Manager for Dome Petroleum, where he directed West Coast marketing. Mr. Small is the author of the CERA Private Report </a:t>
            </a:r>
            <a:r>
              <a:rPr b="0" i="1" lang="en-US" sz="1400" strike="noStrike" u="none">
                <a:solidFill>
                  <a:srgbClr val="000000"/>
                </a:solidFill>
                <a:effectLst/>
                <a:uFillTx/>
                <a:latin typeface="Arial"/>
                <a:ea typeface="Times New Roman"/>
              </a:rPr>
              <a:t>No Easy Way Out: Western Canadian Natural Gas and the Challenge of Market Access</a:t>
            </a:r>
            <a:r>
              <a:rPr b="0" lang="en-US" sz="1400" strike="noStrike" u="none">
                <a:solidFill>
                  <a:srgbClr val="000000"/>
                </a:solidFill>
                <a:effectLst/>
                <a:uFillTx/>
                <a:latin typeface="Arial"/>
                <a:ea typeface="Times New Roman"/>
              </a:rPr>
              <a:t> and coauthor of the CERA Decision Brief </a:t>
            </a:r>
            <a:r>
              <a:rPr b="0" i="1" lang="en-US" sz="1400" strike="noStrike" u="none">
                <a:solidFill>
                  <a:srgbClr val="000000"/>
                </a:solidFill>
                <a:effectLst/>
                <a:uFillTx/>
                <a:latin typeface="Arial"/>
                <a:ea typeface="Times New Roman"/>
              </a:rPr>
              <a:t>Testing the Limits—Gas Inventories Approach Capacity </a:t>
            </a:r>
            <a:r>
              <a:rPr b="0" lang="en-US" sz="1400" strike="noStrike" u="none">
                <a:solidFill>
                  <a:srgbClr val="000000"/>
                </a:solidFill>
                <a:effectLst/>
                <a:uFillTx/>
                <a:latin typeface="Arial"/>
                <a:ea typeface="Times New Roman"/>
              </a:rPr>
              <a:t>and of the CERA Private Report</a:t>
            </a:r>
            <a:r>
              <a:rPr b="0" i="1" lang="en-US" sz="1400" strike="noStrike" u="none">
                <a:solidFill>
                  <a:srgbClr val="000000"/>
                </a:solidFill>
                <a:effectLst/>
                <a:uFillTx/>
                <a:latin typeface="Arial"/>
                <a:ea typeface="Times New Roman"/>
              </a:rPr>
              <a:t> Space to Grow: Western Canadian Gas Supply.</a:t>
            </a:r>
            <a:r>
              <a:rPr b="0" lang="en-US" sz="1400" strike="noStrike" u="none">
                <a:solidFill>
                  <a:srgbClr val="000000"/>
                </a:solidFill>
                <a:effectLst/>
                <a:uFillTx/>
                <a:latin typeface="Arial"/>
                <a:ea typeface="Times New Roman"/>
              </a:rPr>
              <a:t> He is a contributor to CERA’s quarterly </a:t>
            </a:r>
            <a:r>
              <a:rPr b="0" i="1" lang="en-US" sz="1400" strike="noStrike" u="none">
                <a:solidFill>
                  <a:srgbClr val="000000"/>
                </a:solidFill>
                <a:effectLst/>
                <a:uFillTx/>
                <a:latin typeface="Arial"/>
                <a:ea typeface="Times New Roman"/>
              </a:rPr>
              <a:t>North American Natural Gas Watch</a:t>
            </a:r>
            <a:r>
              <a:rPr b="0" lang="en-US" sz="1400" strike="noStrike" u="none">
                <a:solidFill>
                  <a:srgbClr val="000000"/>
                </a:solidFill>
                <a:effectLst/>
                <a:uFillTx/>
                <a:latin typeface="Arial"/>
                <a:ea typeface="Times New Roman"/>
              </a:rPr>
              <a:t> and the monthly natural gas market </a:t>
            </a:r>
            <a:r>
              <a:rPr b="0" i="1" lang="en-US" sz="1400" strike="noStrike" u="none">
                <a:solidFill>
                  <a:srgbClr val="000000"/>
                </a:solidFill>
                <a:effectLst/>
                <a:uFillTx/>
                <a:latin typeface="Arial"/>
                <a:ea typeface="Times New Roman"/>
              </a:rPr>
              <a:t>Midmonth Report</a:t>
            </a:r>
            <a:r>
              <a:rPr b="0" lang="en-US" sz="1400" strike="noStrike" u="none">
                <a:solidFill>
                  <a:srgbClr val="000000"/>
                </a:solidFill>
                <a:effectLst/>
                <a:uFillTx/>
                <a:latin typeface="Arial"/>
                <a:ea typeface="Times New Roman"/>
              </a:rPr>
              <a:t> and author of the </a:t>
            </a:r>
            <a:r>
              <a:rPr b="0" i="1" lang="en-US" sz="1400" strike="noStrike" u="none">
                <a:solidFill>
                  <a:srgbClr val="000000"/>
                </a:solidFill>
                <a:effectLst/>
                <a:uFillTx/>
                <a:latin typeface="Arial"/>
                <a:ea typeface="Times New Roman"/>
              </a:rPr>
              <a:t>Canadian Natural Gas Briefing Note</a:t>
            </a:r>
            <a:r>
              <a:rPr b="0" lang="en-US" sz="1400" strike="noStrike" u="none">
                <a:solidFill>
                  <a:srgbClr val="000000"/>
                </a:solidFill>
                <a:effectLst/>
                <a:uFillTx/>
                <a:latin typeface="Arial"/>
                <a:ea typeface="Times New Roman"/>
              </a:rPr>
              <a:t>. He holds a BSc from the University of Saskatchewan.</a:t>
            </a:r>
            <a:endParaRPr b="0" lang="en-US" sz="1400" strike="noStrike" u="none">
              <a:solidFill>
                <a:srgbClr val="000000"/>
              </a:solidFill>
              <a:effectLst/>
              <a:uFillTx/>
              <a:latin typeface="Times New Roman"/>
            </a:endParaRPr>
          </a:p>
        </p:txBody>
      </p:sp>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46987E57-7152-4516-8C92-083E99944A90}" type="slidenum">
              <a:t>5</a:t>
            </a:fld>
          </a:p>
        </p:txBody>
      </p:sp>
    </p:spTree>
  </p:cSld>
  <p:transition>
    <p:cover dir="d"/>
  </p:transition>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6" name="PlaceHolder 1"/>
          <p:cNvSpPr>
            <a:spLocks noGrp="1"/>
          </p:cNvSpPr>
          <p:nvPr>
            <p:ph type="title"/>
          </p:nvPr>
        </p:nvSpPr>
        <p:spPr>
          <a:xfrm>
            <a:off x="1447920" y="0"/>
            <a:ext cx="7696080" cy="14241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Sumas Drivers</a:t>
            </a:r>
            <a:endParaRPr b="1" lang="en-US" sz="3200" strike="noStrike" u="none">
              <a:solidFill>
                <a:srgbClr val="993300"/>
              </a:solidFill>
              <a:effectLst/>
              <a:uFillTx/>
              <a:latin typeface="Arial Black"/>
            </a:endParaRPr>
          </a:p>
        </p:txBody>
      </p:sp>
      <p:sp>
        <p:nvSpPr>
          <p:cNvPr id="197" name=""/>
          <p:cNvSpPr/>
          <p:nvPr/>
        </p:nvSpPr>
        <p:spPr>
          <a:xfrm>
            <a:off x="60480" y="6477120"/>
            <a:ext cx="2428200" cy="3373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Source: Cambridge Energy Research Associates.</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10210-2a</a:t>
            </a:r>
            <a:endParaRPr b="0" lang="en-US" sz="800" strike="noStrike" u="none">
              <a:solidFill>
                <a:srgbClr val="000000"/>
              </a:solidFill>
              <a:effectLst/>
              <a:uFillTx/>
              <a:latin typeface="Times New Roman"/>
            </a:endParaRPr>
          </a:p>
        </p:txBody>
      </p:sp>
      <p:pic>
        <p:nvPicPr>
          <p:cNvPr id="198" name="" descr=""/>
          <p:cNvPicPr/>
          <p:nvPr/>
        </p:nvPicPr>
        <p:blipFill>
          <a:blip r:embed="rId1"/>
          <a:stretch/>
        </p:blipFill>
        <p:spPr>
          <a:xfrm>
            <a:off x="3200400" y="1523880"/>
            <a:ext cx="2494080" cy="5334120"/>
          </a:xfrm>
          <a:prstGeom prst="rect">
            <a:avLst/>
          </a:prstGeom>
          <a:noFill/>
          <a:ln w="0">
            <a:noFill/>
          </a:ln>
        </p:spPr>
      </p:pic>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5CCFD2AF-C137-4977-9713-4CF377808519}" type="slidenum">
              <a:t>50</a:t>
            </a:fld>
          </a:p>
        </p:txBody>
      </p:sp>
    </p:spTree>
  </p:cSld>
  <p:transition>
    <p:cover dir="d"/>
  </p:transition>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9" name=""/>
          <p:cNvSpPr/>
          <p:nvPr/>
        </p:nvSpPr>
        <p:spPr>
          <a:xfrm>
            <a:off x="1800" y="6643800"/>
            <a:ext cx="2428200" cy="215640"/>
          </a:xfrm>
          <a:prstGeom prst="rect">
            <a:avLst/>
          </a:prstGeom>
          <a:noFill/>
          <a:ln w="0">
            <a:noFill/>
          </a:ln>
        </p:spPr>
        <p:style>
          <a:lnRef idx="0"/>
          <a:fillRef idx="0"/>
          <a:effectRef idx="0"/>
          <a:fontRef idx="minor"/>
        </p:style>
        <p:txBody>
          <a:bodyPr wrap="none" lIns="90000" rIns="90000" tIns="46800" bIns="46800" anchor="t">
            <a:sp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Source: Cambridge Energy Research Associates.</a:t>
            </a:r>
            <a:endParaRPr b="0" lang="en-US" sz="800" strike="noStrike" u="none">
              <a:solidFill>
                <a:srgbClr val="000000"/>
              </a:solidFill>
              <a:effectLst/>
              <a:uFillTx/>
              <a:latin typeface="Times New Roman"/>
            </a:endParaRPr>
          </a:p>
        </p:txBody>
      </p:sp>
      <p:sp>
        <p:nvSpPr>
          <p:cNvPr id="200" name=""/>
          <p:cNvSpPr/>
          <p:nvPr/>
        </p:nvSpPr>
        <p:spPr>
          <a:xfrm flipH="1">
            <a:off x="5403600" y="2808360"/>
            <a:ext cx="990360" cy="1371600"/>
          </a:xfrm>
          <a:prstGeom prst="line">
            <a:avLst/>
          </a:prstGeom>
          <a:ln w="57240">
            <a:solidFill>
              <a:srgbClr val="990000"/>
            </a:solidFill>
            <a:miter/>
            <a:tailEnd len="lg" type="stealth"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1" name=""/>
          <p:cNvSpPr/>
          <p:nvPr/>
        </p:nvSpPr>
        <p:spPr>
          <a:xfrm>
            <a:off x="5410080" y="4114800"/>
            <a:ext cx="3346560" cy="1295280"/>
          </a:xfrm>
          <a:prstGeom prst="line">
            <a:avLst/>
          </a:prstGeom>
          <a:ln w="57240">
            <a:solidFill>
              <a:srgbClr val="990000"/>
            </a:solidFill>
            <a:miter/>
            <a:headEnd len="lg" type="stealth"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2" name=""/>
          <p:cNvSpPr/>
          <p:nvPr/>
        </p:nvSpPr>
        <p:spPr>
          <a:xfrm>
            <a:off x="6394320" y="2808360"/>
            <a:ext cx="2438640" cy="2590560"/>
          </a:xfrm>
          <a:prstGeom prst="line">
            <a:avLst/>
          </a:prstGeom>
          <a:ln w="57240">
            <a:solidFill>
              <a:srgbClr val="990000"/>
            </a:solidFill>
            <a:miter/>
            <a:tailEnd len="lg" type="stealth"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3" name=""/>
          <p:cNvSpPr/>
          <p:nvPr/>
        </p:nvSpPr>
        <p:spPr>
          <a:xfrm>
            <a:off x="5922720" y="2438280"/>
            <a:ext cx="902160" cy="3988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AECO</a:t>
            </a:r>
            <a:endParaRPr b="0" lang="en-US" sz="2000" strike="noStrike" u="none">
              <a:solidFill>
                <a:srgbClr val="000000"/>
              </a:solidFill>
              <a:effectLst/>
              <a:uFillTx/>
              <a:latin typeface="Times New Roman"/>
            </a:endParaRPr>
          </a:p>
        </p:txBody>
      </p:sp>
      <p:sp>
        <p:nvSpPr>
          <p:cNvPr id="204" name=""/>
          <p:cNvSpPr/>
          <p:nvPr/>
        </p:nvSpPr>
        <p:spPr>
          <a:xfrm>
            <a:off x="8056440" y="5627520"/>
            <a:ext cx="1085760" cy="3988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Rockies</a:t>
            </a:r>
            <a:endParaRPr b="0" lang="en-US" sz="2000" strike="noStrike" u="none">
              <a:solidFill>
                <a:srgbClr val="000000"/>
              </a:solidFill>
              <a:effectLst/>
              <a:uFillTx/>
              <a:latin typeface="Times New Roman"/>
            </a:endParaRPr>
          </a:p>
        </p:txBody>
      </p:sp>
      <p:sp>
        <p:nvSpPr>
          <p:cNvPr id="205" name=""/>
          <p:cNvSpPr/>
          <p:nvPr/>
        </p:nvSpPr>
        <p:spPr>
          <a:xfrm>
            <a:off x="4801680" y="4332240"/>
            <a:ext cx="972720" cy="3988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Sumas</a:t>
            </a:r>
            <a:endParaRPr b="0" lang="en-US" sz="2000" strike="noStrike" u="none">
              <a:solidFill>
                <a:srgbClr val="000000"/>
              </a:solidFill>
              <a:effectLst/>
              <a:uFillTx/>
              <a:latin typeface="Times New Roman"/>
            </a:endParaRPr>
          </a:p>
        </p:txBody>
      </p:sp>
      <p:sp>
        <p:nvSpPr>
          <p:cNvPr id="206" name=""/>
          <p:cNvSpPr/>
          <p:nvPr/>
        </p:nvSpPr>
        <p:spPr>
          <a:xfrm>
            <a:off x="5259240" y="3073320"/>
            <a:ext cx="62568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0.51</a:t>
            </a:r>
            <a:endParaRPr b="0" lang="en-US" sz="1800" strike="noStrike" u="none">
              <a:solidFill>
                <a:srgbClr val="000000"/>
              </a:solidFill>
              <a:effectLst/>
              <a:uFillTx/>
              <a:latin typeface="Times New Roman"/>
            </a:endParaRPr>
          </a:p>
        </p:txBody>
      </p:sp>
      <p:sp>
        <p:nvSpPr>
          <p:cNvPr id="207" name=""/>
          <p:cNvSpPr/>
          <p:nvPr/>
        </p:nvSpPr>
        <p:spPr>
          <a:xfrm>
            <a:off x="7545240" y="3505320"/>
            <a:ext cx="62568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0.10</a:t>
            </a:r>
            <a:endParaRPr b="0" lang="en-US" sz="1800" strike="noStrike" u="none">
              <a:solidFill>
                <a:srgbClr val="000000"/>
              </a:solidFill>
              <a:effectLst/>
              <a:uFillTx/>
              <a:latin typeface="Times New Roman"/>
            </a:endParaRPr>
          </a:p>
        </p:txBody>
      </p:sp>
      <p:sp>
        <p:nvSpPr>
          <p:cNvPr id="208" name=""/>
          <p:cNvSpPr/>
          <p:nvPr/>
        </p:nvSpPr>
        <p:spPr>
          <a:xfrm>
            <a:off x="6456240" y="4749840"/>
            <a:ext cx="62568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0.41</a:t>
            </a:r>
            <a:endParaRPr b="0" lang="en-US" sz="1800" strike="noStrike" u="none">
              <a:solidFill>
                <a:srgbClr val="000000"/>
              </a:solidFill>
              <a:effectLst/>
              <a:uFillTx/>
              <a:latin typeface="Times New Roman"/>
            </a:endParaRPr>
          </a:p>
        </p:txBody>
      </p:sp>
      <p:sp>
        <p:nvSpPr>
          <p:cNvPr id="209" name=""/>
          <p:cNvSpPr/>
          <p:nvPr/>
        </p:nvSpPr>
        <p:spPr>
          <a:xfrm>
            <a:off x="5334480" y="1600200"/>
            <a:ext cx="2670480" cy="4597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Black"/>
              </a:rPr>
              <a:t>Winter 2001/02</a:t>
            </a:r>
            <a:endParaRPr b="0" lang="en-US" sz="2400" strike="noStrike" u="none">
              <a:solidFill>
                <a:srgbClr val="000000"/>
              </a:solidFill>
              <a:effectLst/>
              <a:uFillTx/>
              <a:latin typeface="Times New Roman"/>
            </a:endParaRPr>
          </a:p>
        </p:txBody>
      </p:sp>
      <p:sp>
        <p:nvSpPr>
          <p:cNvPr id="210" name=""/>
          <p:cNvSpPr/>
          <p:nvPr/>
        </p:nvSpPr>
        <p:spPr>
          <a:xfrm flipH="1">
            <a:off x="679320" y="2808360"/>
            <a:ext cx="990720" cy="1371600"/>
          </a:xfrm>
          <a:prstGeom prst="line">
            <a:avLst/>
          </a:prstGeom>
          <a:ln w="57240">
            <a:solidFill>
              <a:srgbClr val="990000"/>
            </a:solidFill>
            <a:miter/>
            <a:tailEnd len="lg" type="stealth"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1" name=""/>
          <p:cNvSpPr/>
          <p:nvPr/>
        </p:nvSpPr>
        <p:spPr>
          <a:xfrm>
            <a:off x="679320" y="4179960"/>
            <a:ext cx="3429000" cy="1218960"/>
          </a:xfrm>
          <a:prstGeom prst="line">
            <a:avLst/>
          </a:prstGeom>
          <a:ln w="57240">
            <a:solidFill>
              <a:srgbClr val="990000"/>
            </a:solidFill>
            <a:miter/>
            <a:headEnd len="lg" type="stealth"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2" name=""/>
          <p:cNvSpPr/>
          <p:nvPr/>
        </p:nvSpPr>
        <p:spPr>
          <a:xfrm>
            <a:off x="1670040" y="2808360"/>
            <a:ext cx="2438280" cy="2590560"/>
          </a:xfrm>
          <a:prstGeom prst="line">
            <a:avLst/>
          </a:prstGeom>
          <a:ln w="57240">
            <a:solidFill>
              <a:srgbClr val="990000"/>
            </a:solidFill>
            <a:miter/>
            <a:headEnd len="lg" type="stealth"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3" name=""/>
          <p:cNvSpPr/>
          <p:nvPr/>
        </p:nvSpPr>
        <p:spPr>
          <a:xfrm>
            <a:off x="1198080" y="2438280"/>
            <a:ext cx="902160" cy="3988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AECO</a:t>
            </a:r>
            <a:endParaRPr b="0" lang="en-US" sz="2000" strike="noStrike" u="none">
              <a:solidFill>
                <a:srgbClr val="000000"/>
              </a:solidFill>
              <a:effectLst/>
              <a:uFillTx/>
              <a:latin typeface="Times New Roman"/>
            </a:endParaRPr>
          </a:p>
        </p:txBody>
      </p:sp>
      <p:sp>
        <p:nvSpPr>
          <p:cNvPr id="214" name=""/>
          <p:cNvSpPr/>
          <p:nvPr/>
        </p:nvSpPr>
        <p:spPr>
          <a:xfrm>
            <a:off x="3332160" y="5627520"/>
            <a:ext cx="1085760" cy="3988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Rockies</a:t>
            </a:r>
            <a:endParaRPr b="0" lang="en-US" sz="2000" strike="noStrike" u="none">
              <a:solidFill>
                <a:srgbClr val="000000"/>
              </a:solidFill>
              <a:effectLst/>
              <a:uFillTx/>
              <a:latin typeface="Times New Roman"/>
            </a:endParaRPr>
          </a:p>
        </p:txBody>
      </p:sp>
      <p:sp>
        <p:nvSpPr>
          <p:cNvPr id="215" name=""/>
          <p:cNvSpPr/>
          <p:nvPr/>
        </p:nvSpPr>
        <p:spPr>
          <a:xfrm>
            <a:off x="77040" y="4332240"/>
            <a:ext cx="972720" cy="3988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Sumas</a:t>
            </a:r>
            <a:endParaRPr b="0" lang="en-US" sz="2000" strike="noStrike" u="none">
              <a:solidFill>
                <a:srgbClr val="000000"/>
              </a:solidFill>
              <a:effectLst/>
              <a:uFillTx/>
              <a:latin typeface="Times New Roman"/>
            </a:endParaRPr>
          </a:p>
        </p:txBody>
      </p:sp>
      <p:sp>
        <p:nvSpPr>
          <p:cNvPr id="216" name=""/>
          <p:cNvSpPr/>
          <p:nvPr/>
        </p:nvSpPr>
        <p:spPr>
          <a:xfrm>
            <a:off x="458640" y="3073320"/>
            <a:ext cx="62568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0.20</a:t>
            </a:r>
            <a:endParaRPr b="0" lang="en-US" sz="1800" strike="noStrike" u="none">
              <a:solidFill>
                <a:srgbClr val="000000"/>
              </a:solidFill>
              <a:effectLst/>
              <a:uFillTx/>
              <a:latin typeface="Times New Roman"/>
            </a:endParaRPr>
          </a:p>
        </p:txBody>
      </p:sp>
      <p:sp>
        <p:nvSpPr>
          <p:cNvPr id="217" name=""/>
          <p:cNvSpPr/>
          <p:nvPr/>
        </p:nvSpPr>
        <p:spPr>
          <a:xfrm>
            <a:off x="3027240" y="3454560"/>
            <a:ext cx="62568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0.35</a:t>
            </a:r>
            <a:endParaRPr b="0" lang="en-US" sz="1800" strike="noStrike" u="none">
              <a:solidFill>
                <a:srgbClr val="000000"/>
              </a:solidFill>
              <a:effectLst/>
              <a:uFillTx/>
              <a:latin typeface="Times New Roman"/>
            </a:endParaRPr>
          </a:p>
        </p:txBody>
      </p:sp>
      <p:sp>
        <p:nvSpPr>
          <p:cNvPr id="218" name=""/>
          <p:cNvSpPr/>
          <p:nvPr/>
        </p:nvSpPr>
        <p:spPr>
          <a:xfrm>
            <a:off x="1731960" y="4749840"/>
            <a:ext cx="62568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0.55</a:t>
            </a:r>
            <a:endParaRPr b="0" lang="en-US" sz="1800" strike="noStrike" u="none">
              <a:solidFill>
                <a:srgbClr val="000000"/>
              </a:solidFill>
              <a:effectLst/>
              <a:uFillTx/>
              <a:latin typeface="Times New Roman"/>
            </a:endParaRPr>
          </a:p>
        </p:txBody>
      </p:sp>
      <p:sp>
        <p:nvSpPr>
          <p:cNvPr id="219" name=""/>
          <p:cNvSpPr/>
          <p:nvPr/>
        </p:nvSpPr>
        <p:spPr>
          <a:xfrm>
            <a:off x="610920" y="1600200"/>
            <a:ext cx="2467080" cy="4597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Black"/>
              </a:rPr>
              <a:t>Summer 2001</a:t>
            </a:r>
            <a:endParaRPr b="0" lang="en-US" sz="2400" strike="noStrike" u="none">
              <a:solidFill>
                <a:srgbClr val="000000"/>
              </a:solidFill>
              <a:effectLst/>
              <a:uFillTx/>
              <a:latin typeface="Times New Roman"/>
            </a:endParaRPr>
          </a:p>
        </p:txBody>
      </p:sp>
      <p:sp>
        <p:nvSpPr>
          <p:cNvPr id="220" name="PlaceHolder 1"/>
          <p:cNvSpPr>
            <a:spLocks noGrp="1"/>
          </p:cNvSpPr>
          <p:nvPr>
            <p:ph type="title"/>
          </p:nvPr>
        </p:nvSpPr>
        <p:spPr>
          <a:xfrm>
            <a:off x="1447920" y="0"/>
            <a:ext cx="7696080" cy="14241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AECO-Sumas-Rockies Differentials </a:t>
            </a:r>
            <a:r>
              <a:rPr b="1" lang="en-US" sz="2400" strike="noStrike" u="none">
                <a:solidFill>
                  <a:srgbClr val="993300"/>
                </a:solidFill>
                <a:effectLst/>
                <a:uFillTx/>
                <a:latin typeface="Arial"/>
              </a:rPr>
              <a:t>(US$ per MMBtu)</a:t>
            </a:r>
            <a:endParaRPr b="1" lang="en-US" sz="2400" strike="noStrike" u="none">
              <a:solidFill>
                <a:srgbClr val="993300"/>
              </a:solidFill>
              <a:effectLst/>
              <a:uFillTx/>
              <a:latin typeface="Arial Black"/>
            </a:endParaRPr>
          </a:p>
        </p:txBody>
      </p:sp>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22125B4F-F81E-46E6-B5F2-70FE075D685C}" type="slidenum">
              <a:t>51</a:t>
            </a:fld>
          </a:p>
        </p:txBody>
      </p:sp>
    </p:spTree>
  </p:cSld>
  <p:transition>
    <p:cover dir="d"/>
  </p:transition>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1" name="PlaceHolder 1"/>
          <p:cNvSpPr>
            <a:spLocks noGrp="1"/>
          </p:cNvSpPr>
          <p:nvPr>
            <p:ph type="title"/>
          </p:nvPr>
        </p:nvSpPr>
        <p:spPr>
          <a:xfrm>
            <a:off x="1447920" y="0"/>
            <a:ext cx="7696080" cy="14241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Feeding Western Demand Growth: Proposed Infrastructure </a:t>
            </a:r>
            <a:br>
              <a:rPr sz="3200"/>
            </a:br>
            <a:r>
              <a:rPr b="0" lang="en-US" sz="2400" strike="noStrike" u="none">
                <a:solidFill>
                  <a:srgbClr val="993300"/>
                </a:solidFill>
                <a:effectLst/>
                <a:uFillTx/>
                <a:latin typeface="Arial Black"/>
              </a:rPr>
              <a:t>(million cubic feet per day)</a:t>
            </a:r>
            <a:endParaRPr b="1" lang="en-US" sz="2400" strike="noStrike" u="none">
              <a:solidFill>
                <a:srgbClr val="993300"/>
              </a:solidFill>
              <a:effectLst/>
              <a:uFillTx/>
              <a:latin typeface="Arial Black"/>
            </a:endParaRPr>
          </a:p>
        </p:txBody>
      </p:sp>
      <p:sp>
        <p:nvSpPr>
          <p:cNvPr id="222" name=""/>
          <p:cNvSpPr/>
          <p:nvPr/>
        </p:nvSpPr>
        <p:spPr>
          <a:xfrm>
            <a:off x="60480" y="6477120"/>
            <a:ext cx="2428200" cy="3373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Source: Cambridge Energy Research Associates.</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00105-1</a:t>
            </a:r>
            <a:endParaRPr b="0" lang="en-US" sz="800" strike="noStrike" u="none">
              <a:solidFill>
                <a:srgbClr val="000000"/>
              </a:solidFill>
              <a:effectLst/>
              <a:uFillTx/>
              <a:latin typeface="Times New Roman"/>
            </a:endParaRPr>
          </a:p>
        </p:txBody>
      </p:sp>
      <p:pic>
        <p:nvPicPr>
          <p:cNvPr id="223" name="" descr=""/>
          <p:cNvPicPr/>
          <p:nvPr/>
        </p:nvPicPr>
        <p:blipFill>
          <a:blip r:embed="rId1"/>
          <a:stretch/>
        </p:blipFill>
        <p:spPr>
          <a:xfrm>
            <a:off x="1981080" y="1600200"/>
            <a:ext cx="5419800" cy="4929120"/>
          </a:xfrm>
          <a:prstGeom prst="rect">
            <a:avLst/>
          </a:prstGeom>
          <a:noFill/>
          <a:ln w="0">
            <a:noFill/>
          </a:ln>
        </p:spPr>
      </p:pic>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700571DC-04BE-4389-865A-9973430B8A27}" type="slidenum">
              <a:t>52</a:t>
            </a:fld>
          </a:p>
        </p:txBody>
      </p:sp>
    </p:spTree>
  </p:cSld>
  <p:transition>
    <p:cover dir="d"/>
  </p:transition>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4" name="PlaceHolder 1"/>
          <p:cNvSpPr>
            <a:spLocks noGrp="1"/>
          </p:cNvSpPr>
          <p:nvPr>
            <p:ph type="title"/>
          </p:nvPr>
        </p:nvSpPr>
        <p:spPr>
          <a:xfrm>
            <a:off x="1447920" y="0"/>
            <a:ext cx="7696080" cy="14241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California Gas Demand</a:t>
            </a:r>
            <a:endParaRPr b="1" lang="en-US" sz="3200" strike="noStrike" u="none">
              <a:solidFill>
                <a:srgbClr val="993300"/>
              </a:solidFill>
              <a:effectLst/>
              <a:uFillTx/>
              <a:latin typeface="Arial Black"/>
            </a:endParaRPr>
          </a:p>
        </p:txBody>
      </p:sp>
      <p:sp>
        <p:nvSpPr>
          <p:cNvPr id="225" name=""/>
          <p:cNvSpPr/>
          <p:nvPr/>
        </p:nvSpPr>
        <p:spPr>
          <a:xfrm>
            <a:off x="1800" y="6521400"/>
            <a:ext cx="2428200" cy="3373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Source: Cambridge Energy Research Associates.</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10330-20</a:t>
            </a:r>
            <a:endParaRPr b="0" lang="en-US" sz="800" strike="noStrike" u="none">
              <a:solidFill>
                <a:srgbClr val="000000"/>
              </a:solidFill>
              <a:effectLst/>
              <a:uFillTx/>
              <a:latin typeface="Times New Roman"/>
            </a:endParaRPr>
          </a:p>
        </p:txBody>
      </p:sp>
      <p:pic>
        <p:nvPicPr>
          <p:cNvPr id="226" name="" descr=""/>
          <p:cNvPicPr/>
          <p:nvPr/>
        </p:nvPicPr>
        <p:blipFill>
          <a:blip r:embed="rId1"/>
          <a:stretch/>
        </p:blipFill>
        <p:spPr>
          <a:xfrm>
            <a:off x="304920" y="1647720"/>
            <a:ext cx="7848360" cy="4676760"/>
          </a:xfrm>
          <a:prstGeom prst="rect">
            <a:avLst/>
          </a:prstGeom>
          <a:noFill/>
          <a:ln w="0">
            <a:noFill/>
          </a:ln>
        </p:spPr>
      </p:pic>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B8C5A955-4322-47D3-B6C9-C7112116371A}" type="slidenum">
              <a:t>53</a:t>
            </a:fld>
          </a:p>
        </p:txBody>
      </p:sp>
    </p:spTree>
  </p:cSld>
  <p:transition>
    <p:cover dir="d"/>
  </p:transition>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7" name="PlaceHolder 1"/>
          <p:cNvSpPr>
            <a:spLocks noGrp="1"/>
          </p:cNvSpPr>
          <p:nvPr>
            <p:ph type="title"/>
          </p:nvPr>
        </p:nvSpPr>
        <p:spPr>
          <a:xfrm>
            <a:off x="1447920" y="0"/>
            <a:ext cx="7696080" cy="14241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California Import Pipeline Capacity Utilization Rates</a:t>
            </a:r>
            <a:endParaRPr b="1" lang="en-US" sz="3200" strike="noStrike" u="none">
              <a:solidFill>
                <a:srgbClr val="993300"/>
              </a:solidFill>
              <a:effectLst/>
              <a:uFillTx/>
              <a:latin typeface="Arial Black"/>
            </a:endParaRPr>
          </a:p>
        </p:txBody>
      </p:sp>
      <p:sp>
        <p:nvSpPr>
          <p:cNvPr id="228" name=""/>
          <p:cNvSpPr/>
          <p:nvPr/>
        </p:nvSpPr>
        <p:spPr>
          <a:xfrm>
            <a:off x="1800" y="6521400"/>
            <a:ext cx="2428200" cy="3373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Source: Cambridge Energy Research Associates.</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10330-19</a:t>
            </a:r>
            <a:endParaRPr b="0" lang="en-US" sz="800" strike="noStrike" u="none">
              <a:solidFill>
                <a:srgbClr val="000000"/>
              </a:solidFill>
              <a:effectLst/>
              <a:uFillTx/>
              <a:latin typeface="Times New Roman"/>
            </a:endParaRPr>
          </a:p>
        </p:txBody>
      </p:sp>
      <p:pic>
        <p:nvPicPr>
          <p:cNvPr id="229" name="" descr=""/>
          <p:cNvPicPr/>
          <p:nvPr/>
        </p:nvPicPr>
        <p:blipFill>
          <a:blip r:embed="rId1"/>
          <a:stretch/>
        </p:blipFill>
        <p:spPr>
          <a:xfrm>
            <a:off x="457200" y="1676520"/>
            <a:ext cx="7924680" cy="4600440"/>
          </a:xfrm>
          <a:prstGeom prst="rect">
            <a:avLst/>
          </a:prstGeom>
          <a:noFill/>
          <a:ln w="0">
            <a:noFill/>
          </a:ln>
        </p:spPr>
      </p:pic>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25A94365-3D34-4FF7-BB50-9102EEEB4B06}" type="slidenum">
              <a:t>54</a:t>
            </a:fld>
          </a:p>
        </p:txBody>
      </p:sp>
    </p:spTree>
  </p:cSld>
  <p:transition>
    <p:cover dir="d"/>
  </p:transition>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0" name="PlaceHolder 1"/>
          <p:cNvSpPr>
            <a:spLocks noGrp="1"/>
          </p:cNvSpPr>
          <p:nvPr>
            <p:ph type="title"/>
          </p:nvPr>
        </p:nvSpPr>
        <p:spPr>
          <a:xfrm>
            <a:off x="1447920" y="0"/>
            <a:ext cx="7696080" cy="14241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Western Canada Pipeline Requirements—2010</a:t>
            </a:r>
            <a:endParaRPr b="1" lang="en-US" sz="3200" strike="noStrike" u="none">
              <a:solidFill>
                <a:srgbClr val="993300"/>
              </a:solidFill>
              <a:effectLst/>
              <a:uFillTx/>
              <a:latin typeface="Arial Black"/>
            </a:endParaRPr>
          </a:p>
        </p:txBody>
      </p:sp>
      <p:pic>
        <p:nvPicPr>
          <p:cNvPr id="231" name="" descr=""/>
          <p:cNvPicPr/>
          <p:nvPr/>
        </p:nvPicPr>
        <p:blipFill>
          <a:blip r:embed="rId1"/>
          <a:stretch/>
        </p:blipFill>
        <p:spPr>
          <a:xfrm>
            <a:off x="36360" y="6553080"/>
            <a:ext cx="2249640" cy="228600"/>
          </a:xfrm>
          <a:prstGeom prst="rect">
            <a:avLst/>
          </a:prstGeom>
          <a:noFill/>
          <a:ln w="0">
            <a:noFill/>
          </a:ln>
        </p:spPr>
      </p:pic>
      <p:pic>
        <p:nvPicPr>
          <p:cNvPr id="232" name="" descr=""/>
          <p:cNvPicPr/>
          <p:nvPr/>
        </p:nvPicPr>
        <p:blipFill>
          <a:blip r:embed="rId2"/>
          <a:stretch/>
        </p:blipFill>
        <p:spPr>
          <a:xfrm>
            <a:off x="1630440" y="1622520"/>
            <a:ext cx="5883120" cy="5083200"/>
          </a:xfrm>
          <a:prstGeom prst="rect">
            <a:avLst/>
          </a:prstGeom>
          <a:noFill/>
          <a:ln w="0">
            <a:noFill/>
          </a:ln>
        </p:spPr>
      </p:pic>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D6B5DE83-0E04-4C32-BF32-BFC61E1FF648}" type="slidenum">
              <a:t>55</a:t>
            </a:fld>
          </a:p>
        </p:txBody>
      </p:sp>
    </p:spTree>
  </p:cSld>
  <p:transition>
    <p:cover dir="d"/>
  </p:transition>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3" name="PlaceHolder 1"/>
          <p:cNvSpPr>
            <a:spLocks noGrp="1"/>
          </p:cNvSpPr>
          <p:nvPr>
            <p:ph type="title"/>
          </p:nvPr>
        </p:nvSpPr>
        <p:spPr>
          <a:xfrm>
            <a:off x="685800" y="2895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993300"/>
                </a:solidFill>
                <a:effectLst/>
                <a:uFillTx/>
                <a:latin typeface="Arial Black"/>
              </a:rPr>
              <a:t>California's Power Crisis: Update, Implications, and Market Outcomes</a:t>
            </a:r>
            <a:endParaRPr b="1" lang="en-US" sz="3600" strike="noStrike" u="none">
              <a:solidFill>
                <a:srgbClr val="993300"/>
              </a:solidFill>
              <a:effectLst/>
              <a:uFillTx/>
              <a:latin typeface="Arial Black"/>
            </a:endParaRPr>
          </a:p>
        </p:txBody>
      </p:sp>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AF7717ED-CC23-4E82-864B-C9D96B98CB95}" type="slidenum">
              <a:t>56</a:t>
            </a:fld>
          </a:p>
        </p:txBody>
      </p:sp>
    </p:spTree>
  </p:cSld>
  <p:transition>
    <p:cover dir="d"/>
  </p:transition>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4" name="PlaceHolder 1"/>
          <p:cNvSpPr>
            <a:spLocks noGrp="1"/>
          </p:cNvSpPr>
          <p:nvPr>
            <p:ph type="title"/>
          </p:nvPr>
        </p:nvSpPr>
        <p:spPr>
          <a:xfrm>
            <a:off x="1447920" y="252360"/>
            <a:ext cx="7696080" cy="9669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Forward Prices in the West</a:t>
            </a:r>
            <a:endParaRPr b="1" lang="en-US" sz="3200" strike="noStrike" u="none">
              <a:solidFill>
                <a:srgbClr val="993300"/>
              </a:solidFill>
              <a:effectLst/>
              <a:uFillTx/>
              <a:latin typeface="Arial Black"/>
            </a:endParaRPr>
          </a:p>
        </p:txBody>
      </p:sp>
      <p:pic>
        <p:nvPicPr>
          <p:cNvPr id="235" name="" descr=""/>
          <p:cNvPicPr/>
          <p:nvPr/>
        </p:nvPicPr>
        <p:blipFill>
          <a:blip r:embed="rId1"/>
          <a:stretch/>
        </p:blipFill>
        <p:spPr>
          <a:xfrm>
            <a:off x="100080" y="6553080"/>
            <a:ext cx="2719440" cy="304920"/>
          </a:xfrm>
          <a:prstGeom prst="rect">
            <a:avLst/>
          </a:prstGeom>
          <a:noFill/>
          <a:ln w="0">
            <a:noFill/>
          </a:ln>
        </p:spPr>
      </p:pic>
      <p:graphicFrame>
        <p:nvGraphicFramePr>
          <p:cNvPr id="236" name=""/>
          <p:cNvGraphicFramePr/>
          <p:nvPr/>
        </p:nvGraphicFramePr>
        <p:xfrm>
          <a:off x="-609480" y="1143000"/>
          <a:ext cx="9829800" cy="5127480"/>
        </p:xfrm>
        <a:graphic>
          <a:graphicData uri="http://schemas.openxmlformats.org/presentationml/2006/ole">
            <p:oleObj progId="Excel.Sheet.12" r:id="rId2" spid="">
              <p:embed/>
              <p:pic>
                <p:nvPicPr>
                  <p:cNvPr id="237" name="" descr=""/>
                  <p:cNvPicPr/>
                  <p:nvPr/>
                </p:nvPicPr>
                <p:blipFill>
                  <a:blip r:embed="rId3"/>
                  <a:stretch/>
                </p:blipFill>
                <p:spPr>
                  <a:xfrm>
                    <a:off x="-609480" y="1143000"/>
                    <a:ext cx="9829800" cy="5127480"/>
                  </a:xfrm>
                  <a:prstGeom prst="rect">
                    <a:avLst/>
                  </a:prstGeom>
                  <a:noFill/>
                  <a:ln w="0">
                    <a:noFill/>
                  </a:ln>
                </p:spPr>
              </p:pic>
            </p:oleObj>
          </a:graphicData>
        </a:graphic>
      </p:graphicFrame>
      <p:sp>
        <p:nvSpPr>
          <p:cNvPr id="238" name=""/>
          <p:cNvSpPr/>
          <p:nvPr/>
        </p:nvSpPr>
        <p:spPr>
          <a:xfrm>
            <a:off x="838080" y="502920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39" name=""/>
          <p:cNvSpPr/>
          <p:nvPr/>
        </p:nvSpPr>
        <p:spPr>
          <a:xfrm>
            <a:off x="6172200" y="3968640"/>
            <a:ext cx="2438280" cy="520920"/>
          </a:xfrm>
          <a:prstGeom prst="rect">
            <a:avLst/>
          </a:prstGeom>
          <a:noFill/>
          <a:ln w="9360">
            <a:solidFill>
              <a:srgbClr val="000000"/>
            </a:solidFill>
            <a:miter/>
          </a:ln>
        </p:spPr>
        <p:style>
          <a:lnRef idx="0"/>
          <a:fillRef idx="0"/>
          <a:effectRef idx="0"/>
          <a:fontRef idx="minor"/>
        </p:style>
        <p:txBody>
          <a:bodyPr lIns="90000" rIns="90000" tIns="46800" bIns="46800" anchor="t">
            <a:spAutoFit/>
          </a:bodyPr>
          <a:p>
            <a:pPr algn="ct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Average electricity cost in current California rates</a:t>
            </a:r>
            <a:endParaRPr b="0" lang="en-US" sz="1400" strike="noStrike" u="none">
              <a:solidFill>
                <a:srgbClr val="000000"/>
              </a:solidFill>
              <a:effectLst/>
              <a:uFillTx/>
              <a:latin typeface="Times New Roman"/>
            </a:endParaRPr>
          </a:p>
        </p:txBody>
      </p:sp>
      <p:sp>
        <p:nvSpPr>
          <p:cNvPr id="240" name=""/>
          <p:cNvSpPr/>
          <p:nvPr/>
        </p:nvSpPr>
        <p:spPr>
          <a:xfrm flipH="1" flipV="1">
            <a:off x="7696080" y="4495680"/>
            <a:ext cx="533520" cy="53352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03FB1C61-CA9B-4AA6-B7D8-B29118CB84B7}" type="slidenum">
              <a:t>57</a:t>
            </a:fld>
          </a:p>
        </p:txBody>
      </p:sp>
    </p:spTree>
  </p:cSld>
  <p:transition>
    <p:cover dir="d"/>
  </p:transition>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1" name="PlaceHolder 1"/>
          <p:cNvSpPr>
            <a:spLocks noGrp="1"/>
          </p:cNvSpPr>
          <p:nvPr>
            <p:ph type="title"/>
          </p:nvPr>
        </p:nvSpPr>
        <p:spPr>
          <a:xfrm>
            <a:off x="1447920" y="0"/>
            <a:ext cx="7696080" cy="14241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ISO: Choosing Sides</a:t>
            </a:r>
            <a:endParaRPr b="1" lang="en-US" sz="3200" strike="noStrike" u="none">
              <a:solidFill>
                <a:srgbClr val="993300"/>
              </a:solidFill>
              <a:effectLst/>
              <a:uFillTx/>
              <a:latin typeface="Arial Black"/>
            </a:endParaRPr>
          </a:p>
        </p:txBody>
      </p:sp>
      <p:pic>
        <p:nvPicPr>
          <p:cNvPr id="242" name="" descr=""/>
          <p:cNvPicPr/>
          <p:nvPr/>
        </p:nvPicPr>
        <p:blipFill>
          <a:blip r:embed="rId1"/>
          <a:stretch/>
        </p:blipFill>
        <p:spPr>
          <a:xfrm>
            <a:off x="762120" y="1781280"/>
            <a:ext cx="7467480" cy="4303440"/>
          </a:xfrm>
          <a:prstGeom prst="rect">
            <a:avLst/>
          </a:prstGeom>
          <a:noFill/>
          <a:ln w="0">
            <a:noFill/>
          </a:ln>
        </p:spPr>
      </p:pic>
      <p:sp>
        <p:nvSpPr>
          <p:cNvPr id="243" name=""/>
          <p:cNvSpPr/>
          <p:nvPr/>
        </p:nvSpPr>
        <p:spPr>
          <a:xfrm>
            <a:off x="1800" y="6521400"/>
            <a:ext cx="2428200" cy="3373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Source: Cambridge Energy Research Associates.</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00810-5</a:t>
            </a:r>
            <a:endParaRPr b="0" lang="en-US" sz="800" strike="noStrike" u="none">
              <a:solidFill>
                <a:srgbClr val="000000"/>
              </a:solidFill>
              <a:effectLst/>
              <a:uFillTx/>
              <a:latin typeface="Times New Roman"/>
            </a:endParaRPr>
          </a:p>
        </p:txBody>
      </p:sp>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BFD6E1E2-D982-42BC-927A-EBD82F719B70}" type="slidenum">
              <a:t>58</a:t>
            </a:fld>
          </a:p>
        </p:txBody>
      </p:sp>
    </p:spTree>
  </p:cSld>
  <p:transition>
    <p:cover dir="d"/>
  </p:transition>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4" name="PlaceHolder 1"/>
          <p:cNvSpPr>
            <a:spLocks noGrp="1"/>
          </p:cNvSpPr>
          <p:nvPr>
            <p:ph type="title"/>
          </p:nvPr>
        </p:nvSpPr>
        <p:spPr>
          <a:xfrm>
            <a:off x="1447920" y="0"/>
            <a:ext cx="7696080" cy="14241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Rising Prices, Falling Price Caps</a:t>
            </a:r>
            <a:br>
              <a:rPr sz="3200"/>
            </a:br>
            <a:r>
              <a:rPr b="0" lang="en-US" sz="2400" strike="noStrike" u="none">
                <a:solidFill>
                  <a:srgbClr val="993300"/>
                </a:solidFill>
                <a:effectLst/>
                <a:uFillTx/>
                <a:latin typeface="Arial Black"/>
              </a:rPr>
              <a:t>(Daily Maximum Hourly Prices)</a:t>
            </a:r>
            <a:endParaRPr b="1" lang="en-US" sz="2400" strike="noStrike" u="none">
              <a:solidFill>
                <a:srgbClr val="993300"/>
              </a:solidFill>
              <a:effectLst/>
              <a:uFillTx/>
              <a:latin typeface="Arial Black"/>
            </a:endParaRPr>
          </a:p>
        </p:txBody>
      </p:sp>
      <p:sp>
        <p:nvSpPr>
          <p:cNvPr id="245" name=""/>
          <p:cNvSpPr/>
          <p:nvPr/>
        </p:nvSpPr>
        <p:spPr>
          <a:xfrm>
            <a:off x="84240" y="6477120"/>
            <a:ext cx="2428200" cy="3373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Source: Cambridge Energy Research Associates.</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10324-20</a:t>
            </a:r>
            <a:endParaRPr b="0" lang="en-US" sz="800" strike="noStrike" u="none">
              <a:solidFill>
                <a:srgbClr val="000000"/>
              </a:solidFill>
              <a:effectLst/>
              <a:uFillTx/>
              <a:latin typeface="Times New Roman"/>
            </a:endParaRPr>
          </a:p>
        </p:txBody>
      </p:sp>
      <p:pic>
        <p:nvPicPr>
          <p:cNvPr id="246" name="" descr=""/>
          <p:cNvPicPr/>
          <p:nvPr/>
        </p:nvPicPr>
        <p:blipFill>
          <a:blip r:embed="rId1"/>
          <a:stretch/>
        </p:blipFill>
        <p:spPr>
          <a:xfrm>
            <a:off x="228600" y="1679400"/>
            <a:ext cx="7848720" cy="4797720"/>
          </a:xfrm>
          <a:prstGeom prst="rect">
            <a:avLst/>
          </a:prstGeom>
          <a:noFill/>
          <a:ln w="0">
            <a:noFill/>
          </a:ln>
        </p:spPr>
      </p:pic>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1BED184E-AC55-484E-997D-17D91567BC78}" type="slidenum">
              <a:t>59</a:t>
            </a:fld>
          </a:p>
        </p:txBody>
      </p:sp>
    </p:spTree>
  </p:cSld>
  <p:transition>
    <p:cover dir="d"/>
  </p:transition>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5" name="PlaceHolder 1"/>
          <p:cNvSpPr>
            <a:spLocks noGrp="1"/>
          </p:cNvSpPr>
          <p:nvPr>
            <p:ph type="title"/>
          </p:nvPr>
        </p:nvSpPr>
        <p:spPr>
          <a:xfrm>
            <a:off x="1447920" y="0"/>
            <a:ext cx="7696080" cy="142416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993300"/>
                </a:solidFill>
                <a:effectLst/>
                <a:uFillTx/>
                <a:latin typeface="Arial Black"/>
              </a:rPr>
              <a:t>Speaker Biographies</a:t>
            </a:r>
            <a:endParaRPr b="1" lang="en-US" sz="2800" strike="noStrike" u="none">
              <a:solidFill>
                <a:srgbClr val="993300"/>
              </a:solidFill>
              <a:effectLst/>
              <a:uFillTx/>
              <a:latin typeface="Arial Black"/>
            </a:endParaRPr>
          </a:p>
        </p:txBody>
      </p:sp>
      <p:sp>
        <p:nvSpPr>
          <p:cNvPr id="66" name=""/>
          <p:cNvSpPr/>
          <p:nvPr/>
        </p:nvSpPr>
        <p:spPr>
          <a:xfrm>
            <a:off x="228600" y="1946160"/>
            <a:ext cx="8610480" cy="1801800"/>
          </a:xfrm>
          <a:prstGeom prst="rect">
            <a:avLst/>
          </a:prstGeom>
          <a:noFill/>
          <a:ln w="0">
            <a:noFill/>
          </a:ln>
        </p:spPr>
        <p:style>
          <a:lnRef idx="0"/>
          <a:fillRef idx="0"/>
          <a:effectRef idx="0"/>
          <a:fontRef idx="minor"/>
        </p:style>
        <p:txBody>
          <a:bodyPr lIns="90000" rIns="90000" tIns="46800" bIns="46800" anchor="t">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ea typeface="Times New Roman"/>
              </a:rPr>
              <a:t>Jennifer L. Snyder</a:t>
            </a:r>
            <a:r>
              <a:rPr b="0" lang="en-US" sz="1400" strike="noStrike" u="none">
                <a:solidFill>
                  <a:srgbClr val="000000"/>
                </a:solidFill>
                <a:effectLst/>
                <a:uFillTx/>
                <a:latin typeface="Arial"/>
                <a:ea typeface="Times New Roman"/>
              </a:rPr>
              <a:t>, </a:t>
            </a:r>
            <a:r>
              <a:rPr b="0" i="1" lang="en-US" sz="1400" strike="noStrike" u="none">
                <a:solidFill>
                  <a:srgbClr val="000000"/>
                </a:solidFill>
                <a:effectLst/>
                <a:uFillTx/>
                <a:latin typeface="Arial"/>
                <a:ea typeface="Times New Roman"/>
              </a:rPr>
              <a:t>CERA Director, North American Natural Gas</a:t>
            </a:r>
            <a:r>
              <a:rPr b="0" lang="en-US" sz="1400" strike="noStrike" u="none">
                <a:solidFill>
                  <a:srgbClr val="000000"/>
                </a:solidFill>
                <a:effectLst/>
                <a:uFillTx/>
                <a:latin typeface="Arial"/>
                <a:ea typeface="Times New Roman"/>
              </a:rPr>
              <a:t>, specializes in regional gas pricing and infrastructure. Her focus is the Canadian and western markets. She has worked previously for National Economic Research Associates, Inc., where she analyzed rate design, cost classification, and allocation and service options to domestic and international natural gas clients. Ms. Snyder is a coauthor of the CERA Decision Brief </a:t>
            </a:r>
            <a:r>
              <a:rPr b="0" i="1" lang="en-US" sz="1400" strike="noStrike" u="none">
                <a:solidFill>
                  <a:srgbClr val="000000"/>
                </a:solidFill>
                <a:effectLst/>
                <a:uFillTx/>
                <a:latin typeface="Arial"/>
                <a:ea typeface="Times New Roman"/>
              </a:rPr>
              <a:t>Testing the Limits—Gas Inventories Approach Capacity</a:t>
            </a:r>
            <a:r>
              <a:rPr b="0" lang="en-US" sz="1400" strike="noStrike" u="none">
                <a:solidFill>
                  <a:srgbClr val="000000"/>
                </a:solidFill>
                <a:effectLst/>
                <a:uFillTx/>
                <a:latin typeface="Arial"/>
                <a:ea typeface="Times New Roman"/>
              </a:rPr>
              <a:t> and author of the CERA report </a:t>
            </a:r>
            <a:r>
              <a:rPr b="0" i="1" lang="en-US" sz="1400" strike="noStrike" u="none">
                <a:solidFill>
                  <a:srgbClr val="000000"/>
                </a:solidFill>
                <a:effectLst/>
                <a:uFillTx/>
                <a:latin typeface="Arial"/>
                <a:ea typeface="Times New Roman"/>
              </a:rPr>
              <a:t>Western Gas Markets: The Shifting Disconnect.</a:t>
            </a:r>
            <a:r>
              <a:rPr b="0" lang="en-US" sz="1400" strike="noStrike" u="none">
                <a:solidFill>
                  <a:srgbClr val="000000"/>
                </a:solidFill>
                <a:effectLst/>
                <a:uFillTx/>
                <a:latin typeface="Arial"/>
                <a:ea typeface="Times New Roman"/>
              </a:rPr>
              <a:t> Ms. Snyder contributes to CERA’s quarterly </a:t>
            </a:r>
            <a:r>
              <a:rPr b="0" i="1" lang="en-US" sz="1400" strike="noStrike" u="none">
                <a:solidFill>
                  <a:srgbClr val="000000"/>
                </a:solidFill>
                <a:effectLst/>
                <a:uFillTx/>
                <a:latin typeface="Arial"/>
                <a:ea typeface="Times New Roman"/>
              </a:rPr>
              <a:t>North American Natural Gas Watch</a:t>
            </a:r>
            <a:r>
              <a:rPr b="0" lang="en-US" sz="1400" strike="noStrike" u="none">
                <a:solidFill>
                  <a:srgbClr val="000000"/>
                </a:solidFill>
                <a:effectLst/>
                <a:uFillTx/>
                <a:latin typeface="Arial"/>
                <a:ea typeface="Times New Roman"/>
              </a:rPr>
              <a:t> and the monthly natural gas market </a:t>
            </a:r>
            <a:r>
              <a:rPr b="0" i="1" lang="en-US" sz="1400" strike="noStrike" u="none">
                <a:solidFill>
                  <a:srgbClr val="000000"/>
                </a:solidFill>
                <a:effectLst/>
                <a:uFillTx/>
                <a:latin typeface="Arial"/>
                <a:ea typeface="Times New Roman"/>
              </a:rPr>
              <a:t>Midmonth Report</a:t>
            </a:r>
            <a:r>
              <a:rPr b="0" lang="en-US" sz="1400" strike="noStrike" u="none">
                <a:solidFill>
                  <a:srgbClr val="000000"/>
                </a:solidFill>
                <a:effectLst/>
                <a:uFillTx/>
                <a:latin typeface="Arial"/>
                <a:ea typeface="Times New Roman"/>
              </a:rPr>
              <a:t>. She holds a BS from the Massachusetts Institute of Technology and an MA from the University of Pennsylvania. </a:t>
            </a:r>
            <a:endParaRPr b="0" lang="en-US" sz="1400" strike="noStrike" u="none">
              <a:solidFill>
                <a:srgbClr val="000000"/>
              </a:solidFill>
              <a:effectLst/>
              <a:uFillTx/>
              <a:latin typeface="Times New Roman"/>
            </a:endParaRPr>
          </a:p>
        </p:txBody>
      </p:sp>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3C2653A4-4028-4EFE-838F-BD6221453339}" type="slidenum">
              <a:t>6</a:t>
            </a:fld>
          </a:p>
        </p:txBody>
      </p:sp>
    </p:spTree>
  </p:cSld>
  <p:transition>
    <p:cover dir="d"/>
  </p:transition>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7" name="PlaceHolder 1"/>
          <p:cNvSpPr>
            <a:spLocks noGrp="1"/>
          </p:cNvSpPr>
          <p:nvPr>
            <p:ph type="title"/>
          </p:nvPr>
        </p:nvSpPr>
        <p:spPr>
          <a:xfrm>
            <a:off x="1447920" y="0"/>
            <a:ext cx="7696080" cy="14241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Deregulation in California: Taking on Water</a:t>
            </a:r>
            <a:endParaRPr b="1" lang="en-US" sz="3200" strike="noStrike" u="none">
              <a:solidFill>
                <a:srgbClr val="993300"/>
              </a:solidFill>
              <a:effectLst/>
              <a:uFillTx/>
              <a:latin typeface="Arial Black"/>
            </a:endParaRPr>
          </a:p>
        </p:txBody>
      </p:sp>
      <p:sp>
        <p:nvSpPr>
          <p:cNvPr id="248" name=""/>
          <p:cNvSpPr/>
          <p:nvPr/>
        </p:nvSpPr>
        <p:spPr>
          <a:xfrm>
            <a:off x="1800" y="6521400"/>
            <a:ext cx="2428200" cy="3373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Source: Cambridge Energy Research Associates.</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00810-2\</a:t>
            </a:r>
            <a:endParaRPr b="0" lang="en-US" sz="800" strike="noStrike" u="none">
              <a:solidFill>
                <a:srgbClr val="000000"/>
              </a:solidFill>
              <a:effectLst/>
              <a:uFillTx/>
              <a:latin typeface="Times New Roman"/>
            </a:endParaRPr>
          </a:p>
        </p:txBody>
      </p:sp>
      <p:pic>
        <p:nvPicPr>
          <p:cNvPr id="249" name="" descr=""/>
          <p:cNvPicPr/>
          <p:nvPr/>
        </p:nvPicPr>
        <p:blipFill>
          <a:blip r:embed="rId1"/>
          <a:stretch/>
        </p:blipFill>
        <p:spPr>
          <a:xfrm>
            <a:off x="304920" y="1897200"/>
            <a:ext cx="8534160" cy="4252680"/>
          </a:xfrm>
          <a:prstGeom prst="rect">
            <a:avLst/>
          </a:prstGeom>
          <a:noFill/>
          <a:ln w="0">
            <a:noFill/>
          </a:ln>
        </p:spPr>
      </p:pic>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FC52BECA-7BAB-4825-B35B-7C07EF97F50D}" type="slidenum">
              <a:t>60</a:t>
            </a:fld>
          </a:p>
        </p:txBody>
      </p:sp>
    </p:spTree>
  </p:cSld>
  <p:transition>
    <p:cover dir="d"/>
  </p:transition>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0" name="PlaceHolder 1"/>
          <p:cNvSpPr>
            <a:spLocks noGrp="1"/>
          </p:cNvSpPr>
          <p:nvPr>
            <p:ph type="title"/>
          </p:nvPr>
        </p:nvSpPr>
        <p:spPr>
          <a:xfrm>
            <a:off x="1447920" y="0"/>
            <a:ext cx="7696080" cy="14241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California’s Electric Industry Structure</a:t>
            </a:r>
            <a:r>
              <a:rPr b="1" lang="en-US" sz="2400" strike="noStrike" u="none">
                <a:solidFill>
                  <a:srgbClr val="993300"/>
                </a:solidFill>
                <a:effectLst/>
                <a:uFillTx/>
                <a:latin typeface="Arial Black"/>
              </a:rPr>
              <a:t> (After regulatory backlash)</a:t>
            </a:r>
            <a:endParaRPr b="1" lang="en-US" sz="2400" strike="noStrike" u="none">
              <a:solidFill>
                <a:srgbClr val="993300"/>
              </a:solidFill>
              <a:effectLst/>
              <a:uFillTx/>
              <a:latin typeface="Arial Black"/>
            </a:endParaRPr>
          </a:p>
        </p:txBody>
      </p:sp>
      <p:pic>
        <p:nvPicPr>
          <p:cNvPr id="251" name="" descr=""/>
          <p:cNvPicPr/>
          <p:nvPr/>
        </p:nvPicPr>
        <p:blipFill>
          <a:blip r:embed="rId1"/>
          <a:stretch/>
        </p:blipFill>
        <p:spPr>
          <a:xfrm>
            <a:off x="990720" y="1576440"/>
            <a:ext cx="6933960" cy="5281560"/>
          </a:xfrm>
          <a:prstGeom prst="rect">
            <a:avLst/>
          </a:prstGeom>
          <a:noFill/>
          <a:ln w="0">
            <a:noFill/>
          </a:ln>
        </p:spPr>
      </p:pic>
      <p:sp>
        <p:nvSpPr>
          <p:cNvPr id="252" name=""/>
          <p:cNvSpPr/>
          <p:nvPr/>
        </p:nvSpPr>
        <p:spPr>
          <a:xfrm>
            <a:off x="2133720" y="4876920"/>
            <a:ext cx="761760" cy="131292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50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0" strike="noStrike" u="none">
                <a:solidFill>
                  <a:srgbClr val="ff0000"/>
                </a:solidFill>
                <a:effectLst/>
                <a:uFillTx/>
                <a:latin typeface="Tempus Sans ITC"/>
              </a:rPr>
              <a:t>X</a:t>
            </a:r>
            <a:endParaRPr b="0" lang="en-US" sz="8000" strike="noStrike" u="none">
              <a:solidFill>
                <a:srgbClr val="000000"/>
              </a:solidFill>
              <a:effectLst/>
              <a:uFillTx/>
              <a:latin typeface="Times New Roman"/>
            </a:endParaRPr>
          </a:p>
        </p:txBody>
      </p:sp>
      <p:sp>
        <p:nvSpPr>
          <p:cNvPr id="253" name=""/>
          <p:cNvSpPr/>
          <p:nvPr/>
        </p:nvSpPr>
        <p:spPr>
          <a:xfrm>
            <a:off x="5105520" y="5105520"/>
            <a:ext cx="761760" cy="131292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50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0" strike="noStrike" u="none">
                <a:solidFill>
                  <a:srgbClr val="ff0000"/>
                </a:solidFill>
                <a:effectLst/>
                <a:uFillTx/>
                <a:latin typeface="Tempus Sans ITC"/>
              </a:rPr>
              <a:t>X</a:t>
            </a:r>
            <a:endParaRPr b="0" lang="en-US" sz="8000" strike="noStrike" u="none">
              <a:solidFill>
                <a:srgbClr val="000000"/>
              </a:solidFill>
              <a:effectLst/>
              <a:uFillTx/>
              <a:latin typeface="Times New Roman"/>
            </a:endParaRPr>
          </a:p>
        </p:txBody>
      </p:sp>
      <p:sp>
        <p:nvSpPr>
          <p:cNvPr id="254" name=""/>
          <p:cNvSpPr/>
          <p:nvPr/>
        </p:nvSpPr>
        <p:spPr>
          <a:xfrm>
            <a:off x="5105520" y="1523880"/>
            <a:ext cx="761760" cy="131292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50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0" strike="noStrike" u="none">
                <a:solidFill>
                  <a:srgbClr val="ff0000"/>
                </a:solidFill>
                <a:effectLst/>
                <a:uFillTx/>
                <a:latin typeface="Arial"/>
              </a:rPr>
              <a:t>?</a:t>
            </a:r>
            <a:endParaRPr b="0" lang="en-US" sz="8000" strike="noStrike" u="none">
              <a:solidFill>
                <a:srgbClr val="000000"/>
              </a:solidFill>
              <a:effectLst/>
              <a:uFillTx/>
              <a:latin typeface="Times New Roman"/>
            </a:endParaRPr>
          </a:p>
        </p:txBody>
      </p:sp>
      <p:sp>
        <p:nvSpPr>
          <p:cNvPr id="255" name=""/>
          <p:cNvSpPr/>
          <p:nvPr/>
        </p:nvSpPr>
        <p:spPr>
          <a:xfrm>
            <a:off x="6858000" y="1447920"/>
            <a:ext cx="762120" cy="131292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50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0" strike="noStrike" u="none">
                <a:solidFill>
                  <a:srgbClr val="ff0000"/>
                </a:solidFill>
                <a:effectLst/>
                <a:uFillTx/>
                <a:latin typeface="Arial"/>
              </a:rPr>
              <a:t>?</a:t>
            </a:r>
            <a:endParaRPr b="0" lang="en-US" sz="8000" strike="noStrike" u="none">
              <a:solidFill>
                <a:srgbClr val="000000"/>
              </a:solidFill>
              <a:effectLst/>
              <a:uFillTx/>
              <a:latin typeface="Times New Roman"/>
            </a:endParaRPr>
          </a:p>
        </p:txBody>
      </p:sp>
      <p:sp>
        <p:nvSpPr>
          <p:cNvPr id="256" name=""/>
          <p:cNvSpPr/>
          <p:nvPr/>
        </p:nvSpPr>
        <p:spPr>
          <a:xfrm>
            <a:off x="1905120" y="4572000"/>
            <a:ext cx="1218960" cy="533520"/>
          </a:xfrm>
          <a:prstGeom prst="ellipse">
            <a:avLst/>
          </a:prstGeom>
          <a:solidFill>
            <a:srgbClr val="ff7c80"/>
          </a:solidFill>
          <a:ln w="28440">
            <a:solidFill>
              <a:srgbClr val="000000"/>
            </a:solidFill>
            <a:prstDash val="sysDot"/>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57" name=""/>
          <p:cNvSpPr/>
          <p:nvPr/>
        </p:nvSpPr>
        <p:spPr>
          <a:xfrm>
            <a:off x="4495680" y="6613560"/>
            <a:ext cx="297180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 California Department of Water Resources</a:t>
            </a:r>
            <a:endParaRPr b="0" lang="en-US" sz="1000" strike="noStrike" u="none">
              <a:solidFill>
                <a:srgbClr val="000000"/>
              </a:solidFill>
              <a:effectLst/>
              <a:uFillTx/>
              <a:latin typeface="Times New Roman"/>
            </a:endParaRPr>
          </a:p>
        </p:txBody>
      </p:sp>
      <p:sp>
        <p:nvSpPr>
          <p:cNvPr id="258" name=""/>
          <p:cNvSpPr/>
          <p:nvPr/>
        </p:nvSpPr>
        <p:spPr>
          <a:xfrm>
            <a:off x="2209680" y="4708440"/>
            <a:ext cx="91440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CDWR*</a:t>
            </a:r>
            <a:endParaRPr b="0" lang="en-US" sz="1000" strike="noStrike" u="none">
              <a:solidFill>
                <a:srgbClr val="000000"/>
              </a:solidFill>
              <a:effectLst/>
              <a:uFillTx/>
              <a:latin typeface="Times New Roman"/>
            </a:endParaRPr>
          </a:p>
        </p:txBody>
      </p:sp>
      <p:sp>
        <p:nvSpPr>
          <p:cNvPr id="259" name=""/>
          <p:cNvSpPr/>
          <p:nvPr/>
        </p:nvSpPr>
        <p:spPr>
          <a:xfrm>
            <a:off x="3429000" y="4038480"/>
            <a:ext cx="1219320" cy="533520"/>
          </a:xfrm>
          <a:prstGeom prst="ellipse">
            <a:avLst/>
          </a:prstGeom>
          <a:solidFill>
            <a:srgbClr val="ff7c80"/>
          </a:solidFill>
          <a:ln w="28440">
            <a:solidFill>
              <a:srgbClr val="000000"/>
            </a:solidFill>
            <a:prstDash val="sysDot"/>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60" name=""/>
          <p:cNvSpPr/>
          <p:nvPr/>
        </p:nvSpPr>
        <p:spPr>
          <a:xfrm>
            <a:off x="3505320" y="4098960"/>
            <a:ext cx="1143000" cy="3992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State-owned Transmission</a:t>
            </a:r>
            <a:endParaRPr b="0" lang="en-US" sz="1000" strike="noStrike" u="none">
              <a:solidFill>
                <a:srgbClr val="000000"/>
              </a:solidFill>
              <a:effectLst/>
              <a:uFillTx/>
              <a:latin typeface="Times New Roman"/>
            </a:endParaRPr>
          </a:p>
        </p:txBody>
      </p:sp>
      <p:sp>
        <p:nvSpPr>
          <p:cNvPr id="261" name=""/>
          <p:cNvSpPr/>
          <p:nvPr/>
        </p:nvSpPr>
        <p:spPr>
          <a:xfrm>
            <a:off x="1219320" y="6095880"/>
            <a:ext cx="304560" cy="152640"/>
          </a:xfrm>
          <a:prstGeom prst="rect">
            <a:avLst/>
          </a:prstGeom>
          <a:solidFill>
            <a:srgbClr val="99ccff"/>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62" name=""/>
          <p:cNvSpPr/>
          <p:nvPr/>
        </p:nvSpPr>
        <p:spPr>
          <a:xfrm>
            <a:off x="3124080" y="6095880"/>
            <a:ext cx="304920" cy="152640"/>
          </a:xfrm>
          <a:prstGeom prst="rect">
            <a:avLst/>
          </a:prstGeom>
          <a:solidFill>
            <a:srgbClr val="99ff66"/>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F85C44BA-849B-4988-94C4-2B7E1234EC2B}" type="slidenum">
              <a:t>61</a:t>
            </a:fld>
          </a:p>
        </p:txBody>
      </p:sp>
    </p:spTree>
  </p:cSld>
  <p:transition>
    <p:cover dir="d"/>
  </p:transition>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3" name="PlaceHolder 1"/>
          <p:cNvSpPr>
            <a:spLocks noGrp="1"/>
          </p:cNvSpPr>
          <p:nvPr>
            <p:ph type="title"/>
          </p:nvPr>
        </p:nvSpPr>
        <p:spPr>
          <a:xfrm>
            <a:off x="1447920" y="0"/>
            <a:ext cx="7696080" cy="14241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993300"/>
                </a:solidFill>
                <a:effectLst/>
                <a:uFillTx/>
                <a:latin typeface="Arial Black"/>
              </a:rPr>
              <a:t>Effect of California Crisis on Electric Retail Restructuring Elsewhere in North America</a:t>
            </a:r>
            <a:r>
              <a:rPr b="1" lang="en-US" sz="2400" strike="noStrike" u="none">
                <a:solidFill>
                  <a:srgbClr val="993300"/>
                </a:solidFill>
                <a:effectLst/>
                <a:uFillTx/>
                <a:latin typeface="Arial Black"/>
              </a:rPr>
              <a:t> </a:t>
            </a:r>
            <a:r>
              <a:rPr b="0" lang="en-US" sz="2400" strike="noStrike" u="none">
                <a:solidFill>
                  <a:srgbClr val="993300"/>
                </a:solidFill>
                <a:effectLst/>
                <a:uFillTx/>
                <a:latin typeface="Arial Black"/>
              </a:rPr>
              <a:t>(January 2001)</a:t>
            </a:r>
            <a:endParaRPr b="1" lang="en-US" sz="2400" strike="noStrike" u="none">
              <a:solidFill>
                <a:srgbClr val="993300"/>
              </a:solidFill>
              <a:effectLst/>
              <a:uFillTx/>
              <a:latin typeface="Arial Black"/>
            </a:endParaRPr>
          </a:p>
        </p:txBody>
      </p:sp>
      <p:pic>
        <p:nvPicPr>
          <p:cNvPr id="264" name="" descr=""/>
          <p:cNvPicPr/>
          <p:nvPr/>
        </p:nvPicPr>
        <p:blipFill>
          <a:blip r:embed="rId1"/>
          <a:stretch/>
        </p:blipFill>
        <p:spPr>
          <a:xfrm>
            <a:off x="457200" y="1523880"/>
            <a:ext cx="6400800" cy="5186520"/>
          </a:xfrm>
          <a:prstGeom prst="rect">
            <a:avLst/>
          </a:prstGeom>
          <a:noFill/>
          <a:ln w="0">
            <a:noFill/>
          </a:ln>
        </p:spPr>
      </p:pic>
      <p:pic>
        <p:nvPicPr>
          <p:cNvPr id="265" name="" descr=""/>
          <p:cNvPicPr/>
          <p:nvPr/>
        </p:nvPicPr>
        <p:blipFill>
          <a:blip r:embed="rId2"/>
          <a:stretch/>
        </p:blipFill>
        <p:spPr>
          <a:xfrm>
            <a:off x="5867280" y="5334120"/>
            <a:ext cx="2210040" cy="284040"/>
          </a:xfrm>
          <a:prstGeom prst="rect">
            <a:avLst/>
          </a:prstGeom>
          <a:noFill/>
          <a:ln w="0">
            <a:noFill/>
          </a:ln>
        </p:spPr>
      </p:pic>
      <p:pic>
        <p:nvPicPr>
          <p:cNvPr id="266" name="" descr=""/>
          <p:cNvPicPr/>
          <p:nvPr/>
        </p:nvPicPr>
        <p:blipFill>
          <a:blip r:embed="rId3"/>
          <a:stretch/>
        </p:blipFill>
        <p:spPr>
          <a:xfrm>
            <a:off x="5867280" y="5743440"/>
            <a:ext cx="2819520" cy="408240"/>
          </a:xfrm>
          <a:prstGeom prst="rect">
            <a:avLst/>
          </a:prstGeom>
          <a:noFill/>
          <a:ln w="0">
            <a:noFill/>
          </a:ln>
        </p:spPr>
      </p:pic>
      <p:sp>
        <p:nvSpPr>
          <p:cNvPr id="267" name=""/>
          <p:cNvSpPr/>
          <p:nvPr/>
        </p:nvSpPr>
        <p:spPr>
          <a:xfrm>
            <a:off x="1800" y="6521400"/>
            <a:ext cx="2428200" cy="4590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Source: Cambridge Energy Research Associates.</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90408-26</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p:txBody>
      </p:sp>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C57A9C25-8769-4404-A35F-2551A2FE96E5}" type="slidenum">
              <a:t>62</a:t>
            </a:fld>
          </a:p>
        </p:txBody>
      </p:sp>
    </p:spTree>
  </p:cSld>
  <p:transition>
    <p:cover dir="d"/>
  </p:transition>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8" name="PlaceHolder 1"/>
          <p:cNvSpPr>
            <a:spLocks noGrp="1"/>
          </p:cNvSpPr>
          <p:nvPr>
            <p:ph type="title"/>
          </p:nvPr>
        </p:nvSpPr>
        <p:spPr>
          <a:xfrm>
            <a:off x="1447920" y="0"/>
            <a:ext cx="7696080" cy="14241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The Western Electricity Market: Where Do We Go from Here?</a:t>
            </a:r>
            <a:endParaRPr b="1" lang="en-US" sz="3200" strike="noStrike" u="none">
              <a:solidFill>
                <a:srgbClr val="993300"/>
              </a:solidFill>
              <a:effectLst/>
              <a:uFillTx/>
              <a:latin typeface="Arial Black"/>
            </a:endParaRPr>
          </a:p>
        </p:txBody>
      </p:sp>
      <p:pic>
        <p:nvPicPr>
          <p:cNvPr id="269" name="" descr=""/>
          <p:cNvPicPr/>
          <p:nvPr/>
        </p:nvPicPr>
        <p:blipFill>
          <a:blip r:embed="rId1"/>
          <a:stretch/>
        </p:blipFill>
        <p:spPr>
          <a:xfrm>
            <a:off x="1447920" y="1523880"/>
            <a:ext cx="6273720" cy="4921200"/>
          </a:xfrm>
          <a:prstGeom prst="rect">
            <a:avLst/>
          </a:prstGeom>
          <a:noFill/>
          <a:ln w="0">
            <a:noFill/>
          </a:ln>
        </p:spPr>
      </p:pic>
      <p:sp>
        <p:nvSpPr>
          <p:cNvPr id="270" name=""/>
          <p:cNvSpPr/>
          <p:nvPr/>
        </p:nvSpPr>
        <p:spPr>
          <a:xfrm>
            <a:off x="1800" y="6521400"/>
            <a:ext cx="2428200" cy="3373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Source: Cambridge Energy Research Associates.</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00810-8</a:t>
            </a:r>
            <a:endParaRPr b="0" lang="en-US" sz="800" strike="noStrike" u="none">
              <a:solidFill>
                <a:srgbClr val="000000"/>
              </a:solidFill>
              <a:effectLst/>
              <a:uFillTx/>
              <a:latin typeface="Times New Roman"/>
            </a:endParaRPr>
          </a:p>
        </p:txBody>
      </p:sp>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08530D86-9DC7-4489-984C-E2D93DFFAE75}" type="slidenum">
              <a:t>63</a:t>
            </a:fld>
          </a:p>
        </p:txBody>
      </p:sp>
    </p:spTree>
  </p:cSld>
  <p:transition>
    <p:cover dir="d"/>
  </p:transition>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1" name="PlaceHolder 1"/>
          <p:cNvSpPr>
            <a:spLocks noGrp="1"/>
          </p:cNvSpPr>
          <p:nvPr>
            <p:ph type="title"/>
          </p:nvPr>
        </p:nvSpPr>
        <p:spPr>
          <a:xfrm>
            <a:off x="685800" y="274284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993300"/>
                </a:solidFill>
                <a:effectLst/>
                <a:uFillTx/>
                <a:latin typeface="Arial Black"/>
              </a:rPr>
              <a:t>Supplemental Information</a:t>
            </a:r>
            <a:endParaRPr b="1" lang="en-US" sz="3600" strike="noStrike" u="none">
              <a:solidFill>
                <a:srgbClr val="993300"/>
              </a:solidFill>
              <a:effectLst/>
              <a:uFillTx/>
              <a:latin typeface="Arial Black"/>
            </a:endParaRPr>
          </a:p>
        </p:txBody>
      </p:sp>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0AA1E47A-8279-4711-ACFB-824DC8D25928}" type="slidenum">
              <a:t>64</a:t>
            </a:fld>
          </a:p>
        </p:txBody>
      </p:sp>
    </p:spTree>
  </p:cSld>
  <p:transition>
    <p:cover dir="d"/>
  </p:transition>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2" name="PlaceHolder 1"/>
          <p:cNvSpPr>
            <a:spLocks noGrp="1"/>
          </p:cNvSpPr>
          <p:nvPr>
            <p:ph type="title"/>
          </p:nvPr>
        </p:nvSpPr>
        <p:spPr>
          <a:xfrm>
            <a:off x="1447920" y="0"/>
            <a:ext cx="7696080" cy="14241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Western Spot Price Outlook: </a:t>
            </a:r>
            <a:br>
              <a:rPr sz="3200"/>
            </a:br>
            <a:r>
              <a:rPr b="1" lang="en-US" sz="3200" strike="noStrike" u="none">
                <a:solidFill>
                  <a:srgbClr val="993300"/>
                </a:solidFill>
                <a:effectLst/>
                <a:uFillTx/>
                <a:latin typeface="Arial Black"/>
              </a:rPr>
              <a:t>On-peak Monthly Average </a:t>
            </a:r>
            <a:br>
              <a:rPr sz="3200"/>
            </a:br>
            <a:r>
              <a:rPr b="0" lang="en-US" sz="2400" strike="noStrike" u="none">
                <a:solidFill>
                  <a:srgbClr val="993300"/>
                </a:solidFill>
                <a:effectLst/>
                <a:uFillTx/>
                <a:latin typeface="Arial Black"/>
              </a:rPr>
              <a:t>(US dollars per megawatt-hour)</a:t>
            </a:r>
            <a:endParaRPr b="1" lang="en-US" sz="2400" strike="noStrike" u="none">
              <a:solidFill>
                <a:srgbClr val="993300"/>
              </a:solidFill>
              <a:effectLst/>
              <a:uFillTx/>
              <a:latin typeface="Arial Black"/>
            </a:endParaRPr>
          </a:p>
        </p:txBody>
      </p:sp>
      <p:sp>
        <p:nvSpPr>
          <p:cNvPr id="273" name="PlaceHolder 2"/>
          <p:cNvSpPr>
            <a:spLocks noGrp="1"/>
          </p:cNvSpPr>
          <p:nvPr>
            <p:ph/>
          </p:nvPr>
        </p:nvSpPr>
        <p:spPr>
          <a:xfrm>
            <a:off x="228240" y="1980720"/>
            <a:ext cx="8915400" cy="4343400"/>
          </a:xfrm>
          <a:prstGeom prst="rect">
            <a:avLst/>
          </a:prstGeom>
          <a:noFill/>
          <a:ln w="0">
            <a:noFill/>
          </a:ln>
        </p:spPr>
        <p:txBody>
          <a:bodyPr lIns="90000" rIns="90000" tIns="46800" bIns="46800" anchor="t">
            <a:normAutofit/>
          </a:bodyPr>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Pacific</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Mountain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Southern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Northern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sng">
                <a:solidFill>
                  <a:srgbClr val="000000"/>
                </a:solidFill>
                <a:effectLst/>
                <a:uFillTx/>
                <a:latin typeface="Arial"/>
              </a:rPr>
              <a:t>Month</a:t>
            </a:r>
            <a:r>
              <a:rPr b="0" lang="en-US" sz="1200" strike="noStrike" u="sng">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sng">
                <a:solidFill>
                  <a:srgbClr val="000000"/>
                </a:solidFill>
                <a:effectLst/>
                <a:uFillTx/>
                <a:latin typeface="Arial"/>
              </a:rPr>
              <a:t>Northwest</a:t>
            </a:r>
            <a:r>
              <a:rPr b="0" lang="en-US" sz="1200" strike="noStrike" u="sng">
                <a:solidFill>
                  <a:srgbClr val="000000"/>
                </a:solidFill>
                <a:effectLst/>
                <a:uFillTx/>
                <a:latin typeface="Arial"/>
              </a:rPr>
              <a:t>	</a:t>
            </a:r>
            <a:r>
              <a:rPr b="0" lang="en-US" sz="1200" strike="noStrike" u="sng">
                <a:solidFill>
                  <a:srgbClr val="000000"/>
                </a:solidFill>
                <a:effectLst/>
                <a:uFillTx/>
                <a:latin typeface="Arial"/>
              </a:rPr>
              <a:t>Northwest</a:t>
            </a:r>
            <a:r>
              <a:rPr b="0" lang="en-US" sz="1200" strike="noStrike" u="sng">
                <a:solidFill>
                  <a:srgbClr val="000000"/>
                </a:solidFill>
                <a:effectLst/>
                <a:uFillTx/>
                <a:latin typeface="Arial"/>
              </a:rPr>
              <a:t>	</a:t>
            </a:r>
            <a:r>
              <a:rPr b="0" lang="en-US" sz="1200" strike="noStrike" u="sng">
                <a:solidFill>
                  <a:srgbClr val="000000"/>
                </a:solidFill>
                <a:effectLst/>
                <a:uFillTx/>
                <a:latin typeface="Arial"/>
              </a:rPr>
              <a:t>Rockies</a:t>
            </a:r>
            <a:r>
              <a:rPr b="0" lang="en-US" sz="1200" strike="noStrike" u="sng">
                <a:solidFill>
                  <a:srgbClr val="000000"/>
                </a:solidFill>
                <a:effectLst/>
                <a:uFillTx/>
                <a:latin typeface="Arial"/>
              </a:rPr>
              <a:t>	</a:t>
            </a:r>
            <a:r>
              <a:rPr b="0" lang="en-US" sz="1200" strike="noStrike" u="sng">
                <a:solidFill>
                  <a:srgbClr val="000000"/>
                </a:solidFill>
                <a:effectLst/>
                <a:uFillTx/>
                <a:latin typeface="Arial"/>
              </a:rPr>
              <a:t>Southwest</a:t>
            </a:r>
            <a:r>
              <a:rPr b="0" lang="en-US" sz="1200" strike="noStrike" u="sng">
                <a:solidFill>
                  <a:srgbClr val="000000"/>
                </a:solidFill>
                <a:effectLst/>
                <a:uFillTx/>
                <a:latin typeface="Arial"/>
              </a:rPr>
              <a:t>	</a:t>
            </a:r>
            <a:r>
              <a:rPr b="0" lang="en-US" sz="1200" strike="noStrike" u="sng">
                <a:solidFill>
                  <a:srgbClr val="000000"/>
                </a:solidFill>
                <a:effectLst/>
                <a:uFillTx/>
                <a:latin typeface="Arial"/>
              </a:rPr>
              <a:t>California</a:t>
            </a:r>
            <a:r>
              <a:rPr b="0" lang="en-US" sz="1200" strike="noStrike" u="sng">
                <a:solidFill>
                  <a:srgbClr val="000000"/>
                </a:solidFill>
                <a:effectLst/>
                <a:uFillTx/>
                <a:latin typeface="Arial"/>
              </a:rPr>
              <a:t>	</a:t>
            </a:r>
            <a:r>
              <a:rPr b="0" lang="en-US" sz="1200" strike="noStrike" u="sng">
                <a:solidFill>
                  <a:srgbClr val="000000"/>
                </a:solidFill>
                <a:effectLst/>
                <a:uFillTx/>
                <a:latin typeface="Arial"/>
              </a:rPr>
              <a:t>California</a:t>
            </a:r>
            <a:r>
              <a:rPr b="0" lang="en-US" sz="1200" strike="noStrike" u="sng">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April 2001</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201</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200</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186</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172</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180</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192</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May 2001</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188</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187</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172</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169</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171</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184</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June 2001</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273</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272</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250</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265</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266</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271</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July 2001</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549</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547</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501</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525</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528</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532</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August 2001</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622</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620</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558</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600</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602</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609</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September 2001</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540</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539</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478</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526</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527</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534</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October 2001</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480</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478</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404</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459</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463</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472</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November 2001</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320</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319</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302</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304</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307</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313</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December 2001</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245</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244</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236</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228</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230</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242</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January 2002</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141</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139</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120</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126</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131</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130</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February 2002</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137</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135</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115</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117</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124</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129</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March 2002</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107</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106</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95</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96</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102</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105</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April 2002</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97</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96</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79</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82</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82</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87</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May 2002</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105</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104</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94</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96</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97</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101</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June 2002</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136</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135</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119</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125</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126</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130</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July 2002</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187</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187</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161</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174</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174</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174</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August 2002</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191</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190</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172</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179</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182</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188</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September 2002</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189</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188</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170</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182</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183</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193</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October 2002</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175</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175</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171</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184</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184</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194</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200" strike="noStrike" u="none">
              <a:solidFill>
                <a:srgbClr val="000000"/>
              </a:solidFill>
              <a:effectLst/>
              <a:uFillTx/>
              <a:latin typeface="Arial"/>
            </a:endParaRPr>
          </a:p>
        </p:txBody>
      </p:sp>
      <p:sp>
        <p:nvSpPr>
          <p:cNvPr id="274" name=""/>
          <p:cNvSpPr/>
          <p:nvPr/>
        </p:nvSpPr>
        <p:spPr>
          <a:xfrm>
            <a:off x="61560" y="6553080"/>
            <a:ext cx="4970880" cy="3373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Source: Cambridge Energy Research Associates, </a:t>
            </a:r>
            <a:r>
              <a:rPr b="0" i="1" lang="en-US" sz="800" strike="noStrike" u="none">
                <a:solidFill>
                  <a:srgbClr val="000000"/>
                </a:solidFill>
                <a:effectLst/>
                <a:uFillTx/>
                <a:latin typeface="Arial"/>
              </a:rPr>
              <a:t>Energy Market Report,</a:t>
            </a:r>
            <a:r>
              <a:rPr b="0" lang="en-US" sz="800" strike="noStrike" u="none">
                <a:solidFill>
                  <a:srgbClr val="000000"/>
                </a:solidFill>
                <a:effectLst/>
                <a:uFillTx/>
                <a:latin typeface="Arial"/>
              </a:rPr>
              <a:t> and California Power Exchange.</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*Estimate.</a:t>
            </a:r>
            <a:endParaRPr b="0" lang="en-US" sz="800" strike="noStrike" u="none">
              <a:solidFill>
                <a:srgbClr val="000000"/>
              </a:solidFill>
              <a:effectLst/>
              <a:uFillTx/>
              <a:latin typeface="Times New Roman"/>
            </a:endParaRPr>
          </a:p>
        </p:txBody>
      </p:sp>
      <p:sp>
        <p:nvSpPr>
          <p:cNvPr id="4" name="PlaceHolder 3"/>
          <p:cNvSpPr>
            <a:spLocks noGrp="1"/>
          </p:cNvSpPr>
          <p:nvPr>
            <p:ph type="ftr" idx="1"/>
          </p:nvPr>
        </p:nvSpPr>
        <p:spPr/>
        <p:txBody>
          <a:bodyPr/>
          <a:p>
            <a:r>
              <a:t>we_RT_042601</a:t>
            </a:r>
          </a:p>
        </p:txBody>
      </p:sp>
      <p:sp>
        <p:nvSpPr>
          <p:cNvPr id="5" name="PlaceHolder 4"/>
          <p:cNvSpPr>
            <a:spLocks noGrp="1"/>
          </p:cNvSpPr>
          <p:nvPr>
            <p:ph type="sldNum" idx="2"/>
          </p:nvPr>
        </p:nvSpPr>
        <p:spPr/>
        <p:txBody>
          <a:bodyPr/>
          <a:p>
            <a:fld id="{59746D1A-5FFB-4534-8F0E-9B0F544B4699}" type="slidenum">
              <a:t>65</a:t>
            </a:fld>
          </a:p>
        </p:txBody>
      </p:sp>
    </p:spTree>
  </p:cSld>
  <p:transition>
    <p:cover dir="d"/>
  </p:transition>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5" name="PlaceHolder 1"/>
          <p:cNvSpPr>
            <a:spLocks noGrp="1"/>
          </p:cNvSpPr>
          <p:nvPr>
            <p:ph type="title"/>
          </p:nvPr>
        </p:nvSpPr>
        <p:spPr>
          <a:xfrm>
            <a:off x="1447920" y="0"/>
            <a:ext cx="7696080" cy="14241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Western Spot Price Outlook: </a:t>
            </a:r>
            <a:br>
              <a:rPr sz="3200"/>
            </a:br>
            <a:r>
              <a:rPr b="1" lang="en-US" sz="3200" strike="noStrike" u="none">
                <a:solidFill>
                  <a:srgbClr val="993300"/>
                </a:solidFill>
                <a:effectLst/>
                <a:uFillTx/>
                <a:latin typeface="Arial Black"/>
              </a:rPr>
              <a:t>On-peak Quarterly Average </a:t>
            </a:r>
            <a:br>
              <a:rPr sz="3200"/>
            </a:br>
            <a:r>
              <a:rPr b="0" lang="en-US" sz="2400" strike="noStrike" u="none">
                <a:solidFill>
                  <a:srgbClr val="993300"/>
                </a:solidFill>
                <a:effectLst/>
                <a:uFillTx/>
                <a:latin typeface="Arial Black"/>
              </a:rPr>
              <a:t>(US dollars per megawatt-hour)</a:t>
            </a:r>
            <a:endParaRPr b="1" lang="en-US" sz="2400" strike="noStrike" u="none">
              <a:solidFill>
                <a:srgbClr val="993300"/>
              </a:solidFill>
              <a:effectLst/>
              <a:uFillTx/>
              <a:latin typeface="Arial Black"/>
            </a:endParaRPr>
          </a:p>
        </p:txBody>
      </p:sp>
      <p:sp>
        <p:nvSpPr>
          <p:cNvPr id="276" name="PlaceHolder 2"/>
          <p:cNvSpPr>
            <a:spLocks noGrp="1"/>
          </p:cNvSpPr>
          <p:nvPr>
            <p:ph/>
          </p:nvPr>
        </p:nvSpPr>
        <p:spPr>
          <a:xfrm>
            <a:off x="304560" y="1828440"/>
            <a:ext cx="8305560" cy="4343400"/>
          </a:xfrm>
          <a:prstGeom prst="rect">
            <a:avLst/>
          </a:prstGeom>
          <a:noFill/>
          <a:ln w="0">
            <a:noFill/>
          </a:ln>
        </p:spPr>
        <p:txBody>
          <a:bodyPr lIns="90000" rIns="90000" tIns="46800" bIns="46800" anchor="t">
            <a:normAutofit fontScale="40000" lnSpcReduction="19999"/>
          </a:bodyPr>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Pacific</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Mountain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Southern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Northern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sng">
                <a:solidFill>
                  <a:srgbClr val="000000"/>
                </a:solidFill>
                <a:effectLst/>
                <a:uFillTx/>
                <a:latin typeface="Arial"/>
              </a:rPr>
              <a:t>Month</a:t>
            </a:r>
            <a:r>
              <a:rPr b="0" lang="en-US" sz="1200" strike="noStrike" u="sng">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sng">
                <a:solidFill>
                  <a:srgbClr val="000000"/>
                </a:solidFill>
                <a:effectLst/>
                <a:uFillTx/>
                <a:latin typeface="Arial"/>
              </a:rPr>
              <a:t>Northwest</a:t>
            </a:r>
            <a:r>
              <a:rPr b="0" lang="en-US" sz="1200" strike="noStrike" u="sng">
                <a:solidFill>
                  <a:srgbClr val="000000"/>
                </a:solidFill>
                <a:effectLst/>
                <a:uFillTx/>
                <a:latin typeface="Arial"/>
              </a:rPr>
              <a:t>	</a:t>
            </a:r>
            <a:r>
              <a:rPr b="0" lang="en-US" sz="1200" strike="noStrike" u="sng">
                <a:solidFill>
                  <a:srgbClr val="000000"/>
                </a:solidFill>
                <a:effectLst/>
                <a:uFillTx/>
                <a:latin typeface="Arial"/>
              </a:rPr>
              <a:t>Northwest</a:t>
            </a:r>
            <a:r>
              <a:rPr b="0" lang="en-US" sz="1200" strike="noStrike" u="sng">
                <a:solidFill>
                  <a:srgbClr val="000000"/>
                </a:solidFill>
                <a:effectLst/>
                <a:uFillTx/>
                <a:latin typeface="Arial"/>
              </a:rPr>
              <a:t>	</a:t>
            </a:r>
            <a:r>
              <a:rPr b="0" lang="en-US" sz="1200" strike="noStrike" u="sng">
                <a:solidFill>
                  <a:srgbClr val="000000"/>
                </a:solidFill>
                <a:effectLst/>
                <a:uFillTx/>
                <a:latin typeface="Arial"/>
              </a:rPr>
              <a:t>Rockies</a:t>
            </a:r>
            <a:r>
              <a:rPr b="0" lang="en-US" sz="1200" strike="noStrike" u="sng">
                <a:solidFill>
                  <a:srgbClr val="000000"/>
                </a:solidFill>
                <a:effectLst/>
                <a:uFillTx/>
                <a:latin typeface="Arial"/>
              </a:rPr>
              <a:t>	</a:t>
            </a:r>
            <a:r>
              <a:rPr b="0" lang="en-US" sz="1200" strike="noStrike" u="sng">
                <a:solidFill>
                  <a:srgbClr val="000000"/>
                </a:solidFill>
                <a:effectLst/>
                <a:uFillTx/>
                <a:latin typeface="Arial"/>
              </a:rPr>
              <a:t>Southwest</a:t>
            </a:r>
            <a:r>
              <a:rPr b="0" lang="en-US" sz="1200" strike="noStrike" u="sng">
                <a:solidFill>
                  <a:srgbClr val="000000"/>
                </a:solidFill>
                <a:effectLst/>
                <a:uFillTx/>
                <a:latin typeface="Arial"/>
              </a:rPr>
              <a:t>	</a:t>
            </a:r>
            <a:r>
              <a:rPr b="0" lang="en-US" sz="1200" strike="noStrike" u="sng">
                <a:solidFill>
                  <a:srgbClr val="000000"/>
                </a:solidFill>
                <a:effectLst/>
                <a:uFillTx/>
                <a:latin typeface="Arial"/>
              </a:rPr>
              <a:t>California</a:t>
            </a:r>
            <a:r>
              <a:rPr b="0" lang="en-US" sz="1200" strike="noStrike" u="sng">
                <a:solidFill>
                  <a:srgbClr val="000000"/>
                </a:solidFill>
                <a:effectLst/>
                <a:uFillTx/>
                <a:latin typeface="Arial"/>
              </a:rPr>
              <a:t>	</a:t>
            </a:r>
            <a:r>
              <a:rPr b="0" lang="en-US" sz="1200" strike="noStrike" u="sng">
                <a:solidFill>
                  <a:srgbClr val="000000"/>
                </a:solidFill>
                <a:effectLst/>
                <a:uFillTx/>
                <a:latin typeface="Arial"/>
              </a:rPr>
              <a:t>California</a:t>
            </a:r>
            <a:r>
              <a:rPr b="0" lang="en-US" sz="1200" strike="noStrike" u="sng">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sng">
                <a:solidFill>
                  <a:srgbClr val="000000"/>
                </a:solidFill>
                <a:effectLst/>
                <a:uFillTx/>
                <a:latin typeface="Arial"/>
              </a:rPr>
              <a:t>1999</a:t>
            </a:r>
            <a:r>
              <a:rPr b="0" lang="en-US" sz="1200" strike="noStrike" u="sng">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Q1</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17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17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21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22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23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23 </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Q2</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25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25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26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29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30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29 </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Q3</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28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29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34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39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37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41 </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Q4</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34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34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33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34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37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47 </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1999 Average</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26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26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28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31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32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35 </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sng">
                <a:solidFill>
                  <a:srgbClr val="000000"/>
                </a:solidFill>
                <a:effectLst/>
                <a:uFillTx/>
                <a:latin typeface="Arial"/>
              </a:rPr>
              <a:t>2000</a:t>
            </a:r>
            <a:r>
              <a:rPr b="0" lang="en-US" sz="1200" strike="noStrike" u="sng">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Q1</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28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27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29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31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33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32 </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Q2</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89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89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82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94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92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89 </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Q3</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157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156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159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175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156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131 </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Q4</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281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281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161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158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167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206 </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2000 Average</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139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138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108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114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112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115 </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sng">
                <a:solidFill>
                  <a:srgbClr val="000000"/>
                </a:solidFill>
                <a:effectLst/>
                <a:uFillTx/>
                <a:latin typeface="Arial"/>
              </a:rPr>
              <a:t>2001</a:t>
            </a:r>
            <a:r>
              <a:rPr b="0" lang="en-US" sz="1200" strike="noStrike" u="sng">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Q1</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280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279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214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216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237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269 </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Q2*</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221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220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203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202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206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216 </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Q3*</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570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569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512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550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552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558 </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Q4*</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348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347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314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330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333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342 </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2001 Average*</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355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354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311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325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332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346 </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p:txBody>
      </p:sp>
      <p:sp>
        <p:nvSpPr>
          <p:cNvPr id="277" name=""/>
          <p:cNvSpPr/>
          <p:nvPr/>
        </p:nvSpPr>
        <p:spPr>
          <a:xfrm>
            <a:off x="61560" y="6521400"/>
            <a:ext cx="4970880" cy="3373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Source: Cambridge Energy Research Associates, </a:t>
            </a:r>
            <a:r>
              <a:rPr b="0" i="1" lang="en-US" sz="800" strike="noStrike" u="none">
                <a:solidFill>
                  <a:srgbClr val="000000"/>
                </a:solidFill>
                <a:effectLst/>
                <a:uFillTx/>
                <a:latin typeface="Arial"/>
              </a:rPr>
              <a:t>Energy Market Report,</a:t>
            </a:r>
            <a:r>
              <a:rPr b="0" lang="en-US" sz="800" strike="noStrike" u="none">
                <a:solidFill>
                  <a:srgbClr val="000000"/>
                </a:solidFill>
                <a:effectLst/>
                <a:uFillTx/>
                <a:latin typeface="Arial"/>
              </a:rPr>
              <a:t> and California Power Exchange.</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*Estimate.</a:t>
            </a:r>
            <a:endParaRPr b="0" lang="en-US" sz="800" strike="noStrike" u="none">
              <a:solidFill>
                <a:srgbClr val="000000"/>
              </a:solidFill>
              <a:effectLst/>
              <a:uFillTx/>
              <a:latin typeface="Times New Roman"/>
            </a:endParaRPr>
          </a:p>
        </p:txBody>
      </p:sp>
      <p:sp>
        <p:nvSpPr>
          <p:cNvPr id="4" name="PlaceHolder 3"/>
          <p:cNvSpPr>
            <a:spLocks noGrp="1"/>
          </p:cNvSpPr>
          <p:nvPr>
            <p:ph type="ftr" idx="1"/>
          </p:nvPr>
        </p:nvSpPr>
        <p:spPr/>
        <p:txBody>
          <a:bodyPr/>
          <a:p>
            <a:r>
              <a:t>we_RT_042601</a:t>
            </a:r>
          </a:p>
        </p:txBody>
      </p:sp>
      <p:sp>
        <p:nvSpPr>
          <p:cNvPr id="5" name="PlaceHolder 4"/>
          <p:cNvSpPr>
            <a:spLocks noGrp="1"/>
          </p:cNvSpPr>
          <p:nvPr>
            <p:ph type="sldNum" idx="2"/>
          </p:nvPr>
        </p:nvSpPr>
        <p:spPr/>
        <p:txBody>
          <a:bodyPr/>
          <a:p>
            <a:fld id="{FEEE0DC2-EC48-487E-9EE9-788686E88BE5}" type="slidenum">
              <a:t>66</a:t>
            </a:fld>
          </a:p>
        </p:txBody>
      </p:sp>
    </p:spTree>
  </p:cSld>
  <p:transition>
    <p:cover dir="d"/>
  </p:transition>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8" name="PlaceHolder 1"/>
          <p:cNvSpPr>
            <a:spLocks noGrp="1"/>
          </p:cNvSpPr>
          <p:nvPr>
            <p:ph type="title"/>
          </p:nvPr>
        </p:nvSpPr>
        <p:spPr>
          <a:xfrm>
            <a:off x="1447920" y="0"/>
            <a:ext cx="7696080" cy="14241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Western Spot Price Outlook: </a:t>
            </a:r>
            <a:br>
              <a:rPr sz="3200"/>
            </a:br>
            <a:r>
              <a:rPr b="1" lang="en-US" sz="3200" strike="noStrike" u="none">
                <a:solidFill>
                  <a:srgbClr val="993300"/>
                </a:solidFill>
                <a:effectLst/>
                <a:uFillTx/>
                <a:latin typeface="Arial Black"/>
              </a:rPr>
              <a:t>Off-peak Monthly Average </a:t>
            </a:r>
            <a:br>
              <a:rPr sz="3200"/>
            </a:br>
            <a:r>
              <a:rPr b="0" lang="en-US" sz="2400" strike="noStrike" u="none">
                <a:solidFill>
                  <a:srgbClr val="993300"/>
                </a:solidFill>
                <a:effectLst/>
                <a:uFillTx/>
                <a:latin typeface="Arial Black"/>
              </a:rPr>
              <a:t>(US dollars per megawatt-hour)</a:t>
            </a:r>
            <a:endParaRPr b="1" lang="en-US" sz="2400" strike="noStrike" u="none">
              <a:solidFill>
                <a:srgbClr val="993300"/>
              </a:solidFill>
              <a:effectLst/>
              <a:uFillTx/>
              <a:latin typeface="Arial Black"/>
            </a:endParaRPr>
          </a:p>
        </p:txBody>
      </p:sp>
      <p:sp>
        <p:nvSpPr>
          <p:cNvPr id="279" name="PlaceHolder 2"/>
          <p:cNvSpPr>
            <a:spLocks noGrp="1"/>
          </p:cNvSpPr>
          <p:nvPr>
            <p:ph/>
          </p:nvPr>
        </p:nvSpPr>
        <p:spPr>
          <a:xfrm>
            <a:off x="304560" y="1828440"/>
            <a:ext cx="8305560" cy="4343400"/>
          </a:xfrm>
          <a:prstGeom prst="rect">
            <a:avLst/>
          </a:prstGeom>
          <a:noFill/>
          <a:ln w="0">
            <a:noFill/>
          </a:ln>
        </p:spPr>
        <p:txBody>
          <a:bodyPr lIns="90000" rIns="90000" tIns="46800" bIns="46800" anchor="t">
            <a:normAutofit/>
          </a:bodyPr>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Pacific</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Mountain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Southern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Northern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sng">
                <a:solidFill>
                  <a:srgbClr val="000000"/>
                </a:solidFill>
                <a:effectLst/>
                <a:uFillTx/>
                <a:latin typeface="Arial"/>
              </a:rPr>
              <a:t>Month</a:t>
            </a:r>
            <a:r>
              <a:rPr b="0" lang="en-US" sz="1200" strike="noStrike" u="sng">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sng">
                <a:solidFill>
                  <a:srgbClr val="000000"/>
                </a:solidFill>
                <a:effectLst/>
                <a:uFillTx/>
                <a:latin typeface="Arial"/>
              </a:rPr>
              <a:t>Northwest</a:t>
            </a:r>
            <a:r>
              <a:rPr b="0" lang="en-US" sz="1200" strike="noStrike" u="sng">
                <a:solidFill>
                  <a:srgbClr val="000000"/>
                </a:solidFill>
                <a:effectLst/>
                <a:uFillTx/>
                <a:latin typeface="Arial"/>
              </a:rPr>
              <a:t>	</a:t>
            </a:r>
            <a:r>
              <a:rPr b="0" lang="en-US" sz="1200" strike="noStrike" u="sng">
                <a:solidFill>
                  <a:srgbClr val="000000"/>
                </a:solidFill>
                <a:effectLst/>
                <a:uFillTx/>
                <a:latin typeface="Arial"/>
              </a:rPr>
              <a:t>Northwest</a:t>
            </a:r>
            <a:r>
              <a:rPr b="0" lang="en-US" sz="1200" strike="noStrike" u="sng">
                <a:solidFill>
                  <a:srgbClr val="000000"/>
                </a:solidFill>
                <a:effectLst/>
                <a:uFillTx/>
                <a:latin typeface="Arial"/>
              </a:rPr>
              <a:t>	</a:t>
            </a:r>
            <a:r>
              <a:rPr b="0" lang="en-US" sz="1200" strike="noStrike" u="sng">
                <a:solidFill>
                  <a:srgbClr val="000000"/>
                </a:solidFill>
                <a:effectLst/>
                <a:uFillTx/>
                <a:latin typeface="Arial"/>
              </a:rPr>
              <a:t>Rockies</a:t>
            </a:r>
            <a:r>
              <a:rPr b="0" lang="en-US" sz="1200" strike="noStrike" u="sng">
                <a:solidFill>
                  <a:srgbClr val="000000"/>
                </a:solidFill>
                <a:effectLst/>
                <a:uFillTx/>
                <a:latin typeface="Arial"/>
              </a:rPr>
              <a:t>	</a:t>
            </a:r>
            <a:r>
              <a:rPr b="0" lang="en-US" sz="1200" strike="noStrike" u="sng">
                <a:solidFill>
                  <a:srgbClr val="000000"/>
                </a:solidFill>
                <a:effectLst/>
                <a:uFillTx/>
                <a:latin typeface="Arial"/>
              </a:rPr>
              <a:t>Southwest</a:t>
            </a:r>
            <a:r>
              <a:rPr b="0" lang="en-US" sz="1200" strike="noStrike" u="sng">
                <a:solidFill>
                  <a:srgbClr val="000000"/>
                </a:solidFill>
                <a:effectLst/>
                <a:uFillTx/>
                <a:latin typeface="Arial"/>
              </a:rPr>
              <a:t>	</a:t>
            </a:r>
            <a:r>
              <a:rPr b="0" lang="en-US" sz="1200" strike="noStrike" u="sng">
                <a:solidFill>
                  <a:srgbClr val="000000"/>
                </a:solidFill>
                <a:effectLst/>
                <a:uFillTx/>
                <a:latin typeface="Arial"/>
              </a:rPr>
              <a:t>California</a:t>
            </a:r>
            <a:r>
              <a:rPr b="0" lang="en-US" sz="1200" strike="noStrike" u="sng">
                <a:solidFill>
                  <a:srgbClr val="000000"/>
                </a:solidFill>
                <a:effectLst/>
                <a:uFillTx/>
                <a:latin typeface="Arial"/>
              </a:rPr>
              <a:t>	</a:t>
            </a:r>
            <a:r>
              <a:rPr b="0" lang="en-US" sz="1200" strike="noStrike" u="sng">
                <a:solidFill>
                  <a:srgbClr val="000000"/>
                </a:solidFill>
                <a:effectLst/>
                <a:uFillTx/>
                <a:latin typeface="Arial"/>
              </a:rPr>
              <a:t>California</a:t>
            </a:r>
            <a:r>
              <a:rPr b="0" lang="en-US" sz="1200" strike="noStrike" u="sng">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April 2001</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167</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165</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127</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131</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147</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154</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May 2001</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158</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156</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140</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148</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151</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152</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June 2001</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202</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199</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182</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186</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184</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192</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July 2001</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428</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427</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411</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416</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413</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416</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August 2001</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451</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449</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408</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419</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422</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436</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September 2001</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402</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400</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338</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352</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364</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375</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October 2001</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308</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305</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267</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271</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287</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300</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November 2001</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207</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205</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176</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180</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201</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216</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December 2001</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165</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163</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130</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138</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150</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161</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January 2002</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108</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105</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76</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80</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81</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95</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February 2002</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104</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103</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88</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91</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93</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102</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March 2002</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86</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85</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55</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61</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72</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79</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April 2002</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72</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70</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55</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61</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64</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66</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May 2002</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61</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58</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57</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62</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58</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59</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June 2002</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67</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64</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64</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68</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63</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63</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July 2002</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73</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72</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62</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65</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69</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72</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August 2002</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77</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77</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67</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70</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72</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79</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September 2002</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75</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73</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65</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68</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71</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75</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October 2002</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72</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72</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62</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68</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68</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71</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p:txBody>
      </p:sp>
      <p:sp>
        <p:nvSpPr>
          <p:cNvPr id="280" name=""/>
          <p:cNvSpPr/>
          <p:nvPr/>
        </p:nvSpPr>
        <p:spPr>
          <a:xfrm>
            <a:off x="61560" y="6521400"/>
            <a:ext cx="4970880" cy="3373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Source: Cambridge Energy Research Associates, </a:t>
            </a:r>
            <a:r>
              <a:rPr b="0" i="1" lang="en-US" sz="800" strike="noStrike" u="none">
                <a:solidFill>
                  <a:srgbClr val="000000"/>
                </a:solidFill>
                <a:effectLst/>
                <a:uFillTx/>
                <a:latin typeface="Arial"/>
              </a:rPr>
              <a:t>Energy Market Report,</a:t>
            </a:r>
            <a:r>
              <a:rPr b="0" lang="en-US" sz="800" strike="noStrike" u="none">
                <a:solidFill>
                  <a:srgbClr val="000000"/>
                </a:solidFill>
                <a:effectLst/>
                <a:uFillTx/>
                <a:latin typeface="Arial"/>
              </a:rPr>
              <a:t> and California Power Exchange.</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*Estimate.</a:t>
            </a:r>
            <a:endParaRPr b="0" lang="en-US" sz="800" strike="noStrike" u="none">
              <a:solidFill>
                <a:srgbClr val="000000"/>
              </a:solidFill>
              <a:effectLst/>
              <a:uFillTx/>
              <a:latin typeface="Times New Roman"/>
            </a:endParaRPr>
          </a:p>
        </p:txBody>
      </p:sp>
      <p:sp>
        <p:nvSpPr>
          <p:cNvPr id="4" name="PlaceHolder 3"/>
          <p:cNvSpPr>
            <a:spLocks noGrp="1"/>
          </p:cNvSpPr>
          <p:nvPr>
            <p:ph type="ftr" idx="1"/>
          </p:nvPr>
        </p:nvSpPr>
        <p:spPr/>
        <p:txBody>
          <a:bodyPr/>
          <a:p>
            <a:r>
              <a:t>we_RT_042601</a:t>
            </a:r>
          </a:p>
        </p:txBody>
      </p:sp>
      <p:sp>
        <p:nvSpPr>
          <p:cNvPr id="5" name="PlaceHolder 4"/>
          <p:cNvSpPr>
            <a:spLocks noGrp="1"/>
          </p:cNvSpPr>
          <p:nvPr>
            <p:ph type="sldNum" idx="2"/>
          </p:nvPr>
        </p:nvSpPr>
        <p:spPr/>
        <p:txBody>
          <a:bodyPr/>
          <a:p>
            <a:fld id="{F1A425DA-E13B-43B3-B89B-A363658AA786}" type="slidenum">
              <a:t>67</a:t>
            </a:fld>
          </a:p>
        </p:txBody>
      </p:sp>
    </p:spTree>
  </p:cSld>
  <p:transition>
    <p:cover dir="d"/>
  </p:transition>
</p:sld>
</file>

<file path=ppt/slides/slide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1" name="PlaceHolder 1"/>
          <p:cNvSpPr>
            <a:spLocks noGrp="1"/>
          </p:cNvSpPr>
          <p:nvPr>
            <p:ph type="title"/>
          </p:nvPr>
        </p:nvSpPr>
        <p:spPr>
          <a:xfrm>
            <a:off x="1447920" y="0"/>
            <a:ext cx="7696080" cy="14241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Western Spot Price Outlook: </a:t>
            </a:r>
            <a:br>
              <a:rPr sz="3200"/>
            </a:br>
            <a:r>
              <a:rPr b="1" lang="en-US" sz="3200" strike="noStrike" u="none">
                <a:solidFill>
                  <a:srgbClr val="993300"/>
                </a:solidFill>
                <a:effectLst/>
                <a:uFillTx/>
                <a:latin typeface="Arial Black"/>
              </a:rPr>
              <a:t>Off-peak Quarterly Average </a:t>
            </a:r>
            <a:br>
              <a:rPr sz="3200"/>
            </a:br>
            <a:r>
              <a:rPr b="0" lang="en-US" sz="2400" strike="noStrike" u="none">
                <a:solidFill>
                  <a:srgbClr val="993300"/>
                </a:solidFill>
                <a:effectLst/>
                <a:uFillTx/>
                <a:latin typeface="Arial Black"/>
              </a:rPr>
              <a:t>(US dollars per megawatt-hour)</a:t>
            </a:r>
            <a:endParaRPr b="1" lang="en-US" sz="2400" strike="noStrike" u="none">
              <a:solidFill>
                <a:srgbClr val="993300"/>
              </a:solidFill>
              <a:effectLst/>
              <a:uFillTx/>
              <a:latin typeface="Arial Black"/>
            </a:endParaRPr>
          </a:p>
        </p:txBody>
      </p:sp>
      <p:sp>
        <p:nvSpPr>
          <p:cNvPr id="282" name="PlaceHolder 2"/>
          <p:cNvSpPr>
            <a:spLocks noGrp="1"/>
          </p:cNvSpPr>
          <p:nvPr>
            <p:ph/>
          </p:nvPr>
        </p:nvSpPr>
        <p:spPr>
          <a:xfrm>
            <a:off x="304920" y="1828440"/>
            <a:ext cx="8534160" cy="4343400"/>
          </a:xfrm>
          <a:prstGeom prst="rect">
            <a:avLst/>
          </a:prstGeom>
          <a:noFill/>
          <a:ln w="0">
            <a:noFill/>
          </a:ln>
        </p:spPr>
        <p:txBody>
          <a:bodyPr lIns="90000" rIns="90000" tIns="46800" bIns="46800" anchor="t">
            <a:normAutofit fontScale="85000" lnSpcReduction="9999"/>
          </a:bodyPr>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Pacific</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Mountain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Southern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Northern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sng">
                <a:solidFill>
                  <a:srgbClr val="000000"/>
                </a:solidFill>
                <a:effectLst/>
                <a:uFillTx/>
                <a:latin typeface="Arial"/>
              </a:rPr>
              <a:t>Month</a:t>
            </a:r>
            <a:r>
              <a:rPr b="0" lang="en-US" sz="1200" strike="noStrike" u="sng">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sng">
                <a:solidFill>
                  <a:srgbClr val="000000"/>
                </a:solidFill>
                <a:effectLst/>
                <a:uFillTx/>
                <a:latin typeface="Arial"/>
              </a:rPr>
              <a:t>Northwest</a:t>
            </a:r>
            <a:r>
              <a:rPr b="0" lang="en-US" sz="1200" strike="noStrike" u="sng">
                <a:solidFill>
                  <a:srgbClr val="000000"/>
                </a:solidFill>
                <a:effectLst/>
                <a:uFillTx/>
                <a:latin typeface="Arial"/>
              </a:rPr>
              <a:t>	</a:t>
            </a:r>
            <a:r>
              <a:rPr b="0" lang="en-US" sz="1200" strike="noStrike" u="sng">
                <a:solidFill>
                  <a:srgbClr val="000000"/>
                </a:solidFill>
                <a:effectLst/>
                <a:uFillTx/>
                <a:latin typeface="Arial"/>
              </a:rPr>
              <a:t>Northwest</a:t>
            </a:r>
            <a:r>
              <a:rPr b="0" lang="en-US" sz="1200" strike="noStrike" u="sng">
                <a:solidFill>
                  <a:srgbClr val="000000"/>
                </a:solidFill>
                <a:effectLst/>
                <a:uFillTx/>
                <a:latin typeface="Arial"/>
              </a:rPr>
              <a:t>	</a:t>
            </a:r>
            <a:r>
              <a:rPr b="0" lang="en-US" sz="1200" strike="noStrike" u="sng">
                <a:solidFill>
                  <a:srgbClr val="000000"/>
                </a:solidFill>
                <a:effectLst/>
                <a:uFillTx/>
                <a:latin typeface="Arial"/>
              </a:rPr>
              <a:t>Rockies</a:t>
            </a:r>
            <a:r>
              <a:rPr b="0" lang="en-US" sz="1200" strike="noStrike" u="sng">
                <a:solidFill>
                  <a:srgbClr val="000000"/>
                </a:solidFill>
                <a:effectLst/>
                <a:uFillTx/>
                <a:latin typeface="Arial"/>
              </a:rPr>
              <a:t>	</a:t>
            </a:r>
            <a:r>
              <a:rPr b="0" lang="en-US" sz="1200" strike="noStrike" u="sng">
                <a:solidFill>
                  <a:srgbClr val="000000"/>
                </a:solidFill>
                <a:effectLst/>
                <a:uFillTx/>
                <a:latin typeface="Arial"/>
              </a:rPr>
              <a:t>Southwest</a:t>
            </a:r>
            <a:r>
              <a:rPr b="0" lang="en-US" sz="1200" strike="noStrike" u="sng">
                <a:solidFill>
                  <a:srgbClr val="000000"/>
                </a:solidFill>
                <a:effectLst/>
                <a:uFillTx/>
                <a:latin typeface="Arial"/>
              </a:rPr>
              <a:t>	</a:t>
            </a:r>
            <a:r>
              <a:rPr b="0" lang="en-US" sz="1200" strike="noStrike" u="sng">
                <a:solidFill>
                  <a:srgbClr val="000000"/>
                </a:solidFill>
                <a:effectLst/>
                <a:uFillTx/>
                <a:latin typeface="Arial"/>
              </a:rPr>
              <a:t>California</a:t>
            </a:r>
            <a:r>
              <a:rPr b="0" lang="en-US" sz="1200" strike="noStrike" u="sng">
                <a:solidFill>
                  <a:srgbClr val="000000"/>
                </a:solidFill>
                <a:effectLst/>
                <a:uFillTx/>
                <a:latin typeface="Arial"/>
              </a:rPr>
              <a:t>	</a:t>
            </a:r>
            <a:r>
              <a:rPr b="0" lang="en-US" sz="1200" strike="noStrike" u="sng">
                <a:solidFill>
                  <a:srgbClr val="000000"/>
                </a:solidFill>
                <a:effectLst/>
                <a:uFillTx/>
                <a:latin typeface="Arial"/>
              </a:rPr>
              <a:t>California</a:t>
            </a:r>
            <a:r>
              <a:rPr b="0" lang="en-US" sz="1200" strike="noStrike" u="sng">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sng">
                <a:solidFill>
                  <a:srgbClr val="000000"/>
                </a:solidFill>
                <a:effectLst/>
                <a:uFillTx/>
                <a:latin typeface="Arial"/>
              </a:rPr>
              <a:t>1999</a:t>
            </a:r>
            <a:r>
              <a:rPr b="0" lang="en-US" sz="1200" strike="noStrike" u="sng">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Q1</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13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13</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13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14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15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16 </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Q2</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13               13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13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15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16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16 </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Q3</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19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19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16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21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21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26 </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Q4</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28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28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20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22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26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32 </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1999 Average                       18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18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15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18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20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23 </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sng">
                <a:solidFill>
                  <a:srgbClr val="000000"/>
                </a:solidFill>
                <a:effectLst/>
                <a:uFillTx/>
                <a:latin typeface="Arial"/>
              </a:rPr>
              <a:t>2000</a:t>
            </a:r>
            <a:r>
              <a:rPr b="0" lang="en-US" sz="1200" strike="noStrike" u="sng">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Q1</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25               25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21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23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25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26 </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Q2</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34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34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27                  32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31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35 </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Q3</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83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83                 53                  67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65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79 </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Q4</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228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228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99                 99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120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178 </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2000 Average</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92              92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50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55                  60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80 </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sng">
                <a:solidFill>
                  <a:srgbClr val="000000"/>
                </a:solidFill>
                <a:effectLst/>
                <a:uFillTx/>
                <a:latin typeface="Arial"/>
              </a:rPr>
              <a:t>2001</a:t>
            </a:r>
            <a:r>
              <a:rPr b="0" lang="en-US" sz="1200" strike="noStrike" u="sng">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Q1</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237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237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128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132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184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223 </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Q2*</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176               173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150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155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161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166 </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Q3*</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427               425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386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396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400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409 </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Q4*</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227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224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191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196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213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226 </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marL="343080" indent="-343080">
              <a:spcBef>
                <a:spcPts val="74"/>
              </a:spcBef>
              <a:spcAft>
                <a:spcPts val="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2001 Average*                    267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265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214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220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239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256 </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p:txBody>
      </p:sp>
      <p:sp>
        <p:nvSpPr>
          <p:cNvPr id="283" name=""/>
          <p:cNvSpPr/>
          <p:nvPr/>
        </p:nvSpPr>
        <p:spPr>
          <a:xfrm>
            <a:off x="61560" y="6521400"/>
            <a:ext cx="4970880" cy="3373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Source: Cambridge Energy Research Associates, </a:t>
            </a:r>
            <a:r>
              <a:rPr b="0" i="1" lang="en-US" sz="800" strike="noStrike" u="none">
                <a:solidFill>
                  <a:srgbClr val="000000"/>
                </a:solidFill>
                <a:effectLst/>
                <a:uFillTx/>
                <a:latin typeface="Arial"/>
              </a:rPr>
              <a:t>Energy Market Report,</a:t>
            </a:r>
            <a:r>
              <a:rPr b="0" lang="en-US" sz="800" strike="noStrike" u="none">
                <a:solidFill>
                  <a:srgbClr val="000000"/>
                </a:solidFill>
                <a:effectLst/>
                <a:uFillTx/>
                <a:latin typeface="Arial"/>
              </a:rPr>
              <a:t> and California Power Exchange.</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*Estimate.</a:t>
            </a:r>
            <a:endParaRPr b="0" lang="en-US" sz="800" strike="noStrike" u="none">
              <a:solidFill>
                <a:srgbClr val="000000"/>
              </a:solidFill>
              <a:effectLst/>
              <a:uFillTx/>
              <a:latin typeface="Times New Roman"/>
            </a:endParaRPr>
          </a:p>
        </p:txBody>
      </p:sp>
      <p:sp>
        <p:nvSpPr>
          <p:cNvPr id="4" name="PlaceHolder 3"/>
          <p:cNvSpPr>
            <a:spLocks noGrp="1"/>
          </p:cNvSpPr>
          <p:nvPr>
            <p:ph type="ftr" idx="1"/>
          </p:nvPr>
        </p:nvSpPr>
        <p:spPr/>
        <p:txBody>
          <a:bodyPr/>
          <a:p>
            <a:r>
              <a:t>we_RT_042601</a:t>
            </a:r>
          </a:p>
        </p:txBody>
      </p:sp>
      <p:sp>
        <p:nvSpPr>
          <p:cNvPr id="5" name="PlaceHolder 4"/>
          <p:cNvSpPr>
            <a:spLocks noGrp="1"/>
          </p:cNvSpPr>
          <p:nvPr>
            <p:ph type="sldNum" idx="2"/>
          </p:nvPr>
        </p:nvSpPr>
        <p:spPr/>
        <p:txBody>
          <a:bodyPr/>
          <a:p>
            <a:fld id="{F59A6D58-599A-4355-94BB-524C2ED01222}" type="slidenum">
              <a:t>68</a:t>
            </a:fld>
          </a:p>
        </p:txBody>
      </p:sp>
    </p:spTree>
  </p:cSld>
  <p:transition>
    <p:cover dir="d"/>
  </p:transition>
</p:sld>
</file>

<file path=ppt/slides/slide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4" name="PlaceHolder 1"/>
          <p:cNvSpPr>
            <a:spLocks noGrp="1"/>
          </p:cNvSpPr>
          <p:nvPr>
            <p:ph type="title"/>
          </p:nvPr>
        </p:nvSpPr>
        <p:spPr>
          <a:xfrm>
            <a:off x="1371600" y="304560"/>
            <a:ext cx="777240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Canadian Pipelines</a:t>
            </a:r>
            <a:endParaRPr b="1" lang="en-US" sz="3200" strike="noStrike" u="none">
              <a:solidFill>
                <a:srgbClr val="993300"/>
              </a:solidFill>
              <a:effectLst/>
              <a:uFillTx/>
              <a:latin typeface="Arial Black"/>
            </a:endParaRPr>
          </a:p>
        </p:txBody>
      </p:sp>
      <p:sp>
        <p:nvSpPr>
          <p:cNvPr id="285" name=""/>
          <p:cNvSpPr/>
          <p:nvPr/>
        </p:nvSpPr>
        <p:spPr>
          <a:xfrm>
            <a:off x="1800" y="6521400"/>
            <a:ext cx="2428200" cy="2156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Source: Cambridge Energy Research Associates.</a:t>
            </a:r>
            <a:endParaRPr b="0" lang="en-US" sz="800" strike="noStrike" u="none">
              <a:solidFill>
                <a:srgbClr val="000000"/>
              </a:solidFill>
              <a:effectLst/>
              <a:uFillTx/>
              <a:latin typeface="Times New Roman"/>
            </a:endParaRPr>
          </a:p>
        </p:txBody>
      </p:sp>
      <p:pic>
        <p:nvPicPr>
          <p:cNvPr id="286" name="" descr=""/>
          <p:cNvPicPr/>
          <p:nvPr/>
        </p:nvPicPr>
        <p:blipFill>
          <a:blip r:embed="rId1"/>
          <a:stretch/>
        </p:blipFill>
        <p:spPr>
          <a:xfrm>
            <a:off x="324000" y="1700280"/>
            <a:ext cx="8534160" cy="380880"/>
          </a:xfrm>
          <a:prstGeom prst="rect">
            <a:avLst/>
          </a:prstGeom>
          <a:noFill/>
          <a:ln w="0">
            <a:noFill/>
          </a:ln>
        </p:spPr>
      </p:pic>
      <p:pic>
        <p:nvPicPr>
          <p:cNvPr id="287" name="" descr=""/>
          <p:cNvPicPr/>
          <p:nvPr/>
        </p:nvPicPr>
        <p:blipFill>
          <a:blip r:embed="rId2"/>
          <a:stretch/>
        </p:blipFill>
        <p:spPr>
          <a:xfrm>
            <a:off x="133200" y="2162160"/>
            <a:ext cx="8839440" cy="2098800"/>
          </a:xfrm>
          <a:prstGeom prst="rect">
            <a:avLst/>
          </a:prstGeom>
          <a:noFill/>
          <a:ln w="0">
            <a:noFill/>
          </a:ln>
        </p:spPr>
      </p:pic>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E2494118-209B-4ACD-8ACB-0F507AC36A8F}" type="slidenum">
              <a:t>69</a:t>
            </a:fld>
          </a:p>
        </p:txBody>
      </p:sp>
    </p:spTree>
  </p:cSld>
  <p:transition>
    <p:cover dir="d"/>
  </p:transition>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7" name="PlaceHolder 1"/>
          <p:cNvSpPr>
            <a:spLocks noGrp="1"/>
          </p:cNvSpPr>
          <p:nvPr>
            <p:ph type="title"/>
          </p:nvPr>
        </p:nvSpPr>
        <p:spPr>
          <a:xfrm>
            <a:off x="1447920" y="0"/>
            <a:ext cx="7696080" cy="142416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993300"/>
                </a:solidFill>
                <a:effectLst/>
                <a:uFillTx/>
                <a:latin typeface="Arial Black"/>
              </a:rPr>
              <a:t>Speaker Biographies</a:t>
            </a:r>
            <a:endParaRPr b="1" lang="en-US" sz="2800" strike="noStrike" u="none">
              <a:solidFill>
                <a:srgbClr val="993300"/>
              </a:solidFill>
              <a:effectLst/>
              <a:uFillTx/>
              <a:latin typeface="Arial Black"/>
            </a:endParaRPr>
          </a:p>
        </p:txBody>
      </p:sp>
      <p:sp>
        <p:nvSpPr>
          <p:cNvPr id="68" name=""/>
          <p:cNvSpPr/>
          <p:nvPr/>
        </p:nvSpPr>
        <p:spPr>
          <a:xfrm>
            <a:off x="228600" y="1946160"/>
            <a:ext cx="8610480" cy="2015280"/>
          </a:xfrm>
          <a:prstGeom prst="rect">
            <a:avLst/>
          </a:prstGeom>
          <a:noFill/>
          <a:ln w="0">
            <a:noFill/>
          </a:ln>
        </p:spPr>
        <p:style>
          <a:lnRef idx="0"/>
          <a:fillRef idx="0"/>
          <a:effectRef idx="0"/>
          <a:fontRef idx="minor"/>
        </p:style>
        <p:txBody>
          <a:bodyPr lIns="90000" rIns="90000" tIns="46800" bIns="46800" anchor="t">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ea typeface="Times New Roman"/>
              </a:rPr>
              <a:t>Michael Zenker</a:t>
            </a:r>
            <a:r>
              <a:rPr b="0" lang="en-US" sz="1400" strike="noStrike" u="none">
                <a:solidFill>
                  <a:srgbClr val="000000"/>
                </a:solidFill>
                <a:effectLst/>
                <a:uFillTx/>
                <a:latin typeface="Arial"/>
                <a:ea typeface="Times New Roman"/>
              </a:rPr>
              <a:t> has over 15 years’ experience in the energy industry. He is an expert on wholesale electricity and natural gas markets in western North America. Mr. Zenker has extensive experience with California’s new electricity market and with power generation strategy and asset divestiture. He has assisted clients with retail marketing strategies and in procuring gas and electricity, and gas and electric transmission capacity. Mr. Zenker was most recently the Manager of Energy Trading at Southern California Edison, where he was responsible for electricity and gas trading, and dispatching Edison’s nuclear, coal, gas/oil, hydro, and power contract resources. He was also responsible for natural gas transportation and storage at Southern California Edison. Mr. Zenker holds an MBA and a BS in Nuclear Engineering from the University of California.</a:t>
            </a:r>
            <a:endParaRPr b="0" lang="en-US" sz="1400" strike="noStrike" u="none">
              <a:solidFill>
                <a:srgbClr val="000000"/>
              </a:solidFill>
              <a:effectLst/>
              <a:uFillTx/>
              <a:latin typeface="Times New Roman"/>
            </a:endParaRPr>
          </a:p>
        </p:txBody>
      </p:sp>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F41B0F4D-6D0F-4722-8CE3-3CA343C30A2F}" type="slidenum">
              <a:t>7</a:t>
            </a:fld>
          </a:p>
        </p:txBody>
      </p:sp>
    </p:spTree>
  </p:cSld>
  <p:transition>
    <p:cover dir="d"/>
  </p:transition>
</p:sld>
</file>

<file path=ppt/slides/slide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8" name="PlaceHolder 1"/>
          <p:cNvSpPr>
            <a:spLocks noGrp="1"/>
          </p:cNvSpPr>
          <p:nvPr>
            <p:ph type="title"/>
          </p:nvPr>
        </p:nvSpPr>
        <p:spPr>
          <a:xfrm>
            <a:off x="1371600" y="304560"/>
            <a:ext cx="777240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Western Infrastructure Projects From the Southwest</a:t>
            </a:r>
            <a:endParaRPr b="1" lang="en-US" sz="3200" strike="noStrike" u="none">
              <a:solidFill>
                <a:srgbClr val="993300"/>
              </a:solidFill>
              <a:effectLst/>
              <a:uFillTx/>
              <a:latin typeface="Arial Black"/>
            </a:endParaRPr>
          </a:p>
        </p:txBody>
      </p:sp>
      <p:sp>
        <p:nvSpPr>
          <p:cNvPr id="289" name=""/>
          <p:cNvSpPr/>
          <p:nvPr/>
        </p:nvSpPr>
        <p:spPr>
          <a:xfrm>
            <a:off x="1800" y="6521400"/>
            <a:ext cx="2428200" cy="2156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Source: Cambridge Energy Research Associates.</a:t>
            </a:r>
            <a:endParaRPr b="0" lang="en-US" sz="800" strike="noStrike" u="none">
              <a:solidFill>
                <a:srgbClr val="000000"/>
              </a:solidFill>
              <a:effectLst/>
              <a:uFillTx/>
              <a:latin typeface="Times New Roman"/>
            </a:endParaRPr>
          </a:p>
        </p:txBody>
      </p:sp>
      <p:pic>
        <p:nvPicPr>
          <p:cNvPr id="290" name="" descr=""/>
          <p:cNvPicPr/>
          <p:nvPr/>
        </p:nvPicPr>
        <p:blipFill>
          <a:blip r:embed="rId1"/>
          <a:stretch/>
        </p:blipFill>
        <p:spPr>
          <a:xfrm>
            <a:off x="343080" y="1566720"/>
            <a:ext cx="8534160" cy="381240"/>
          </a:xfrm>
          <a:prstGeom prst="rect">
            <a:avLst/>
          </a:prstGeom>
          <a:noFill/>
          <a:ln w="0">
            <a:noFill/>
          </a:ln>
        </p:spPr>
      </p:pic>
      <p:pic>
        <p:nvPicPr>
          <p:cNvPr id="291" name="" descr=""/>
          <p:cNvPicPr/>
          <p:nvPr/>
        </p:nvPicPr>
        <p:blipFill>
          <a:blip r:embed="rId2"/>
          <a:stretch/>
        </p:blipFill>
        <p:spPr>
          <a:xfrm>
            <a:off x="228600" y="2090880"/>
            <a:ext cx="8686800" cy="890280"/>
          </a:xfrm>
          <a:prstGeom prst="rect">
            <a:avLst/>
          </a:prstGeom>
          <a:noFill/>
          <a:ln w="0">
            <a:noFill/>
          </a:ln>
        </p:spPr>
      </p:pic>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C2D902CB-1DF9-43B2-94F5-92BE6AE13D57}" type="slidenum">
              <a:t>70</a:t>
            </a:fld>
          </a:p>
        </p:txBody>
      </p:sp>
    </p:spTree>
  </p:cSld>
  <p:transition>
    <p:cover dir="d"/>
  </p:transition>
</p:sld>
</file>

<file path=ppt/slides/slide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2" name="PlaceHolder 1"/>
          <p:cNvSpPr>
            <a:spLocks noGrp="1"/>
          </p:cNvSpPr>
          <p:nvPr>
            <p:ph type="title"/>
          </p:nvPr>
        </p:nvSpPr>
        <p:spPr>
          <a:xfrm>
            <a:off x="1371600" y="228240"/>
            <a:ext cx="777240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To Mexico</a:t>
            </a:r>
            <a:endParaRPr b="1" lang="en-US" sz="3200" strike="noStrike" u="none">
              <a:solidFill>
                <a:srgbClr val="993300"/>
              </a:solidFill>
              <a:effectLst/>
              <a:uFillTx/>
              <a:latin typeface="Arial Black"/>
            </a:endParaRPr>
          </a:p>
        </p:txBody>
      </p:sp>
      <p:sp>
        <p:nvSpPr>
          <p:cNvPr id="293" name=""/>
          <p:cNvSpPr/>
          <p:nvPr/>
        </p:nvSpPr>
        <p:spPr>
          <a:xfrm>
            <a:off x="1800" y="6521400"/>
            <a:ext cx="2428200" cy="2156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Source: Cambridge Energy Research Associates.</a:t>
            </a:r>
            <a:endParaRPr b="0" lang="en-US" sz="800" strike="noStrike" u="none">
              <a:solidFill>
                <a:srgbClr val="000000"/>
              </a:solidFill>
              <a:effectLst/>
              <a:uFillTx/>
              <a:latin typeface="Times New Roman"/>
            </a:endParaRPr>
          </a:p>
        </p:txBody>
      </p:sp>
      <p:pic>
        <p:nvPicPr>
          <p:cNvPr id="294" name="" descr=""/>
          <p:cNvPicPr/>
          <p:nvPr/>
        </p:nvPicPr>
        <p:blipFill>
          <a:blip r:embed="rId1"/>
          <a:stretch/>
        </p:blipFill>
        <p:spPr>
          <a:xfrm>
            <a:off x="343080" y="1566720"/>
            <a:ext cx="8534160" cy="381240"/>
          </a:xfrm>
          <a:prstGeom prst="rect">
            <a:avLst/>
          </a:prstGeom>
          <a:noFill/>
          <a:ln w="0">
            <a:noFill/>
          </a:ln>
        </p:spPr>
      </p:pic>
      <p:pic>
        <p:nvPicPr>
          <p:cNvPr id="295" name="" descr=""/>
          <p:cNvPicPr/>
          <p:nvPr/>
        </p:nvPicPr>
        <p:blipFill>
          <a:blip r:embed="rId2"/>
          <a:stretch/>
        </p:blipFill>
        <p:spPr>
          <a:xfrm>
            <a:off x="152280" y="2087640"/>
            <a:ext cx="8839440" cy="1293840"/>
          </a:xfrm>
          <a:prstGeom prst="rect">
            <a:avLst/>
          </a:prstGeom>
          <a:noFill/>
          <a:ln w="0">
            <a:noFill/>
          </a:ln>
        </p:spPr>
      </p:pic>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14D679DF-A88A-430B-8B82-E45B9FB3099C}" type="slidenum">
              <a:t>71</a:t>
            </a:fld>
          </a:p>
        </p:txBody>
      </p:sp>
    </p:spTree>
  </p:cSld>
  <p:transition>
    <p:cover dir="d"/>
  </p:transition>
</p:sld>
</file>

<file path=ppt/slides/slide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6" name="PlaceHolder 1"/>
          <p:cNvSpPr>
            <a:spLocks noGrp="1"/>
          </p:cNvSpPr>
          <p:nvPr>
            <p:ph type="title"/>
          </p:nvPr>
        </p:nvSpPr>
        <p:spPr>
          <a:xfrm>
            <a:off x="1371600" y="228240"/>
            <a:ext cx="777240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From Power River to Wind River Basins</a:t>
            </a:r>
            <a:endParaRPr b="1" lang="en-US" sz="3200" strike="noStrike" u="none">
              <a:solidFill>
                <a:srgbClr val="993300"/>
              </a:solidFill>
              <a:effectLst/>
              <a:uFillTx/>
              <a:latin typeface="Arial Black"/>
            </a:endParaRPr>
          </a:p>
        </p:txBody>
      </p:sp>
      <p:sp>
        <p:nvSpPr>
          <p:cNvPr id="297" name=""/>
          <p:cNvSpPr/>
          <p:nvPr/>
        </p:nvSpPr>
        <p:spPr>
          <a:xfrm>
            <a:off x="1800" y="6521400"/>
            <a:ext cx="2428200" cy="2156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Source: Cambridge Energy Research Associates.</a:t>
            </a:r>
            <a:endParaRPr b="0" lang="en-US" sz="800" strike="noStrike" u="none">
              <a:solidFill>
                <a:srgbClr val="000000"/>
              </a:solidFill>
              <a:effectLst/>
              <a:uFillTx/>
              <a:latin typeface="Times New Roman"/>
            </a:endParaRPr>
          </a:p>
        </p:txBody>
      </p:sp>
      <p:pic>
        <p:nvPicPr>
          <p:cNvPr id="298" name="" descr=""/>
          <p:cNvPicPr/>
          <p:nvPr/>
        </p:nvPicPr>
        <p:blipFill>
          <a:blip r:embed="rId1"/>
          <a:stretch/>
        </p:blipFill>
        <p:spPr>
          <a:xfrm>
            <a:off x="343080" y="1566720"/>
            <a:ext cx="8534160" cy="381240"/>
          </a:xfrm>
          <a:prstGeom prst="rect">
            <a:avLst/>
          </a:prstGeom>
          <a:noFill/>
          <a:ln w="0">
            <a:noFill/>
          </a:ln>
        </p:spPr>
      </p:pic>
      <p:pic>
        <p:nvPicPr>
          <p:cNvPr id="299" name="" descr=""/>
          <p:cNvPicPr/>
          <p:nvPr/>
        </p:nvPicPr>
        <p:blipFill>
          <a:blip r:embed="rId2"/>
          <a:stretch/>
        </p:blipFill>
        <p:spPr>
          <a:xfrm>
            <a:off x="95400" y="2044800"/>
            <a:ext cx="8915400" cy="1654200"/>
          </a:xfrm>
          <a:prstGeom prst="rect">
            <a:avLst/>
          </a:prstGeom>
          <a:noFill/>
          <a:ln w="0">
            <a:noFill/>
          </a:ln>
        </p:spPr>
      </p:pic>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5CE70676-1AAF-4892-AFD7-B024DFFC963A}" type="slidenum">
              <a:t>72</a:t>
            </a:fld>
          </a:p>
        </p:txBody>
      </p:sp>
    </p:spTree>
  </p:cSld>
  <p:transition>
    <p:cover dir="d"/>
  </p:transition>
</p:sld>
</file>

<file path=ppt/slides/slide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0" name="PlaceHolder 1"/>
          <p:cNvSpPr>
            <a:spLocks noGrp="1"/>
          </p:cNvSpPr>
          <p:nvPr>
            <p:ph type="title"/>
          </p:nvPr>
        </p:nvSpPr>
        <p:spPr>
          <a:xfrm>
            <a:off x="1143000" y="228240"/>
            <a:ext cx="777240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From Rockies</a:t>
            </a:r>
            <a:endParaRPr b="1" lang="en-US" sz="3200" strike="noStrike" u="none">
              <a:solidFill>
                <a:srgbClr val="993300"/>
              </a:solidFill>
              <a:effectLst/>
              <a:uFillTx/>
              <a:latin typeface="Arial Black"/>
            </a:endParaRPr>
          </a:p>
        </p:txBody>
      </p:sp>
      <p:sp>
        <p:nvSpPr>
          <p:cNvPr id="301" name=""/>
          <p:cNvSpPr/>
          <p:nvPr/>
        </p:nvSpPr>
        <p:spPr>
          <a:xfrm>
            <a:off x="1800" y="6521400"/>
            <a:ext cx="2428200" cy="2156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Source: Cambridge Energy Research Associates.</a:t>
            </a:r>
            <a:endParaRPr b="0" lang="en-US" sz="800" strike="noStrike" u="none">
              <a:solidFill>
                <a:srgbClr val="000000"/>
              </a:solidFill>
              <a:effectLst/>
              <a:uFillTx/>
              <a:latin typeface="Times New Roman"/>
            </a:endParaRPr>
          </a:p>
        </p:txBody>
      </p:sp>
      <p:pic>
        <p:nvPicPr>
          <p:cNvPr id="302" name="" descr=""/>
          <p:cNvPicPr/>
          <p:nvPr/>
        </p:nvPicPr>
        <p:blipFill>
          <a:blip r:embed="rId1"/>
          <a:stretch/>
        </p:blipFill>
        <p:spPr>
          <a:xfrm>
            <a:off x="343080" y="1566720"/>
            <a:ext cx="8534160" cy="381240"/>
          </a:xfrm>
          <a:prstGeom prst="rect">
            <a:avLst/>
          </a:prstGeom>
          <a:noFill/>
          <a:ln w="0">
            <a:noFill/>
          </a:ln>
        </p:spPr>
      </p:pic>
      <p:pic>
        <p:nvPicPr>
          <p:cNvPr id="303" name="" descr=""/>
          <p:cNvPicPr/>
          <p:nvPr/>
        </p:nvPicPr>
        <p:blipFill>
          <a:blip r:embed="rId2"/>
          <a:stretch/>
        </p:blipFill>
        <p:spPr>
          <a:xfrm>
            <a:off x="190440" y="2017800"/>
            <a:ext cx="8744040" cy="3085920"/>
          </a:xfrm>
          <a:prstGeom prst="rect">
            <a:avLst/>
          </a:prstGeom>
          <a:noFill/>
          <a:ln w="0">
            <a:noFill/>
          </a:ln>
        </p:spPr>
      </p:pic>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AF43CA2B-1F87-4717-9A19-784ED3D060C0}" type="slidenum">
              <a:t>73</a:t>
            </a:fld>
          </a:p>
        </p:txBody>
      </p:sp>
    </p:spTree>
  </p:cSld>
  <p:transition>
    <p:cover dir="d"/>
  </p:transition>
</p:sld>
</file>

<file path=ppt/slides/slide7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4" name="PlaceHolder 1"/>
          <p:cNvSpPr>
            <a:spLocks noGrp="1"/>
          </p:cNvSpPr>
          <p:nvPr>
            <p:ph type="title"/>
          </p:nvPr>
        </p:nvSpPr>
        <p:spPr>
          <a:xfrm>
            <a:off x="1371600" y="304560"/>
            <a:ext cx="777240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Serving Colorado</a:t>
            </a:r>
            <a:endParaRPr b="1" lang="en-US" sz="3200" strike="noStrike" u="none">
              <a:solidFill>
                <a:srgbClr val="993300"/>
              </a:solidFill>
              <a:effectLst/>
              <a:uFillTx/>
              <a:latin typeface="Arial Black"/>
            </a:endParaRPr>
          </a:p>
        </p:txBody>
      </p:sp>
      <p:sp>
        <p:nvSpPr>
          <p:cNvPr id="305" name=""/>
          <p:cNvSpPr/>
          <p:nvPr/>
        </p:nvSpPr>
        <p:spPr>
          <a:xfrm>
            <a:off x="1800" y="6521400"/>
            <a:ext cx="2428200" cy="2156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Source: Cambridge Energy Research Associates.</a:t>
            </a:r>
            <a:endParaRPr b="0" lang="en-US" sz="800" strike="noStrike" u="none">
              <a:solidFill>
                <a:srgbClr val="000000"/>
              </a:solidFill>
              <a:effectLst/>
              <a:uFillTx/>
              <a:latin typeface="Times New Roman"/>
            </a:endParaRPr>
          </a:p>
        </p:txBody>
      </p:sp>
      <p:pic>
        <p:nvPicPr>
          <p:cNvPr id="306" name="" descr=""/>
          <p:cNvPicPr/>
          <p:nvPr/>
        </p:nvPicPr>
        <p:blipFill>
          <a:blip r:embed="rId1"/>
          <a:stretch/>
        </p:blipFill>
        <p:spPr>
          <a:xfrm>
            <a:off x="343080" y="1566720"/>
            <a:ext cx="8534160" cy="381240"/>
          </a:xfrm>
          <a:prstGeom prst="rect">
            <a:avLst/>
          </a:prstGeom>
          <a:noFill/>
          <a:ln w="0">
            <a:noFill/>
          </a:ln>
        </p:spPr>
      </p:pic>
      <p:pic>
        <p:nvPicPr>
          <p:cNvPr id="307" name="" descr=""/>
          <p:cNvPicPr/>
          <p:nvPr/>
        </p:nvPicPr>
        <p:blipFill>
          <a:blip r:embed="rId2"/>
          <a:stretch/>
        </p:blipFill>
        <p:spPr>
          <a:xfrm>
            <a:off x="171360" y="2116080"/>
            <a:ext cx="8763120" cy="263520"/>
          </a:xfrm>
          <a:prstGeom prst="rect">
            <a:avLst/>
          </a:prstGeom>
          <a:noFill/>
          <a:ln w="0">
            <a:noFill/>
          </a:ln>
        </p:spPr>
      </p:pic>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DD9A248B-D0C9-4085-9CB4-4BBD5EDE77F4}" type="slidenum">
              <a:t>74</a:t>
            </a:fld>
          </a:p>
        </p:txBody>
      </p:sp>
    </p:spTree>
  </p:cSld>
  <p:transition>
    <p:cover dir="d"/>
  </p:transition>
</p:sld>
</file>

<file path=ppt/slides/slide7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8" name="PlaceHolder 1"/>
          <p:cNvSpPr>
            <a:spLocks noGrp="1"/>
          </p:cNvSpPr>
          <p:nvPr>
            <p:ph type="title"/>
          </p:nvPr>
        </p:nvSpPr>
        <p:spPr>
          <a:xfrm>
            <a:off x="1371600" y="304560"/>
            <a:ext cx="777240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Northwest</a:t>
            </a:r>
            <a:endParaRPr b="1" lang="en-US" sz="3200" strike="noStrike" u="none">
              <a:solidFill>
                <a:srgbClr val="993300"/>
              </a:solidFill>
              <a:effectLst/>
              <a:uFillTx/>
              <a:latin typeface="Arial Black"/>
            </a:endParaRPr>
          </a:p>
        </p:txBody>
      </p:sp>
      <p:sp>
        <p:nvSpPr>
          <p:cNvPr id="309" name=""/>
          <p:cNvSpPr/>
          <p:nvPr/>
        </p:nvSpPr>
        <p:spPr>
          <a:xfrm>
            <a:off x="1800" y="6521400"/>
            <a:ext cx="2428200" cy="2156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Source: Cambridge Energy Research Associates.</a:t>
            </a:r>
            <a:endParaRPr b="0" lang="en-US" sz="800" strike="noStrike" u="none">
              <a:solidFill>
                <a:srgbClr val="000000"/>
              </a:solidFill>
              <a:effectLst/>
              <a:uFillTx/>
              <a:latin typeface="Times New Roman"/>
            </a:endParaRPr>
          </a:p>
        </p:txBody>
      </p:sp>
      <p:pic>
        <p:nvPicPr>
          <p:cNvPr id="310" name="" descr=""/>
          <p:cNvPicPr/>
          <p:nvPr/>
        </p:nvPicPr>
        <p:blipFill>
          <a:blip r:embed="rId1"/>
          <a:stretch/>
        </p:blipFill>
        <p:spPr>
          <a:xfrm>
            <a:off x="343080" y="1566720"/>
            <a:ext cx="8534160" cy="381240"/>
          </a:xfrm>
          <a:prstGeom prst="rect">
            <a:avLst/>
          </a:prstGeom>
          <a:noFill/>
          <a:ln w="0">
            <a:noFill/>
          </a:ln>
        </p:spPr>
      </p:pic>
      <p:pic>
        <p:nvPicPr>
          <p:cNvPr id="311" name="" descr=""/>
          <p:cNvPicPr/>
          <p:nvPr/>
        </p:nvPicPr>
        <p:blipFill>
          <a:blip r:embed="rId2"/>
          <a:stretch/>
        </p:blipFill>
        <p:spPr>
          <a:xfrm>
            <a:off x="228600" y="2075040"/>
            <a:ext cx="8648640" cy="2268360"/>
          </a:xfrm>
          <a:prstGeom prst="rect">
            <a:avLst/>
          </a:prstGeom>
          <a:noFill/>
          <a:ln w="0">
            <a:noFill/>
          </a:ln>
        </p:spPr>
      </p:pic>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F9B8B11E-568C-4AB0-87B4-8950558EF918}" type="slidenum">
              <a:t>75</a:t>
            </a:fld>
          </a:p>
        </p:txBody>
      </p:sp>
    </p:spTree>
  </p:cSld>
  <p:transition>
    <p:cover dir="d"/>
  </p:transition>
</p:sld>
</file>

<file path=ppt/slides/slide7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12" name="PlaceHolder 1"/>
          <p:cNvSpPr>
            <a:spLocks noGrp="1"/>
          </p:cNvSpPr>
          <p:nvPr>
            <p:ph type="title"/>
          </p:nvPr>
        </p:nvSpPr>
        <p:spPr>
          <a:xfrm>
            <a:off x="1371600" y="228240"/>
            <a:ext cx="777240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California</a:t>
            </a:r>
            <a:endParaRPr b="1" lang="en-US" sz="3200" strike="noStrike" u="none">
              <a:solidFill>
                <a:srgbClr val="993300"/>
              </a:solidFill>
              <a:effectLst/>
              <a:uFillTx/>
              <a:latin typeface="Arial Black"/>
            </a:endParaRPr>
          </a:p>
        </p:txBody>
      </p:sp>
      <p:sp>
        <p:nvSpPr>
          <p:cNvPr id="313" name=""/>
          <p:cNvSpPr/>
          <p:nvPr/>
        </p:nvSpPr>
        <p:spPr>
          <a:xfrm>
            <a:off x="1800" y="6521400"/>
            <a:ext cx="2428200" cy="2156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Source: Cambridge Energy Research Associates.</a:t>
            </a:r>
            <a:endParaRPr b="0" lang="en-US" sz="800" strike="noStrike" u="none">
              <a:solidFill>
                <a:srgbClr val="000000"/>
              </a:solidFill>
              <a:effectLst/>
              <a:uFillTx/>
              <a:latin typeface="Times New Roman"/>
            </a:endParaRPr>
          </a:p>
        </p:txBody>
      </p:sp>
      <p:pic>
        <p:nvPicPr>
          <p:cNvPr id="314" name="" descr=""/>
          <p:cNvPicPr/>
          <p:nvPr/>
        </p:nvPicPr>
        <p:blipFill>
          <a:blip r:embed="rId1"/>
          <a:stretch/>
        </p:blipFill>
        <p:spPr>
          <a:xfrm>
            <a:off x="343080" y="1566720"/>
            <a:ext cx="8534160" cy="381240"/>
          </a:xfrm>
          <a:prstGeom prst="rect">
            <a:avLst/>
          </a:prstGeom>
          <a:noFill/>
          <a:ln w="0">
            <a:noFill/>
          </a:ln>
        </p:spPr>
      </p:pic>
      <p:pic>
        <p:nvPicPr>
          <p:cNvPr id="315" name="" descr=""/>
          <p:cNvPicPr/>
          <p:nvPr/>
        </p:nvPicPr>
        <p:blipFill>
          <a:blip r:embed="rId2"/>
          <a:stretch/>
        </p:blipFill>
        <p:spPr>
          <a:xfrm>
            <a:off x="209520" y="2104920"/>
            <a:ext cx="8686800" cy="135000"/>
          </a:xfrm>
          <a:prstGeom prst="rect">
            <a:avLst/>
          </a:prstGeom>
          <a:noFill/>
          <a:ln w="0">
            <a:noFill/>
          </a:ln>
        </p:spPr>
      </p:pic>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C6F48216-011D-47C4-B12F-200AA834F9FF}" type="slidenum">
              <a:t>76</a:t>
            </a:fld>
          </a:p>
        </p:txBody>
      </p:sp>
    </p:spTree>
  </p:cSld>
  <p:transition>
    <p:cover dir="d"/>
  </p:transition>
</p:sld>
</file>

<file path=ppt/slides/slide7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16" name="PlaceHolder 1"/>
          <p:cNvSpPr>
            <a:spLocks noGrp="1"/>
          </p:cNvSpPr>
          <p:nvPr>
            <p:ph type="title"/>
          </p:nvPr>
        </p:nvSpPr>
        <p:spPr>
          <a:xfrm>
            <a:off x="1371600" y="228240"/>
            <a:ext cx="777240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Western LNG</a:t>
            </a:r>
            <a:endParaRPr b="1" lang="en-US" sz="3200" strike="noStrike" u="none">
              <a:solidFill>
                <a:srgbClr val="993300"/>
              </a:solidFill>
              <a:effectLst/>
              <a:uFillTx/>
              <a:latin typeface="Arial Black"/>
            </a:endParaRPr>
          </a:p>
        </p:txBody>
      </p:sp>
      <p:sp>
        <p:nvSpPr>
          <p:cNvPr id="317" name=""/>
          <p:cNvSpPr/>
          <p:nvPr/>
        </p:nvSpPr>
        <p:spPr>
          <a:xfrm>
            <a:off x="1800" y="6521400"/>
            <a:ext cx="2428200" cy="2156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Source: Cambridge Energy Research Associates.</a:t>
            </a:r>
            <a:endParaRPr b="0" lang="en-US" sz="800" strike="noStrike" u="none">
              <a:solidFill>
                <a:srgbClr val="000000"/>
              </a:solidFill>
              <a:effectLst/>
              <a:uFillTx/>
              <a:latin typeface="Times New Roman"/>
            </a:endParaRPr>
          </a:p>
        </p:txBody>
      </p:sp>
      <p:pic>
        <p:nvPicPr>
          <p:cNvPr id="318" name="" descr=""/>
          <p:cNvPicPr/>
          <p:nvPr/>
        </p:nvPicPr>
        <p:blipFill>
          <a:blip r:embed="rId1"/>
          <a:stretch/>
        </p:blipFill>
        <p:spPr>
          <a:xfrm>
            <a:off x="343080" y="1566720"/>
            <a:ext cx="8534160" cy="381240"/>
          </a:xfrm>
          <a:prstGeom prst="rect">
            <a:avLst/>
          </a:prstGeom>
          <a:noFill/>
          <a:ln w="0">
            <a:noFill/>
          </a:ln>
        </p:spPr>
      </p:pic>
      <p:pic>
        <p:nvPicPr>
          <p:cNvPr id="319" name="" descr=""/>
          <p:cNvPicPr/>
          <p:nvPr/>
        </p:nvPicPr>
        <p:blipFill>
          <a:blip r:embed="rId2"/>
          <a:stretch/>
        </p:blipFill>
        <p:spPr>
          <a:xfrm>
            <a:off x="133200" y="2055960"/>
            <a:ext cx="8839440" cy="266400"/>
          </a:xfrm>
          <a:prstGeom prst="rect">
            <a:avLst/>
          </a:prstGeom>
          <a:noFill/>
          <a:ln w="0">
            <a:noFill/>
          </a:ln>
        </p:spPr>
      </p:pic>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3EB3449B-71E2-4782-B793-37A85453A6B8}" type="slidenum">
              <a:t>77</a:t>
            </a:fld>
          </a:p>
        </p:txBody>
      </p:sp>
    </p:spTree>
  </p:cSld>
  <p:transition>
    <p:cover dir="d"/>
  </p:transition>
</p:sld>
</file>

<file path=ppt/slides/slide7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20" name="PlaceHolder 1"/>
          <p:cNvSpPr>
            <a:spLocks noGrp="1"/>
          </p:cNvSpPr>
          <p:nvPr>
            <p:ph type="title"/>
          </p:nvPr>
        </p:nvSpPr>
        <p:spPr>
          <a:xfrm>
            <a:off x="1447920" y="0"/>
            <a:ext cx="7696080" cy="14241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Proposed Coal Projects</a:t>
            </a:r>
            <a:endParaRPr b="1" lang="en-US" sz="3200" strike="noStrike" u="none">
              <a:solidFill>
                <a:srgbClr val="993300"/>
              </a:solidFill>
              <a:effectLst/>
              <a:uFillTx/>
              <a:latin typeface="Arial Black"/>
            </a:endParaRPr>
          </a:p>
        </p:txBody>
      </p:sp>
      <p:sp>
        <p:nvSpPr>
          <p:cNvPr id="321" name="PlaceHolder 2"/>
          <p:cNvSpPr>
            <a:spLocks noGrp="1"/>
          </p:cNvSpPr>
          <p:nvPr>
            <p:ph/>
          </p:nvPr>
        </p:nvSpPr>
        <p:spPr>
          <a:xfrm>
            <a:off x="152280" y="1600200"/>
            <a:ext cx="8763120" cy="4648320"/>
          </a:xfrm>
          <a:prstGeom prst="rect">
            <a:avLst/>
          </a:prstGeom>
          <a:noFill/>
          <a:ln w="0">
            <a:noFill/>
          </a:ln>
        </p:spPr>
        <p:txBody>
          <a:bodyPr lIns="90000" rIns="90000" tIns="46800" bIns="46800" anchor="t">
            <a:normAutofit fontScale="92500" lnSpcReduction="9999"/>
          </a:bodyPr>
          <a:p>
            <a:pPr marL="235080" indent="-235080">
              <a:spcAft>
                <a:spcPts val="337"/>
              </a:spcAft>
              <a:buNone/>
              <a:tabLst>
                <a:tab algn="l" pos="0"/>
                <a:tab algn="l" pos="3197160"/>
                <a:tab algn="r" pos="4632480"/>
                <a:tab algn="ctr" pos="5832360"/>
                <a:tab algn="ctr" pos="7711920"/>
                <a:tab algn="l" pos="8229600"/>
                <a:tab algn="l" pos="9144000"/>
                <a:tab algn="l" pos="10058400"/>
              </a:tabLst>
            </a:pP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Operating</a:t>
            </a:r>
            <a:endParaRPr b="1" lang="en-US" sz="1800" strike="noStrike" u="none">
              <a:solidFill>
                <a:srgbClr val="000000"/>
              </a:solidFill>
              <a:effectLst/>
              <a:uFillTx/>
              <a:latin typeface="Arial"/>
            </a:endParaRPr>
          </a:p>
          <a:p>
            <a:pPr marL="235080" indent="-235080">
              <a:spcAft>
                <a:spcPts val="337"/>
              </a:spcAft>
              <a:buNone/>
              <a:tabLst>
                <a:tab algn="l" pos="0"/>
                <a:tab algn="l" pos="3197160"/>
                <a:tab algn="r" pos="4632480"/>
                <a:tab algn="ctr" pos="5832360"/>
                <a:tab algn="ctr" pos="7711920"/>
                <a:tab algn="l" pos="8229600"/>
                <a:tab algn="l" pos="9144000"/>
                <a:tab algn="l" pos="10058400"/>
              </a:tabLst>
            </a:pPr>
            <a:r>
              <a:rPr b="1" lang="en-US" sz="1800" strike="noStrike" u="sng">
                <a:solidFill>
                  <a:srgbClr val="000000"/>
                </a:solidFill>
                <a:effectLst/>
                <a:uFillTx/>
                <a:latin typeface="Arial"/>
              </a:rPr>
              <a:t>Developer/Owner</a:t>
            </a:r>
            <a:r>
              <a:rPr b="1" lang="en-US" sz="1800" strike="noStrike" u="sng">
                <a:solidFill>
                  <a:srgbClr val="000000"/>
                </a:solidFill>
                <a:effectLst/>
                <a:uFillTx/>
                <a:latin typeface="Arial"/>
              </a:rPr>
              <a:t>	</a:t>
            </a:r>
            <a:r>
              <a:rPr b="1" lang="en-US" sz="1800" strike="noStrike" u="sng">
                <a:solidFill>
                  <a:srgbClr val="000000"/>
                </a:solidFill>
                <a:effectLst/>
                <a:uFillTx/>
                <a:latin typeface="Arial"/>
              </a:rPr>
              <a:t>State </a:t>
            </a:r>
            <a:r>
              <a:rPr b="1" lang="en-US" sz="1800" strike="noStrike" u="sng">
                <a:solidFill>
                  <a:srgbClr val="000000"/>
                </a:solidFill>
                <a:effectLst/>
                <a:uFillTx/>
                <a:latin typeface="Arial"/>
              </a:rPr>
              <a:t>	</a:t>
            </a:r>
            <a:r>
              <a:rPr b="1" lang="en-US" sz="1800" strike="noStrike" u="sng">
                <a:solidFill>
                  <a:srgbClr val="000000"/>
                </a:solidFill>
                <a:effectLst/>
                <a:uFillTx/>
                <a:latin typeface="Arial"/>
              </a:rPr>
              <a:t>MW </a:t>
            </a:r>
            <a:r>
              <a:rPr b="1" lang="en-US" sz="1800" strike="noStrike" u="sng">
                <a:solidFill>
                  <a:srgbClr val="000000"/>
                </a:solidFill>
                <a:effectLst/>
                <a:uFillTx/>
                <a:latin typeface="Arial"/>
              </a:rPr>
              <a:t>	</a:t>
            </a:r>
            <a:r>
              <a:rPr b="1" lang="en-US" sz="1800" strike="noStrike" u="sng">
                <a:solidFill>
                  <a:srgbClr val="000000"/>
                </a:solidFill>
                <a:effectLst/>
                <a:uFillTx/>
                <a:latin typeface="Arial"/>
              </a:rPr>
              <a:t>Status</a:t>
            </a:r>
            <a:r>
              <a:rPr b="1" lang="en-US" sz="1800" strike="noStrike" u="sng">
                <a:solidFill>
                  <a:srgbClr val="000000"/>
                </a:solidFill>
                <a:effectLst/>
                <a:uFillTx/>
                <a:latin typeface="Arial"/>
              </a:rPr>
              <a:t>	</a:t>
            </a:r>
            <a:r>
              <a:rPr b="1" lang="en-US" sz="1800" strike="noStrike" u="sng">
                <a:solidFill>
                  <a:srgbClr val="000000"/>
                </a:solidFill>
                <a:effectLst/>
                <a:uFillTx/>
                <a:latin typeface="Arial"/>
              </a:rPr>
              <a:t>Date</a:t>
            </a:r>
            <a:r>
              <a:rPr b="1" lang="en-US" sz="1800" strike="noStrike" u="none">
                <a:solidFill>
                  <a:srgbClr val="000000"/>
                </a:solidFill>
                <a:effectLst/>
                <a:uFillTx/>
                <a:latin typeface="Arial"/>
              </a:rPr>
              <a:t>	</a:t>
            </a:r>
            <a:endParaRPr b="1" lang="en-US" sz="1800" strike="noStrike" u="none">
              <a:solidFill>
                <a:srgbClr val="000000"/>
              </a:solidFill>
              <a:effectLst/>
              <a:uFillTx/>
              <a:latin typeface="Arial"/>
            </a:endParaRPr>
          </a:p>
          <a:p>
            <a:pPr marL="235080" indent="-235080">
              <a:spcAft>
                <a:spcPts val="337"/>
              </a:spcAft>
              <a:buNone/>
              <a:tabLst>
                <a:tab algn="l" pos="0"/>
                <a:tab algn="l" pos="3197160"/>
                <a:tab algn="r" pos="4632480"/>
                <a:tab algn="ctr" pos="5832360"/>
                <a:tab algn="ctr" pos="7711920"/>
                <a:tab algn="l" pos="8229600"/>
                <a:tab algn="l" pos="9144000"/>
                <a:tab algn="l" pos="10058400"/>
              </a:tabLst>
            </a:pPr>
            <a:r>
              <a:rPr b="0" lang="en-US" sz="1800" strike="noStrike" u="none">
                <a:solidFill>
                  <a:srgbClr val="000000"/>
                </a:solidFill>
                <a:effectLst/>
                <a:uFillTx/>
                <a:latin typeface="Arial"/>
              </a:rPr>
              <a:t>Kansas City Power &amp; Light</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MO</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540</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Under construction</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2001</a:t>
            </a:r>
            <a:r>
              <a:rPr b="0" lang="en-US" sz="1800" strike="noStrike" u="none">
                <a:solidFill>
                  <a:srgbClr val="000000"/>
                </a:solidFill>
                <a:effectLst/>
                <a:uFillTx/>
                <a:latin typeface="Arial"/>
              </a:rPr>
              <a:t>	</a:t>
            </a:r>
            <a:endParaRPr b="1" lang="en-US" sz="1800" strike="noStrike" u="none">
              <a:solidFill>
                <a:srgbClr val="000000"/>
              </a:solidFill>
              <a:effectLst/>
              <a:uFillTx/>
              <a:latin typeface="Arial"/>
            </a:endParaRPr>
          </a:p>
          <a:p>
            <a:pPr marL="235080" indent="-235080">
              <a:spcAft>
                <a:spcPts val="337"/>
              </a:spcAft>
              <a:buNone/>
              <a:tabLst>
                <a:tab algn="l" pos="0"/>
                <a:tab algn="l" pos="3197160"/>
                <a:tab algn="r" pos="4632480"/>
                <a:tab algn="ctr" pos="5832360"/>
                <a:tab algn="ctr" pos="7711920"/>
                <a:tab algn="l" pos="8229600"/>
                <a:tab algn="l" pos="9144000"/>
                <a:tab algn="l" pos="10058400"/>
              </a:tabLst>
            </a:pPr>
            <a:r>
              <a:rPr b="0" lang="en-US" sz="1800" strike="noStrike" u="none">
                <a:solidFill>
                  <a:srgbClr val="000000"/>
                </a:solidFill>
                <a:effectLst/>
                <a:uFillTx/>
                <a:latin typeface="Arial"/>
              </a:rPr>
              <a:t>Tractebel  Power</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MS</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440</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Under construction</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2001</a:t>
            </a:r>
            <a:r>
              <a:rPr b="0" lang="en-US" sz="1800" strike="noStrike" u="none">
                <a:solidFill>
                  <a:srgbClr val="000000"/>
                </a:solidFill>
                <a:effectLst/>
                <a:uFillTx/>
                <a:latin typeface="Arial"/>
              </a:rPr>
              <a:t>	</a:t>
            </a:r>
            <a:endParaRPr b="1" lang="en-US" sz="1800" strike="noStrike" u="none">
              <a:solidFill>
                <a:srgbClr val="000000"/>
              </a:solidFill>
              <a:effectLst/>
              <a:uFillTx/>
              <a:latin typeface="Arial"/>
            </a:endParaRPr>
          </a:p>
          <a:p>
            <a:pPr marL="235080" indent="-235080">
              <a:spcAft>
                <a:spcPts val="337"/>
              </a:spcAft>
              <a:buNone/>
              <a:tabLst>
                <a:tab algn="l" pos="0"/>
                <a:tab algn="l" pos="3197160"/>
                <a:tab algn="r" pos="4632480"/>
                <a:tab algn="ctr" pos="5832360"/>
                <a:tab algn="ctr" pos="7711920"/>
                <a:tab algn="l" pos="8229600"/>
                <a:tab algn="l" pos="9144000"/>
                <a:tab algn="l" pos="10058400"/>
              </a:tabLst>
            </a:pPr>
            <a:r>
              <a:rPr b="0" lang="en-US" sz="1800" strike="noStrike" u="none">
                <a:solidFill>
                  <a:srgbClr val="000000"/>
                </a:solidFill>
                <a:effectLst/>
                <a:uFillTx/>
                <a:latin typeface="Arial"/>
              </a:rPr>
              <a:t>Black Hills Generation</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WY</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80</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Under construction</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2003</a:t>
            </a:r>
            <a:r>
              <a:rPr b="0" lang="en-US" sz="1800" strike="noStrike" u="none">
                <a:solidFill>
                  <a:srgbClr val="000000"/>
                </a:solidFill>
                <a:effectLst/>
                <a:uFillTx/>
                <a:latin typeface="Arial"/>
              </a:rPr>
              <a:t>	</a:t>
            </a:r>
            <a:endParaRPr b="1" lang="en-US" sz="1800" strike="noStrike" u="none">
              <a:solidFill>
                <a:srgbClr val="000000"/>
              </a:solidFill>
              <a:effectLst/>
              <a:uFillTx/>
              <a:latin typeface="Arial"/>
            </a:endParaRPr>
          </a:p>
          <a:p>
            <a:pPr marL="235080" indent="-235080">
              <a:spcAft>
                <a:spcPts val="337"/>
              </a:spcAft>
              <a:buNone/>
              <a:tabLst>
                <a:tab algn="l" pos="0"/>
                <a:tab algn="l" pos="3197160"/>
                <a:tab algn="r" pos="4632480"/>
                <a:tab algn="ctr" pos="5832360"/>
                <a:tab algn="ctr" pos="7711920"/>
                <a:tab algn="l" pos="8229600"/>
                <a:tab algn="l" pos="9144000"/>
                <a:tab algn="l" pos="10058400"/>
              </a:tabLst>
            </a:pPr>
            <a:r>
              <a:rPr b="0" lang="en-US" sz="1800" strike="noStrike" u="none">
                <a:solidFill>
                  <a:srgbClr val="000000"/>
                </a:solidFill>
                <a:effectLst/>
                <a:uFillTx/>
                <a:latin typeface="Arial"/>
              </a:rPr>
              <a:t>Lakeland Electric</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FL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120</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Proposed</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2002</a:t>
            </a:r>
            <a:r>
              <a:rPr b="0" lang="en-US" sz="1800" strike="noStrike" u="none">
                <a:solidFill>
                  <a:srgbClr val="000000"/>
                </a:solidFill>
                <a:effectLst/>
                <a:uFillTx/>
                <a:latin typeface="Arial"/>
              </a:rPr>
              <a:t>	</a:t>
            </a:r>
            <a:endParaRPr b="1" lang="en-US" sz="1800" strike="noStrike" u="none">
              <a:solidFill>
                <a:srgbClr val="000000"/>
              </a:solidFill>
              <a:effectLst/>
              <a:uFillTx/>
              <a:latin typeface="Arial"/>
            </a:endParaRPr>
          </a:p>
          <a:p>
            <a:pPr marL="235080" indent="-235080">
              <a:spcAft>
                <a:spcPts val="337"/>
              </a:spcAft>
              <a:buNone/>
              <a:tabLst>
                <a:tab algn="l" pos="0"/>
                <a:tab algn="l" pos="3197160"/>
                <a:tab algn="r" pos="4632480"/>
                <a:tab algn="ctr" pos="5832360"/>
                <a:tab algn="ctr" pos="7711920"/>
                <a:tab algn="l" pos="8229600"/>
                <a:tab algn="l" pos="9144000"/>
                <a:tab algn="l" pos="10058400"/>
              </a:tabLst>
            </a:pPr>
            <a:r>
              <a:rPr b="0" lang="en-US" sz="1800" strike="noStrike" u="none">
                <a:solidFill>
                  <a:srgbClr val="000000"/>
                </a:solidFill>
                <a:effectLst/>
                <a:uFillTx/>
                <a:latin typeface="Arial"/>
              </a:rPr>
              <a:t>Global Energy</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KY</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400</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Proposed</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2002</a:t>
            </a:r>
            <a:r>
              <a:rPr b="0" lang="en-US" sz="1800" strike="noStrike" u="none">
                <a:solidFill>
                  <a:srgbClr val="000000"/>
                </a:solidFill>
                <a:effectLst/>
                <a:uFillTx/>
                <a:latin typeface="Arial"/>
              </a:rPr>
              <a:t>	</a:t>
            </a:r>
            <a:endParaRPr b="1" lang="en-US" sz="1800" strike="noStrike" u="none">
              <a:solidFill>
                <a:srgbClr val="000000"/>
              </a:solidFill>
              <a:effectLst/>
              <a:uFillTx/>
              <a:latin typeface="Arial"/>
            </a:endParaRPr>
          </a:p>
          <a:p>
            <a:pPr marL="235080" indent="-235080">
              <a:spcAft>
                <a:spcPts val="337"/>
              </a:spcAft>
              <a:buNone/>
              <a:tabLst>
                <a:tab algn="l" pos="0"/>
                <a:tab algn="l" pos="3197160"/>
                <a:tab algn="r" pos="4632480"/>
                <a:tab algn="ctr" pos="5832360"/>
                <a:tab algn="ctr" pos="7711920"/>
                <a:tab algn="l" pos="8229600"/>
                <a:tab algn="l" pos="9144000"/>
                <a:tab algn="l" pos="10058400"/>
              </a:tabLst>
            </a:pPr>
            <a:r>
              <a:rPr b="0" lang="en-US" sz="1800" strike="noStrike" u="none">
                <a:solidFill>
                  <a:srgbClr val="000000"/>
                </a:solidFill>
                <a:effectLst/>
                <a:uFillTx/>
                <a:latin typeface="Arial"/>
              </a:rPr>
              <a:t>Global Energy</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OH</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540</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Proposed</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2002</a:t>
            </a:r>
            <a:r>
              <a:rPr b="0" lang="en-US" sz="1800" strike="noStrike" u="none">
                <a:solidFill>
                  <a:srgbClr val="000000"/>
                </a:solidFill>
                <a:effectLst/>
                <a:uFillTx/>
                <a:latin typeface="Arial"/>
              </a:rPr>
              <a:t>	</a:t>
            </a:r>
            <a:endParaRPr b="1" lang="en-US" sz="1800" strike="noStrike" u="none">
              <a:solidFill>
                <a:srgbClr val="000000"/>
              </a:solidFill>
              <a:effectLst/>
              <a:uFillTx/>
              <a:latin typeface="Arial"/>
            </a:endParaRPr>
          </a:p>
          <a:p>
            <a:pPr marL="235080" indent="-235080">
              <a:spcAft>
                <a:spcPts val="337"/>
              </a:spcAft>
              <a:buNone/>
              <a:tabLst>
                <a:tab algn="l" pos="0"/>
                <a:tab algn="l" pos="3197160"/>
                <a:tab algn="r" pos="4632480"/>
                <a:tab algn="ctr" pos="5832360"/>
                <a:tab algn="ctr" pos="7711920"/>
                <a:tab algn="l" pos="8229600"/>
                <a:tab algn="l" pos="9144000"/>
                <a:tab algn="l" pos="10058400"/>
              </a:tabLst>
            </a:pPr>
            <a:r>
              <a:rPr b="0" lang="en-US" sz="1800" strike="noStrike" u="none">
                <a:solidFill>
                  <a:srgbClr val="000000"/>
                </a:solidFill>
                <a:effectLst/>
                <a:uFillTx/>
                <a:latin typeface="Arial"/>
              </a:rPr>
              <a:t>Southern Illinois Power Coop</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IL</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120</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Proposed</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2003</a:t>
            </a:r>
            <a:r>
              <a:rPr b="0" lang="en-US" sz="1800" strike="noStrike" u="none">
                <a:solidFill>
                  <a:srgbClr val="000000"/>
                </a:solidFill>
                <a:effectLst/>
                <a:uFillTx/>
                <a:latin typeface="Arial"/>
              </a:rPr>
              <a:t>	</a:t>
            </a:r>
            <a:endParaRPr b="1" lang="en-US" sz="1800" strike="noStrike" u="none">
              <a:solidFill>
                <a:srgbClr val="000000"/>
              </a:solidFill>
              <a:effectLst/>
              <a:uFillTx/>
              <a:latin typeface="Arial"/>
            </a:endParaRPr>
          </a:p>
          <a:p>
            <a:pPr marL="235080" indent="-235080">
              <a:spcAft>
                <a:spcPts val="337"/>
              </a:spcAft>
              <a:buNone/>
              <a:tabLst>
                <a:tab algn="l" pos="0"/>
                <a:tab algn="l" pos="3197160"/>
                <a:tab algn="r" pos="4632480"/>
                <a:tab algn="ctr" pos="5832360"/>
                <a:tab algn="ctr" pos="7711920"/>
                <a:tab algn="l" pos="8229600"/>
                <a:tab algn="l" pos="9144000"/>
                <a:tab algn="l" pos="10058400"/>
              </a:tabLst>
            </a:pPr>
            <a:r>
              <a:rPr b="0" lang="en-US" sz="1800" strike="noStrike" u="none">
                <a:solidFill>
                  <a:srgbClr val="000000"/>
                </a:solidFill>
                <a:effectLst/>
                <a:uFillTx/>
                <a:latin typeface="Arial"/>
              </a:rPr>
              <a:t>EnviroPower LLC</a:t>
            </a:r>
            <a:endParaRPr b="1" lang="en-US" sz="1800" strike="noStrike" u="none">
              <a:solidFill>
                <a:srgbClr val="000000"/>
              </a:solidFill>
              <a:effectLst/>
              <a:uFillTx/>
              <a:latin typeface="Arial"/>
            </a:endParaRPr>
          </a:p>
          <a:p>
            <a:pPr marL="235080" indent="-235080">
              <a:spcAft>
                <a:spcPts val="337"/>
              </a:spcAft>
              <a:buNone/>
              <a:tabLst>
                <a:tab algn="l" pos="0"/>
                <a:tab algn="l" pos="3197160"/>
                <a:tab algn="r" pos="4632480"/>
                <a:tab algn="ctr" pos="5832360"/>
                <a:tab algn="ctr" pos="7711920"/>
                <a:tab algn="l" pos="8229600"/>
                <a:tab algn="l" pos="9144000"/>
                <a:tab algn="l" pos="10058400"/>
              </a:tabLst>
            </a:pP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(Kentucky Mountain Power)</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KY</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500</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Proposed</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2003</a:t>
            </a:r>
            <a:r>
              <a:rPr b="0" lang="en-US" sz="1800" strike="noStrike" u="none">
                <a:solidFill>
                  <a:srgbClr val="000000"/>
                </a:solidFill>
                <a:effectLst/>
                <a:uFillTx/>
                <a:latin typeface="Arial"/>
              </a:rPr>
              <a:t>	</a:t>
            </a:r>
            <a:endParaRPr b="1" lang="en-US" sz="1800" strike="noStrike" u="none">
              <a:solidFill>
                <a:srgbClr val="000000"/>
              </a:solidFill>
              <a:effectLst/>
              <a:uFillTx/>
              <a:latin typeface="Arial"/>
            </a:endParaRPr>
          </a:p>
          <a:p>
            <a:pPr marL="235080" indent="-235080">
              <a:spcAft>
                <a:spcPts val="337"/>
              </a:spcAft>
              <a:buNone/>
              <a:tabLst>
                <a:tab algn="l" pos="0"/>
                <a:tab algn="l" pos="3197160"/>
                <a:tab algn="r" pos="4632480"/>
                <a:tab algn="ctr" pos="5832360"/>
                <a:tab algn="ctr" pos="7711920"/>
                <a:tab algn="l" pos="8229600"/>
                <a:tab algn="l" pos="9144000"/>
                <a:tab algn="l" pos="10058400"/>
              </a:tabLst>
            </a:pPr>
            <a:r>
              <a:rPr b="0" lang="en-US" sz="1800" strike="noStrike" u="none">
                <a:solidFill>
                  <a:srgbClr val="000000"/>
                </a:solidFill>
                <a:effectLst/>
                <a:uFillTx/>
                <a:latin typeface="Arial"/>
              </a:rPr>
              <a:t>North American Power Group</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WY</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250</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Proposed</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2003</a:t>
            </a:r>
            <a:r>
              <a:rPr b="0" lang="en-US" sz="1800" strike="noStrike" u="none">
                <a:solidFill>
                  <a:srgbClr val="000000"/>
                </a:solidFill>
                <a:effectLst/>
                <a:uFillTx/>
                <a:latin typeface="Arial"/>
              </a:rPr>
              <a:t>	</a:t>
            </a:r>
            <a:endParaRPr b="1" lang="en-US" sz="1800" strike="noStrike" u="none">
              <a:solidFill>
                <a:srgbClr val="000000"/>
              </a:solidFill>
              <a:effectLst/>
              <a:uFillTx/>
              <a:latin typeface="Arial"/>
            </a:endParaRPr>
          </a:p>
          <a:p>
            <a:pPr marL="235080" indent="-235080">
              <a:spcAft>
                <a:spcPts val="337"/>
              </a:spcAft>
              <a:buNone/>
              <a:tabLst>
                <a:tab algn="l" pos="0"/>
                <a:tab algn="l" pos="3197160"/>
                <a:tab algn="r" pos="4632480"/>
                <a:tab algn="ctr" pos="5832360"/>
                <a:tab algn="ctr" pos="7711920"/>
                <a:tab algn="l" pos="8229600"/>
                <a:tab algn="l" pos="9144000"/>
                <a:tab algn="l" pos="10058400"/>
              </a:tabLst>
            </a:pPr>
            <a:r>
              <a:rPr b="0" lang="en-US" sz="1800" strike="noStrike" u="none">
                <a:solidFill>
                  <a:srgbClr val="000000"/>
                </a:solidFill>
                <a:effectLst/>
                <a:uFillTx/>
                <a:latin typeface="Arial"/>
              </a:rPr>
              <a:t>Lakeland Electric</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FL</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230</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Proposed</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2004</a:t>
            </a:r>
            <a:r>
              <a:rPr b="0" lang="en-US" sz="1800" strike="noStrike" u="none">
                <a:solidFill>
                  <a:srgbClr val="000000"/>
                </a:solidFill>
                <a:effectLst/>
                <a:uFillTx/>
                <a:latin typeface="Arial"/>
              </a:rPr>
              <a:t>	</a:t>
            </a:r>
            <a:endParaRPr b="1" lang="en-US" sz="1800" strike="noStrike" u="none">
              <a:solidFill>
                <a:srgbClr val="000000"/>
              </a:solidFill>
              <a:effectLst/>
              <a:uFillTx/>
              <a:latin typeface="Arial"/>
            </a:endParaRPr>
          </a:p>
          <a:p>
            <a:pPr marL="235080" indent="-235080">
              <a:spcAft>
                <a:spcPts val="337"/>
              </a:spcAft>
              <a:buNone/>
              <a:tabLst>
                <a:tab algn="l" pos="0"/>
                <a:tab algn="l" pos="3197160"/>
                <a:tab algn="r" pos="4632480"/>
                <a:tab algn="ctr" pos="5832360"/>
                <a:tab algn="ctr" pos="7711920"/>
                <a:tab algn="l" pos="8229600"/>
                <a:tab algn="l" pos="9144000"/>
                <a:tab algn="l" pos="10058400"/>
              </a:tabLst>
            </a:pPr>
            <a:r>
              <a:rPr b="0" lang="en-US" sz="1800" strike="noStrike" u="none">
                <a:solidFill>
                  <a:srgbClr val="000000"/>
                </a:solidFill>
                <a:effectLst/>
                <a:uFillTx/>
                <a:latin typeface="Arial"/>
              </a:rPr>
              <a:t>US Department of Energy/</a:t>
            </a:r>
            <a:br>
              <a:rPr sz="1800"/>
            </a:br>
            <a:r>
              <a:rPr b="0" lang="en-US" sz="1800" strike="noStrike" u="none">
                <a:solidFill>
                  <a:srgbClr val="000000"/>
                </a:solidFill>
                <a:effectLst/>
                <a:uFillTx/>
                <a:latin typeface="Arial"/>
              </a:rPr>
              <a:t>Corn Belt Energy</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IL</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91</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Proposed</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2004</a:t>
            </a:r>
            <a:r>
              <a:rPr b="0" lang="en-US" sz="1800" strike="noStrike" u="none">
                <a:solidFill>
                  <a:srgbClr val="000000"/>
                </a:solidFill>
                <a:effectLst/>
                <a:uFillTx/>
                <a:latin typeface="Arial"/>
              </a:rPr>
              <a:t>	</a:t>
            </a:r>
            <a:endParaRPr b="1" lang="en-US" sz="1800" strike="noStrike" u="none">
              <a:solidFill>
                <a:srgbClr val="000000"/>
              </a:solidFill>
              <a:effectLst/>
              <a:uFillTx/>
              <a:latin typeface="Arial"/>
            </a:endParaRPr>
          </a:p>
        </p:txBody>
      </p:sp>
      <p:sp>
        <p:nvSpPr>
          <p:cNvPr id="322" name=""/>
          <p:cNvSpPr/>
          <p:nvPr/>
        </p:nvSpPr>
        <p:spPr>
          <a:xfrm>
            <a:off x="60480" y="6613560"/>
            <a:ext cx="2428200" cy="2156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Source: Cambridge Energy Research Associates.</a:t>
            </a:r>
            <a:endParaRPr b="0" lang="en-US" sz="800" strike="noStrike" u="none">
              <a:solidFill>
                <a:srgbClr val="000000"/>
              </a:solidFill>
              <a:effectLst/>
              <a:uFillTx/>
              <a:latin typeface="Times New Roman"/>
            </a:endParaRPr>
          </a:p>
        </p:txBody>
      </p:sp>
      <p:sp>
        <p:nvSpPr>
          <p:cNvPr id="4" name="PlaceHolder 3"/>
          <p:cNvSpPr>
            <a:spLocks noGrp="1"/>
          </p:cNvSpPr>
          <p:nvPr>
            <p:ph type="ftr" idx="1"/>
          </p:nvPr>
        </p:nvSpPr>
        <p:spPr/>
        <p:txBody>
          <a:bodyPr/>
          <a:p>
            <a:r>
              <a:t>we_RT_042601</a:t>
            </a:r>
          </a:p>
        </p:txBody>
      </p:sp>
      <p:sp>
        <p:nvSpPr>
          <p:cNvPr id="5" name="PlaceHolder 4"/>
          <p:cNvSpPr>
            <a:spLocks noGrp="1"/>
          </p:cNvSpPr>
          <p:nvPr>
            <p:ph type="sldNum" idx="2"/>
          </p:nvPr>
        </p:nvSpPr>
        <p:spPr/>
        <p:txBody>
          <a:bodyPr/>
          <a:p>
            <a:fld id="{EAD33440-0CFB-4461-B05C-8A7005795E04}" type="slidenum">
              <a:t>78</a:t>
            </a:fld>
          </a:p>
        </p:txBody>
      </p:sp>
    </p:spTree>
  </p:cSld>
  <p:transition>
    <p:cover dir="d"/>
  </p:transition>
</p:sld>
</file>

<file path=ppt/slides/slide7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23" name="PlaceHolder 1"/>
          <p:cNvSpPr>
            <a:spLocks noGrp="1"/>
          </p:cNvSpPr>
          <p:nvPr>
            <p:ph type="title"/>
          </p:nvPr>
        </p:nvSpPr>
        <p:spPr>
          <a:xfrm>
            <a:off x="1447920" y="0"/>
            <a:ext cx="7696080" cy="14241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Proposed Coal Projects </a:t>
            </a:r>
            <a:r>
              <a:rPr b="0" lang="en-US" sz="2000" strike="noStrike" u="none">
                <a:solidFill>
                  <a:srgbClr val="993300"/>
                </a:solidFill>
                <a:effectLst/>
                <a:uFillTx/>
                <a:latin typeface="Arial Black"/>
              </a:rPr>
              <a:t>(continued)</a:t>
            </a:r>
            <a:endParaRPr b="1" lang="en-US" sz="2000" strike="noStrike" u="none">
              <a:solidFill>
                <a:srgbClr val="993300"/>
              </a:solidFill>
              <a:effectLst/>
              <a:uFillTx/>
              <a:latin typeface="Arial Black"/>
            </a:endParaRPr>
          </a:p>
        </p:txBody>
      </p:sp>
      <p:sp>
        <p:nvSpPr>
          <p:cNvPr id="324" name=""/>
          <p:cNvSpPr/>
          <p:nvPr/>
        </p:nvSpPr>
        <p:spPr>
          <a:xfrm>
            <a:off x="60480" y="6613560"/>
            <a:ext cx="2428200" cy="2156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Source: Cambridge Energy Research Associates.</a:t>
            </a:r>
            <a:endParaRPr b="0" lang="en-US" sz="800" strike="noStrike" u="none">
              <a:solidFill>
                <a:srgbClr val="000000"/>
              </a:solidFill>
              <a:effectLst/>
              <a:uFillTx/>
              <a:latin typeface="Times New Roman"/>
            </a:endParaRPr>
          </a:p>
        </p:txBody>
      </p:sp>
      <p:sp>
        <p:nvSpPr>
          <p:cNvPr id="325" name=""/>
          <p:cNvSpPr/>
          <p:nvPr/>
        </p:nvSpPr>
        <p:spPr>
          <a:xfrm>
            <a:off x="152280" y="1600200"/>
            <a:ext cx="8763120" cy="4724280"/>
          </a:xfrm>
          <a:prstGeom prst="rect">
            <a:avLst/>
          </a:prstGeom>
          <a:noFill/>
          <a:ln w="0">
            <a:noFill/>
          </a:ln>
        </p:spPr>
        <p:style>
          <a:lnRef idx="0"/>
          <a:fillRef idx="0"/>
          <a:effectRef idx="0"/>
          <a:fontRef idx="minor"/>
        </p:style>
        <p:txBody>
          <a:bodyPr lIns="90000" rIns="90000" tIns="46800" bIns="46800" anchor="t">
            <a:normAutofit fontScale="92500" lnSpcReduction="9999"/>
          </a:bodyPr>
          <a:p>
            <a:pPr marL="235080" indent="-235080">
              <a:lnSpc>
                <a:spcPct val="100000"/>
              </a:lnSpc>
              <a:spcAft>
                <a:spcPts val="337"/>
              </a:spcAft>
              <a:tabLst>
                <a:tab algn="l" pos="0"/>
                <a:tab algn="l" pos="3197160"/>
                <a:tab algn="r" pos="4802040"/>
                <a:tab algn="ctr" pos="5832360"/>
                <a:tab algn="ctr" pos="7711920"/>
                <a:tab algn="l" pos="8229600"/>
                <a:tab algn="l" pos="9144000"/>
                <a:tab algn="l" pos="10058400"/>
              </a:tabLst>
            </a:pP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Operating</a:t>
            </a:r>
            <a:endParaRPr b="0" lang="en-US" sz="1800" strike="noStrike" u="none">
              <a:solidFill>
                <a:srgbClr val="000000"/>
              </a:solidFill>
              <a:effectLst/>
              <a:uFillTx/>
              <a:latin typeface="Times New Roman"/>
            </a:endParaRPr>
          </a:p>
          <a:p>
            <a:pPr marL="235080" indent="-235080">
              <a:lnSpc>
                <a:spcPct val="100000"/>
              </a:lnSpc>
              <a:spcAft>
                <a:spcPts val="337"/>
              </a:spcAft>
              <a:tabLst>
                <a:tab algn="l" pos="0"/>
                <a:tab algn="l" pos="3197160"/>
                <a:tab algn="r" pos="4802040"/>
                <a:tab algn="ctr" pos="5832360"/>
                <a:tab algn="ctr" pos="7711920"/>
                <a:tab algn="l" pos="8229600"/>
                <a:tab algn="l" pos="9144000"/>
                <a:tab algn="l" pos="10058400"/>
              </a:tabLst>
            </a:pPr>
            <a:r>
              <a:rPr b="1" lang="en-US" sz="1800" strike="noStrike" u="sng">
                <a:solidFill>
                  <a:srgbClr val="000000"/>
                </a:solidFill>
                <a:effectLst/>
                <a:uFillTx/>
                <a:latin typeface="Arial"/>
              </a:rPr>
              <a:t>Developer/Owner</a:t>
            </a:r>
            <a:r>
              <a:rPr b="1" lang="en-US" sz="1800" strike="noStrike" u="sng">
                <a:solidFill>
                  <a:srgbClr val="000000"/>
                </a:solidFill>
                <a:effectLst/>
                <a:uFillTx/>
                <a:latin typeface="Arial"/>
              </a:rPr>
              <a:t>	</a:t>
            </a:r>
            <a:r>
              <a:rPr b="1" lang="en-US" sz="1800" strike="noStrike" u="sng">
                <a:solidFill>
                  <a:srgbClr val="000000"/>
                </a:solidFill>
                <a:effectLst/>
                <a:uFillTx/>
                <a:latin typeface="Arial"/>
              </a:rPr>
              <a:t>State </a:t>
            </a:r>
            <a:r>
              <a:rPr b="1" lang="en-US" sz="1800" strike="noStrike" u="sng">
                <a:solidFill>
                  <a:srgbClr val="000000"/>
                </a:solidFill>
                <a:effectLst/>
                <a:uFillTx/>
                <a:latin typeface="Arial"/>
              </a:rPr>
              <a:t>	</a:t>
            </a:r>
            <a:r>
              <a:rPr b="1" lang="en-US" sz="1800" strike="noStrike" u="sng">
                <a:solidFill>
                  <a:srgbClr val="000000"/>
                </a:solidFill>
                <a:effectLst/>
                <a:uFillTx/>
                <a:latin typeface="Arial"/>
              </a:rPr>
              <a:t>MW </a:t>
            </a:r>
            <a:r>
              <a:rPr b="1" lang="en-US" sz="1800" strike="noStrike" u="sng">
                <a:solidFill>
                  <a:srgbClr val="000000"/>
                </a:solidFill>
                <a:effectLst/>
                <a:uFillTx/>
                <a:latin typeface="Arial"/>
              </a:rPr>
              <a:t>	</a:t>
            </a:r>
            <a:r>
              <a:rPr b="1" lang="en-US" sz="1800" strike="noStrike" u="sng">
                <a:solidFill>
                  <a:srgbClr val="000000"/>
                </a:solidFill>
                <a:effectLst/>
                <a:uFillTx/>
                <a:latin typeface="Arial"/>
              </a:rPr>
              <a:t>Status</a:t>
            </a:r>
            <a:r>
              <a:rPr b="1" lang="en-US" sz="1800" strike="noStrike" u="sng">
                <a:solidFill>
                  <a:srgbClr val="000000"/>
                </a:solidFill>
                <a:effectLst/>
                <a:uFillTx/>
                <a:latin typeface="Arial"/>
              </a:rPr>
              <a:t>	</a:t>
            </a:r>
            <a:r>
              <a:rPr b="1" lang="en-US" sz="1800" strike="noStrike" u="sng">
                <a:solidFill>
                  <a:srgbClr val="000000"/>
                </a:solidFill>
                <a:effectLst/>
                <a:uFillTx/>
                <a:latin typeface="Arial"/>
              </a:rPr>
              <a:t>Date</a:t>
            </a:r>
            <a:r>
              <a:rPr b="1" lang="en-US" sz="1800" strike="noStrike" u="none">
                <a:solidFill>
                  <a:srgbClr val="000000"/>
                </a:solidFill>
                <a:effectLst/>
                <a:uFillTx/>
                <a:latin typeface="Arial"/>
              </a:rPr>
              <a:t>	</a:t>
            </a:r>
            <a:endParaRPr b="0" lang="en-US" sz="1800" strike="noStrike" u="none">
              <a:solidFill>
                <a:srgbClr val="000000"/>
              </a:solidFill>
              <a:effectLst/>
              <a:uFillTx/>
              <a:latin typeface="Times New Roman"/>
            </a:endParaRPr>
          </a:p>
          <a:p>
            <a:pPr marL="235080" indent="-235080">
              <a:lnSpc>
                <a:spcPct val="100000"/>
              </a:lnSpc>
              <a:spcAft>
                <a:spcPts val="337"/>
              </a:spcAft>
              <a:tabLst>
                <a:tab algn="l" pos="0"/>
                <a:tab algn="l" pos="3197160"/>
                <a:tab algn="r" pos="4802040"/>
                <a:tab algn="ctr" pos="5832360"/>
                <a:tab algn="ctr" pos="7711920"/>
                <a:tab algn="l" pos="8229600"/>
                <a:tab algn="l" pos="9144000"/>
                <a:tab algn="l" pos="10058400"/>
              </a:tabLst>
            </a:pPr>
            <a:r>
              <a:rPr b="0" lang="en-US" sz="1800" strike="noStrike" u="none">
                <a:solidFill>
                  <a:srgbClr val="000000"/>
                </a:solidFill>
                <a:effectLst/>
                <a:uFillTx/>
                <a:latin typeface="Arial"/>
              </a:rPr>
              <a:t>EnviroPower</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IN</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500</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Proposed</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2004</a:t>
            </a:r>
            <a:r>
              <a:rPr b="0" lang="en-US" sz="1800" strike="noStrike" u="none">
                <a:solidFill>
                  <a:srgbClr val="000000"/>
                </a:solidFill>
                <a:effectLst/>
                <a:uFillTx/>
                <a:latin typeface="Arial"/>
              </a:rPr>
              <a:t>	</a:t>
            </a:r>
            <a:endParaRPr b="0" lang="en-US" sz="1800" strike="noStrike" u="none">
              <a:solidFill>
                <a:srgbClr val="000000"/>
              </a:solidFill>
              <a:effectLst/>
              <a:uFillTx/>
              <a:latin typeface="Times New Roman"/>
            </a:endParaRPr>
          </a:p>
          <a:p>
            <a:pPr marL="235080" indent="-235080">
              <a:lnSpc>
                <a:spcPct val="100000"/>
              </a:lnSpc>
              <a:spcAft>
                <a:spcPts val="337"/>
              </a:spcAft>
              <a:tabLst>
                <a:tab algn="l" pos="0"/>
                <a:tab algn="l" pos="3197160"/>
                <a:tab algn="r" pos="4802040"/>
                <a:tab algn="ctr" pos="5832360"/>
                <a:tab algn="ctr" pos="7711920"/>
                <a:tab algn="l" pos="8229600"/>
                <a:tab algn="l" pos="9144000"/>
                <a:tab algn="l" pos="10058400"/>
              </a:tabLst>
            </a:pPr>
            <a:r>
              <a:rPr b="0" lang="en-US" sz="1800" strike="noStrike" u="none">
                <a:solidFill>
                  <a:srgbClr val="000000"/>
                </a:solidFill>
                <a:effectLst/>
                <a:uFillTx/>
                <a:latin typeface="Arial"/>
              </a:rPr>
              <a:t>EnviroPower</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IN</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500</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Proposed</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2004</a:t>
            </a:r>
            <a:r>
              <a:rPr b="0" lang="en-US" sz="1800" strike="noStrike" u="none">
                <a:solidFill>
                  <a:srgbClr val="000000"/>
                </a:solidFill>
                <a:effectLst/>
                <a:uFillTx/>
                <a:latin typeface="Arial"/>
              </a:rPr>
              <a:t>	</a:t>
            </a:r>
            <a:endParaRPr b="0" lang="en-US" sz="1800" strike="noStrike" u="none">
              <a:solidFill>
                <a:srgbClr val="000000"/>
              </a:solidFill>
              <a:effectLst/>
              <a:uFillTx/>
              <a:latin typeface="Times New Roman"/>
            </a:endParaRPr>
          </a:p>
          <a:p>
            <a:pPr marL="235080" indent="-235080">
              <a:lnSpc>
                <a:spcPct val="100000"/>
              </a:lnSpc>
              <a:spcBef>
                <a:spcPts val="113"/>
              </a:spcBef>
              <a:spcAft>
                <a:spcPts val="113"/>
              </a:spcAft>
              <a:tabLst>
                <a:tab algn="l" pos="0"/>
                <a:tab algn="l" pos="3197160"/>
                <a:tab algn="r" pos="4802040"/>
                <a:tab algn="ctr" pos="5832360"/>
                <a:tab algn="ctr" pos="7711920"/>
                <a:tab algn="l" pos="8229600"/>
                <a:tab algn="l" pos="9144000"/>
                <a:tab algn="l" pos="10058400"/>
              </a:tabLst>
            </a:pPr>
            <a:r>
              <a:rPr b="0" lang="en-US" sz="1800" strike="noStrike" u="none">
                <a:solidFill>
                  <a:srgbClr val="000000"/>
                </a:solidFill>
                <a:effectLst/>
                <a:uFillTx/>
                <a:latin typeface="Arial"/>
              </a:rPr>
              <a:t>En Max/Fording</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AB</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400</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Proposed</a:t>
            </a:r>
            <a:endParaRPr b="0" lang="en-US" sz="1800" strike="noStrike" u="none">
              <a:solidFill>
                <a:srgbClr val="000000"/>
              </a:solidFill>
              <a:effectLst/>
              <a:uFillTx/>
              <a:latin typeface="Times New Roman"/>
            </a:endParaRPr>
          </a:p>
          <a:p>
            <a:pPr marL="235080" indent="-235080">
              <a:lnSpc>
                <a:spcPct val="100000"/>
              </a:lnSpc>
              <a:spcBef>
                <a:spcPts val="113"/>
              </a:spcBef>
              <a:spcAft>
                <a:spcPts val="113"/>
              </a:spcAft>
              <a:tabLst>
                <a:tab algn="l" pos="0"/>
                <a:tab algn="l" pos="3197160"/>
                <a:tab algn="r" pos="4802040"/>
                <a:tab algn="ctr" pos="5832360"/>
                <a:tab algn="ctr" pos="7711920"/>
                <a:tab algn="l" pos="8229600"/>
                <a:tab algn="l" pos="9144000"/>
                <a:tab algn="l" pos="10058400"/>
              </a:tabLst>
            </a:pPr>
            <a:r>
              <a:rPr b="0" lang="en-US" sz="1800" strike="noStrike" u="none">
                <a:solidFill>
                  <a:srgbClr val="000000"/>
                </a:solidFill>
                <a:effectLst/>
                <a:uFillTx/>
                <a:latin typeface="Arial"/>
              </a:rPr>
              <a:t>EPCOR</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AB</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400</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Proposed</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endParaRPr b="0" lang="en-US" sz="1800" strike="noStrike" u="none">
              <a:solidFill>
                <a:srgbClr val="000000"/>
              </a:solidFill>
              <a:effectLst/>
              <a:uFillTx/>
              <a:latin typeface="Times New Roman"/>
            </a:endParaRPr>
          </a:p>
          <a:p>
            <a:pPr marL="235080" indent="-235080">
              <a:lnSpc>
                <a:spcPct val="100000"/>
              </a:lnSpc>
              <a:spcAft>
                <a:spcPts val="337"/>
              </a:spcAft>
              <a:tabLst>
                <a:tab algn="l" pos="0"/>
                <a:tab algn="l" pos="3197160"/>
                <a:tab algn="r" pos="4802040"/>
                <a:tab algn="ctr" pos="5832360"/>
                <a:tab algn="ctr" pos="7711920"/>
                <a:tab algn="l" pos="8229600"/>
                <a:tab algn="l" pos="9144000"/>
                <a:tab algn="l" pos="10058400"/>
              </a:tabLst>
            </a:pPr>
            <a:r>
              <a:rPr b="0" lang="en-US" sz="1800" strike="noStrike" u="none">
                <a:solidFill>
                  <a:srgbClr val="000000"/>
                </a:solidFill>
                <a:effectLst/>
                <a:uFillTx/>
                <a:latin typeface="Arial"/>
              </a:rPr>
              <a:t>TransAlta</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AB</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900</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Proposed</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2005</a:t>
            </a:r>
            <a:r>
              <a:rPr b="0" lang="en-US" sz="1800" strike="noStrike" u="none">
                <a:solidFill>
                  <a:srgbClr val="000000"/>
                </a:solidFill>
                <a:effectLst/>
                <a:uFillTx/>
                <a:latin typeface="Arial"/>
              </a:rPr>
              <a:t>	</a:t>
            </a:r>
            <a:endParaRPr b="0" lang="en-US" sz="1800" strike="noStrike" u="none">
              <a:solidFill>
                <a:srgbClr val="000000"/>
              </a:solidFill>
              <a:effectLst/>
              <a:uFillTx/>
              <a:latin typeface="Times New Roman"/>
            </a:endParaRPr>
          </a:p>
          <a:p>
            <a:pPr marL="235080" indent="-235080">
              <a:lnSpc>
                <a:spcPct val="100000"/>
              </a:lnSpc>
              <a:spcAft>
                <a:spcPts val="337"/>
              </a:spcAft>
              <a:tabLst>
                <a:tab algn="l" pos="0"/>
                <a:tab algn="l" pos="3197160"/>
                <a:tab algn="r" pos="4802040"/>
                <a:tab algn="ctr" pos="5832360"/>
                <a:tab algn="ctr" pos="7711920"/>
                <a:tab algn="l" pos="8229600"/>
                <a:tab algn="l" pos="9144000"/>
                <a:tab algn="l" pos="10058400"/>
              </a:tabLst>
            </a:pPr>
            <a:r>
              <a:rPr b="0" lang="en-US" sz="1800" strike="noStrike" u="none">
                <a:solidFill>
                  <a:srgbClr val="000000"/>
                </a:solidFill>
                <a:effectLst/>
                <a:uFillTx/>
                <a:latin typeface="Arial"/>
              </a:rPr>
              <a:t>UniSource</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AZ</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760</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Proposed</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2005</a:t>
            </a:r>
            <a:r>
              <a:rPr b="0" lang="en-US" sz="1800" strike="noStrike" u="none">
                <a:solidFill>
                  <a:srgbClr val="000000"/>
                </a:solidFill>
                <a:effectLst/>
                <a:uFillTx/>
                <a:latin typeface="Arial"/>
              </a:rPr>
              <a:t>	</a:t>
            </a:r>
            <a:endParaRPr b="0" lang="en-US" sz="1800" strike="noStrike" u="none">
              <a:solidFill>
                <a:srgbClr val="000000"/>
              </a:solidFill>
              <a:effectLst/>
              <a:uFillTx/>
              <a:latin typeface="Times New Roman"/>
            </a:endParaRPr>
          </a:p>
          <a:p>
            <a:pPr marL="235080" indent="-235080">
              <a:lnSpc>
                <a:spcPct val="100000"/>
              </a:lnSpc>
              <a:spcAft>
                <a:spcPts val="337"/>
              </a:spcAft>
              <a:tabLst>
                <a:tab algn="l" pos="0"/>
                <a:tab algn="l" pos="3197160"/>
                <a:tab algn="r" pos="4802040"/>
                <a:tab algn="ctr" pos="5832360"/>
                <a:tab algn="ctr" pos="7711920"/>
                <a:tab algn="l" pos="8229600"/>
                <a:tab algn="l" pos="9144000"/>
                <a:tab algn="l" pos="10058400"/>
              </a:tabLst>
            </a:pPr>
            <a:r>
              <a:rPr b="0" lang="en-US" sz="1800" strike="noStrike" u="none">
                <a:solidFill>
                  <a:srgbClr val="000000"/>
                </a:solidFill>
                <a:effectLst/>
                <a:uFillTx/>
                <a:latin typeface="Arial"/>
              </a:rPr>
              <a:t>Enviropower</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IL</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250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Proposed</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endParaRPr b="0" lang="en-US" sz="1800" strike="noStrike" u="none">
              <a:solidFill>
                <a:srgbClr val="000000"/>
              </a:solidFill>
              <a:effectLst/>
              <a:uFillTx/>
              <a:latin typeface="Times New Roman"/>
            </a:endParaRPr>
          </a:p>
          <a:p>
            <a:pPr marL="235080" indent="-235080">
              <a:lnSpc>
                <a:spcPct val="100000"/>
              </a:lnSpc>
              <a:spcAft>
                <a:spcPts val="337"/>
              </a:spcAft>
              <a:tabLst>
                <a:tab algn="l" pos="0"/>
                <a:tab algn="l" pos="3197160"/>
                <a:tab algn="r" pos="4802040"/>
                <a:tab algn="ctr" pos="5832360"/>
                <a:tab algn="ctr" pos="7711920"/>
                <a:tab algn="l" pos="8229600"/>
                <a:tab algn="l" pos="9144000"/>
                <a:tab algn="l" pos="10058400"/>
              </a:tabLst>
            </a:pPr>
            <a:r>
              <a:rPr b="0" lang="en-US" sz="1800" strike="noStrike" u="none">
                <a:solidFill>
                  <a:srgbClr val="000000"/>
                </a:solidFill>
                <a:effectLst/>
                <a:uFillTx/>
                <a:latin typeface="Arial"/>
              </a:rPr>
              <a:t>East Kentucky Coop./</a:t>
            </a:r>
            <a:br>
              <a:rPr sz="1800"/>
            </a:br>
            <a:r>
              <a:rPr b="0" lang="en-US" sz="1800" strike="noStrike" u="none">
                <a:solidFill>
                  <a:srgbClr val="000000"/>
                </a:solidFill>
                <a:effectLst/>
                <a:uFillTx/>
                <a:latin typeface="Arial"/>
              </a:rPr>
              <a:t>Perry County Coal</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KY</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245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Proposed</a:t>
            </a:r>
            <a:endParaRPr b="0" lang="en-US" sz="1800" strike="noStrike" u="none">
              <a:solidFill>
                <a:srgbClr val="000000"/>
              </a:solidFill>
              <a:effectLst/>
              <a:uFillTx/>
              <a:latin typeface="Times New Roman"/>
            </a:endParaRPr>
          </a:p>
          <a:p>
            <a:pPr marL="235080" indent="-235080">
              <a:lnSpc>
                <a:spcPct val="100000"/>
              </a:lnSpc>
              <a:spcAft>
                <a:spcPts val="337"/>
              </a:spcAft>
              <a:tabLst>
                <a:tab algn="l" pos="0"/>
                <a:tab algn="l" pos="3197160"/>
                <a:tab algn="r" pos="4802040"/>
                <a:tab algn="ctr" pos="5832360"/>
                <a:tab algn="ctr" pos="7711920"/>
                <a:tab algn="l" pos="8229600"/>
                <a:tab algn="l" pos="9144000"/>
                <a:tab algn="l" pos="10058400"/>
              </a:tabLst>
            </a:pPr>
            <a:r>
              <a:rPr b="0" lang="en-US" sz="1800" strike="noStrike" u="none">
                <a:solidFill>
                  <a:srgbClr val="000000"/>
                </a:solidFill>
                <a:effectLst/>
                <a:uFillTx/>
                <a:latin typeface="Arial"/>
              </a:rPr>
              <a:t>Peabody Group</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KY</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1,500</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Proposed</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endParaRPr b="0" lang="en-US" sz="1800" strike="noStrike" u="none">
              <a:solidFill>
                <a:srgbClr val="000000"/>
              </a:solidFill>
              <a:effectLst/>
              <a:uFillTx/>
              <a:latin typeface="Times New Roman"/>
            </a:endParaRPr>
          </a:p>
          <a:p>
            <a:pPr marL="235080" indent="-235080">
              <a:lnSpc>
                <a:spcPct val="100000"/>
              </a:lnSpc>
              <a:spcAft>
                <a:spcPts val="337"/>
              </a:spcAft>
              <a:tabLst>
                <a:tab algn="l" pos="0"/>
                <a:tab algn="l" pos="3197160"/>
                <a:tab algn="r" pos="4802040"/>
                <a:tab algn="ctr" pos="5832360"/>
                <a:tab algn="ctr" pos="7711920"/>
                <a:tab algn="l" pos="8229600"/>
                <a:tab algn="l" pos="9144000"/>
                <a:tab algn="l" pos="10058400"/>
              </a:tabLst>
            </a:pPr>
            <a:r>
              <a:rPr b="0" lang="en-US" sz="1800" strike="noStrike" u="none">
                <a:solidFill>
                  <a:srgbClr val="000000"/>
                </a:solidFill>
                <a:effectLst/>
                <a:uFillTx/>
                <a:latin typeface="Arial"/>
              </a:rPr>
              <a:t>KLT Power/</a:t>
            </a:r>
            <a:br>
              <a:rPr sz="1800"/>
            </a:br>
            <a:r>
              <a:rPr b="0" lang="en-US" sz="1800" strike="noStrike" u="none">
                <a:solidFill>
                  <a:srgbClr val="000000"/>
                </a:solidFill>
                <a:effectLst/>
                <a:uFillTx/>
                <a:latin typeface="Arial"/>
              </a:rPr>
              <a:t>Black &amp; Veatch Power</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MO</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700</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Proposed</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endParaRPr b="0" lang="en-US" sz="1800" strike="noStrike" u="none">
              <a:solidFill>
                <a:srgbClr val="000000"/>
              </a:solidFill>
              <a:effectLst/>
              <a:uFillTx/>
              <a:latin typeface="Times New Roman"/>
            </a:endParaRPr>
          </a:p>
          <a:p>
            <a:pPr marL="235080" indent="-235080">
              <a:lnSpc>
                <a:spcPct val="100000"/>
              </a:lnSpc>
              <a:spcAft>
                <a:spcPts val="337"/>
              </a:spcAft>
              <a:tabLst>
                <a:tab algn="l" pos="0"/>
                <a:tab algn="l" pos="3197160"/>
                <a:tab algn="r" pos="4802040"/>
                <a:tab algn="ctr" pos="5832360"/>
                <a:tab algn="ctr" pos="7711920"/>
                <a:tab algn="l" pos="8229600"/>
                <a:tab algn="l" pos="9144000"/>
                <a:tab algn="l" pos="10058400"/>
              </a:tabLst>
            </a:pPr>
            <a:r>
              <a:rPr b="0" lang="en-US" sz="1800" strike="noStrike" u="none">
                <a:solidFill>
                  <a:srgbClr val="000000"/>
                </a:solidFill>
                <a:effectLst/>
                <a:uFillTx/>
                <a:latin typeface="Arial"/>
              </a:rPr>
              <a:t>Cogentrix</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MT</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260</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Proposed</a:t>
            </a:r>
            <a:endParaRPr b="0" lang="en-US" sz="1800" strike="noStrike" u="none">
              <a:solidFill>
                <a:srgbClr val="000000"/>
              </a:solidFill>
              <a:effectLst/>
              <a:uFillTx/>
              <a:latin typeface="Times New Roman"/>
            </a:endParaRPr>
          </a:p>
          <a:p>
            <a:pPr marL="235080" indent="-235080">
              <a:lnSpc>
                <a:spcPct val="100000"/>
              </a:lnSpc>
              <a:spcAft>
                <a:spcPts val="337"/>
              </a:spcAft>
              <a:tabLst>
                <a:tab algn="l" pos="0"/>
                <a:tab algn="l" pos="3197160"/>
                <a:tab algn="r" pos="4802040"/>
                <a:tab algn="ctr" pos="5832360"/>
                <a:tab algn="ctr" pos="7711920"/>
                <a:tab algn="l" pos="8229600"/>
                <a:tab algn="l" pos="9144000"/>
                <a:tab algn="l" pos="10058400"/>
              </a:tabLst>
            </a:pP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endParaRPr b="0" lang="en-US" sz="1800" strike="noStrike" u="none">
              <a:solidFill>
                <a:srgbClr val="000000"/>
              </a:solidFill>
              <a:effectLst/>
              <a:uFillTx/>
              <a:latin typeface="Times New Roman"/>
            </a:endParaRPr>
          </a:p>
        </p:txBody>
      </p:sp>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B7F440DC-0590-4198-BDE2-91069646B987}" type="slidenum">
              <a:t>79</a:t>
            </a:fld>
          </a:p>
        </p:txBody>
      </p:sp>
    </p:spTree>
  </p:cSld>
  <p:transition>
    <p:cover dir="d"/>
  </p:transition>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9" name="PlaceHolder 1"/>
          <p:cNvSpPr>
            <a:spLocks noGrp="1"/>
          </p:cNvSpPr>
          <p:nvPr>
            <p:ph type="title"/>
          </p:nvPr>
        </p:nvSpPr>
        <p:spPr>
          <a:xfrm>
            <a:off x="1447920" y="252360"/>
            <a:ext cx="7696080" cy="1424160"/>
          </a:xfrm>
          <a:prstGeom prst="rect">
            <a:avLst/>
          </a:prstGeom>
          <a:noFill/>
          <a:ln w="0">
            <a:noFill/>
          </a:ln>
        </p:spPr>
        <p:txBody>
          <a:bodyPr lIns="90000" rIns="90000" tIns="46800" bIns="46800" anchor="ctr">
            <a:noAutofit/>
          </a:bodyPr>
          <a:p>
            <a:pPr indent="0">
              <a:lnSpc>
                <a:spcPct val="10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Participants List</a:t>
            </a:r>
            <a:br>
              <a:rPr sz="3200"/>
            </a:br>
            <a:endParaRPr b="1" lang="en-US" sz="3200" strike="noStrike" u="none">
              <a:solidFill>
                <a:srgbClr val="993300"/>
              </a:solidFill>
              <a:effectLst/>
              <a:uFillTx/>
              <a:latin typeface="Arial Black"/>
            </a:endParaRPr>
          </a:p>
        </p:txBody>
      </p:sp>
      <p:sp>
        <p:nvSpPr>
          <p:cNvPr id="70" name=""/>
          <p:cNvSpPr/>
          <p:nvPr/>
        </p:nvSpPr>
        <p:spPr>
          <a:xfrm>
            <a:off x="-1676520" y="5715000"/>
            <a:ext cx="9144000" cy="3049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71" name=""/>
          <p:cNvSpPr/>
          <p:nvPr/>
        </p:nvSpPr>
        <p:spPr>
          <a:xfrm>
            <a:off x="228600" y="1676520"/>
            <a:ext cx="2895480" cy="54910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ea typeface="Arial"/>
              </a:rPr>
              <a:t>Cindy Andrew</a:t>
            </a:r>
            <a:br>
              <a:rPr sz="1100"/>
            </a:br>
            <a:r>
              <a:rPr b="0" lang="en-US" sz="1100" strike="noStrike" u="none">
                <a:solidFill>
                  <a:srgbClr val="000000"/>
                </a:solidFill>
                <a:effectLst/>
                <a:uFillTx/>
                <a:latin typeface="Arial"/>
                <a:ea typeface="Arial"/>
              </a:rPr>
              <a:t>Leader, Estimating and Risk</a:t>
            </a:r>
            <a:br>
              <a:rPr sz="1100"/>
            </a:br>
            <a:r>
              <a:rPr b="0" lang="en-US" sz="1100" strike="noStrike" u="none">
                <a:solidFill>
                  <a:srgbClr val="000000"/>
                </a:solidFill>
                <a:effectLst/>
                <a:uFillTx/>
                <a:latin typeface="Arial"/>
                <a:ea typeface="Arial"/>
              </a:rPr>
              <a:t>TransAlta Corporation</a:t>
            </a:r>
            <a:endParaRPr b="0" lang="en-US" sz="1100" strike="noStrike" u="none">
              <a:solidFill>
                <a:srgbClr val="000000"/>
              </a:solidFill>
              <a:effectLst/>
              <a:uFillTx/>
              <a:latin typeface="Times New Roman"/>
            </a:endParaRPr>
          </a:p>
          <a:p>
            <a:pPr>
              <a:lnSpc>
                <a:spcPct val="10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ea typeface="Arial"/>
              </a:rPr>
              <a:t>Tom Baker</a:t>
            </a:r>
            <a:br>
              <a:rPr sz="1100"/>
            </a:br>
            <a:r>
              <a:rPr b="0" lang="en-US" sz="1100" strike="noStrike" u="none">
                <a:solidFill>
                  <a:srgbClr val="000000"/>
                </a:solidFill>
                <a:effectLst/>
                <a:uFillTx/>
                <a:latin typeface="Arial"/>
                <a:ea typeface="Arial"/>
              </a:rPr>
              <a:t>Investment Officer</a:t>
            </a:r>
            <a:br>
              <a:rPr sz="1100"/>
            </a:br>
            <a:r>
              <a:rPr b="0" lang="en-US" sz="1100" strike="noStrike" u="none">
                <a:solidFill>
                  <a:srgbClr val="000000"/>
                </a:solidFill>
                <a:effectLst/>
                <a:uFillTx/>
                <a:latin typeface="Arial"/>
                <a:ea typeface="Arial"/>
              </a:rPr>
              <a:t>CalPERS</a:t>
            </a:r>
            <a:endParaRPr b="0" lang="en-US" sz="1100" strike="noStrike" u="none">
              <a:solidFill>
                <a:srgbClr val="000000"/>
              </a:solidFill>
              <a:effectLst/>
              <a:uFillTx/>
              <a:latin typeface="Times New Roman"/>
            </a:endParaRPr>
          </a:p>
          <a:p>
            <a:pPr>
              <a:lnSpc>
                <a:spcPct val="10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ea typeface="Arial"/>
              </a:rPr>
              <a:t>Richard Ballantyne</a:t>
            </a:r>
            <a:br>
              <a:rPr sz="1100"/>
            </a:br>
            <a:r>
              <a:rPr b="0" lang="en-US" sz="1100" strike="noStrike" u="none">
                <a:solidFill>
                  <a:srgbClr val="000000"/>
                </a:solidFill>
                <a:effectLst/>
                <a:uFillTx/>
                <a:latin typeface="Arial"/>
                <a:ea typeface="Arial"/>
              </a:rPr>
              <a:t>Director, Transmission &amp; Project Development</a:t>
            </a:r>
            <a:br>
              <a:rPr sz="1100"/>
            </a:br>
            <a:r>
              <a:rPr b="0" lang="en-US" sz="1100" strike="noStrike" u="none">
                <a:solidFill>
                  <a:srgbClr val="000000"/>
                </a:solidFill>
                <a:effectLst/>
                <a:uFillTx/>
                <a:latin typeface="Arial"/>
                <a:ea typeface="Arial"/>
              </a:rPr>
              <a:t>BC Gas Utility Ltd.</a:t>
            </a:r>
            <a:endParaRPr b="0" lang="en-US" sz="1100" strike="noStrike" u="none">
              <a:solidFill>
                <a:srgbClr val="000000"/>
              </a:solidFill>
              <a:effectLst/>
              <a:uFillTx/>
              <a:latin typeface="Times New Roman"/>
            </a:endParaRPr>
          </a:p>
          <a:p>
            <a:pPr>
              <a:lnSpc>
                <a:spcPct val="10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ea typeface="Arial"/>
              </a:rPr>
              <a:t>Jeffery S. Bennett</a:t>
            </a:r>
            <a:br>
              <a:rPr sz="1100"/>
            </a:br>
            <a:r>
              <a:rPr b="0" lang="en-US" sz="1100" strike="noStrike" u="none">
                <a:solidFill>
                  <a:srgbClr val="000000"/>
                </a:solidFill>
                <a:effectLst/>
                <a:uFillTx/>
                <a:latin typeface="Arial"/>
                <a:ea typeface="Arial"/>
              </a:rPr>
              <a:t>Senior Gas Trading Analyst</a:t>
            </a:r>
            <a:br>
              <a:rPr sz="1100"/>
            </a:br>
            <a:r>
              <a:rPr b="0" lang="en-US" sz="1100" strike="noStrike" u="none">
                <a:solidFill>
                  <a:srgbClr val="000000"/>
                </a:solidFill>
                <a:effectLst/>
                <a:uFillTx/>
                <a:latin typeface="Arial"/>
                <a:ea typeface="Arial"/>
              </a:rPr>
              <a:t>PG&amp;E Energy Trading</a:t>
            </a:r>
            <a:endParaRPr b="0" lang="en-US" sz="1100" strike="noStrike" u="none">
              <a:solidFill>
                <a:srgbClr val="000000"/>
              </a:solidFill>
              <a:effectLst/>
              <a:uFillTx/>
              <a:latin typeface="Times New Roman"/>
            </a:endParaRPr>
          </a:p>
          <a:p>
            <a:pPr>
              <a:lnSpc>
                <a:spcPct val="10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ea typeface="Arial"/>
              </a:rPr>
              <a:t>Alan Berro</a:t>
            </a:r>
            <a:br>
              <a:rPr sz="1100"/>
            </a:br>
            <a:r>
              <a:rPr b="0" lang="en-US" sz="1100" strike="noStrike" u="none">
                <a:solidFill>
                  <a:srgbClr val="000000"/>
                </a:solidFill>
                <a:effectLst/>
                <a:uFillTx/>
                <a:latin typeface="Arial"/>
                <a:ea typeface="Arial"/>
              </a:rPr>
              <a:t>Senior Vice President</a:t>
            </a:r>
            <a:br>
              <a:rPr sz="1100"/>
            </a:br>
            <a:r>
              <a:rPr b="0" lang="en-US" sz="1100" strike="noStrike" u="none">
                <a:solidFill>
                  <a:srgbClr val="000000"/>
                </a:solidFill>
                <a:effectLst/>
                <a:uFillTx/>
                <a:latin typeface="Arial"/>
                <a:ea typeface="Arial"/>
              </a:rPr>
              <a:t>Capital Group Companies</a:t>
            </a:r>
            <a:endParaRPr b="0" lang="en-US" sz="1100" strike="noStrike" u="none">
              <a:solidFill>
                <a:srgbClr val="000000"/>
              </a:solidFill>
              <a:effectLst/>
              <a:uFillTx/>
              <a:latin typeface="Times New Roman"/>
            </a:endParaRPr>
          </a:p>
          <a:p>
            <a:pPr>
              <a:lnSpc>
                <a:spcPct val="10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ea typeface="Arial"/>
              </a:rPr>
              <a:t>Paul D. Borkovich</a:t>
            </a:r>
            <a:br>
              <a:rPr sz="1100"/>
            </a:br>
            <a:r>
              <a:rPr b="0" lang="en-US" sz="1100" strike="noStrike" u="none">
                <a:solidFill>
                  <a:srgbClr val="000000"/>
                </a:solidFill>
                <a:effectLst/>
                <a:uFillTx/>
                <a:latin typeface="Arial"/>
                <a:ea typeface="Arial"/>
              </a:rPr>
              <a:t>Senior Market Advisor, ETS</a:t>
            </a:r>
            <a:br>
              <a:rPr sz="1100"/>
            </a:br>
            <a:r>
              <a:rPr b="0" lang="en-US" sz="1100" strike="noStrike" u="none">
                <a:solidFill>
                  <a:srgbClr val="000000"/>
                </a:solidFill>
                <a:effectLst/>
                <a:uFillTx/>
                <a:latin typeface="Arial"/>
                <a:ea typeface="Arial"/>
              </a:rPr>
              <a:t>Southern California Gas Company</a:t>
            </a:r>
            <a:endParaRPr b="0" lang="en-US" sz="1100" strike="noStrike" u="none">
              <a:solidFill>
                <a:srgbClr val="000000"/>
              </a:solidFill>
              <a:effectLst/>
              <a:uFillTx/>
              <a:latin typeface="Times New Roman"/>
            </a:endParaRPr>
          </a:p>
          <a:p>
            <a:pPr>
              <a:lnSpc>
                <a:spcPct val="10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ea typeface="Arial"/>
              </a:rPr>
              <a:t>Neil Brausen</a:t>
            </a:r>
            <a:br>
              <a:rPr sz="1100"/>
            </a:br>
            <a:r>
              <a:rPr b="0" lang="en-US" sz="1100" strike="noStrike" u="none">
                <a:solidFill>
                  <a:srgbClr val="000000"/>
                </a:solidFill>
                <a:effectLst/>
                <a:uFillTx/>
                <a:latin typeface="Arial"/>
                <a:ea typeface="Arial"/>
              </a:rPr>
              <a:t>Manager, Transmission Business Development</a:t>
            </a:r>
            <a:br>
              <a:rPr sz="1100"/>
            </a:br>
            <a:r>
              <a:rPr b="0" lang="en-US" sz="1100" strike="noStrike" u="none">
                <a:solidFill>
                  <a:srgbClr val="000000"/>
                </a:solidFill>
                <a:effectLst/>
                <a:uFillTx/>
                <a:latin typeface="Arial"/>
                <a:ea typeface="Arial"/>
              </a:rPr>
              <a:t>TransAlta Utilities Corporation</a:t>
            </a:r>
            <a:endParaRPr b="0" lang="en-US" sz="1100" strike="noStrike" u="none">
              <a:solidFill>
                <a:srgbClr val="000000"/>
              </a:solidFill>
              <a:effectLst/>
              <a:uFillTx/>
              <a:latin typeface="Times New Roman"/>
            </a:endParaRPr>
          </a:p>
          <a:p>
            <a:pPr>
              <a:lnSpc>
                <a:spcPct val="10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ea typeface="Arial"/>
              </a:rPr>
              <a:t>James M. Brunke</a:t>
            </a:r>
            <a:br>
              <a:rPr sz="1100"/>
            </a:br>
            <a:r>
              <a:rPr b="0" lang="en-US" sz="1100" strike="noStrike" u="none">
                <a:solidFill>
                  <a:srgbClr val="000000"/>
                </a:solidFill>
                <a:effectLst/>
                <a:uFillTx/>
                <a:latin typeface="Arial"/>
                <a:ea typeface="Arial"/>
              </a:rPr>
              <a:t>Vice President, US Sales and Service</a:t>
            </a:r>
            <a:br>
              <a:rPr sz="1100"/>
            </a:br>
            <a:r>
              <a:rPr b="0" lang="en-US" sz="1100" strike="noStrike" u="none">
                <a:solidFill>
                  <a:srgbClr val="000000"/>
                </a:solidFill>
                <a:effectLst/>
                <a:uFillTx/>
                <a:latin typeface="Arial"/>
                <a:ea typeface="Arial"/>
              </a:rPr>
              <a:t>Babcock &amp; Wilcox Company</a:t>
            </a:r>
            <a:endParaRPr b="0" lang="en-US" sz="1100" strike="noStrike" u="none">
              <a:solidFill>
                <a:srgbClr val="000000"/>
              </a:solidFill>
              <a:effectLst/>
              <a:uFillTx/>
              <a:latin typeface="Times New Roman"/>
            </a:endParaRPr>
          </a:p>
          <a:p>
            <a:pPr>
              <a:lnSpc>
                <a:spcPct val="10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100"/>
            </a:br>
            <a:endParaRPr b="0" lang="en-US" sz="1100" strike="noStrike" u="none">
              <a:solidFill>
                <a:srgbClr val="000000"/>
              </a:solidFill>
              <a:effectLst/>
              <a:uFillTx/>
              <a:latin typeface="Times New Roman"/>
            </a:endParaRPr>
          </a:p>
        </p:txBody>
      </p:sp>
      <p:sp>
        <p:nvSpPr>
          <p:cNvPr id="72" name=""/>
          <p:cNvSpPr/>
          <p:nvPr/>
        </p:nvSpPr>
        <p:spPr>
          <a:xfrm>
            <a:off x="3009960" y="1676520"/>
            <a:ext cx="2781360" cy="45648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ea typeface="Arial"/>
              </a:rPr>
              <a:t>Leslie D. Buchner</a:t>
            </a:r>
            <a:br>
              <a:rPr sz="1100"/>
            </a:br>
            <a:r>
              <a:rPr b="0" lang="en-US" sz="1100" strike="noStrike" u="none">
                <a:solidFill>
                  <a:srgbClr val="000000"/>
                </a:solidFill>
                <a:effectLst/>
                <a:uFillTx/>
                <a:latin typeface="Arial"/>
                <a:ea typeface="Arial"/>
              </a:rPr>
              <a:t>Manager, California Gas Transmission</a:t>
            </a:r>
            <a:br>
              <a:rPr sz="1100"/>
            </a:br>
            <a:r>
              <a:rPr b="0" lang="en-US" sz="1100" strike="noStrike" u="none">
                <a:solidFill>
                  <a:srgbClr val="000000"/>
                </a:solidFill>
                <a:effectLst/>
                <a:uFillTx/>
                <a:latin typeface="Arial"/>
                <a:ea typeface="Arial"/>
              </a:rPr>
              <a:t>PG&amp;E Corporation</a:t>
            </a:r>
            <a:endParaRPr b="0" lang="en-US" sz="1100" strike="noStrike" u="none">
              <a:solidFill>
                <a:srgbClr val="000000"/>
              </a:solidFill>
              <a:effectLst/>
              <a:uFillTx/>
              <a:latin typeface="Times New Roman"/>
            </a:endParaRPr>
          </a:p>
          <a:p>
            <a:pPr>
              <a:lnSpc>
                <a:spcPct val="10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ea typeface="Arial"/>
              </a:rPr>
              <a:t>Matt B. Burkhart</a:t>
            </a:r>
            <a:br>
              <a:rPr sz="1100"/>
            </a:br>
            <a:r>
              <a:rPr b="0" lang="en-US" sz="1100" strike="noStrike" u="none">
                <a:solidFill>
                  <a:srgbClr val="000000"/>
                </a:solidFill>
                <a:effectLst/>
                <a:uFillTx/>
                <a:latin typeface="Arial"/>
                <a:ea typeface="Arial"/>
              </a:rPr>
              <a:t>Director, Corporate Economics</a:t>
            </a:r>
            <a:br>
              <a:rPr sz="1100"/>
            </a:br>
            <a:r>
              <a:rPr b="0" lang="en-US" sz="1100" strike="noStrike" u="none">
                <a:solidFill>
                  <a:srgbClr val="000000"/>
                </a:solidFill>
                <a:effectLst/>
                <a:uFillTx/>
                <a:latin typeface="Arial"/>
                <a:ea typeface="Arial"/>
              </a:rPr>
              <a:t>Sempra Energy</a:t>
            </a:r>
            <a:endParaRPr b="0" lang="en-US" sz="1100" strike="noStrike" u="none">
              <a:solidFill>
                <a:srgbClr val="000000"/>
              </a:solidFill>
              <a:effectLst/>
              <a:uFillTx/>
              <a:latin typeface="Times New Roman"/>
            </a:endParaRPr>
          </a:p>
          <a:p>
            <a:pPr>
              <a:lnSpc>
                <a:spcPct val="10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ea typeface="Arial"/>
              </a:rPr>
              <a:t>Michael H. Burnside</a:t>
            </a:r>
            <a:br>
              <a:rPr sz="1100"/>
            </a:br>
            <a:r>
              <a:rPr b="0" lang="en-US" sz="1100" strike="noStrike" u="none">
                <a:solidFill>
                  <a:srgbClr val="000000"/>
                </a:solidFill>
                <a:effectLst/>
                <a:uFillTx/>
                <a:latin typeface="Arial"/>
                <a:ea typeface="Arial"/>
              </a:rPr>
              <a:t>Manager, Strategic Planning</a:t>
            </a:r>
            <a:br>
              <a:rPr sz="1100"/>
            </a:br>
            <a:r>
              <a:rPr b="0" lang="en-US" sz="1100" strike="noStrike" u="none">
                <a:solidFill>
                  <a:srgbClr val="000000"/>
                </a:solidFill>
                <a:effectLst/>
                <a:uFillTx/>
                <a:latin typeface="Arial"/>
                <a:ea typeface="Arial"/>
              </a:rPr>
              <a:t>Chevron Products Company</a:t>
            </a:r>
            <a:endParaRPr b="0" lang="en-US" sz="1100" strike="noStrike" u="none">
              <a:solidFill>
                <a:srgbClr val="000000"/>
              </a:solidFill>
              <a:effectLst/>
              <a:uFillTx/>
              <a:latin typeface="Times New Roman"/>
            </a:endParaRPr>
          </a:p>
          <a:p>
            <a:pPr>
              <a:lnSpc>
                <a:spcPct val="10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ea typeface="Arial"/>
              </a:rPr>
              <a:t>Carl A. Burrell</a:t>
            </a:r>
            <a:br>
              <a:rPr sz="1100"/>
            </a:br>
            <a:r>
              <a:rPr b="0" lang="en-US" sz="1100" strike="noStrike" u="none">
                <a:solidFill>
                  <a:srgbClr val="000000"/>
                </a:solidFill>
                <a:effectLst/>
                <a:uFillTx/>
                <a:latin typeface="Arial"/>
                <a:ea typeface="Arial"/>
              </a:rPr>
              <a:t>Senior Regulatory Analyst</a:t>
            </a:r>
            <a:br>
              <a:rPr sz="1100"/>
            </a:br>
            <a:r>
              <a:rPr b="0" lang="en-US" sz="1100" strike="noStrike" u="none">
                <a:solidFill>
                  <a:srgbClr val="000000"/>
                </a:solidFill>
                <a:effectLst/>
                <a:uFillTx/>
                <a:latin typeface="Arial"/>
                <a:ea typeface="Arial"/>
              </a:rPr>
              <a:t>Independent Electricity Market Operator</a:t>
            </a:r>
            <a:endParaRPr b="0" lang="en-US" sz="1100" strike="noStrike" u="none">
              <a:solidFill>
                <a:srgbClr val="000000"/>
              </a:solidFill>
              <a:effectLst/>
              <a:uFillTx/>
              <a:latin typeface="Times New Roman"/>
            </a:endParaRPr>
          </a:p>
          <a:p>
            <a:pPr>
              <a:lnSpc>
                <a:spcPct val="10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ea typeface="Arial"/>
              </a:rPr>
              <a:t>Paul Cain</a:t>
            </a:r>
            <a:br>
              <a:rPr sz="1100"/>
            </a:br>
            <a:r>
              <a:rPr b="0" lang="en-US" sz="1100" strike="noStrike" u="none">
                <a:solidFill>
                  <a:srgbClr val="000000"/>
                </a:solidFill>
                <a:effectLst/>
                <a:uFillTx/>
                <a:latin typeface="Arial"/>
                <a:ea typeface="Arial"/>
              </a:rPr>
              <a:t>Compass Petroleum, LLC</a:t>
            </a:r>
            <a:endParaRPr b="0" lang="en-US" sz="1100" strike="noStrike" u="none">
              <a:solidFill>
                <a:srgbClr val="000000"/>
              </a:solidFill>
              <a:effectLst/>
              <a:uFillTx/>
              <a:latin typeface="Times New Roman"/>
            </a:endParaRPr>
          </a:p>
          <a:p>
            <a:pPr>
              <a:lnSpc>
                <a:spcPct val="10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ea typeface="Arial"/>
              </a:rPr>
              <a:t>Jana R. Corey</a:t>
            </a:r>
            <a:br>
              <a:rPr sz="1100"/>
            </a:br>
            <a:r>
              <a:rPr b="0" lang="en-US" sz="1100" strike="noStrike" u="none">
                <a:solidFill>
                  <a:srgbClr val="000000"/>
                </a:solidFill>
                <a:effectLst/>
                <a:uFillTx/>
                <a:latin typeface="Arial"/>
                <a:ea typeface="Arial"/>
              </a:rPr>
              <a:t>Director, Strategic Planning</a:t>
            </a:r>
            <a:br>
              <a:rPr sz="1100"/>
            </a:br>
            <a:r>
              <a:rPr b="0" lang="en-US" sz="1100" strike="noStrike" u="none">
                <a:solidFill>
                  <a:srgbClr val="000000"/>
                </a:solidFill>
                <a:effectLst/>
                <a:uFillTx/>
                <a:latin typeface="Arial"/>
                <a:ea typeface="Arial"/>
              </a:rPr>
              <a:t>PG&amp;E Corporation</a:t>
            </a:r>
            <a:endParaRPr b="0" lang="en-US" sz="1100" strike="noStrike" u="none">
              <a:solidFill>
                <a:srgbClr val="000000"/>
              </a:solidFill>
              <a:effectLst/>
              <a:uFillTx/>
              <a:latin typeface="Times New Roman"/>
            </a:endParaRPr>
          </a:p>
          <a:p>
            <a:pPr>
              <a:lnSpc>
                <a:spcPct val="10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ea typeface="Arial"/>
              </a:rPr>
              <a:t>Ronald Curtin</a:t>
            </a:r>
            <a:br>
              <a:rPr sz="1100"/>
            </a:br>
            <a:r>
              <a:rPr b="0" lang="en-US" sz="1100" strike="noStrike" u="none">
                <a:solidFill>
                  <a:srgbClr val="000000"/>
                </a:solidFill>
                <a:effectLst/>
                <a:uFillTx/>
                <a:latin typeface="Arial"/>
                <a:ea typeface="Arial"/>
              </a:rPr>
              <a:t>Senior Financial Analyst</a:t>
            </a:r>
            <a:br>
              <a:rPr sz="1100"/>
            </a:br>
            <a:r>
              <a:rPr b="0" lang="en-US" sz="1100" strike="noStrike" u="none">
                <a:solidFill>
                  <a:srgbClr val="000000"/>
                </a:solidFill>
                <a:effectLst/>
                <a:uFillTx/>
                <a:latin typeface="Arial"/>
                <a:ea typeface="Arial"/>
              </a:rPr>
              <a:t>Sempra Energy Resources</a:t>
            </a:r>
            <a:endParaRPr b="0" lang="en-US" sz="1100" strike="noStrike" u="none">
              <a:solidFill>
                <a:srgbClr val="000000"/>
              </a:solidFill>
              <a:effectLst/>
              <a:uFillTx/>
              <a:latin typeface="Times New Roman"/>
            </a:endParaRPr>
          </a:p>
          <a:p>
            <a:pPr>
              <a:lnSpc>
                <a:spcPct val="10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ea typeface="Arial"/>
              </a:rPr>
              <a:t>Gary L. Darnsteadt</a:t>
            </a:r>
            <a:br>
              <a:rPr sz="1100"/>
            </a:br>
            <a:r>
              <a:rPr b="0" lang="en-US" sz="1100" strike="noStrike" u="none">
                <a:solidFill>
                  <a:srgbClr val="000000"/>
                </a:solidFill>
                <a:effectLst/>
                <a:uFillTx/>
                <a:latin typeface="Arial"/>
                <a:ea typeface="Arial"/>
              </a:rPr>
              <a:t>Manager, Business Development</a:t>
            </a:r>
            <a:br>
              <a:rPr sz="1100"/>
            </a:br>
            <a:r>
              <a:rPr b="0" lang="en-US" sz="1100" strike="noStrike" u="none">
                <a:solidFill>
                  <a:srgbClr val="000000"/>
                </a:solidFill>
                <a:effectLst/>
                <a:uFillTx/>
                <a:latin typeface="Arial"/>
                <a:ea typeface="Arial"/>
              </a:rPr>
              <a:t>Chevron Corporation</a:t>
            </a:r>
            <a:endParaRPr b="0" lang="en-US" sz="1100" strike="noStrike" u="none">
              <a:solidFill>
                <a:srgbClr val="000000"/>
              </a:solidFill>
              <a:effectLst/>
              <a:uFillTx/>
              <a:latin typeface="Times New Roman"/>
            </a:endParaRPr>
          </a:p>
        </p:txBody>
      </p:sp>
      <p:sp>
        <p:nvSpPr>
          <p:cNvPr id="73" name=""/>
          <p:cNvSpPr/>
          <p:nvPr/>
        </p:nvSpPr>
        <p:spPr>
          <a:xfrm>
            <a:off x="5867280" y="1676520"/>
            <a:ext cx="3048120" cy="45648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ea typeface="Arial"/>
              </a:rPr>
              <a:t>Iraj Deilami</a:t>
            </a:r>
            <a:br>
              <a:rPr sz="1100"/>
            </a:br>
            <a:r>
              <a:rPr b="0" lang="en-US" sz="1100" strike="noStrike" u="none">
                <a:solidFill>
                  <a:srgbClr val="000000"/>
                </a:solidFill>
                <a:effectLst/>
                <a:uFillTx/>
                <a:latin typeface="Arial"/>
                <a:ea typeface="Arial"/>
              </a:rPr>
              <a:t>Supervisor, Load Forecasting</a:t>
            </a:r>
            <a:br>
              <a:rPr sz="1100"/>
            </a:br>
            <a:r>
              <a:rPr b="0" lang="en-US" sz="1100" strike="noStrike" u="none">
                <a:solidFill>
                  <a:srgbClr val="000000"/>
                </a:solidFill>
                <a:effectLst/>
                <a:uFillTx/>
                <a:latin typeface="Arial"/>
                <a:ea typeface="Arial"/>
              </a:rPr>
              <a:t>Sacramento Municipal Utility District</a:t>
            </a:r>
            <a:endParaRPr b="0" lang="en-US" sz="1100" strike="noStrike" u="none">
              <a:solidFill>
                <a:srgbClr val="000000"/>
              </a:solidFill>
              <a:effectLst/>
              <a:uFillTx/>
              <a:latin typeface="Times New Roman"/>
            </a:endParaRPr>
          </a:p>
          <a:p>
            <a:pPr>
              <a:lnSpc>
                <a:spcPct val="10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ea typeface="Arial"/>
              </a:rPr>
              <a:t>Carol Hyams Guthrie</a:t>
            </a:r>
            <a:br>
              <a:rPr sz="1100"/>
            </a:br>
            <a:r>
              <a:rPr b="0" lang="en-US" sz="1100" strike="noStrike" u="none">
                <a:solidFill>
                  <a:srgbClr val="000000"/>
                </a:solidFill>
                <a:effectLst/>
                <a:uFillTx/>
                <a:latin typeface="Arial"/>
                <a:ea typeface="Arial"/>
              </a:rPr>
              <a:t>Group Manager, Electricity Supply</a:t>
            </a:r>
            <a:br>
              <a:rPr sz="1100"/>
            </a:br>
            <a:r>
              <a:rPr b="0" lang="en-US" sz="1100" strike="noStrike" u="none">
                <a:solidFill>
                  <a:srgbClr val="000000"/>
                </a:solidFill>
                <a:effectLst/>
                <a:uFillTx/>
                <a:latin typeface="Arial"/>
                <a:ea typeface="Arial"/>
              </a:rPr>
              <a:t>Chevron Companies</a:t>
            </a:r>
            <a:endParaRPr b="0" lang="en-US" sz="1100" strike="noStrike" u="none">
              <a:solidFill>
                <a:srgbClr val="000000"/>
              </a:solidFill>
              <a:effectLst/>
              <a:uFillTx/>
              <a:latin typeface="Times New Roman"/>
            </a:endParaRPr>
          </a:p>
          <a:p>
            <a:pPr>
              <a:lnSpc>
                <a:spcPct val="10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ea typeface="Arial"/>
              </a:rPr>
              <a:t>Lewis Hashimoto</a:t>
            </a:r>
            <a:br>
              <a:rPr sz="1100"/>
            </a:br>
            <a:r>
              <a:rPr b="0" lang="en-US" sz="1100" strike="noStrike" u="none">
                <a:solidFill>
                  <a:srgbClr val="000000"/>
                </a:solidFill>
                <a:effectLst/>
                <a:uFillTx/>
                <a:latin typeface="Arial"/>
                <a:ea typeface="Arial"/>
              </a:rPr>
              <a:t>Vice President</a:t>
            </a:r>
            <a:br>
              <a:rPr sz="1100"/>
            </a:br>
            <a:r>
              <a:rPr b="0" lang="en-US" sz="1100" strike="noStrike" u="none">
                <a:solidFill>
                  <a:srgbClr val="000000"/>
                </a:solidFill>
                <a:effectLst/>
                <a:uFillTx/>
                <a:latin typeface="Arial"/>
                <a:ea typeface="Arial"/>
              </a:rPr>
              <a:t>Edison Mission Energy-CA</a:t>
            </a:r>
            <a:endParaRPr b="0" lang="en-US" sz="1100" strike="noStrike" u="none">
              <a:solidFill>
                <a:srgbClr val="000000"/>
              </a:solidFill>
              <a:effectLst/>
              <a:uFillTx/>
              <a:latin typeface="Times New Roman"/>
            </a:endParaRPr>
          </a:p>
          <a:p>
            <a:pPr>
              <a:lnSpc>
                <a:spcPct val="10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ea typeface="Arial"/>
              </a:rPr>
              <a:t>Kevan B. Hensman</a:t>
            </a:r>
            <a:br>
              <a:rPr sz="1100"/>
            </a:br>
            <a:r>
              <a:rPr b="0" lang="en-US" sz="1100" strike="noStrike" u="none">
                <a:solidFill>
                  <a:srgbClr val="000000"/>
                </a:solidFill>
                <a:effectLst/>
                <a:uFillTx/>
                <a:latin typeface="Arial"/>
                <a:ea typeface="Arial"/>
              </a:rPr>
              <a:t>Energy Portfolio Consultant</a:t>
            </a:r>
            <a:br>
              <a:rPr sz="1100"/>
            </a:br>
            <a:r>
              <a:rPr b="0" lang="en-US" sz="1100" strike="noStrike" u="none">
                <a:solidFill>
                  <a:srgbClr val="000000"/>
                </a:solidFill>
                <a:effectLst/>
                <a:uFillTx/>
                <a:latin typeface="Arial"/>
                <a:ea typeface="Arial"/>
              </a:rPr>
              <a:t>Aera Energy LLC</a:t>
            </a:r>
            <a:endParaRPr b="0" lang="en-US" sz="1100" strike="noStrike" u="none">
              <a:solidFill>
                <a:srgbClr val="000000"/>
              </a:solidFill>
              <a:effectLst/>
              <a:uFillTx/>
              <a:latin typeface="Times New Roman"/>
            </a:endParaRPr>
          </a:p>
          <a:p>
            <a:pPr>
              <a:lnSpc>
                <a:spcPct val="10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ea typeface="Arial"/>
              </a:rPr>
              <a:t>Dennis P. Holcomb</a:t>
            </a:r>
            <a:br>
              <a:rPr sz="1100"/>
            </a:br>
            <a:r>
              <a:rPr b="0" lang="en-US" sz="1100" strike="noStrike" u="none">
                <a:solidFill>
                  <a:srgbClr val="000000"/>
                </a:solidFill>
                <a:effectLst/>
                <a:uFillTx/>
                <a:latin typeface="Arial"/>
                <a:ea typeface="Arial"/>
              </a:rPr>
              <a:t>Senior Power Contracts Specialist</a:t>
            </a:r>
            <a:br>
              <a:rPr sz="1100"/>
            </a:br>
            <a:r>
              <a:rPr b="0" lang="en-US" sz="1100" strike="noStrike" u="none">
                <a:solidFill>
                  <a:srgbClr val="000000"/>
                </a:solidFill>
                <a:effectLst/>
                <a:uFillTx/>
                <a:latin typeface="Arial"/>
                <a:ea typeface="Arial"/>
              </a:rPr>
              <a:t>Sacramento Municipal Utility District</a:t>
            </a:r>
            <a:endParaRPr b="0" lang="en-US" sz="1100" strike="noStrike" u="none">
              <a:solidFill>
                <a:srgbClr val="000000"/>
              </a:solidFill>
              <a:effectLst/>
              <a:uFillTx/>
              <a:latin typeface="Times New Roman"/>
            </a:endParaRPr>
          </a:p>
          <a:p>
            <a:pPr>
              <a:lnSpc>
                <a:spcPct val="10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ea typeface="Arial"/>
              </a:rPr>
              <a:t>Harry R. Homan</a:t>
            </a:r>
            <a:br>
              <a:rPr sz="1100"/>
            </a:br>
            <a:r>
              <a:rPr b="0" lang="en-US" sz="1100" strike="noStrike" u="none">
                <a:solidFill>
                  <a:srgbClr val="000000"/>
                </a:solidFill>
                <a:effectLst/>
                <a:uFillTx/>
                <a:latin typeface="Arial"/>
                <a:ea typeface="Arial"/>
              </a:rPr>
              <a:t>Senior Director, Strategic Planning</a:t>
            </a:r>
            <a:br>
              <a:rPr sz="1100"/>
            </a:br>
            <a:r>
              <a:rPr b="0" lang="en-US" sz="1100" strike="noStrike" u="none">
                <a:solidFill>
                  <a:srgbClr val="000000"/>
                </a:solidFill>
                <a:effectLst/>
                <a:uFillTx/>
                <a:latin typeface="Arial"/>
                <a:ea typeface="Arial"/>
              </a:rPr>
              <a:t>Fluor Corporation</a:t>
            </a:r>
            <a:endParaRPr b="0" lang="en-US" sz="1100" strike="noStrike" u="none">
              <a:solidFill>
                <a:srgbClr val="000000"/>
              </a:solidFill>
              <a:effectLst/>
              <a:uFillTx/>
              <a:latin typeface="Times New Roman"/>
            </a:endParaRPr>
          </a:p>
          <a:p>
            <a:pPr>
              <a:lnSpc>
                <a:spcPct val="10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ea typeface="Arial"/>
              </a:rPr>
              <a:t>Erik Honobe</a:t>
            </a:r>
            <a:br>
              <a:rPr sz="1100"/>
            </a:br>
            <a:r>
              <a:rPr b="0" lang="en-US" sz="1100" strike="noStrike" u="none">
                <a:solidFill>
                  <a:srgbClr val="000000"/>
                </a:solidFill>
                <a:effectLst/>
                <a:uFillTx/>
                <a:latin typeface="Arial"/>
                <a:ea typeface="Arial"/>
              </a:rPr>
              <a:t>Associate</a:t>
            </a:r>
            <a:br>
              <a:rPr sz="1100"/>
            </a:br>
            <a:r>
              <a:rPr b="0" lang="en-US" sz="1100" strike="noStrike" u="none">
                <a:solidFill>
                  <a:srgbClr val="000000"/>
                </a:solidFill>
                <a:effectLst/>
                <a:uFillTx/>
                <a:latin typeface="Arial"/>
                <a:ea typeface="Arial"/>
              </a:rPr>
              <a:t>Edison Mission Energy-CA</a:t>
            </a:r>
            <a:endParaRPr b="0" lang="en-US" sz="1100" strike="noStrike" u="none">
              <a:solidFill>
                <a:srgbClr val="000000"/>
              </a:solidFill>
              <a:effectLst/>
              <a:uFillTx/>
              <a:latin typeface="Times New Roman"/>
            </a:endParaRPr>
          </a:p>
          <a:p>
            <a:pPr>
              <a:lnSpc>
                <a:spcPct val="10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ea typeface="Times New Roman"/>
              </a:rPr>
              <a:t>Tom Houle</a:t>
            </a:r>
            <a:br>
              <a:rPr sz="1100"/>
            </a:br>
            <a:r>
              <a:rPr b="0" lang="en-US" sz="1100" strike="noStrike" u="none">
                <a:solidFill>
                  <a:srgbClr val="000000"/>
                </a:solidFill>
                <a:effectLst/>
                <a:uFillTx/>
                <a:latin typeface="Arial"/>
                <a:ea typeface="Times New Roman"/>
              </a:rPr>
              <a:t>Hunt Power Corporation </a:t>
            </a:r>
            <a:endParaRPr b="0" lang="en-US" sz="1100" strike="noStrike" u="none">
              <a:solidFill>
                <a:srgbClr val="000000"/>
              </a:solidFill>
              <a:effectLst/>
              <a:uFillTx/>
              <a:latin typeface="Times New Roman"/>
            </a:endParaRPr>
          </a:p>
        </p:txBody>
      </p:sp>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499C3B46-74DC-4ABC-B6C9-7415D3D6D3BF}" type="slidenum">
              <a:t>8</a:t>
            </a:fld>
          </a:p>
        </p:txBody>
      </p:sp>
    </p:spTree>
  </p:cSld>
  <p:transition>
    <p:cover dir="d"/>
  </p:transition>
</p:sld>
</file>

<file path=ppt/slides/slide8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26" name="PlaceHolder 1"/>
          <p:cNvSpPr>
            <a:spLocks noGrp="1"/>
          </p:cNvSpPr>
          <p:nvPr>
            <p:ph type="title"/>
          </p:nvPr>
        </p:nvSpPr>
        <p:spPr>
          <a:xfrm>
            <a:off x="1447920" y="0"/>
            <a:ext cx="7696080" cy="14241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Proposed Coal Projects </a:t>
            </a:r>
            <a:r>
              <a:rPr b="0" lang="en-US" sz="2000" strike="noStrike" u="none">
                <a:solidFill>
                  <a:srgbClr val="993300"/>
                </a:solidFill>
                <a:effectLst/>
                <a:uFillTx/>
                <a:latin typeface="Arial Black"/>
              </a:rPr>
              <a:t>(continued)</a:t>
            </a:r>
            <a:endParaRPr b="1" lang="en-US" sz="2000" strike="noStrike" u="none">
              <a:solidFill>
                <a:srgbClr val="993300"/>
              </a:solidFill>
              <a:effectLst/>
              <a:uFillTx/>
              <a:latin typeface="Arial Black"/>
            </a:endParaRPr>
          </a:p>
        </p:txBody>
      </p:sp>
      <p:sp>
        <p:nvSpPr>
          <p:cNvPr id="327" name=""/>
          <p:cNvSpPr/>
          <p:nvPr/>
        </p:nvSpPr>
        <p:spPr>
          <a:xfrm>
            <a:off x="60480" y="6613560"/>
            <a:ext cx="2428200" cy="2156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Source: Cambridge Energy Research Associates.</a:t>
            </a:r>
            <a:endParaRPr b="0" lang="en-US" sz="800" strike="noStrike" u="none">
              <a:solidFill>
                <a:srgbClr val="000000"/>
              </a:solidFill>
              <a:effectLst/>
              <a:uFillTx/>
              <a:latin typeface="Times New Roman"/>
            </a:endParaRPr>
          </a:p>
        </p:txBody>
      </p:sp>
      <p:sp>
        <p:nvSpPr>
          <p:cNvPr id="328" name=""/>
          <p:cNvSpPr/>
          <p:nvPr/>
        </p:nvSpPr>
        <p:spPr>
          <a:xfrm>
            <a:off x="152280" y="1600200"/>
            <a:ext cx="8763120" cy="3962520"/>
          </a:xfrm>
          <a:prstGeom prst="rect">
            <a:avLst/>
          </a:prstGeom>
          <a:noFill/>
          <a:ln w="0">
            <a:noFill/>
          </a:ln>
        </p:spPr>
        <p:style>
          <a:lnRef idx="0"/>
          <a:fillRef idx="0"/>
          <a:effectRef idx="0"/>
          <a:fontRef idx="minor"/>
        </p:style>
        <p:txBody>
          <a:bodyPr lIns="90000" rIns="90000" tIns="46800" bIns="46800" anchor="t">
            <a:normAutofit/>
          </a:bodyPr>
          <a:p>
            <a:pPr marL="235080" indent="-235080">
              <a:lnSpc>
                <a:spcPct val="100000"/>
              </a:lnSpc>
              <a:spcAft>
                <a:spcPts val="337"/>
              </a:spcAft>
              <a:tabLst>
                <a:tab algn="l" pos="0"/>
                <a:tab algn="l" pos="3197160"/>
                <a:tab algn="r" pos="4802040"/>
                <a:tab algn="ctr" pos="5832360"/>
                <a:tab algn="ctr" pos="7711920"/>
                <a:tab algn="l" pos="8229600"/>
                <a:tab algn="l" pos="9144000"/>
                <a:tab algn="l" pos="10058400"/>
              </a:tabLst>
            </a:pP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Operating</a:t>
            </a:r>
            <a:endParaRPr b="0" lang="en-US" sz="1800" strike="noStrike" u="none">
              <a:solidFill>
                <a:srgbClr val="000000"/>
              </a:solidFill>
              <a:effectLst/>
              <a:uFillTx/>
              <a:latin typeface="Times New Roman"/>
            </a:endParaRPr>
          </a:p>
          <a:p>
            <a:pPr marL="235080" indent="-235080">
              <a:lnSpc>
                <a:spcPct val="100000"/>
              </a:lnSpc>
              <a:spcAft>
                <a:spcPts val="337"/>
              </a:spcAft>
              <a:tabLst>
                <a:tab algn="l" pos="0"/>
                <a:tab algn="l" pos="3197160"/>
                <a:tab algn="r" pos="4802040"/>
                <a:tab algn="ctr" pos="5832360"/>
                <a:tab algn="ctr" pos="7711920"/>
                <a:tab algn="l" pos="8229600"/>
                <a:tab algn="l" pos="9144000"/>
                <a:tab algn="l" pos="10058400"/>
              </a:tabLst>
            </a:pPr>
            <a:r>
              <a:rPr b="1" lang="en-US" sz="1800" strike="noStrike" u="sng">
                <a:solidFill>
                  <a:srgbClr val="000000"/>
                </a:solidFill>
                <a:effectLst/>
                <a:uFillTx/>
                <a:latin typeface="Arial"/>
              </a:rPr>
              <a:t>Developer/Owner</a:t>
            </a:r>
            <a:r>
              <a:rPr b="1" lang="en-US" sz="1800" strike="noStrike" u="sng">
                <a:solidFill>
                  <a:srgbClr val="000000"/>
                </a:solidFill>
                <a:effectLst/>
                <a:uFillTx/>
                <a:latin typeface="Arial"/>
              </a:rPr>
              <a:t>	</a:t>
            </a:r>
            <a:r>
              <a:rPr b="1" lang="en-US" sz="1800" strike="noStrike" u="sng">
                <a:solidFill>
                  <a:srgbClr val="000000"/>
                </a:solidFill>
                <a:effectLst/>
                <a:uFillTx/>
                <a:latin typeface="Arial"/>
              </a:rPr>
              <a:t>State </a:t>
            </a:r>
            <a:r>
              <a:rPr b="1" lang="en-US" sz="1800" strike="noStrike" u="sng">
                <a:solidFill>
                  <a:srgbClr val="000000"/>
                </a:solidFill>
                <a:effectLst/>
                <a:uFillTx/>
                <a:latin typeface="Arial"/>
              </a:rPr>
              <a:t>	</a:t>
            </a:r>
            <a:r>
              <a:rPr b="1" lang="en-US" sz="1800" strike="noStrike" u="sng">
                <a:solidFill>
                  <a:srgbClr val="000000"/>
                </a:solidFill>
                <a:effectLst/>
                <a:uFillTx/>
                <a:latin typeface="Arial"/>
              </a:rPr>
              <a:t>MW </a:t>
            </a:r>
            <a:r>
              <a:rPr b="1" lang="en-US" sz="1800" strike="noStrike" u="sng">
                <a:solidFill>
                  <a:srgbClr val="000000"/>
                </a:solidFill>
                <a:effectLst/>
                <a:uFillTx/>
                <a:latin typeface="Arial"/>
              </a:rPr>
              <a:t>	</a:t>
            </a:r>
            <a:r>
              <a:rPr b="1" lang="en-US" sz="1800" strike="noStrike" u="sng">
                <a:solidFill>
                  <a:srgbClr val="000000"/>
                </a:solidFill>
                <a:effectLst/>
                <a:uFillTx/>
                <a:latin typeface="Arial"/>
              </a:rPr>
              <a:t>Status</a:t>
            </a:r>
            <a:r>
              <a:rPr b="1" lang="en-US" sz="1800" strike="noStrike" u="sng">
                <a:solidFill>
                  <a:srgbClr val="000000"/>
                </a:solidFill>
                <a:effectLst/>
                <a:uFillTx/>
                <a:latin typeface="Arial"/>
              </a:rPr>
              <a:t>	</a:t>
            </a:r>
            <a:r>
              <a:rPr b="1" lang="en-US" sz="1800" strike="noStrike" u="sng">
                <a:solidFill>
                  <a:srgbClr val="000000"/>
                </a:solidFill>
                <a:effectLst/>
                <a:uFillTx/>
                <a:latin typeface="Arial"/>
              </a:rPr>
              <a:t>Date</a:t>
            </a:r>
            <a:r>
              <a:rPr b="1" lang="en-US" sz="1800" strike="noStrike" u="none">
                <a:solidFill>
                  <a:srgbClr val="000000"/>
                </a:solidFill>
                <a:effectLst/>
                <a:uFillTx/>
                <a:latin typeface="Arial"/>
              </a:rPr>
              <a:t>	</a:t>
            </a:r>
            <a:endParaRPr b="0" lang="en-US" sz="1800" strike="noStrike" u="none">
              <a:solidFill>
                <a:srgbClr val="000000"/>
              </a:solidFill>
              <a:effectLst/>
              <a:uFillTx/>
              <a:latin typeface="Times New Roman"/>
            </a:endParaRPr>
          </a:p>
          <a:p>
            <a:pPr marL="235080" indent="-235080">
              <a:lnSpc>
                <a:spcPct val="100000"/>
              </a:lnSpc>
              <a:spcAft>
                <a:spcPts val="337"/>
              </a:spcAft>
              <a:tabLst>
                <a:tab algn="l" pos="0"/>
                <a:tab algn="l" pos="3197160"/>
                <a:tab algn="r" pos="4802040"/>
                <a:tab algn="ctr" pos="5832360"/>
                <a:tab algn="ctr" pos="7711920"/>
                <a:tab algn="l" pos="8229600"/>
                <a:tab algn="l" pos="9144000"/>
                <a:tab algn="l" pos="10058400"/>
              </a:tabLst>
            </a:pPr>
            <a:r>
              <a:rPr b="0" lang="en-US" sz="1800" strike="noStrike" u="none">
                <a:solidFill>
                  <a:srgbClr val="000000"/>
                </a:solidFill>
                <a:effectLst/>
                <a:uFillTx/>
                <a:latin typeface="Arial"/>
              </a:rPr>
              <a:t>Composite Energy</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MT</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2,000</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Proposed</a:t>
            </a:r>
            <a:endParaRPr b="0" lang="en-US" sz="1800" strike="noStrike" u="none">
              <a:solidFill>
                <a:srgbClr val="000000"/>
              </a:solidFill>
              <a:effectLst/>
              <a:uFillTx/>
              <a:latin typeface="Times New Roman"/>
            </a:endParaRPr>
          </a:p>
          <a:p>
            <a:pPr marL="235080" indent="-235080">
              <a:lnSpc>
                <a:spcPct val="100000"/>
              </a:lnSpc>
              <a:spcAft>
                <a:spcPts val="337"/>
              </a:spcAft>
              <a:tabLst>
                <a:tab algn="l" pos="0"/>
                <a:tab algn="l" pos="3197160"/>
                <a:tab algn="r" pos="4802040"/>
                <a:tab algn="ctr" pos="5832360"/>
                <a:tab algn="ctr" pos="7711920"/>
                <a:tab algn="l" pos="8229600"/>
                <a:tab algn="l" pos="9144000"/>
                <a:tab algn="l" pos="10058400"/>
              </a:tabLst>
            </a:pPr>
            <a:r>
              <a:rPr b="0" lang="en-US" sz="1800" strike="noStrike" u="none">
                <a:solidFill>
                  <a:srgbClr val="000000"/>
                </a:solidFill>
                <a:effectLst/>
                <a:uFillTx/>
                <a:latin typeface="Arial"/>
              </a:rPr>
              <a:t>WGI</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MT</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500</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Proposed</a:t>
            </a:r>
            <a:endParaRPr b="0" lang="en-US" sz="1800" strike="noStrike" u="none">
              <a:solidFill>
                <a:srgbClr val="000000"/>
              </a:solidFill>
              <a:effectLst/>
              <a:uFillTx/>
              <a:latin typeface="Times New Roman"/>
            </a:endParaRPr>
          </a:p>
          <a:p>
            <a:pPr marL="235080" indent="-235080">
              <a:lnSpc>
                <a:spcPct val="100000"/>
              </a:lnSpc>
              <a:spcAft>
                <a:spcPts val="337"/>
              </a:spcAft>
              <a:tabLst>
                <a:tab algn="l" pos="0"/>
                <a:tab algn="l" pos="3197160"/>
                <a:tab algn="r" pos="4802040"/>
                <a:tab algn="ctr" pos="5832360"/>
                <a:tab algn="ctr" pos="7711920"/>
                <a:tab algn="l" pos="8229600"/>
                <a:tab algn="l" pos="9144000"/>
                <a:tab algn="l" pos="10058400"/>
              </a:tabLst>
            </a:pPr>
            <a:r>
              <a:rPr b="0" lang="en-US" sz="1800" strike="noStrike" u="none">
                <a:solidFill>
                  <a:srgbClr val="000000"/>
                </a:solidFill>
                <a:effectLst/>
                <a:uFillTx/>
                <a:latin typeface="Arial"/>
              </a:rPr>
              <a:t>MCN Energy Group</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VA</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240</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Proposed</a:t>
            </a:r>
            <a:endParaRPr b="0" lang="en-US" sz="1800" strike="noStrike" u="none">
              <a:solidFill>
                <a:srgbClr val="000000"/>
              </a:solidFill>
              <a:effectLst/>
              <a:uFillTx/>
              <a:latin typeface="Times New Roman"/>
            </a:endParaRPr>
          </a:p>
          <a:p>
            <a:pPr marL="235080" indent="-235080">
              <a:lnSpc>
                <a:spcPct val="100000"/>
              </a:lnSpc>
              <a:spcAft>
                <a:spcPts val="337"/>
              </a:spcAft>
              <a:tabLst>
                <a:tab algn="l" pos="0"/>
                <a:tab algn="l" pos="3197160"/>
                <a:tab algn="r" pos="4802040"/>
                <a:tab algn="ctr" pos="5832360"/>
                <a:tab algn="ctr" pos="7711920"/>
                <a:tab algn="l" pos="8229600"/>
                <a:tab algn="l" pos="9144000"/>
                <a:tab algn="l" pos="10058400"/>
              </a:tabLst>
            </a:pPr>
            <a:r>
              <a:rPr b="0" lang="en-US" sz="1800" strike="noStrike" u="none">
                <a:solidFill>
                  <a:srgbClr val="000000"/>
                </a:solidFill>
                <a:effectLst/>
                <a:uFillTx/>
                <a:latin typeface="Arial"/>
              </a:rPr>
              <a:t>Manitowoc Public Utilities</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WI</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99</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Proposed</a:t>
            </a:r>
            <a:endParaRPr b="0" lang="en-US" sz="1800" strike="noStrike" u="none">
              <a:solidFill>
                <a:srgbClr val="000000"/>
              </a:solidFill>
              <a:effectLst/>
              <a:uFillTx/>
              <a:latin typeface="Times New Roman"/>
            </a:endParaRPr>
          </a:p>
          <a:p>
            <a:pPr marL="235080" indent="-235080">
              <a:lnSpc>
                <a:spcPct val="100000"/>
              </a:lnSpc>
              <a:spcBef>
                <a:spcPts val="113"/>
              </a:spcBef>
              <a:spcAft>
                <a:spcPts val="113"/>
              </a:spcAft>
              <a:tabLst>
                <a:tab algn="l" pos="0"/>
                <a:tab algn="l" pos="3197160"/>
                <a:tab algn="r" pos="4802040"/>
                <a:tab algn="ctr" pos="5832360"/>
                <a:tab algn="ctr" pos="7711920"/>
                <a:tab algn="l" pos="8229600"/>
                <a:tab algn="l" pos="9144000"/>
                <a:tab algn="l" pos="10058400"/>
              </a:tabLst>
            </a:pPr>
            <a:r>
              <a:rPr b="0" lang="en-US" sz="1800" strike="noStrike" u="none">
                <a:solidFill>
                  <a:srgbClr val="000000"/>
                </a:solidFill>
                <a:effectLst/>
                <a:uFillTx/>
                <a:latin typeface="Arial"/>
              </a:rPr>
              <a:t>Wisconsin Electric</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WI</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500</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Proposed</a:t>
            </a:r>
            <a:endParaRPr b="0" lang="en-US" sz="1800" strike="noStrike" u="none">
              <a:solidFill>
                <a:srgbClr val="000000"/>
              </a:solidFill>
              <a:effectLst/>
              <a:uFillTx/>
              <a:latin typeface="Times New Roman"/>
            </a:endParaRPr>
          </a:p>
          <a:p>
            <a:pPr marL="235080" indent="-235080">
              <a:lnSpc>
                <a:spcPct val="100000"/>
              </a:lnSpc>
              <a:spcBef>
                <a:spcPts val="113"/>
              </a:spcBef>
              <a:spcAft>
                <a:spcPts val="113"/>
              </a:spcAft>
              <a:tabLst>
                <a:tab algn="l" pos="0"/>
                <a:tab algn="l" pos="3197160"/>
                <a:tab algn="r" pos="4802040"/>
                <a:tab algn="ctr" pos="5832360"/>
                <a:tab algn="ctr" pos="7711920"/>
                <a:tab algn="l" pos="8229600"/>
                <a:tab algn="l" pos="9144000"/>
                <a:tab algn="l" pos="10058400"/>
              </a:tabLst>
            </a:pPr>
            <a:r>
              <a:rPr b="0" lang="en-US" sz="1800" strike="noStrike" u="none">
                <a:solidFill>
                  <a:srgbClr val="000000"/>
                </a:solidFill>
                <a:effectLst/>
                <a:uFillTx/>
                <a:latin typeface="Arial"/>
              </a:rPr>
              <a:t>Anker Coal Group</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WV</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225</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Proposed</a:t>
            </a:r>
            <a:endParaRPr b="0" lang="en-US" sz="1800" strike="noStrike" u="none">
              <a:solidFill>
                <a:srgbClr val="000000"/>
              </a:solidFill>
              <a:effectLst/>
              <a:uFillTx/>
              <a:latin typeface="Times New Roman"/>
            </a:endParaRPr>
          </a:p>
          <a:p>
            <a:pPr marL="235080" indent="-235080">
              <a:lnSpc>
                <a:spcPct val="100000"/>
              </a:lnSpc>
              <a:spcBef>
                <a:spcPts val="113"/>
              </a:spcBef>
              <a:spcAft>
                <a:spcPts val="113"/>
              </a:spcAft>
              <a:tabLst>
                <a:tab algn="l" pos="0"/>
                <a:tab algn="l" pos="3197160"/>
                <a:tab algn="r" pos="4802040"/>
                <a:tab algn="ctr" pos="5832360"/>
                <a:tab algn="ctr" pos="7711920"/>
                <a:tab algn="l" pos="8229600"/>
                <a:tab algn="l" pos="9144000"/>
                <a:tab algn="l" pos="10058400"/>
              </a:tabLst>
            </a:pPr>
            <a:r>
              <a:rPr b="0" lang="en-US" sz="1800" strike="noStrike" u="none">
                <a:solidFill>
                  <a:srgbClr val="000000"/>
                </a:solidFill>
                <a:effectLst/>
                <a:uFillTx/>
                <a:latin typeface="Arial"/>
              </a:rPr>
              <a:t>MCN</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WV</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150–300</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Proposed</a:t>
            </a:r>
            <a:endParaRPr b="0" lang="en-US" sz="1800" strike="noStrike" u="none">
              <a:solidFill>
                <a:srgbClr val="000000"/>
              </a:solidFill>
              <a:effectLst/>
              <a:uFillTx/>
              <a:latin typeface="Times New Roman"/>
            </a:endParaRPr>
          </a:p>
          <a:p>
            <a:pPr marL="235080" indent="-235080">
              <a:lnSpc>
                <a:spcPct val="100000"/>
              </a:lnSpc>
              <a:spcBef>
                <a:spcPts val="113"/>
              </a:spcBef>
              <a:spcAft>
                <a:spcPts val="113"/>
              </a:spcAft>
              <a:tabLst>
                <a:tab algn="l" pos="0"/>
                <a:tab algn="l" pos="3197160"/>
                <a:tab algn="r" pos="4802040"/>
                <a:tab algn="ctr" pos="5832360"/>
                <a:tab algn="ctr" pos="7711920"/>
                <a:tab algn="l" pos="8229600"/>
                <a:tab algn="l" pos="9144000"/>
                <a:tab algn="l" pos="10058400"/>
              </a:tabLst>
            </a:pPr>
            <a:r>
              <a:rPr b="0" lang="en-US" sz="1800" strike="noStrike" u="none">
                <a:solidFill>
                  <a:srgbClr val="000000"/>
                </a:solidFill>
                <a:effectLst/>
                <a:uFillTx/>
                <a:latin typeface="Arial"/>
              </a:rPr>
              <a:t>Ziegler Coal Holding</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WY</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240</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Proposed</a:t>
            </a:r>
            <a:endParaRPr b="0" lang="en-US" sz="1800" strike="noStrike" u="none">
              <a:solidFill>
                <a:srgbClr val="000000"/>
              </a:solidFill>
              <a:effectLst/>
              <a:uFillTx/>
              <a:latin typeface="Times New Roman"/>
            </a:endParaRPr>
          </a:p>
          <a:p>
            <a:pPr marL="235080" indent="-235080">
              <a:lnSpc>
                <a:spcPct val="100000"/>
              </a:lnSpc>
              <a:spcAft>
                <a:spcPts val="1125"/>
              </a:spcAft>
              <a:tabLst>
                <a:tab algn="l" pos="0"/>
                <a:tab algn="l" pos="3197160"/>
                <a:tab algn="r" pos="4802040"/>
                <a:tab algn="ctr" pos="5832360"/>
                <a:tab algn="ctr" pos="7711920"/>
                <a:tab algn="l" pos="8229600"/>
                <a:tab algn="l" pos="9144000"/>
                <a:tab algn="l" pos="10058400"/>
              </a:tabLst>
            </a:pPr>
            <a:r>
              <a:rPr b="0" lang="en-US" sz="1800" strike="noStrike" u="none">
                <a:solidFill>
                  <a:srgbClr val="000000"/>
                </a:solidFill>
                <a:effectLst/>
                <a:uFillTx/>
                <a:latin typeface="Arial"/>
              </a:rPr>
              <a:t>Southern Illinois Power Coop.</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IL</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120</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Proposed</a:t>
            </a:r>
            <a:r>
              <a:rPr b="0" lang="en-US" sz="1800" strike="noStrike" u="none">
                <a:solidFill>
                  <a:srgbClr val="000000"/>
                </a:solidFill>
                <a:effectLst/>
                <a:uFillTx/>
                <a:latin typeface="Arial"/>
              </a:rPr>
              <a:t>	</a:t>
            </a:r>
            <a:endParaRPr b="0" lang="en-US" sz="1800" strike="noStrike" u="none">
              <a:solidFill>
                <a:srgbClr val="000000"/>
              </a:solidFill>
              <a:effectLst/>
              <a:uFillTx/>
              <a:latin typeface="Times New Roman"/>
            </a:endParaRPr>
          </a:p>
          <a:p>
            <a:pPr marL="235080" indent="-235080">
              <a:lnSpc>
                <a:spcPct val="100000"/>
              </a:lnSpc>
              <a:spcBef>
                <a:spcPts val="113"/>
              </a:spcBef>
              <a:spcAft>
                <a:spcPts val="113"/>
              </a:spcAft>
              <a:tabLst>
                <a:tab algn="l" pos="0"/>
                <a:tab algn="l" pos="3197160"/>
                <a:tab algn="r" pos="4802040"/>
                <a:tab algn="ctr" pos="5832360"/>
                <a:tab algn="ctr" pos="7711920"/>
                <a:tab algn="l" pos="8229600"/>
                <a:tab algn="l" pos="9144000"/>
                <a:tab algn="l" pos="10058400"/>
              </a:tabLst>
            </a:pPr>
            <a:r>
              <a:rPr b="1" lang="en-US" sz="1800" strike="noStrike" u="none">
                <a:solidFill>
                  <a:srgbClr val="000000"/>
                </a:solidFill>
                <a:effectLst/>
                <a:uFillTx/>
                <a:latin typeface="Arial"/>
              </a:rPr>
              <a:t>Total</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13,800</a:t>
            </a:r>
            <a:endParaRPr b="0" lang="en-US" sz="1800" strike="noStrike" u="none">
              <a:solidFill>
                <a:srgbClr val="000000"/>
              </a:solidFill>
              <a:effectLst/>
              <a:uFillTx/>
              <a:latin typeface="Times New Roman"/>
            </a:endParaRPr>
          </a:p>
        </p:txBody>
      </p:sp>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C00746CC-9B4E-45D2-9B40-3113452B4B21}" type="slidenum">
              <a:t>80</a:t>
            </a:fld>
          </a:p>
        </p:txBody>
      </p:sp>
    </p:spTree>
  </p:cSld>
  <p:transition>
    <p:cover dir="d"/>
  </p:transition>
</p:sld>
</file>

<file path=ppt/slides/slide8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29" name="PlaceHolder 1"/>
          <p:cNvSpPr>
            <a:spLocks noGrp="1"/>
          </p:cNvSpPr>
          <p:nvPr>
            <p:ph type="title"/>
          </p:nvPr>
        </p:nvSpPr>
        <p:spPr>
          <a:xfrm>
            <a:off x="647640" y="2286000"/>
            <a:ext cx="8229600" cy="1752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993300"/>
                </a:solidFill>
                <a:effectLst/>
                <a:uFillTx/>
                <a:latin typeface="Arial Black"/>
              </a:rPr>
              <a:t>Upcoming CERA Events</a:t>
            </a:r>
            <a:endParaRPr b="1" lang="en-US" sz="3600" strike="noStrike" u="none">
              <a:solidFill>
                <a:srgbClr val="993300"/>
              </a:solidFill>
              <a:effectLst/>
              <a:uFillTx/>
              <a:latin typeface="Arial Black"/>
            </a:endParaRPr>
          </a:p>
        </p:txBody>
      </p:sp>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1A003CFB-19E1-4A1D-8574-955D043AECB2}" type="slidenum">
              <a:t>81</a:t>
            </a:fld>
          </a:p>
        </p:txBody>
      </p:sp>
    </p:spTree>
  </p:cSld>
  <p:transition>
    <p:cover dir="d"/>
  </p:transition>
</p:sld>
</file>

<file path=ppt/slides/slide8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0" name="PlaceHolder 1"/>
          <p:cNvSpPr>
            <a:spLocks noGrp="1"/>
          </p:cNvSpPr>
          <p:nvPr>
            <p:ph type="title"/>
          </p:nvPr>
        </p:nvSpPr>
        <p:spPr>
          <a:xfrm>
            <a:off x="1447920" y="0"/>
            <a:ext cx="7696080" cy="14241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2001 CERA Event Dates</a:t>
            </a:r>
            <a:endParaRPr b="1" lang="en-US" sz="3200" strike="noStrike" u="none">
              <a:solidFill>
                <a:srgbClr val="993300"/>
              </a:solidFill>
              <a:effectLst/>
              <a:uFillTx/>
              <a:latin typeface="Arial Black"/>
            </a:endParaRPr>
          </a:p>
        </p:txBody>
      </p:sp>
      <p:sp>
        <p:nvSpPr>
          <p:cNvPr id="331" name=""/>
          <p:cNvSpPr/>
          <p:nvPr/>
        </p:nvSpPr>
        <p:spPr>
          <a:xfrm>
            <a:off x="304920" y="1676520"/>
            <a:ext cx="8153280" cy="304560"/>
          </a:xfrm>
          <a:prstGeom prst="rect">
            <a:avLst/>
          </a:prstGeom>
          <a:solidFill>
            <a:srgbClr val="ffff99"/>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32" name=""/>
          <p:cNvSpPr/>
          <p:nvPr/>
        </p:nvSpPr>
        <p:spPr>
          <a:xfrm>
            <a:off x="534960" y="1716120"/>
            <a:ext cx="595440" cy="249480"/>
          </a:xfrm>
          <a:prstGeom prst="rect">
            <a:avLst/>
          </a:prstGeom>
          <a:noFill/>
          <a:ln w="0">
            <a:noFill/>
          </a:ln>
        </p:spPr>
        <p:style>
          <a:lnRef idx="0"/>
          <a:fillRef idx="0"/>
          <a:effectRef idx="0"/>
          <a:fontRef idx="minor"/>
        </p:style>
        <p:txBody>
          <a:bodyPr wrap="none" lIns="90000" rIns="90000" tIns="46800" bIns="46800" anchor="t">
            <a:spAutoFit/>
          </a:bodyPr>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DATE</a:t>
            </a:r>
            <a:endParaRPr b="0" lang="en-US" sz="1200" strike="noStrike" u="none">
              <a:solidFill>
                <a:srgbClr val="000000"/>
              </a:solidFill>
              <a:effectLst/>
              <a:uFillTx/>
              <a:latin typeface="Times New Roman"/>
            </a:endParaRPr>
          </a:p>
        </p:txBody>
      </p:sp>
      <p:sp>
        <p:nvSpPr>
          <p:cNvPr id="333" name=""/>
          <p:cNvSpPr/>
          <p:nvPr/>
        </p:nvSpPr>
        <p:spPr>
          <a:xfrm>
            <a:off x="1909080" y="1716120"/>
            <a:ext cx="2314440" cy="249480"/>
          </a:xfrm>
          <a:prstGeom prst="rect">
            <a:avLst/>
          </a:prstGeom>
          <a:noFill/>
          <a:ln w="0">
            <a:noFill/>
          </a:ln>
        </p:spPr>
        <p:style>
          <a:lnRef idx="0"/>
          <a:fillRef idx="0"/>
          <a:effectRef idx="0"/>
          <a:fontRef idx="minor"/>
        </p:style>
        <p:txBody>
          <a:bodyPr wrap="none" lIns="90000" rIns="90000" tIns="46800" bIns="46800" anchor="t">
            <a:spAutoFit/>
          </a:bodyPr>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PRODUCT LINE/EVENT TYPE</a:t>
            </a:r>
            <a:endParaRPr b="0" lang="en-US" sz="1200" strike="noStrike" u="none">
              <a:solidFill>
                <a:srgbClr val="000000"/>
              </a:solidFill>
              <a:effectLst/>
              <a:uFillTx/>
              <a:latin typeface="Times New Roman"/>
            </a:endParaRPr>
          </a:p>
        </p:txBody>
      </p:sp>
      <p:sp>
        <p:nvSpPr>
          <p:cNvPr id="334" name=""/>
          <p:cNvSpPr/>
          <p:nvPr/>
        </p:nvSpPr>
        <p:spPr>
          <a:xfrm>
            <a:off x="5231160" y="1716120"/>
            <a:ext cx="527760" cy="249480"/>
          </a:xfrm>
          <a:prstGeom prst="rect">
            <a:avLst/>
          </a:prstGeom>
          <a:noFill/>
          <a:ln w="0">
            <a:noFill/>
          </a:ln>
        </p:spPr>
        <p:style>
          <a:lnRef idx="0"/>
          <a:fillRef idx="0"/>
          <a:effectRef idx="0"/>
          <a:fontRef idx="minor"/>
        </p:style>
        <p:txBody>
          <a:bodyPr wrap="none" lIns="90000" rIns="90000" tIns="46800" bIns="46800" anchor="t">
            <a:spAutoFit/>
          </a:bodyPr>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CITY</a:t>
            </a:r>
            <a:endParaRPr b="0" lang="en-US" sz="1200" strike="noStrike" u="none">
              <a:solidFill>
                <a:srgbClr val="000000"/>
              </a:solidFill>
              <a:effectLst/>
              <a:uFillTx/>
              <a:latin typeface="Times New Roman"/>
            </a:endParaRPr>
          </a:p>
        </p:txBody>
      </p:sp>
      <p:sp>
        <p:nvSpPr>
          <p:cNvPr id="335" name=""/>
          <p:cNvSpPr/>
          <p:nvPr/>
        </p:nvSpPr>
        <p:spPr>
          <a:xfrm>
            <a:off x="6698160" y="1716120"/>
            <a:ext cx="697320" cy="249480"/>
          </a:xfrm>
          <a:prstGeom prst="rect">
            <a:avLst/>
          </a:prstGeom>
          <a:noFill/>
          <a:ln w="0">
            <a:noFill/>
          </a:ln>
        </p:spPr>
        <p:style>
          <a:lnRef idx="0"/>
          <a:fillRef idx="0"/>
          <a:effectRef idx="0"/>
          <a:fontRef idx="minor"/>
        </p:style>
        <p:txBody>
          <a:bodyPr wrap="none" lIns="90000" rIns="90000" tIns="46800" bIns="46800" anchor="t">
            <a:spAutoFit/>
          </a:bodyPr>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HOTEL</a:t>
            </a:r>
            <a:endParaRPr b="0" lang="en-US" sz="1200" strike="noStrike" u="none">
              <a:solidFill>
                <a:srgbClr val="000000"/>
              </a:solidFill>
              <a:effectLst/>
              <a:uFillTx/>
              <a:latin typeface="Times New Roman"/>
            </a:endParaRPr>
          </a:p>
        </p:txBody>
      </p:sp>
      <p:sp>
        <p:nvSpPr>
          <p:cNvPr id="336" name=""/>
          <p:cNvSpPr/>
          <p:nvPr/>
        </p:nvSpPr>
        <p:spPr>
          <a:xfrm>
            <a:off x="457560" y="2057400"/>
            <a:ext cx="697320" cy="4934520"/>
          </a:xfrm>
          <a:prstGeom prst="rect">
            <a:avLst/>
          </a:prstGeom>
          <a:noFill/>
          <a:ln w="0">
            <a:noFill/>
          </a:ln>
        </p:spPr>
        <p:style>
          <a:lnRef idx="0"/>
          <a:fillRef idx="0"/>
          <a:effectRef idx="0"/>
          <a:fontRef idx="minor"/>
        </p:style>
        <p:txBody>
          <a:bodyPr wrap="none" lIns="90000" rIns="90000" tIns="46800" bIns="46800" anchor="t">
            <a:spAutoFit/>
          </a:bodyPr>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April 26</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May 2</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May 8</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May 9</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May 11</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May 17</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May 22</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May 23</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
        <p:nvSpPr>
          <p:cNvPr id="337" name=""/>
          <p:cNvSpPr/>
          <p:nvPr/>
        </p:nvSpPr>
        <p:spPr>
          <a:xfrm>
            <a:off x="1904040" y="2057400"/>
            <a:ext cx="2586600" cy="4937400"/>
          </a:xfrm>
          <a:prstGeom prst="rect">
            <a:avLst/>
          </a:prstGeom>
          <a:noFill/>
          <a:ln w="0">
            <a:noFill/>
          </a:ln>
        </p:spPr>
        <p:style>
          <a:lnRef idx="0"/>
          <a:fillRef idx="0"/>
          <a:effectRef idx="0"/>
          <a:fontRef idx="minor"/>
        </p:style>
        <p:txBody>
          <a:bodyPr wrap="none" lIns="90000" rIns="90000" tIns="46800" bIns="46800" anchor="t">
            <a:spAutoFit/>
          </a:bodyPr>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North American Gas Roundtable</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Western Energy Roundtable</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North American Gas Roundtable</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Western Energy Roundtable</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Global Oil Roundtable</a:t>
            </a:r>
            <a:br>
              <a:rPr sz="1200"/>
            </a:br>
            <a:r>
              <a:rPr b="0" lang="en-US" sz="1200" strike="noStrike" u="none">
                <a:solidFill>
                  <a:srgbClr val="000000"/>
                </a:solidFill>
                <a:effectLst/>
                <a:uFillTx/>
                <a:latin typeface="Arial"/>
              </a:rPr>
              <a:t>European Power Roundtable</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North American Gas Roundtable</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North American Power Roundtable</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Marching to Market—</a:t>
            </a:r>
            <a:br>
              <a:rPr sz="1200"/>
            </a:br>
            <a:r>
              <a:rPr b="0" lang="en-US" sz="1200" strike="noStrike" u="none">
                <a:solidFill>
                  <a:srgbClr val="000000"/>
                </a:solidFill>
                <a:effectLst/>
                <a:uFillTx/>
                <a:latin typeface="Arial"/>
              </a:rPr>
              <a:t>   Multiclient Study Workshop</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Latin America Energy Roundtable</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Energy and e-Business Roundtable</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Digital E&amp;P Strategies Roundtable</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Upstream Oil Roundtable</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Downstream Oil Roundtable</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Environmental Strategy Roundtable</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
        <p:nvSpPr>
          <p:cNvPr id="338" name=""/>
          <p:cNvSpPr/>
          <p:nvPr/>
        </p:nvSpPr>
        <p:spPr>
          <a:xfrm>
            <a:off x="5229720" y="2057400"/>
            <a:ext cx="1154880" cy="5247360"/>
          </a:xfrm>
          <a:prstGeom prst="rect">
            <a:avLst/>
          </a:prstGeom>
          <a:noFill/>
          <a:ln w="0">
            <a:noFill/>
          </a:ln>
        </p:spPr>
        <p:style>
          <a:lnRef idx="0"/>
          <a:fillRef idx="0"/>
          <a:effectRef idx="0"/>
          <a:fontRef idx="minor"/>
        </p:style>
        <p:txBody>
          <a:bodyPr wrap="none" lIns="90000" rIns="90000" tIns="46800" bIns="46800" anchor="t">
            <a:spAutoFit/>
          </a:bodyPr>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San Francisco</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San Francisco</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Calgary</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Calgary</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Boston</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Boston</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Boston</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Boston</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Paris</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Buenos Aires</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Houston</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Houston</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Houston</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Houston</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Houston</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
        <p:nvSpPr>
          <p:cNvPr id="339" name=""/>
          <p:cNvSpPr/>
          <p:nvPr/>
        </p:nvSpPr>
        <p:spPr>
          <a:xfrm>
            <a:off x="6694200" y="2057400"/>
            <a:ext cx="2137680" cy="5089680"/>
          </a:xfrm>
          <a:prstGeom prst="rect">
            <a:avLst/>
          </a:prstGeom>
          <a:noFill/>
          <a:ln w="0">
            <a:noFill/>
          </a:ln>
        </p:spPr>
        <p:style>
          <a:lnRef idx="0"/>
          <a:fillRef idx="0"/>
          <a:effectRef idx="0"/>
          <a:fontRef idx="minor"/>
        </p:style>
        <p:txBody>
          <a:bodyPr wrap="none" lIns="90000" rIns="90000" tIns="46800" bIns="46800" anchor="t">
            <a:spAutoFit/>
          </a:bodyPr>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The Parc 55 Hotel</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The Hyatt Regency</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The Omni Parker House</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The Omni Parker House</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Hotel Concorde Saint Lazare</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Alvear Paris Hotel</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St. Regis Hotel</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St. Regis Hotel</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
        <p:nvSpPr>
          <p:cNvPr id="340" name=""/>
          <p:cNvSpPr/>
          <p:nvPr/>
        </p:nvSpPr>
        <p:spPr>
          <a:xfrm>
            <a:off x="304920" y="1676520"/>
            <a:ext cx="8153280" cy="0"/>
          </a:xfrm>
          <a:prstGeom prst="line">
            <a:avLst/>
          </a:prstGeom>
          <a:ln w="223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1" name=""/>
          <p:cNvSpPr/>
          <p:nvPr/>
        </p:nvSpPr>
        <p:spPr>
          <a:xfrm>
            <a:off x="304920" y="1981080"/>
            <a:ext cx="8153280" cy="0"/>
          </a:xfrm>
          <a:prstGeom prst="line">
            <a:avLst/>
          </a:prstGeom>
          <a:ln w="223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2" name=""/>
          <p:cNvSpPr/>
          <p:nvPr/>
        </p:nvSpPr>
        <p:spPr>
          <a:xfrm>
            <a:off x="236520" y="6335640"/>
            <a:ext cx="5779800" cy="4590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Please Note: Dates and locations of events are subject to change. Eligibility is determined by service level.</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For more information about eligibility, please contact CERA registration via telephone:+ 617 497 6446 ext. 800;</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fax: +1 617 498 9176; or e-mail: register@cera.com.</a:t>
            </a:r>
            <a:endParaRPr b="0" lang="en-US" sz="800" strike="noStrike" u="none">
              <a:solidFill>
                <a:srgbClr val="000000"/>
              </a:solidFill>
              <a:effectLst/>
              <a:uFillTx/>
              <a:latin typeface="Times New Roman"/>
            </a:endParaRPr>
          </a:p>
        </p:txBody>
      </p:sp>
      <p:sp>
        <p:nvSpPr>
          <p:cNvPr id="343" name=""/>
          <p:cNvSpPr/>
          <p:nvPr/>
        </p:nvSpPr>
        <p:spPr>
          <a:xfrm>
            <a:off x="317520" y="2670120"/>
            <a:ext cx="8153280" cy="0"/>
          </a:xfrm>
          <a:prstGeom prst="line">
            <a:avLst/>
          </a:prstGeom>
          <a:ln w="126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B229CADF-DEF3-491F-A15C-99D0016ADCCA}" type="slidenum">
              <a:t>82</a:t>
            </a:fld>
          </a:p>
        </p:txBody>
      </p:sp>
    </p:spTree>
  </p:cSld>
  <p:transition>
    <p:cover dir="d"/>
  </p:transition>
</p:sld>
</file>

<file path=ppt/slides/slide8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44" name="PlaceHolder 1"/>
          <p:cNvSpPr>
            <a:spLocks noGrp="1"/>
          </p:cNvSpPr>
          <p:nvPr>
            <p:ph type="title"/>
          </p:nvPr>
        </p:nvSpPr>
        <p:spPr>
          <a:xfrm>
            <a:off x="1447920" y="0"/>
            <a:ext cx="7696080" cy="14241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2001 CERA Event Dates—</a:t>
            </a:r>
            <a:r>
              <a:rPr b="1" i="1" lang="en-US" sz="2800" strike="noStrike" u="none">
                <a:solidFill>
                  <a:srgbClr val="993300"/>
                </a:solidFill>
                <a:effectLst/>
                <a:uFillTx/>
                <a:latin typeface="Arial Black"/>
              </a:rPr>
              <a:t>continued</a:t>
            </a:r>
            <a:endParaRPr b="1" lang="en-US" sz="2800" strike="noStrike" u="none">
              <a:solidFill>
                <a:srgbClr val="993300"/>
              </a:solidFill>
              <a:effectLst/>
              <a:uFillTx/>
              <a:latin typeface="Arial Black"/>
            </a:endParaRPr>
          </a:p>
        </p:txBody>
      </p:sp>
      <p:sp>
        <p:nvSpPr>
          <p:cNvPr id="345" name=""/>
          <p:cNvSpPr/>
          <p:nvPr/>
        </p:nvSpPr>
        <p:spPr>
          <a:xfrm>
            <a:off x="304920" y="1676520"/>
            <a:ext cx="8153280" cy="304560"/>
          </a:xfrm>
          <a:prstGeom prst="rect">
            <a:avLst/>
          </a:prstGeom>
          <a:solidFill>
            <a:srgbClr val="ffff99"/>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46" name=""/>
          <p:cNvSpPr/>
          <p:nvPr/>
        </p:nvSpPr>
        <p:spPr>
          <a:xfrm>
            <a:off x="534960" y="1716120"/>
            <a:ext cx="595440" cy="249480"/>
          </a:xfrm>
          <a:prstGeom prst="rect">
            <a:avLst/>
          </a:prstGeom>
          <a:noFill/>
          <a:ln w="0">
            <a:noFill/>
          </a:ln>
        </p:spPr>
        <p:style>
          <a:lnRef idx="0"/>
          <a:fillRef idx="0"/>
          <a:effectRef idx="0"/>
          <a:fontRef idx="minor"/>
        </p:style>
        <p:txBody>
          <a:bodyPr wrap="none" lIns="90000" rIns="90000" tIns="46800" bIns="46800" anchor="t">
            <a:spAutoFit/>
          </a:bodyPr>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DATE</a:t>
            </a:r>
            <a:endParaRPr b="0" lang="en-US" sz="1200" strike="noStrike" u="none">
              <a:solidFill>
                <a:srgbClr val="000000"/>
              </a:solidFill>
              <a:effectLst/>
              <a:uFillTx/>
              <a:latin typeface="Times New Roman"/>
            </a:endParaRPr>
          </a:p>
        </p:txBody>
      </p:sp>
      <p:sp>
        <p:nvSpPr>
          <p:cNvPr id="347" name=""/>
          <p:cNvSpPr/>
          <p:nvPr/>
        </p:nvSpPr>
        <p:spPr>
          <a:xfrm>
            <a:off x="1909080" y="1716120"/>
            <a:ext cx="2314440" cy="249480"/>
          </a:xfrm>
          <a:prstGeom prst="rect">
            <a:avLst/>
          </a:prstGeom>
          <a:noFill/>
          <a:ln w="0">
            <a:noFill/>
          </a:ln>
        </p:spPr>
        <p:style>
          <a:lnRef idx="0"/>
          <a:fillRef idx="0"/>
          <a:effectRef idx="0"/>
          <a:fontRef idx="minor"/>
        </p:style>
        <p:txBody>
          <a:bodyPr wrap="none" lIns="90000" rIns="90000" tIns="46800" bIns="46800" anchor="t">
            <a:spAutoFit/>
          </a:bodyPr>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PRODUCT LINE/EVENT TYPE</a:t>
            </a:r>
            <a:endParaRPr b="0" lang="en-US" sz="1200" strike="noStrike" u="none">
              <a:solidFill>
                <a:srgbClr val="000000"/>
              </a:solidFill>
              <a:effectLst/>
              <a:uFillTx/>
              <a:latin typeface="Times New Roman"/>
            </a:endParaRPr>
          </a:p>
        </p:txBody>
      </p:sp>
      <p:sp>
        <p:nvSpPr>
          <p:cNvPr id="348" name=""/>
          <p:cNvSpPr/>
          <p:nvPr/>
        </p:nvSpPr>
        <p:spPr>
          <a:xfrm>
            <a:off x="5231160" y="1716120"/>
            <a:ext cx="527760" cy="249480"/>
          </a:xfrm>
          <a:prstGeom prst="rect">
            <a:avLst/>
          </a:prstGeom>
          <a:noFill/>
          <a:ln w="0">
            <a:noFill/>
          </a:ln>
        </p:spPr>
        <p:style>
          <a:lnRef idx="0"/>
          <a:fillRef idx="0"/>
          <a:effectRef idx="0"/>
          <a:fontRef idx="minor"/>
        </p:style>
        <p:txBody>
          <a:bodyPr wrap="none" lIns="90000" rIns="90000" tIns="46800" bIns="46800" anchor="t">
            <a:spAutoFit/>
          </a:bodyPr>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CITY</a:t>
            </a:r>
            <a:endParaRPr b="0" lang="en-US" sz="1200" strike="noStrike" u="none">
              <a:solidFill>
                <a:srgbClr val="000000"/>
              </a:solidFill>
              <a:effectLst/>
              <a:uFillTx/>
              <a:latin typeface="Times New Roman"/>
            </a:endParaRPr>
          </a:p>
        </p:txBody>
      </p:sp>
      <p:sp>
        <p:nvSpPr>
          <p:cNvPr id="349" name=""/>
          <p:cNvSpPr/>
          <p:nvPr/>
        </p:nvSpPr>
        <p:spPr>
          <a:xfrm>
            <a:off x="6698160" y="1716120"/>
            <a:ext cx="697320" cy="249480"/>
          </a:xfrm>
          <a:prstGeom prst="rect">
            <a:avLst/>
          </a:prstGeom>
          <a:noFill/>
          <a:ln w="0">
            <a:noFill/>
          </a:ln>
        </p:spPr>
        <p:style>
          <a:lnRef idx="0"/>
          <a:fillRef idx="0"/>
          <a:effectRef idx="0"/>
          <a:fontRef idx="minor"/>
        </p:style>
        <p:txBody>
          <a:bodyPr wrap="none" lIns="90000" rIns="90000" tIns="46800" bIns="46800" anchor="t">
            <a:spAutoFit/>
          </a:bodyPr>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HOTEL</a:t>
            </a:r>
            <a:endParaRPr b="0" lang="en-US" sz="1200" strike="noStrike" u="none">
              <a:solidFill>
                <a:srgbClr val="000000"/>
              </a:solidFill>
              <a:effectLst/>
              <a:uFillTx/>
              <a:latin typeface="Times New Roman"/>
            </a:endParaRPr>
          </a:p>
        </p:txBody>
      </p:sp>
      <p:sp>
        <p:nvSpPr>
          <p:cNvPr id="350" name=""/>
          <p:cNvSpPr/>
          <p:nvPr/>
        </p:nvSpPr>
        <p:spPr>
          <a:xfrm>
            <a:off x="533160" y="2057400"/>
            <a:ext cx="977400" cy="4623840"/>
          </a:xfrm>
          <a:prstGeom prst="rect">
            <a:avLst/>
          </a:prstGeom>
          <a:noFill/>
          <a:ln w="0">
            <a:noFill/>
          </a:ln>
        </p:spPr>
        <p:style>
          <a:lnRef idx="0"/>
          <a:fillRef idx="0"/>
          <a:effectRef idx="0"/>
          <a:fontRef idx="minor"/>
        </p:style>
        <p:txBody>
          <a:bodyPr wrap="none" lIns="90000" rIns="90000" tIns="46800" bIns="46800" anchor="t">
            <a:spAutoFit/>
          </a:bodyPr>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June 6</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June 7</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June 8</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June 19</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June 19–21</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June 19–22</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June 28</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
        <p:nvSpPr>
          <p:cNvPr id="351" name=""/>
          <p:cNvSpPr/>
          <p:nvPr/>
        </p:nvSpPr>
        <p:spPr>
          <a:xfrm>
            <a:off x="1904760" y="2057400"/>
            <a:ext cx="2823480" cy="4161960"/>
          </a:xfrm>
          <a:prstGeom prst="rect">
            <a:avLst/>
          </a:prstGeom>
          <a:noFill/>
          <a:ln w="0">
            <a:noFill/>
          </a:ln>
        </p:spPr>
        <p:style>
          <a:lnRef idx="0"/>
          <a:fillRef idx="0"/>
          <a:effectRef idx="0"/>
          <a:fontRef idx="minor"/>
        </p:style>
        <p:txBody>
          <a:bodyPr wrap="none" lIns="90000" rIns="90000" tIns="46800" bIns="46800" anchor="t">
            <a:spAutoFit/>
          </a:bodyPr>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Upstream Oil Roundtable</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Downstream Oil Roundtable</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Asia Pacific Energy Roundtable</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European Gas Roundtable</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European Power Roundtable</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Digital E&amp;P Strategies Roundtable</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Environmental Strategy Roundtable</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Energy and e-Business Roundtable</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European Gas Roundtable</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European Power Roundtable</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Distributed Energy Roundtable</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Russian Energy Roundtable</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Distributed Energy Roundtable</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200" strike="noStrike" u="none">
                <a:solidFill>
                  <a:srgbClr val="000000"/>
                </a:solidFill>
                <a:effectLst/>
                <a:uFillTx/>
                <a:latin typeface="Arial"/>
              </a:rPr>
              <a:t>Rethinking Retail Energy: Market Risks</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200" strike="noStrike" u="none">
                <a:solidFill>
                  <a:srgbClr val="000000"/>
                </a:solidFill>
                <a:effectLst/>
                <a:uFillTx/>
                <a:latin typeface="Arial"/>
              </a:rPr>
              <a:t>And Opportunities</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Istanbul Conference</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Mid-West Multiclient Study Workshop</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
        <p:nvSpPr>
          <p:cNvPr id="352" name=""/>
          <p:cNvSpPr/>
          <p:nvPr/>
        </p:nvSpPr>
        <p:spPr>
          <a:xfrm>
            <a:off x="5229000" y="2057400"/>
            <a:ext cx="926280" cy="4161600"/>
          </a:xfrm>
          <a:prstGeom prst="rect">
            <a:avLst/>
          </a:prstGeom>
          <a:noFill/>
          <a:ln w="0">
            <a:noFill/>
          </a:ln>
        </p:spPr>
        <p:style>
          <a:lnRef idx="0"/>
          <a:fillRef idx="0"/>
          <a:effectRef idx="0"/>
          <a:fontRef idx="minor"/>
        </p:style>
        <p:txBody>
          <a:bodyPr wrap="none" lIns="90000" rIns="90000" tIns="46800" bIns="46800" anchor="t">
            <a:spAutoFit/>
          </a:bodyPr>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Paris</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Paris</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Paris</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Paris</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Paris</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Paris</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Paris</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Paris</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Paris</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Paris</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Paris</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Paris</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Cambridge</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Cambridge</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Istanbul</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Cincinnati</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
        <p:nvSpPr>
          <p:cNvPr id="353" name=""/>
          <p:cNvSpPr/>
          <p:nvPr/>
        </p:nvSpPr>
        <p:spPr>
          <a:xfrm>
            <a:off x="6694200" y="2057400"/>
            <a:ext cx="2137680" cy="4003200"/>
          </a:xfrm>
          <a:prstGeom prst="rect">
            <a:avLst/>
          </a:prstGeom>
          <a:noFill/>
          <a:ln w="0">
            <a:noFill/>
          </a:ln>
        </p:spPr>
        <p:style>
          <a:lnRef idx="0"/>
          <a:fillRef idx="0"/>
          <a:effectRef idx="0"/>
          <a:fontRef idx="minor"/>
        </p:style>
        <p:txBody>
          <a:bodyPr wrap="none" lIns="90000" rIns="90000" tIns="46800" bIns="46800" anchor="t">
            <a:spAutoFit/>
          </a:bodyPr>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Hotel Concorde Saint Lazare</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Hotel Concorde Saint Lazare</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Hotel Concorde Saint Lazare</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The Royal Sonesta Hotel</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The Royal Sonesta Hotel</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Conrad International Hotel</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The Westin</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
        <p:nvSpPr>
          <p:cNvPr id="354" name=""/>
          <p:cNvSpPr/>
          <p:nvPr/>
        </p:nvSpPr>
        <p:spPr>
          <a:xfrm>
            <a:off x="304920" y="1676520"/>
            <a:ext cx="8153280" cy="0"/>
          </a:xfrm>
          <a:prstGeom prst="line">
            <a:avLst/>
          </a:prstGeom>
          <a:ln w="223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5" name=""/>
          <p:cNvSpPr/>
          <p:nvPr/>
        </p:nvSpPr>
        <p:spPr>
          <a:xfrm>
            <a:off x="304920" y="1981080"/>
            <a:ext cx="8153280" cy="0"/>
          </a:xfrm>
          <a:prstGeom prst="line">
            <a:avLst/>
          </a:prstGeom>
          <a:ln w="223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6" name=""/>
          <p:cNvSpPr/>
          <p:nvPr/>
        </p:nvSpPr>
        <p:spPr>
          <a:xfrm>
            <a:off x="236520" y="6335640"/>
            <a:ext cx="5779800" cy="4590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Please Note: Dates and locations of events are subject to change. Eligibility is determined by service level.</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For more information about eligibility, please contact CERA registration via telephone:+ 617 497 6446 ext. 800;</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fax: +1 617 498 9176; or e-mail: register@cera.com.</a:t>
            </a:r>
            <a:endParaRPr b="0" lang="en-US" sz="800" strike="noStrike" u="none">
              <a:solidFill>
                <a:srgbClr val="000000"/>
              </a:solidFill>
              <a:effectLst/>
              <a:uFillTx/>
              <a:latin typeface="Times New Roman"/>
            </a:endParaRPr>
          </a:p>
        </p:txBody>
      </p:sp>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8899F2BD-A21E-4456-B085-8E1C1120EC1A}" type="slidenum">
              <a:t>83</a:t>
            </a:fld>
          </a:p>
        </p:txBody>
      </p:sp>
    </p:spTree>
  </p:cSld>
  <p:transition>
    <p:cover dir="d"/>
  </p:transition>
</p:sld>
</file>

<file path=ppt/slides/slide8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7" name="PlaceHolder 1"/>
          <p:cNvSpPr>
            <a:spLocks noGrp="1"/>
          </p:cNvSpPr>
          <p:nvPr>
            <p:ph type="title"/>
          </p:nvPr>
        </p:nvSpPr>
        <p:spPr>
          <a:xfrm>
            <a:off x="1447920" y="0"/>
            <a:ext cx="7696080" cy="14241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2001 CERA Event Dates—</a:t>
            </a:r>
            <a:r>
              <a:rPr b="1" i="1" lang="en-US" sz="2800" strike="noStrike" u="none">
                <a:solidFill>
                  <a:srgbClr val="993300"/>
                </a:solidFill>
                <a:effectLst/>
                <a:uFillTx/>
                <a:latin typeface="Arial Black"/>
              </a:rPr>
              <a:t>continued</a:t>
            </a:r>
            <a:endParaRPr b="1" lang="en-US" sz="2800" strike="noStrike" u="none">
              <a:solidFill>
                <a:srgbClr val="993300"/>
              </a:solidFill>
              <a:effectLst/>
              <a:uFillTx/>
              <a:latin typeface="Arial Black"/>
            </a:endParaRPr>
          </a:p>
        </p:txBody>
      </p:sp>
      <p:sp>
        <p:nvSpPr>
          <p:cNvPr id="358" name=""/>
          <p:cNvSpPr/>
          <p:nvPr/>
        </p:nvSpPr>
        <p:spPr>
          <a:xfrm>
            <a:off x="304920" y="1676520"/>
            <a:ext cx="8153280" cy="304560"/>
          </a:xfrm>
          <a:prstGeom prst="rect">
            <a:avLst/>
          </a:prstGeom>
          <a:solidFill>
            <a:srgbClr val="ffff99"/>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59" name=""/>
          <p:cNvSpPr/>
          <p:nvPr/>
        </p:nvSpPr>
        <p:spPr>
          <a:xfrm>
            <a:off x="534960" y="1716120"/>
            <a:ext cx="595440" cy="249480"/>
          </a:xfrm>
          <a:prstGeom prst="rect">
            <a:avLst/>
          </a:prstGeom>
          <a:noFill/>
          <a:ln w="0">
            <a:noFill/>
          </a:ln>
        </p:spPr>
        <p:style>
          <a:lnRef idx="0"/>
          <a:fillRef idx="0"/>
          <a:effectRef idx="0"/>
          <a:fontRef idx="minor"/>
        </p:style>
        <p:txBody>
          <a:bodyPr wrap="none" lIns="90000" rIns="90000" tIns="46800" bIns="46800" anchor="t">
            <a:spAutoFit/>
          </a:bodyPr>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DATE</a:t>
            </a:r>
            <a:endParaRPr b="0" lang="en-US" sz="1200" strike="noStrike" u="none">
              <a:solidFill>
                <a:srgbClr val="000000"/>
              </a:solidFill>
              <a:effectLst/>
              <a:uFillTx/>
              <a:latin typeface="Times New Roman"/>
            </a:endParaRPr>
          </a:p>
        </p:txBody>
      </p:sp>
      <p:sp>
        <p:nvSpPr>
          <p:cNvPr id="360" name=""/>
          <p:cNvSpPr/>
          <p:nvPr/>
        </p:nvSpPr>
        <p:spPr>
          <a:xfrm>
            <a:off x="1909080" y="1716120"/>
            <a:ext cx="2314440" cy="249480"/>
          </a:xfrm>
          <a:prstGeom prst="rect">
            <a:avLst/>
          </a:prstGeom>
          <a:noFill/>
          <a:ln w="0">
            <a:noFill/>
          </a:ln>
        </p:spPr>
        <p:style>
          <a:lnRef idx="0"/>
          <a:fillRef idx="0"/>
          <a:effectRef idx="0"/>
          <a:fontRef idx="minor"/>
        </p:style>
        <p:txBody>
          <a:bodyPr wrap="none" lIns="90000" rIns="90000" tIns="46800" bIns="46800" anchor="t">
            <a:spAutoFit/>
          </a:bodyPr>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PRODUCT LINE/EVENT TYPE</a:t>
            </a:r>
            <a:endParaRPr b="0" lang="en-US" sz="1200" strike="noStrike" u="none">
              <a:solidFill>
                <a:srgbClr val="000000"/>
              </a:solidFill>
              <a:effectLst/>
              <a:uFillTx/>
              <a:latin typeface="Times New Roman"/>
            </a:endParaRPr>
          </a:p>
        </p:txBody>
      </p:sp>
      <p:sp>
        <p:nvSpPr>
          <p:cNvPr id="361" name=""/>
          <p:cNvSpPr/>
          <p:nvPr/>
        </p:nvSpPr>
        <p:spPr>
          <a:xfrm>
            <a:off x="5231160" y="1716120"/>
            <a:ext cx="527760" cy="249480"/>
          </a:xfrm>
          <a:prstGeom prst="rect">
            <a:avLst/>
          </a:prstGeom>
          <a:noFill/>
          <a:ln w="0">
            <a:noFill/>
          </a:ln>
        </p:spPr>
        <p:style>
          <a:lnRef idx="0"/>
          <a:fillRef idx="0"/>
          <a:effectRef idx="0"/>
          <a:fontRef idx="minor"/>
        </p:style>
        <p:txBody>
          <a:bodyPr wrap="none" lIns="90000" rIns="90000" tIns="46800" bIns="46800" anchor="t">
            <a:spAutoFit/>
          </a:bodyPr>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CITY</a:t>
            </a:r>
            <a:endParaRPr b="0" lang="en-US" sz="1200" strike="noStrike" u="none">
              <a:solidFill>
                <a:srgbClr val="000000"/>
              </a:solidFill>
              <a:effectLst/>
              <a:uFillTx/>
              <a:latin typeface="Times New Roman"/>
            </a:endParaRPr>
          </a:p>
        </p:txBody>
      </p:sp>
      <p:sp>
        <p:nvSpPr>
          <p:cNvPr id="362" name=""/>
          <p:cNvSpPr/>
          <p:nvPr/>
        </p:nvSpPr>
        <p:spPr>
          <a:xfrm>
            <a:off x="6698160" y="1716120"/>
            <a:ext cx="697320" cy="249480"/>
          </a:xfrm>
          <a:prstGeom prst="rect">
            <a:avLst/>
          </a:prstGeom>
          <a:noFill/>
          <a:ln w="0">
            <a:noFill/>
          </a:ln>
        </p:spPr>
        <p:style>
          <a:lnRef idx="0"/>
          <a:fillRef idx="0"/>
          <a:effectRef idx="0"/>
          <a:fontRef idx="minor"/>
        </p:style>
        <p:txBody>
          <a:bodyPr wrap="none" lIns="90000" rIns="90000" tIns="46800" bIns="46800" anchor="t">
            <a:spAutoFit/>
          </a:bodyPr>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HOTEL</a:t>
            </a:r>
            <a:endParaRPr b="0" lang="en-US" sz="1200" strike="noStrike" u="none">
              <a:solidFill>
                <a:srgbClr val="000000"/>
              </a:solidFill>
              <a:effectLst/>
              <a:uFillTx/>
              <a:latin typeface="Times New Roman"/>
            </a:endParaRPr>
          </a:p>
        </p:txBody>
      </p:sp>
      <p:sp>
        <p:nvSpPr>
          <p:cNvPr id="363" name=""/>
          <p:cNvSpPr/>
          <p:nvPr/>
        </p:nvSpPr>
        <p:spPr>
          <a:xfrm>
            <a:off x="533160" y="2057400"/>
            <a:ext cx="1180440" cy="1364040"/>
          </a:xfrm>
          <a:prstGeom prst="rect">
            <a:avLst/>
          </a:prstGeom>
          <a:noFill/>
          <a:ln w="0">
            <a:noFill/>
          </a:ln>
        </p:spPr>
        <p:style>
          <a:lnRef idx="0"/>
          <a:fillRef idx="0"/>
          <a:effectRef idx="0"/>
          <a:fontRef idx="minor"/>
        </p:style>
        <p:txBody>
          <a:bodyPr wrap="none" lIns="90000" rIns="90000" tIns="46800" bIns="46800" anchor="t">
            <a:spAutoFit/>
          </a:bodyPr>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July 10–12</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December 5</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December 6–7</a:t>
            </a:r>
            <a:endParaRPr b="0" lang="en-US" sz="1200" strike="noStrike" u="none">
              <a:solidFill>
                <a:srgbClr val="000000"/>
              </a:solidFill>
              <a:effectLst/>
              <a:uFillTx/>
              <a:latin typeface="Times New Roman"/>
            </a:endParaRPr>
          </a:p>
        </p:txBody>
      </p:sp>
      <p:sp>
        <p:nvSpPr>
          <p:cNvPr id="364" name=""/>
          <p:cNvSpPr/>
          <p:nvPr/>
        </p:nvSpPr>
        <p:spPr>
          <a:xfrm>
            <a:off x="1904400" y="2057400"/>
            <a:ext cx="3187440" cy="1519560"/>
          </a:xfrm>
          <a:prstGeom prst="rect">
            <a:avLst/>
          </a:prstGeom>
          <a:noFill/>
          <a:ln w="0">
            <a:noFill/>
          </a:ln>
        </p:spPr>
        <p:style>
          <a:lnRef idx="0"/>
          <a:fillRef idx="0"/>
          <a:effectRef idx="0"/>
          <a:fontRef idx="minor"/>
        </p:style>
        <p:txBody>
          <a:bodyPr wrap="none" lIns="90000" rIns="90000" tIns="46800" bIns="46800" anchor="t">
            <a:spAutoFit/>
          </a:bodyPr>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200" strike="noStrike" u="none">
                <a:solidFill>
                  <a:srgbClr val="000000"/>
                </a:solidFill>
                <a:effectLst/>
                <a:uFillTx/>
                <a:latin typeface="Arial"/>
              </a:rPr>
              <a:t>The Global Power Business: The </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200" strike="noStrike" u="none">
                <a:solidFill>
                  <a:srgbClr val="000000"/>
                </a:solidFill>
                <a:effectLst/>
                <a:uFillTx/>
                <a:latin typeface="Arial"/>
              </a:rPr>
              <a:t>Reconciliation of Politics and Profit</a:t>
            </a:r>
            <a:r>
              <a:rPr b="0" lang="en-US" sz="1200" strike="noStrike" u="none">
                <a:solidFill>
                  <a:srgbClr val="000000"/>
                </a:solidFill>
                <a:effectLst/>
                <a:uFillTx/>
                <a:latin typeface="Arial"/>
              </a:rPr>
              <a:t>—Summit</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Retail Energy Roundtable</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Distributed Energy Summit</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
        <p:nvSpPr>
          <p:cNvPr id="365" name=""/>
          <p:cNvSpPr/>
          <p:nvPr/>
        </p:nvSpPr>
        <p:spPr>
          <a:xfrm>
            <a:off x="5229360" y="2057400"/>
            <a:ext cx="1061640" cy="1674360"/>
          </a:xfrm>
          <a:prstGeom prst="rect">
            <a:avLst/>
          </a:prstGeom>
          <a:noFill/>
          <a:ln w="0">
            <a:noFill/>
          </a:ln>
        </p:spPr>
        <p:style>
          <a:lnRef idx="0"/>
          <a:fillRef idx="0"/>
          <a:effectRef idx="0"/>
          <a:fontRef idx="minor"/>
        </p:style>
        <p:txBody>
          <a:bodyPr wrap="none" lIns="90000" rIns="90000" tIns="46800" bIns="46800" anchor="t">
            <a:spAutoFit/>
          </a:bodyPr>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Auchterarder</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Santa Fe</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Santa Fe</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
        <p:nvSpPr>
          <p:cNvPr id="366" name=""/>
          <p:cNvSpPr/>
          <p:nvPr/>
        </p:nvSpPr>
        <p:spPr>
          <a:xfrm>
            <a:off x="6694560" y="2057400"/>
            <a:ext cx="2120760" cy="1364040"/>
          </a:xfrm>
          <a:prstGeom prst="rect">
            <a:avLst/>
          </a:prstGeom>
          <a:noFill/>
          <a:ln w="0">
            <a:noFill/>
          </a:ln>
        </p:spPr>
        <p:style>
          <a:lnRef idx="0"/>
          <a:fillRef idx="0"/>
          <a:effectRef idx="0"/>
          <a:fontRef idx="minor"/>
        </p:style>
        <p:txBody>
          <a:bodyPr wrap="none" lIns="90000" rIns="90000" tIns="46800" bIns="46800" anchor="t">
            <a:spAutoFit/>
          </a:bodyPr>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Gleneagles Resort, Scotland</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The Hotel Loretto</a:t>
            </a: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The Hotel Loretto</a:t>
            </a:r>
            <a:endParaRPr b="0" lang="en-US" sz="1200" strike="noStrike" u="none">
              <a:solidFill>
                <a:srgbClr val="000000"/>
              </a:solidFill>
              <a:effectLst/>
              <a:uFillTx/>
              <a:latin typeface="Times New Roman"/>
            </a:endParaRPr>
          </a:p>
        </p:txBody>
      </p:sp>
      <p:sp>
        <p:nvSpPr>
          <p:cNvPr id="367" name=""/>
          <p:cNvSpPr/>
          <p:nvPr/>
        </p:nvSpPr>
        <p:spPr>
          <a:xfrm>
            <a:off x="304920" y="1676520"/>
            <a:ext cx="8153280" cy="0"/>
          </a:xfrm>
          <a:prstGeom prst="line">
            <a:avLst/>
          </a:prstGeom>
          <a:ln w="223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8" name=""/>
          <p:cNvSpPr/>
          <p:nvPr/>
        </p:nvSpPr>
        <p:spPr>
          <a:xfrm>
            <a:off x="304920" y="1981080"/>
            <a:ext cx="8153280" cy="0"/>
          </a:xfrm>
          <a:prstGeom prst="line">
            <a:avLst/>
          </a:prstGeom>
          <a:ln w="223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9" name=""/>
          <p:cNvSpPr/>
          <p:nvPr/>
        </p:nvSpPr>
        <p:spPr>
          <a:xfrm>
            <a:off x="317520" y="2705040"/>
            <a:ext cx="8153280" cy="0"/>
          </a:xfrm>
          <a:prstGeom prst="line">
            <a:avLst/>
          </a:prstGeom>
          <a:ln w="126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0" name=""/>
          <p:cNvSpPr/>
          <p:nvPr/>
        </p:nvSpPr>
        <p:spPr>
          <a:xfrm>
            <a:off x="236520" y="6335640"/>
            <a:ext cx="5779800" cy="4590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Please Note: Dates and locations of events are subject to change. Eligibility is determined by service level.</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For more information about eligibility, please contact CERA registration via telephone:+ 617 497 6446 ext. 800;</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fax: +1 617 498 9176; or e-mail: register@cera.com.</a:t>
            </a:r>
            <a:endParaRPr b="0" lang="en-US" sz="800" strike="noStrike" u="none">
              <a:solidFill>
                <a:srgbClr val="000000"/>
              </a:solidFill>
              <a:effectLst/>
              <a:uFillTx/>
              <a:latin typeface="Times New Roman"/>
            </a:endParaRPr>
          </a:p>
        </p:txBody>
      </p:sp>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30BF442C-82A9-4B5A-9B08-1B2D1B12FEB8}" type="slidenum">
              <a:t>84</a:t>
            </a:fld>
          </a:p>
        </p:txBody>
      </p:sp>
    </p:spTree>
  </p:cSld>
  <p:transition>
    <p:cover dir="d"/>
  </p:transition>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4" name="PlaceHolder 1"/>
          <p:cNvSpPr>
            <a:spLocks noGrp="1"/>
          </p:cNvSpPr>
          <p:nvPr>
            <p:ph type="title"/>
          </p:nvPr>
        </p:nvSpPr>
        <p:spPr>
          <a:xfrm>
            <a:off x="1447920" y="633240"/>
            <a:ext cx="7696080" cy="1424160"/>
          </a:xfrm>
          <a:prstGeom prst="rect">
            <a:avLst/>
          </a:prstGeom>
          <a:noFill/>
          <a:ln w="0">
            <a:noFill/>
          </a:ln>
        </p:spPr>
        <p:txBody>
          <a:bodyPr lIns="90000" rIns="90000" tIns="46800" bIns="46800" anchor="ctr">
            <a:noAutofit/>
          </a:bodyPr>
          <a:p>
            <a:pPr indent="0">
              <a:lnSpc>
                <a:spcPct val="10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Arial Black"/>
              </a:rPr>
              <a:t>Participants List</a:t>
            </a:r>
            <a:br>
              <a:rPr sz="3200"/>
            </a:br>
            <a:r>
              <a:rPr b="0" lang="en-US" sz="3200" strike="noStrike" u="none">
                <a:solidFill>
                  <a:srgbClr val="993300"/>
                </a:solidFill>
                <a:effectLst/>
                <a:uFillTx/>
                <a:latin typeface="Arial"/>
              </a:rPr>
              <a:t>(continued)</a:t>
            </a:r>
            <a:br>
              <a:rPr sz="3200"/>
            </a:br>
            <a:br>
              <a:rPr sz="3200"/>
            </a:br>
            <a:endParaRPr b="1" lang="en-US" sz="3200" strike="noStrike" u="none">
              <a:solidFill>
                <a:srgbClr val="993300"/>
              </a:solidFill>
              <a:effectLst/>
              <a:uFillTx/>
              <a:latin typeface="Arial Black"/>
            </a:endParaRPr>
          </a:p>
        </p:txBody>
      </p:sp>
      <p:sp>
        <p:nvSpPr>
          <p:cNvPr id="75" name=""/>
          <p:cNvSpPr/>
          <p:nvPr/>
        </p:nvSpPr>
        <p:spPr>
          <a:xfrm>
            <a:off x="-1676520" y="5715000"/>
            <a:ext cx="9144000" cy="3049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76" name=""/>
          <p:cNvSpPr/>
          <p:nvPr/>
        </p:nvSpPr>
        <p:spPr>
          <a:xfrm>
            <a:off x="228600" y="1676520"/>
            <a:ext cx="2895480" cy="532332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ea typeface="Arial"/>
              </a:rPr>
              <a:t>Thomas W. Ingwers</a:t>
            </a:r>
            <a:br>
              <a:rPr sz="1100"/>
            </a:br>
            <a:r>
              <a:rPr b="0" lang="en-US" sz="1100" strike="noStrike" u="none">
                <a:solidFill>
                  <a:srgbClr val="000000"/>
                </a:solidFill>
                <a:effectLst/>
                <a:uFillTx/>
                <a:latin typeface="Arial"/>
                <a:ea typeface="Arial"/>
              </a:rPr>
              <a:t>Director, Energy Trading</a:t>
            </a:r>
            <a:br>
              <a:rPr sz="1100"/>
            </a:br>
            <a:r>
              <a:rPr b="0" lang="en-US" sz="1100" strike="noStrike" u="none">
                <a:solidFill>
                  <a:srgbClr val="000000"/>
                </a:solidFill>
                <a:effectLst/>
                <a:uFillTx/>
                <a:latin typeface="Arial"/>
                <a:ea typeface="Arial"/>
              </a:rPr>
              <a:t>Sacramento Municipal Utility District</a:t>
            </a:r>
            <a:endParaRPr b="0" lang="en-US" sz="1100" strike="noStrike" u="none">
              <a:solidFill>
                <a:srgbClr val="000000"/>
              </a:solidFill>
              <a:effectLst/>
              <a:uFillTx/>
              <a:latin typeface="Times New Roman"/>
            </a:endParaRPr>
          </a:p>
          <a:p>
            <a:pPr>
              <a:lnSpc>
                <a:spcPct val="10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ea typeface="Arial"/>
              </a:rPr>
              <a:t>Betty Jensen</a:t>
            </a:r>
            <a:br>
              <a:rPr sz="1100"/>
            </a:br>
            <a:r>
              <a:rPr b="0" lang="en-US" sz="1100" strike="noStrike" u="none">
                <a:solidFill>
                  <a:srgbClr val="000000"/>
                </a:solidFill>
                <a:effectLst/>
                <a:uFillTx/>
                <a:latin typeface="Arial"/>
                <a:ea typeface="Arial"/>
              </a:rPr>
              <a:t>Principal Engineer</a:t>
            </a:r>
            <a:br>
              <a:rPr sz="1100"/>
            </a:br>
            <a:r>
              <a:rPr b="0" lang="en-US" sz="1100" strike="noStrike" u="none">
                <a:solidFill>
                  <a:srgbClr val="000000"/>
                </a:solidFill>
                <a:effectLst/>
                <a:uFillTx/>
                <a:latin typeface="Arial"/>
                <a:ea typeface="Arial"/>
              </a:rPr>
              <a:t>PSEG Americas</a:t>
            </a:r>
            <a:endParaRPr b="0" lang="en-US" sz="1100" strike="noStrike" u="none">
              <a:solidFill>
                <a:srgbClr val="000000"/>
              </a:solidFill>
              <a:effectLst/>
              <a:uFillTx/>
              <a:latin typeface="Times New Roman"/>
            </a:endParaRPr>
          </a:p>
          <a:p>
            <a:pPr>
              <a:lnSpc>
                <a:spcPct val="10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ea typeface="Arial"/>
              </a:rPr>
              <a:t>Robert F. Keeling</a:t>
            </a:r>
            <a:br>
              <a:rPr sz="1100"/>
            </a:br>
            <a:r>
              <a:rPr b="0" lang="en-US" sz="1100" strike="noStrike" u="none">
                <a:solidFill>
                  <a:srgbClr val="000000"/>
                </a:solidFill>
                <a:effectLst/>
                <a:uFillTx/>
                <a:latin typeface="Arial"/>
                <a:ea typeface="Arial"/>
              </a:rPr>
              <a:t>Consultant</a:t>
            </a:r>
            <a:br>
              <a:rPr sz="1100"/>
            </a:br>
            <a:r>
              <a:rPr b="0" lang="en-US" sz="1100" strike="noStrike" u="none">
                <a:solidFill>
                  <a:srgbClr val="000000"/>
                </a:solidFill>
                <a:effectLst/>
                <a:uFillTx/>
                <a:latin typeface="Arial"/>
                <a:ea typeface="Arial"/>
              </a:rPr>
              <a:t>El Paso Natural Gas Company</a:t>
            </a:r>
            <a:endParaRPr b="0" lang="en-US" sz="1100" strike="noStrike" u="none">
              <a:solidFill>
                <a:srgbClr val="000000"/>
              </a:solidFill>
              <a:effectLst/>
              <a:uFillTx/>
              <a:latin typeface="Times New Roman"/>
            </a:endParaRPr>
          </a:p>
          <a:p>
            <a:pPr>
              <a:lnSpc>
                <a:spcPct val="10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ea typeface="Arial"/>
              </a:rPr>
              <a:t>Robert R. Kemper</a:t>
            </a:r>
            <a:br>
              <a:rPr sz="1100"/>
            </a:br>
            <a:r>
              <a:rPr b="0" lang="en-US" sz="1100" strike="noStrike" u="none">
                <a:solidFill>
                  <a:srgbClr val="000000"/>
                </a:solidFill>
                <a:effectLst/>
                <a:uFillTx/>
                <a:latin typeface="Arial"/>
                <a:ea typeface="Arial"/>
              </a:rPr>
              <a:t>Project Manager</a:t>
            </a:r>
            <a:br>
              <a:rPr sz="1100"/>
            </a:br>
            <a:r>
              <a:rPr b="0" lang="en-US" sz="1100" strike="noStrike" u="none">
                <a:solidFill>
                  <a:srgbClr val="000000"/>
                </a:solidFill>
                <a:effectLst/>
                <a:uFillTx/>
                <a:latin typeface="Arial"/>
                <a:ea typeface="Arial"/>
              </a:rPr>
              <a:t>Southern California Gas Company</a:t>
            </a:r>
            <a:endParaRPr b="0" lang="en-US" sz="1100" strike="noStrike" u="none">
              <a:solidFill>
                <a:srgbClr val="000000"/>
              </a:solidFill>
              <a:effectLst/>
              <a:uFillTx/>
              <a:latin typeface="Times New Roman"/>
            </a:endParaRPr>
          </a:p>
          <a:p>
            <a:pPr>
              <a:lnSpc>
                <a:spcPct val="10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ea typeface="Arial"/>
              </a:rPr>
              <a:t>Kelly S. Lail</a:t>
            </a:r>
            <a:br>
              <a:rPr sz="1100"/>
            </a:br>
            <a:r>
              <a:rPr b="0" lang="en-US" sz="1100" strike="noStrike" u="none">
                <a:solidFill>
                  <a:srgbClr val="000000"/>
                </a:solidFill>
                <a:effectLst/>
                <a:uFillTx/>
                <a:latin typeface="Arial"/>
                <a:ea typeface="Arial"/>
              </a:rPr>
              <a:t>Manager, Resource Management</a:t>
            </a:r>
            <a:br>
              <a:rPr sz="1100"/>
            </a:br>
            <a:r>
              <a:rPr b="0" lang="en-US" sz="1100" strike="noStrike" u="none">
                <a:solidFill>
                  <a:srgbClr val="000000"/>
                </a:solidFill>
                <a:effectLst/>
                <a:uFillTx/>
                <a:latin typeface="Arial"/>
                <a:ea typeface="Arial"/>
              </a:rPr>
              <a:t>BC Hydro</a:t>
            </a:r>
            <a:endParaRPr b="0" lang="en-US" sz="1100" strike="noStrike" u="none">
              <a:solidFill>
                <a:srgbClr val="000000"/>
              </a:solidFill>
              <a:effectLst/>
              <a:uFillTx/>
              <a:latin typeface="Times New Roman"/>
            </a:endParaRPr>
          </a:p>
          <a:p>
            <a:pPr>
              <a:lnSpc>
                <a:spcPct val="10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ea typeface="Arial"/>
              </a:rPr>
              <a:t>Gary L. Lavey</a:t>
            </a:r>
            <a:br>
              <a:rPr sz="1100"/>
            </a:br>
            <a:r>
              <a:rPr b="0" lang="en-US" sz="1100" strike="noStrike" u="none">
                <a:solidFill>
                  <a:srgbClr val="000000"/>
                </a:solidFill>
                <a:effectLst/>
                <a:uFillTx/>
                <a:latin typeface="Arial"/>
                <a:ea typeface="Arial"/>
              </a:rPr>
              <a:t>General Manager, Global Risk Management</a:t>
            </a:r>
            <a:br>
              <a:rPr sz="1100"/>
            </a:br>
            <a:r>
              <a:rPr b="0" lang="en-US" sz="1100" strike="noStrike" u="none">
                <a:solidFill>
                  <a:srgbClr val="000000"/>
                </a:solidFill>
                <a:effectLst/>
                <a:uFillTx/>
                <a:latin typeface="Arial"/>
                <a:ea typeface="Arial"/>
              </a:rPr>
              <a:t>Cinergy Corp.</a:t>
            </a:r>
            <a:endParaRPr b="0" lang="en-US" sz="1100" strike="noStrike" u="none">
              <a:solidFill>
                <a:srgbClr val="000000"/>
              </a:solidFill>
              <a:effectLst/>
              <a:uFillTx/>
              <a:latin typeface="Times New Roman"/>
            </a:endParaRPr>
          </a:p>
          <a:p>
            <a:pPr>
              <a:lnSpc>
                <a:spcPct val="10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ea typeface="Arial"/>
              </a:rPr>
              <a:t>Michael J. McGinnis</a:t>
            </a:r>
            <a:br>
              <a:rPr sz="1100"/>
            </a:br>
            <a:r>
              <a:rPr b="0" lang="en-US" sz="1100" strike="noStrike" u="none">
                <a:solidFill>
                  <a:srgbClr val="000000"/>
                </a:solidFill>
                <a:effectLst/>
                <a:uFillTx/>
                <a:latin typeface="Arial"/>
                <a:ea typeface="Arial"/>
              </a:rPr>
              <a:t>Manager, Strategic Planning</a:t>
            </a:r>
            <a:br>
              <a:rPr sz="1100"/>
            </a:br>
            <a:r>
              <a:rPr b="0" lang="en-US" sz="1100" strike="noStrike" u="none">
                <a:solidFill>
                  <a:srgbClr val="000000"/>
                </a:solidFill>
                <a:effectLst/>
                <a:uFillTx/>
                <a:latin typeface="Arial"/>
                <a:ea typeface="Arial"/>
              </a:rPr>
              <a:t>Salt River Project</a:t>
            </a:r>
            <a:endParaRPr b="0" lang="en-US" sz="1100" strike="noStrike" u="none">
              <a:solidFill>
                <a:srgbClr val="000000"/>
              </a:solidFill>
              <a:effectLst/>
              <a:uFillTx/>
              <a:latin typeface="Times New Roman"/>
            </a:endParaRPr>
          </a:p>
          <a:p>
            <a:pPr>
              <a:lnSpc>
                <a:spcPct val="10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ea typeface="Arial"/>
              </a:rPr>
              <a:t>James McGowan</a:t>
            </a:r>
            <a:br>
              <a:rPr sz="1100"/>
            </a:br>
            <a:r>
              <a:rPr b="0" lang="en-US" sz="1100" strike="noStrike" u="none">
                <a:solidFill>
                  <a:srgbClr val="000000"/>
                </a:solidFill>
                <a:effectLst/>
                <a:uFillTx/>
                <a:latin typeface="Arial"/>
                <a:ea typeface="Arial"/>
              </a:rPr>
              <a:t>Natural Gas Specialist</a:t>
            </a:r>
            <a:br>
              <a:rPr sz="1100"/>
            </a:br>
            <a:r>
              <a:rPr b="0" lang="en-US" sz="1100" strike="noStrike" u="none">
                <a:solidFill>
                  <a:srgbClr val="000000"/>
                </a:solidFill>
                <a:effectLst/>
                <a:uFillTx/>
                <a:latin typeface="Arial"/>
                <a:ea typeface="Arial"/>
              </a:rPr>
              <a:t>Sacramento Municipal Utility District</a:t>
            </a:r>
            <a:endParaRPr b="0" lang="en-US" sz="1100" strike="noStrike" u="none">
              <a:solidFill>
                <a:srgbClr val="000000"/>
              </a:solidFill>
              <a:effectLst/>
              <a:uFillTx/>
              <a:latin typeface="Times New Roman"/>
            </a:endParaRPr>
          </a:p>
          <a:p>
            <a:pPr>
              <a:lnSpc>
                <a:spcPct val="10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100"/>
            </a:br>
            <a:endParaRPr b="0" lang="en-US" sz="1100" strike="noStrike" u="none">
              <a:solidFill>
                <a:srgbClr val="000000"/>
              </a:solidFill>
              <a:effectLst/>
              <a:uFillTx/>
              <a:latin typeface="Times New Roman"/>
            </a:endParaRPr>
          </a:p>
        </p:txBody>
      </p:sp>
      <p:sp>
        <p:nvSpPr>
          <p:cNvPr id="77" name=""/>
          <p:cNvSpPr/>
          <p:nvPr/>
        </p:nvSpPr>
        <p:spPr>
          <a:xfrm>
            <a:off x="3009960" y="1676520"/>
            <a:ext cx="2781360" cy="473256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ea typeface="Arial"/>
              </a:rPr>
              <a:t>Mark J. Meldgin</a:t>
            </a:r>
            <a:br>
              <a:rPr sz="1100"/>
            </a:br>
            <a:r>
              <a:rPr b="0" lang="en-US" sz="1100" strike="noStrike" u="none">
                <a:solidFill>
                  <a:srgbClr val="000000"/>
                </a:solidFill>
                <a:effectLst/>
                <a:uFillTx/>
                <a:latin typeface="Arial"/>
                <a:ea typeface="Arial"/>
              </a:rPr>
              <a:t>Senior Forecaster</a:t>
            </a:r>
            <a:br>
              <a:rPr sz="1100"/>
            </a:br>
            <a:r>
              <a:rPr b="0" lang="en-US" sz="1100" strike="noStrike" u="none">
                <a:solidFill>
                  <a:srgbClr val="000000"/>
                </a:solidFill>
                <a:effectLst/>
                <a:uFillTx/>
                <a:latin typeface="Arial"/>
                <a:ea typeface="Arial"/>
              </a:rPr>
              <a:t>PG&amp;E Corporation</a:t>
            </a:r>
            <a:endParaRPr b="0" lang="en-US" sz="1100" strike="noStrike" u="none">
              <a:solidFill>
                <a:srgbClr val="000000"/>
              </a:solidFill>
              <a:effectLst/>
              <a:uFillTx/>
              <a:latin typeface="Times New Roman"/>
            </a:endParaRPr>
          </a:p>
          <a:p>
            <a:pPr>
              <a:lnSpc>
                <a:spcPct val="10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ea typeface="Arial"/>
              </a:rPr>
              <a:t>Peter Moritzburke</a:t>
            </a:r>
            <a:br>
              <a:rPr sz="1100"/>
            </a:br>
            <a:r>
              <a:rPr b="0" lang="en-US" sz="1100" strike="noStrike" u="none">
                <a:solidFill>
                  <a:srgbClr val="000000"/>
                </a:solidFill>
                <a:effectLst/>
                <a:uFillTx/>
                <a:latin typeface="Arial"/>
                <a:ea typeface="Arial"/>
              </a:rPr>
              <a:t>Associate, Western Energy</a:t>
            </a:r>
            <a:br>
              <a:rPr sz="1100"/>
            </a:br>
            <a:r>
              <a:rPr b="0" lang="en-US" sz="1100" strike="noStrike" u="none">
                <a:solidFill>
                  <a:srgbClr val="000000"/>
                </a:solidFill>
                <a:effectLst/>
                <a:uFillTx/>
                <a:latin typeface="Arial"/>
                <a:ea typeface="Arial"/>
              </a:rPr>
              <a:t>CERA</a:t>
            </a:r>
            <a:endParaRPr b="0" lang="en-US" sz="1100" strike="noStrike" u="none">
              <a:solidFill>
                <a:srgbClr val="000000"/>
              </a:solidFill>
              <a:effectLst/>
              <a:uFillTx/>
              <a:latin typeface="Times New Roman"/>
            </a:endParaRPr>
          </a:p>
          <a:p>
            <a:pPr>
              <a:lnSpc>
                <a:spcPct val="10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ea typeface="Arial"/>
              </a:rPr>
              <a:t>Ernie Noblejas</a:t>
            </a:r>
            <a:br>
              <a:rPr sz="1100"/>
            </a:br>
            <a:r>
              <a:rPr b="0" lang="en-US" sz="1100" strike="noStrike" u="none">
                <a:solidFill>
                  <a:srgbClr val="000000"/>
                </a:solidFill>
                <a:effectLst/>
                <a:uFillTx/>
                <a:latin typeface="Arial"/>
                <a:ea typeface="Arial"/>
              </a:rPr>
              <a:t>Amgen</a:t>
            </a:r>
            <a:endParaRPr b="0" lang="en-US" sz="1100" strike="noStrike" u="none">
              <a:solidFill>
                <a:srgbClr val="000000"/>
              </a:solidFill>
              <a:effectLst/>
              <a:uFillTx/>
              <a:latin typeface="Times New Roman"/>
            </a:endParaRPr>
          </a:p>
          <a:p>
            <a:pPr>
              <a:lnSpc>
                <a:spcPct val="10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ea typeface="Arial"/>
              </a:rPr>
              <a:t>Neha Patel</a:t>
            </a:r>
            <a:br>
              <a:rPr sz="1100"/>
            </a:br>
            <a:r>
              <a:rPr b="0" lang="en-US" sz="1100" strike="noStrike" u="none">
                <a:solidFill>
                  <a:srgbClr val="000000"/>
                </a:solidFill>
                <a:effectLst/>
                <a:uFillTx/>
                <a:latin typeface="Arial"/>
                <a:ea typeface="Arial"/>
              </a:rPr>
              <a:t>PG&amp;E Corporation</a:t>
            </a:r>
            <a:endParaRPr b="0" lang="en-US" sz="1100" strike="noStrike" u="none">
              <a:solidFill>
                <a:srgbClr val="000000"/>
              </a:solidFill>
              <a:effectLst/>
              <a:uFillTx/>
              <a:latin typeface="Times New Roman"/>
            </a:endParaRPr>
          </a:p>
          <a:p>
            <a:pPr>
              <a:lnSpc>
                <a:spcPct val="10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ea typeface="Arial"/>
              </a:rPr>
              <a:t>Harold J. Pestana</a:t>
            </a:r>
            <a:br>
              <a:rPr sz="1100"/>
            </a:br>
            <a:r>
              <a:rPr b="0" lang="en-US" sz="1100" strike="noStrike" u="none">
                <a:solidFill>
                  <a:srgbClr val="000000"/>
                </a:solidFill>
                <a:effectLst/>
                <a:uFillTx/>
                <a:latin typeface="Arial"/>
                <a:ea typeface="Arial"/>
              </a:rPr>
              <a:t>Senior Gas Trader, Procurement Department</a:t>
            </a:r>
            <a:br>
              <a:rPr sz="1100"/>
            </a:br>
            <a:r>
              <a:rPr b="0" lang="en-US" sz="1100" strike="noStrike" u="none">
                <a:solidFill>
                  <a:srgbClr val="000000"/>
                </a:solidFill>
                <a:effectLst/>
                <a:uFillTx/>
                <a:latin typeface="Arial"/>
                <a:ea typeface="Arial"/>
              </a:rPr>
              <a:t>PG&amp;E Corporation</a:t>
            </a:r>
            <a:endParaRPr b="0" lang="en-US" sz="1100" strike="noStrike" u="none">
              <a:solidFill>
                <a:srgbClr val="000000"/>
              </a:solidFill>
              <a:effectLst/>
              <a:uFillTx/>
              <a:latin typeface="Times New Roman"/>
            </a:endParaRPr>
          </a:p>
          <a:p>
            <a:pPr>
              <a:lnSpc>
                <a:spcPct val="10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ea typeface="Arial"/>
              </a:rPr>
              <a:t>Blaise N. Poole</a:t>
            </a:r>
            <a:br>
              <a:rPr sz="1100"/>
            </a:br>
            <a:r>
              <a:rPr b="0" lang="en-US" sz="1100" strike="noStrike" u="none">
                <a:solidFill>
                  <a:srgbClr val="000000"/>
                </a:solidFill>
                <a:effectLst/>
                <a:uFillTx/>
                <a:latin typeface="Arial"/>
                <a:ea typeface="Arial"/>
              </a:rPr>
              <a:t>Manager, Strategy &amp; Business Development</a:t>
            </a:r>
            <a:br>
              <a:rPr sz="1100"/>
            </a:br>
            <a:r>
              <a:rPr b="0" lang="en-US" sz="1100" strike="noStrike" u="none">
                <a:solidFill>
                  <a:srgbClr val="000000"/>
                </a:solidFill>
                <a:effectLst/>
                <a:uFillTx/>
                <a:latin typeface="Arial"/>
                <a:ea typeface="Arial"/>
              </a:rPr>
              <a:t>El Paso Corporation</a:t>
            </a:r>
            <a:endParaRPr b="0" lang="en-US" sz="1100" strike="noStrike" u="none">
              <a:solidFill>
                <a:srgbClr val="000000"/>
              </a:solidFill>
              <a:effectLst/>
              <a:uFillTx/>
              <a:latin typeface="Times New Roman"/>
            </a:endParaRPr>
          </a:p>
          <a:p>
            <a:pPr>
              <a:lnSpc>
                <a:spcPct val="10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ea typeface="Arial"/>
              </a:rPr>
              <a:t>Roger L. Riffey</a:t>
            </a:r>
            <a:br>
              <a:rPr sz="1100"/>
            </a:br>
            <a:r>
              <a:rPr b="0" lang="en-US" sz="1100" strike="noStrike" u="none">
                <a:solidFill>
                  <a:srgbClr val="000000"/>
                </a:solidFill>
                <a:effectLst/>
                <a:uFillTx/>
                <a:latin typeface="Arial"/>
                <a:ea typeface="Arial"/>
              </a:rPr>
              <a:t>Manager, Sourcing–Group Procurement</a:t>
            </a:r>
            <a:br>
              <a:rPr sz="1100"/>
            </a:br>
            <a:r>
              <a:rPr b="0" lang="en-US" sz="1100" strike="noStrike" u="none">
                <a:solidFill>
                  <a:srgbClr val="000000"/>
                </a:solidFill>
                <a:effectLst/>
                <a:uFillTx/>
                <a:latin typeface="Arial"/>
                <a:ea typeface="Arial"/>
              </a:rPr>
              <a:t>Riotinto Limited</a:t>
            </a:r>
            <a:endParaRPr b="0" lang="en-US" sz="1100" strike="noStrike" u="none">
              <a:solidFill>
                <a:srgbClr val="000000"/>
              </a:solidFill>
              <a:effectLst/>
              <a:uFillTx/>
              <a:latin typeface="Times New Roman"/>
            </a:endParaRPr>
          </a:p>
          <a:p>
            <a:pPr>
              <a:lnSpc>
                <a:spcPct val="10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ea typeface="Times New Roman"/>
              </a:rPr>
              <a:t>Jonah A. Roehl</a:t>
            </a:r>
            <a:br>
              <a:rPr sz="1100"/>
            </a:br>
            <a:r>
              <a:rPr b="0" lang="en-US" sz="1100" strike="noStrike" u="none">
                <a:solidFill>
                  <a:srgbClr val="000000"/>
                </a:solidFill>
                <a:effectLst/>
                <a:uFillTx/>
                <a:latin typeface="Arial"/>
                <a:ea typeface="Times New Roman"/>
              </a:rPr>
              <a:t>Strategic Planning Analyst</a:t>
            </a:r>
            <a:br>
              <a:rPr sz="1100"/>
            </a:br>
            <a:r>
              <a:rPr b="0" lang="en-US" sz="1100" strike="noStrike" u="none">
                <a:solidFill>
                  <a:srgbClr val="000000"/>
                </a:solidFill>
                <a:effectLst/>
                <a:uFillTx/>
                <a:latin typeface="Arial"/>
                <a:ea typeface="Times New Roman"/>
              </a:rPr>
              <a:t>Salt River Project </a:t>
            </a:r>
            <a:endParaRPr b="0" lang="en-US" sz="1100" strike="noStrike" u="none">
              <a:solidFill>
                <a:srgbClr val="000000"/>
              </a:solidFill>
              <a:effectLst/>
              <a:uFillTx/>
              <a:latin typeface="Times New Roman"/>
            </a:endParaRPr>
          </a:p>
        </p:txBody>
      </p:sp>
      <p:sp>
        <p:nvSpPr>
          <p:cNvPr id="78" name=""/>
          <p:cNvSpPr/>
          <p:nvPr/>
        </p:nvSpPr>
        <p:spPr>
          <a:xfrm>
            <a:off x="5867280" y="1676520"/>
            <a:ext cx="3048120" cy="49878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ea typeface="Arial"/>
              </a:rPr>
              <a:t>Richard D. Roth</a:t>
            </a:r>
            <a:br>
              <a:rPr sz="1100"/>
            </a:br>
            <a:r>
              <a:rPr b="0" lang="en-US" sz="1100" strike="noStrike" u="none">
                <a:solidFill>
                  <a:srgbClr val="000000"/>
                </a:solidFill>
                <a:effectLst/>
                <a:uFillTx/>
                <a:latin typeface="Arial"/>
                <a:ea typeface="Arial"/>
              </a:rPr>
              <a:t>Supply Forecast Manager</a:t>
            </a:r>
            <a:br>
              <a:rPr sz="1100"/>
            </a:br>
            <a:r>
              <a:rPr b="0" lang="en-US" sz="1100" strike="noStrike" u="none">
                <a:solidFill>
                  <a:srgbClr val="000000"/>
                </a:solidFill>
                <a:effectLst/>
                <a:uFillTx/>
                <a:latin typeface="Arial"/>
                <a:ea typeface="Arial"/>
              </a:rPr>
              <a:t>Southern California Gas Company</a:t>
            </a:r>
            <a:endParaRPr b="0" lang="en-US" sz="1100" strike="noStrike" u="none">
              <a:solidFill>
                <a:srgbClr val="000000"/>
              </a:solidFill>
              <a:effectLst/>
              <a:uFillTx/>
              <a:latin typeface="Times New Roman"/>
            </a:endParaRPr>
          </a:p>
          <a:p>
            <a:pPr>
              <a:lnSpc>
                <a:spcPct val="10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ea typeface="Arial"/>
              </a:rPr>
              <a:t>J. Stuart Ryan</a:t>
            </a:r>
            <a:br>
              <a:rPr sz="1100"/>
            </a:br>
            <a:r>
              <a:rPr b="0" lang="en-US" sz="1100" strike="noStrike" u="none">
                <a:solidFill>
                  <a:srgbClr val="000000"/>
                </a:solidFill>
                <a:effectLst/>
                <a:uFillTx/>
                <a:latin typeface="Arial"/>
                <a:ea typeface="Arial"/>
              </a:rPr>
              <a:t>Executive Vice President</a:t>
            </a:r>
            <a:br>
              <a:rPr sz="1100"/>
            </a:br>
            <a:r>
              <a:rPr b="0" lang="en-US" sz="1100" strike="noStrike" u="none">
                <a:solidFill>
                  <a:srgbClr val="000000"/>
                </a:solidFill>
                <a:effectLst/>
                <a:uFillTx/>
                <a:latin typeface="Arial"/>
                <a:ea typeface="Arial"/>
              </a:rPr>
              <a:t>AES Corporation</a:t>
            </a:r>
            <a:endParaRPr b="0" lang="en-US" sz="1100" strike="noStrike" u="none">
              <a:solidFill>
                <a:srgbClr val="000000"/>
              </a:solidFill>
              <a:effectLst/>
              <a:uFillTx/>
              <a:latin typeface="Times New Roman"/>
            </a:endParaRPr>
          </a:p>
          <a:p>
            <a:pPr>
              <a:lnSpc>
                <a:spcPct val="10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ea typeface="Arial"/>
              </a:rPr>
              <a:t>Jim R. Shetler</a:t>
            </a:r>
            <a:br>
              <a:rPr sz="1100"/>
            </a:br>
            <a:r>
              <a:rPr b="0" lang="en-US" sz="1100" strike="noStrike" u="none">
                <a:solidFill>
                  <a:srgbClr val="000000"/>
                </a:solidFill>
                <a:effectLst/>
                <a:uFillTx/>
                <a:latin typeface="Arial"/>
                <a:ea typeface="Arial"/>
              </a:rPr>
              <a:t>Assistant General Manager</a:t>
            </a:r>
            <a:br>
              <a:rPr sz="1100"/>
            </a:br>
            <a:r>
              <a:rPr b="0" lang="en-US" sz="1100" strike="noStrike" u="none">
                <a:solidFill>
                  <a:srgbClr val="000000"/>
                </a:solidFill>
                <a:effectLst/>
                <a:uFillTx/>
                <a:latin typeface="Arial"/>
                <a:ea typeface="Arial"/>
              </a:rPr>
              <a:t>Sacramento Municipal Utility District</a:t>
            </a:r>
            <a:endParaRPr b="0" lang="en-US" sz="1100" strike="noStrike" u="none">
              <a:solidFill>
                <a:srgbClr val="000000"/>
              </a:solidFill>
              <a:effectLst/>
              <a:uFillTx/>
              <a:latin typeface="Times New Roman"/>
            </a:endParaRPr>
          </a:p>
          <a:p>
            <a:pPr>
              <a:lnSpc>
                <a:spcPct val="10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ea typeface="Arial"/>
              </a:rPr>
              <a:t>E. M. Small</a:t>
            </a:r>
            <a:br>
              <a:rPr sz="1100"/>
            </a:br>
            <a:r>
              <a:rPr b="0" lang="en-US" sz="1100" strike="noStrike" u="none">
                <a:solidFill>
                  <a:srgbClr val="000000"/>
                </a:solidFill>
                <a:effectLst/>
                <a:uFillTx/>
                <a:latin typeface="Arial"/>
                <a:ea typeface="Arial"/>
              </a:rPr>
              <a:t>Director, Canadian Energy</a:t>
            </a:r>
            <a:br>
              <a:rPr sz="1100"/>
            </a:br>
            <a:r>
              <a:rPr b="0" lang="en-US" sz="1100" strike="noStrike" u="none">
                <a:solidFill>
                  <a:srgbClr val="000000"/>
                </a:solidFill>
                <a:effectLst/>
                <a:uFillTx/>
                <a:latin typeface="Arial"/>
                <a:ea typeface="Arial"/>
              </a:rPr>
              <a:t>CERA</a:t>
            </a:r>
            <a:endParaRPr b="0" lang="en-US" sz="1100" strike="noStrike" u="none">
              <a:solidFill>
                <a:srgbClr val="000000"/>
              </a:solidFill>
              <a:effectLst/>
              <a:uFillTx/>
              <a:latin typeface="Times New Roman"/>
            </a:endParaRPr>
          </a:p>
          <a:p>
            <a:pPr>
              <a:lnSpc>
                <a:spcPct val="10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ea typeface="Arial"/>
              </a:rPr>
              <a:t>Mark J. Smith</a:t>
            </a:r>
            <a:br>
              <a:rPr sz="1100"/>
            </a:br>
            <a:r>
              <a:rPr b="0" lang="en-US" sz="1100" strike="noStrike" u="none">
                <a:solidFill>
                  <a:srgbClr val="000000"/>
                </a:solidFill>
                <a:effectLst/>
                <a:uFillTx/>
                <a:latin typeface="Arial"/>
                <a:ea typeface="Arial"/>
              </a:rPr>
              <a:t>Director, Market Affairs</a:t>
            </a:r>
            <a:br>
              <a:rPr sz="1100"/>
            </a:br>
            <a:r>
              <a:rPr b="0" lang="en-US" sz="1100" strike="noStrike" u="none">
                <a:solidFill>
                  <a:srgbClr val="000000"/>
                </a:solidFill>
                <a:effectLst/>
                <a:uFillTx/>
                <a:latin typeface="Arial"/>
                <a:ea typeface="Arial"/>
              </a:rPr>
              <a:t>FPL Group Inc.</a:t>
            </a:r>
            <a:endParaRPr b="0" lang="en-US" sz="1100" strike="noStrike" u="none">
              <a:solidFill>
                <a:srgbClr val="000000"/>
              </a:solidFill>
              <a:effectLst/>
              <a:uFillTx/>
              <a:latin typeface="Times New Roman"/>
            </a:endParaRPr>
          </a:p>
          <a:p>
            <a:pPr>
              <a:lnSpc>
                <a:spcPct val="10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ea typeface="Arial"/>
              </a:rPr>
              <a:t>Jen Snyder</a:t>
            </a:r>
            <a:br>
              <a:rPr sz="1100"/>
            </a:br>
            <a:r>
              <a:rPr b="0" lang="en-US" sz="1100" strike="noStrike" u="none">
                <a:solidFill>
                  <a:srgbClr val="000000"/>
                </a:solidFill>
                <a:effectLst/>
                <a:uFillTx/>
                <a:latin typeface="Arial"/>
                <a:ea typeface="Arial"/>
              </a:rPr>
              <a:t>Director, North American Natural Gas</a:t>
            </a:r>
            <a:br>
              <a:rPr sz="1100"/>
            </a:br>
            <a:r>
              <a:rPr b="0" lang="en-US" sz="1100" strike="noStrike" u="none">
                <a:solidFill>
                  <a:srgbClr val="000000"/>
                </a:solidFill>
                <a:effectLst/>
                <a:uFillTx/>
                <a:latin typeface="Arial"/>
                <a:ea typeface="Arial"/>
              </a:rPr>
              <a:t>CERA</a:t>
            </a:r>
            <a:endParaRPr b="0" lang="en-US" sz="1100" strike="noStrike" u="none">
              <a:solidFill>
                <a:srgbClr val="000000"/>
              </a:solidFill>
              <a:effectLst/>
              <a:uFillTx/>
              <a:latin typeface="Times New Roman"/>
            </a:endParaRPr>
          </a:p>
          <a:p>
            <a:pPr>
              <a:lnSpc>
                <a:spcPct val="10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ea typeface="Arial"/>
              </a:rPr>
              <a:t>Thomas Michael Surak</a:t>
            </a:r>
            <a:br>
              <a:rPr sz="1100"/>
            </a:br>
            <a:r>
              <a:rPr b="0" lang="en-US" sz="1100" strike="noStrike" u="none">
                <a:solidFill>
                  <a:srgbClr val="000000"/>
                </a:solidFill>
                <a:effectLst/>
                <a:uFillTx/>
                <a:latin typeface="Arial"/>
                <a:ea typeface="Arial"/>
              </a:rPr>
              <a:t>Energy Economics Manager</a:t>
            </a:r>
            <a:br>
              <a:rPr sz="1100"/>
            </a:br>
            <a:r>
              <a:rPr b="0" lang="en-US" sz="1100" strike="noStrike" u="none">
                <a:solidFill>
                  <a:srgbClr val="000000"/>
                </a:solidFill>
                <a:effectLst/>
                <a:uFillTx/>
                <a:latin typeface="Arial"/>
                <a:ea typeface="Arial"/>
              </a:rPr>
              <a:t>Southern California Gas Company</a:t>
            </a:r>
            <a:endParaRPr b="0" lang="en-US" sz="1100" strike="noStrike" u="none">
              <a:solidFill>
                <a:srgbClr val="000000"/>
              </a:solidFill>
              <a:effectLst/>
              <a:uFillTx/>
              <a:latin typeface="Times New Roman"/>
            </a:endParaRPr>
          </a:p>
          <a:p>
            <a:pPr>
              <a:lnSpc>
                <a:spcPct val="10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ea typeface="Arial"/>
              </a:rPr>
              <a:t>James R. Tague</a:t>
            </a:r>
            <a:br>
              <a:rPr sz="1100"/>
            </a:br>
            <a:r>
              <a:rPr b="0" lang="en-US" sz="1100" strike="noStrike" u="none">
                <a:solidFill>
                  <a:srgbClr val="000000"/>
                </a:solidFill>
                <a:effectLst/>
                <a:uFillTx/>
                <a:latin typeface="Arial"/>
                <a:ea typeface="Arial"/>
              </a:rPr>
              <a:t>Senior Planning Analyst</a:t>
            </a:r>
            <a:br>
              <a:rPr sz="1100"/>
            </a:br>
            <a:r>
              <a:rPr b="0" lang="en-US" sz="1100" strike="noStrike" u="none">
                <a:solidFill>
                  <a:srgbClr val="000000"/>
                </a:solidFill>
                <a:effectLst/>
                <a:uFillTx/>
                <a:latin typeface="Arial"/>
                <a:ea typeface="Arial"/>
              </a:rPr>
              <a:t>Chevron Corporation</a:t>
            </a:r>
            <a:endParaRPr b="0" lang="en-US" sz="1100" strike="noStrike" u="none">
              <a:solidFill>
                <a:srgbClr val="000000"/>
              </a:solidFill>
              <a:effectLst/>
              <a:uFillTx/>
              <a:latin typeface="Times New Roman"/>
            </a:endParaRPr>
          </a:p>
          <a:p>
            <a:pPr>
              <a:lnSpc>
                <a:spcPct val="10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100" strike="noStrike" u="none">
              <a:solidFill>
                <a:srgbClr val="000000"/>
              </a:solidFill>
              <a:effectLst/>
              <a:uFillTx/>
              <a:latin typeface="Times New Roman"/>
            </a:endParaRPr>
          </a:p>
        </p:txBody>
      </p:sp>
      <p:sp>
        <p:nvSpPr>
          <p:cNvPr id="3" name="PlaceHolder 2"/>
          <p:cNvSpPr>
            <a:spLocks noGrp="1"/>
          </p:cNvSpPr>
          <p:nvPr>
            <p:ph type="ftr" idx="1"/>
          </p:nvPr>
        </p:nvSpPr>
        <p:spPr/>
        <p:txBody>
          <a:bodyPr/>
          <a:p>
            <a:r>
              <a:t>we_RT_042601</a:t>
            </a:r>
          </a:p>
        </p:txBody>
      </p:sp>
      <p:sp>
        <p:nvSpPr>
          <p:cNvPr id="4" name="PlaceHolder 3"/>
          <p:cNvSpPr>
            <a:spLocks noGrp="1"/>
          </p:cNvSpPr>
          <p:nvPr>
            <p:ph type="sldNum" idx="2"/>
          </p:nvPr>
        </p:nvSpPr>
        <p:spPr/>
        <p:txBody>
          <a:bodyPr/>
          <a:p>
            <a:fld id="{CED3E23B-9366-4EB9-BC3D-7CED39DB6A2F}" type="slidenum">
              <a:t>9</a:t>
            </a:fld>
          </a:p>
        </p:txBody>
      </p:sp>
    </p:spTree>
  </p:cSld>
  <p:transition>
    <p:cover dir="d"/>
  </p:transition>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1333</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2001-04-09T16:00:24Z</dcterms:created>
  <dc:creator>Linda Sanders</dc:creator>
  <dc:description/>
  <dc:language>en-US</dc:language>
  <cp:lastModifiedBy>Linda Sanders</cp:lastModifiedBy>
  <cp:lastPrinted>2001-04-23T20:25:29Z</cp:lastPrinted>
  <dcterms:modified xsi:type="dcterms:W3CDTF">2001-04-23T21:03:54Z</dcterms:modified>
  <cp:revision>74</cp:revision>
  <dc:subject/>
  <dc:title>No Slide Title</dc:title>
</cp:coreProperties>
</file>