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9" name="PlaceHolder 1"/>
          <p:cNvSpPr>
            <a:spLocks noGrp="1"/>
          </p:cNvSpPr>
          <p:nvPr>
            <p:ph type="hdr"/>
          </p:nvPr>
        </p:nvSpPr>
        <p:spPr>
          <a:xfrm>
            <a:off x="-360" y="-360"/>
            <a:ext cx="3086280" cy="469800"/>
          </a:xfrm>
          <a:prstGeom prst="rect">
            <a:avLst/>
          </a:prstGeom>
          <a:noFill/>
          <a:ln w="0">
            <a:noFill/>
          </a:ln>
        </p:spPr>
        <p:txBody>
          <a:bodyPr lIns="94680" rIns="94680" tIns="47520" bIns="47520" anchor="t">
            <a:noAutofit/>
          </a:bodyPr>
          <a:p>
            <a: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0" name="PlaceHolder 2"/>
          <p:cNvSpPr>
            <a:spLocks noGrp="1"/>
          </p:cNvSpPr>
          <p:nvPr>
            <p:ph type="dt" idx="1"/>
          </p:nvPr>
        </p:nvSpPr>
        <p:spPr>
          <a:xfrm>
            <a:off x="4037040" y="-360"/>
            <a:ext cx="3085920" cy="469800"/>
          </a:xfrm>
          <a:prstGeom prst="rect">
            <a:avLst/>
          </a:prstGeom>
          <a:noFill/>
          <a:ln w="0">
            <a:noFill/>
          </a:ln>
        </p:spPr>
        <p:txBody>
          <a:bodyPr lIns="94680" rIns="94680" tIns="47520" bIns="47520" anchor="t">
            <a:noAutofit/>
          </a:bodyPr>
          <a:lstStyle>
            <a:lvl1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1" name="PlaceHolder 3"/>
          <p:cNvSpPr>
            <a:spLocks noGrp="1"/>
          </p:cNvSpPr>
          <p:nvPr>
            <p:ph type="sldImg"/>
          </p:nvPr>
        </p:nvSpPr>
        <p:spPr>
          <a:xfrm>
            <a:off x="1208160" y="705960"/>
            <a:ext cx="4705200" cy="35276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move the slide</a:t>
            </a:r>
            <a:endParaRPr b="1" lang="en-US" sz="3000" strike="noStrike" u="none">
              <a:solidFill>
                <a:srgbClr val="000000"/>
              </a:solidFill>
              <a:effectLst/>
              <a:uFillTx/>
              <a:latin typeface="Arial"/>
            </a:endParaRPr>
          </a:p>
        </p:txBody>
      </p:sp>
      <p:sp>
        <p:nvSpPr>
          <p:cNvPr id="12" name="PlaceHolder 4"/>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 name="PlaceHolder 5"/>
          <p:cNvSpPr>
            <a:spLocks noGrp="1"/>
          </p:cNvSpPr>
          <p:nvPr>
            <p:ph type="ftr" idx="2"/>
          </p:nvPr>
        </p:nvSpPr>
        <p:spPr>
          <a:xfrm>
            <a:off x="-360" y="8938800"/>
            <a:ext cx="3086280" cy="469800"/>
          </a:xfrm>
          <a:prstGeom prst="rect">
            <a:avLst/>
          </a:prstGeom>
          <a:noFill/>
          <a:ln w="0">
            <a:noFill/>
          </a:ln>
        </p:spPr>
        <p:txBody>
          <a:bodyPr lIns="94680" rIns="94680" tIns="47520" bIns="47520" anchor="b">
            <a:noAutofit/>
          </a:bodyPr>
          <a:lstStyle>
            <a:lvl1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4" name="PlaceHolder 6"/>
          <p:cNvSpPr>
            <a:spLocks noGrp="1"/>
          </p:cNvSpPr>
          <p:nvPr>
            <p:ph type="sldNum" idx="3"/>
          </p:nvPr>
        </p:nvSpPr>
        <p:spPr>
          <a:xfrm>
            <a:off x="4037040" y="8938800"/>
            <a:ext cx="3085920" cy="469800"/>
          </a:xfrm>
          <a:prstGeom prst="rect">
            <a:avLst/>
          </a:prstGeom>
          <a:noFill/>
          <a:ln w="0">
            <a:noFill/>
          </a:ln>
        </p:spPr>
        <p:txBody>
          <a:bodyPr lIns="94680" rIns="94680" tIns="47520" bIns="47520" anchor="b">
            <a:noAutofit/>
          </a:bodyPr>
          <a:lstStyle>
            <a:lvl1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fld id="{12D64563-7C49-4D11-B2C3-5E96AB92FE5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209600" y="706320"/>
            <a:ext cx="4702320" cy="3527640"/>
          </a:xfrm>
          <a:prstGeom prst="rect">
            <a:avLst/>
          </a:prstGeom>
          <a:ln w="0">
            <a:noFill/>
          </a:ln>
        </p:spPr>
      </p:sp>
      <p:sp>
        <p:nvSpPr>
          <p:cNvPr id="83"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Keep these initiatives in front of your employees through your staff meetings and their staff meetings.  Reinforcing the message is only part of this initiative.  Key to our success is LIVING the Values and delivering  results  on these initiatives.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example, on Executive Training, please get an update weekly on where we are in the enrollment and completion of the training.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Great Place to work initiative, rather than solving problems, let’s work together to focus on our strengths rather than solving problems.</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1209600" y="706320"/>
            <a:ext cx="4702320" cy="3527640"/>
          </a:xfrm>
          <a:prstGeom prst="rect">
            <a:avLst/>
          </a:prstGeom>
          <a:ln w="0">
            <a:noFill/>
          </a:ln>
        </p:spPr>
      </p:sp>
      <p:sp>
        <p:nvSpPr>
          <p:cNvPr id="77"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goals were revised after studying Top Decile Companies’ scores on the same questions.  (A Top Decile Comanpan has an average return to sharholders of over +280%)</a:t>
            </a:r>
            <a:endParaRPr b="0" lang="en-US" sz="12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ExCom/Regional Business Unit Leadership accountability for improving results across the ETC, generally, and the targeted improvement areas, specifically.</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sldImg"/>
          </p:nvPr>
        </p:nvSpPr>
        <p:spPr>
          <a:xfrm>
            <a:off x="1208160" y="706320"/>
            <a:ext cx="4703760" cy="3527640"/>
          </a:xfrm>
          <a:prstGeom prst="rect">
            <a:avLst/>
          </a:prstGeom>
          <a:ln w="0">
            <a:noFill/>
          </a:ln>
        </p:spPr>
      </p:sp>
      <p:sp>
        <p:nvSpPr>
          <p:cNvPr id="79" name="PlaceHolder 2"/>
          <p:cNvSpPr>
            <a:spLocks noGrp="1"/>
          </p:cNvSpPr>
          <p:nvPr>
            <p:ph type="body"/>
          </p:nvPr>
        </p:nvSpPr>
        <p:spPr>
          <a:xfrm>
            <a:off x="949320" y="4468320"/>
            <a:ext cx="5224320" cy="4233960"/>
          </a:xfrm>
          <a:prstGeom prst="rect">
            <a:avLst/>
          </a:prstGeom>
          <a:noFill/>
          <a:ln w="0">
            <a:noFill/>
          </a:ln>
        </p:spPr>
        <p:txBody>
          <a:bodyPr lIns="93960" rIns="93960" tIns="47160" bIns="47160" anchor="t">
            <a:noAutofit/>
          </a:bodyPr>
          <a:p>
            <a:pPr>
              <a:lnSpc>
                <a:spcPct val="100000"/>
              </a:lnSpc>
              <a:spcBef>
                <a:spcPts val="2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Purpose</a:t>
            </a:r>
            <a:endParaRPr b="0" lang="en-US" sz="10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Provide communication training throughout the organization</a:t>
            </a:r>
            <a:endParaRPr b="0" lang="en-US" sz="900" strike="noStrike" u="none">
              <a:solidFill>
                <a:srgbClr val="000000"/>
              </a:solidFill>
              <a:effectLst/>
              <a:uFillTx/>
              <a:latin typeface="Times New Roman"/>
            </a:endParaRPr>
          </a:p>
          <a:p>
            <a:pPr>
              <a:lnSpc>
                <a:spcPct val="100000"/>
              </a:lnSpc>
              <a:spcBef>
                <a:spcPts val="2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Tools</a:t>
            </a:r>
            <a:endParaRPr b="0" lang="en-US" sz="10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Executive Impact &amp; Influence 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Mandatory for all VP’s &amp; above by year end 2000</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Participation included in PRC Process</a:t>
            </a:r>
            <a:endParaRPr b="0" lang="en-US" sz="9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“New” Executive Communication Training</a:t>
            </a:r>
            <a:r>
              <a:rPr b="1" lang="en-US" sz="900" strike="noStrike" u="none">
                <a:solidFill>
                  <a:srgbClr val="000000"/>
                </a:solidFill>
                <a:effectLst/>
                <a:uFillTx/>
                <a:latin typeface="Arial"/>
              </a:rPr>
              <a:t> </a:t>
            </a:r>
            <a:r>
              <a:rPr b="0" lang="en-US" sz="900" strike="noStrike" u="none">
                <a:solidFill>
                  <a:srgbClr val="000000"/>
                </a:solidFill>
                <a:effectLst/>
                <a:uFillTx/>
                <a:latin typeface="Arial"/>
              </a:rPr>
              <a:t>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Mandatory for all VP’s &amp; above by year end 2001</a:t>
            </a:r>
            <a:endParaRPr b="0" lang="en-US" sz="900" strike="noStrike" u="none">
              <a:solidFill>
                <a:srgbClr val="000000"/>
              </a:solidFill>
              <a:effectLst/>
              <a:uFillTx/>
              <a:latin typeface="Times New Roman"/>
            </a:endParaRPr>
          </a:p>
          <a:p>
            <a:pPr lvl="1" marL="45720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On-Line Communications Course</a:t>
            </a:r>
            <a:endParaRPr b="0" lang="en-US" sz="900" strike="noStrike" u="none">
              <a:solidFill>
                <a:srgbClr val="000000"/>
              </a:solidFill>
              <a:effectLst/>
              <a:uFillTx/>
              <a:latin typeface="Times New Roman"/>
            </a:endParaRPr>
          </a:p>
          <a:p>
            <a:pPr lvl="2" marL="914400">
              <a:lnSpc>
                <a:spcPct val="100000"/>
              </a:lnSpc>
              <a:spcBef>
                <a:spcPts val="224"/>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Offered to Managers and above by year end 2000</a:t>
            </a:r>
            <a:endParaRPr b="0" lang="en-US" sz="900" strike="noStrike" u="none">
              <a:solidFill>
                <a:srgbClr val="000000"/>
              </a:solidFill>
              <a:effectLst/>
              <a:uFillTx/>
              <a:latin typeface="Times New Roman"/>
            </a:endParaRPr>
          </a:p>
          <a:p>
            <a:pPr lvl="2" marL="914400" indent="0">
              <a:lnSpc>
                <a:spcPct val="100000"/>
              </a:lnSpc>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lvl="2" marL="914400" indent="0">
              <a:lnSpc>
                <a:spcPct val="100000"/>
              </a:lnSpc>
              <a:spcBef>
                <a:spcPts val="2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spcBef>
                <a:spcPts val="3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Pilot for the “new” Executive Communication Training Course is targeted for the second half of 2000.</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sldImg"/>
          </p:nvPr>
        </p:nvSpPr>
        <p:spPr>
          <a:xfrm>
            <a:off x="1208160" y="706320"/>
            <a:ext cx="4705200" cy="3527640"/>
          </a:xfrm>
          <a:prstGeom prst="rect">
            <a:avLst/>
          </a:prstGeom>
          <a:ln w="0">
            <a:noFill/>
          </a:ln>
        </p:spPr>
      </p:sp>
      <p:sp>
        <p:nvSpPr>
          <p:cNvPr id="81" name="PlaceHolder 2"/>
          <p:cNvSpPr>
            <a:spLocks noGrp="1"/>
          </p:cNvSpPr>
          <p:nvPr>
            <p:ph type="body"/>
          </p:nvPr>
        </p:nvSpPr>
        <p:spPr>
          <a:xfrm>
            <a:off x="949320" y="4468320"/>
            <a:ext cx="5224320" cy="423396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Communicate what’s available to employees.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want to foster the development of an improved on-line directory.  We’d like to see an itinerary component included in the directory.</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5" name="PlaceHolder 2"/>
          <p:cNvSpPr>
            <a:spLocks noGrp="1"/>
          </p:cNvSpPr>
          <p:nvPr>
            <p:ph/>
          </p:nvPr>
        </p:nvSpPr>
        <p:spPr>
          <a:xfrm>
            <a:off x="2293560" y="1905120"/>
            <a:ext cx="5915160" cy="411480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7" name="PlaceHolder 2"/>
          <p:cNvSpPr>
            <a:spLocks noGrp="1"/>
          </p:cNvSpPr>
          <p:nvPr>
            <p:ph/>
          </p:nvPr>
        </p:nvSpPr>
        <p:spPr>
          <a:xfrm>
            <a:off x="2293560" y="1905120"/>
            <a:ext cx="5915160" cy="411480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0" name=""/>
          <p:cNvSpPr/>
          <p:nvPr/>
        </p:nvSpPr>
        <p:spPr>
          <a:xfrm>
            <a:off x="1008000" y="0"/>
            <a:ext cx="8136000" cy="6858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 name="side" descr=""/>
          <p:cNvPicPr/>
          <p:nvPr/>
        </p:nvPicPr>
        <p:blipFill>
          <a:blip r:embed="rId2"/>
          <a:stretch/>
        </p:blipFill>
        <p:spPr>
          <a:xfrm flipH="1">
            <a:off x="0" y="0"/>
            <a:ext cx="1008000" cy="6858000"/>
          </a:xfrm>
          <a:prstGeom prst="rect">
            <a:avLst/>
          </a:prstGeom>
          <a:noFill/>
          <a:ln w="0">
            <a:noFill/>
          </a:ln>
        </p:spPr>
      </p:pic>
      <p:sp>
        <p:nvSpPr>
          <p:cNvPr id="2" name="PlaceHolder 1"/>
          <p:cNvSpPr>
            <a:spLocks noGrp="1"/>
          </p:cNvSpPr>
          <p:nvPr>
            <p:ph type="title"/>
          </p:nvPr>
        </p:nvSpPr>
        <p:spPr>
          <a:xfrm>
            <a:off x="1093680" y="178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3" name="PlaceHolder 2"/>
          <p:cNvSpPr>
            <a:spLocks noGrp="1"/>
          </p:cNvSpPr>
          <p:nvPr>
            <p:ph type="body"/>
          </p:nvPr>
        </p:nvSpPr>
        <p:spPr>
          <a:xfrm>
            <a:off x="2293560" y="1905120"/>
            <a:ext cx="5915160" cy="4114800"/>
          </a:xfrm>
          <a:prstGeom prst="rect">
            <a:avLst/>
          </a:prstGeom>
          <a:noFill/>
          <a:ln w="0">
            <a:noFill/>
          </a:ln>
        </p:spPr>
        <p:txBody>
          <a:bodyPr lIns="90000" rIns="90000" tIns="46800" bIns="46800" anchor="t">
            <a:normAutofit/>
          </a:bodyPr>
          <a:p>
            <a:pPr marL="343080" indent="-343080">
              <a:spcBef>
                <a:spcPts val="55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15"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
          <p:cNvSpPr/>
          <p:nvPr/>
        </p:nvSpPr>
        <p:spPr>
          <a:xfrm>
            <a:off x="2559960" y="4289400"/>
            <a:ext cx="5074560" cy="2655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Vision and Values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Executive Committee Update</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May 15, 2000</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17" name="ENE_C_WHI" descr=""/>
          <p:cNvPicPr/>
          <p:nvPr/>
        </p:nvPicPr>
        <p:blipFill>
          <a:blip r:embed="rId1"/>
          <a:stretch/>
        </p:blipFill>
        <p:spPr>
          <a:xfrm>
            <a:off x="3657600" y="685800"/>
            <a:ext cx="2824200" cy="283536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72" name=""/>
          <p:cNvSpPr/>
          <p:nvPr/>
        </p:nvSpPr>
        <p:spPr>
          <a:xfrm>
            <a:off x="1208160" y="179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Next Steps</a:t>
            </a:r>
            <a:br>
              <a:rPr sz="3200"/>
            </a:br>
            <a:r>
              <a:rPr b="1" lang="en-US" sz="3200" strike="noStrike" u="none">
                <a:solidFill>
                  <a:srgbClr val="000000"/>
                </a:solidFill>
                <a:effectLst/>
                <a:uFillTx/>
                <a:latin typeface="Arial"/>
              </a:rPr>
              <a:t>What We Need from You</a:t>
            </a:r>
            <a:endParaRPr b="0" lang="en-US" sz="3200" strike="noStrike" u="none">
              <a:solidFill>
                <a:srgbClr val="000000"/>
              </a:solidFill>
              <a:effectLst/>
              <a:uFillTx/>
              <a:latin typeface="Times New Roman"/>
            </a:endParaRPr>
          </a:p>
        </p:txBody>
      </p:sp>
      <p:sp>
        <p:nvSpPr>
          <p:cNvPr id="73"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a:off x="1208160" y="1322280"/>
            <a:ext cx="7535880" cy="4971600"/>
          </a:xfrm>
          <a:prstGeom prst="rect">
            <a:avLst/>
          </a:prstGeom>
          <a:noFill/>
          <a:ln w="0">
            <a:noFill/>
          </a:ln>
        </p:spPr>
        <p:style>
          <a:lnRef idx="0"/>
          <a:fillRef idx="0"/>
          <a:effectRef idx="0"/>
          <a:fontRef idx="minor"/>
        </p:style>
        <p:txBody>
          <a:bodyPr lIns="90000" rIns="90000" tIns="46800" bIns="46800" anchor="t">
            <a:spAutoFit/>
          </a:bodyPr>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ETC</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 and execute Business Unit Action Plans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Help clean-up business unit lists</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Communication Training</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Ensure VP level employees participate</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Participation &amp; Dissent</a:t>
            </a:r>
            <a:endParaRPr b="0" lang="en-US" sz="2000" strike="noStrike" u="none">
              <a:solidFill>
                <a:srgbClr val="000000"/>
              </a:solidFill>
              <a:effectLst/>
              <a:uFillTx/>
              <a:latin typeface="Times New Roman"/>
            </a:endParaRPr>
          </a:p>
          <a:p>
            <a:pPr lvl="1" marL="1255680" indent="-231840">
              <a:lnSpc>
                <a:spcPct val="100000"/>
              </a:lnSpc>
              <a:spcBef>
                <a:spcPts val="125"/>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throughout the organization</a:t>
            </a:r>
            <a:r>
              <a:rPr b="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Communication Tools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Support the proper use of the tools and training as appropriate</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Diversity</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Embrace Diversity to make it a competitive advantage </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Great Place to Work Initiative</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Foster the goal by building on what’s good at Enron</a:t>
            </a:r>
            <a:endParaRPr b="0" lang="en-US" sz="1800" strike="noStrike" u="none">
              <a:solidFill>
                <a:srgbClr val="000000"/>
              </a:solidFill>
              <a:effectLst/>
              <a:uFillTx/>
              <a:latin typeface="Times New Roman"/>
            </a:endParaRPr>
          </a:p>
          <a:p>
            <a:pPr marL="635040" indent="-345960">
              <a:lnSpc>
                <a:spcPct val="100000"/>
              </a:lnSpc>
              <a:spcBef>
                <a:spcPts val="1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1255680" indent="-231840">
              <a:lnSpc>
                <a:spcPct val="100000"/>
              </a:lnSpc>
              <a:spcBef>
                <a:spcPts val="125"/>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5" name=""/>
          <p:cNvSpPr/>
          <p:nvPr/>
        </p:nvSpPr>
        <p:spPr>
          <a:xfrm>
            <a:off x="2300400" y="5850000"/>
            <a:ext cx="5576760" cy="990360"/>
          </a:xfrm>
          <a:prstGeom prst="bevel">
            <a:avLst>
              <a:gd name="adj" fmla="val 8333"/>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Make Vision and Values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come alive at Enron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18" name=""/>
          <p:cNvSpPr/>
          <p:nvPr/>
        </p:nvSpPr>
        <p:spPr>
          <a:xfrm>
            <a:off x="1208160" y="179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Vision and Values Update</a:t>
            </a:r>
            <a:endParaRPr b="0" lang="en-US" sz="3200" strike="noStrike" u="none">
              <a:solidFill>
                <a:srgbClr val="000000"/>
              </a:solidFill>
              <a:effectLst/>
              <a:uFillTx/>
              <a:latin typeface="Times New Roman"/>
            </a:endParaRPr>
          </a:p>
        </p:txBody>
      </p:sp>
      <p:sp>
        <p:nvSpPr>
          <p:cNvPr id="19" name=""/>
          <p:cNvSpPr/>
          <p:nvPr/>
        </p:nvSpPr>
        <p:spPr>
          <a:xfrm>
            <a:off x="1616040" y="1752480"/>
            <a:ext cx="7158240" cy="414288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100000"/>
              </a:lnSpc>
              <a:spcBef>
                <a:spcPts val="24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Excellence Through Communication Survey</a:t>
            </a:r>
            <a:endParaRPr b="0" lang="en-US" sz="2400" strike="noStrike" u="none">
              <a:solidFill>
                <a:srgbClr val="000000"/>
              </a:solidFill>
              <a:effectLst/>
              <a:uFillTx/>
              <a:latin typeface="Times New Roman"/>
            </a:endParaRPr>
          </a:p>
          <a:p>
            <a:pPr marL="746280" indent="-351000">
              <a:lnSpc>
                <a:spcPct val="100000"/>
              </a:lnSpc>
              <a:spcBef>
                <a:spcPts val="1199"/>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V&amp;V 2000 Task Force Initiatives</a:t>
            </a:r>
            <a:endParaRPr b="0" lang="en-US" sz="24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Communication Training</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Participation &amp; Dissent Sessions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Communication Tools</a:t>
            </a:r>
            <a:endParaRPr b="0" lang="en-US" sz="2000" strike="noStrike" u="none">
              <a:solidFill>
                <a:srgbClr val="000000"/>
              </a:solidFill>
              <a:effectLst/>
              <a:uFillTx/>
              <a:latin typeface="Times New Roman"/>
            </a:endParaRPr>
          </a:p>
          <a:p>
            <a:pPr lvl="1" marL="1200240" indent="-225360">
              <a:lnSpc>
                <a:spcPct val="100000"/>
              </a:lnSpc>
              <a:spcBef>
                <a:spcPts val="499"/>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Internal Communication Campaign</a:t>
            </a:r>
            <a:endParaRPr b="0" lang="en-US" sz="20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Diversity</a:t>
            </a:r>
            <a:endParaRPr b="0" lang="en-US" sz="24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Great Place to Work Initiative</a:t>
            </a:r>
            <a:endParaRPr b="0" lang="en-US" sz="2400" strike="noStrike" u="none">
              <a:solidFill>
                <a:srgbClr val="000000"/>
              </a:solidFill>
              <a:effectLst/>
              <a:uFillTx/>
              <a:latin typeface="Times New Roman"/>
            </a:endParaRPr>
          </a:p>
          <a:p>
            <a:pPr marL="746280" indent="-351000">
              <a:lnSpc>
                <a:spcPct val="100000"/>
              </a:lnSpc>
              <a:spcBef>
                <a:spcPts val="601"/>
              </a:spcBef>
              <a:buClr>
                <a:srgbClr val="0091ff"/>
              </a:buClr>
              <a:buSzPct val="90000"/>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Next Steps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20" name=""/>
          <p:cNvSpPr/>
          <p:nvPr/>
        </p:nvSpPr>
        <p:spPr>
          <a:xfrm>
            <a:off x="1208160" y="228600"/>
            <a:ext cx="7772400" cy="8380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“ETC” Survey</a:t>
            </a:r>
            <a:br>
              <a:rPr sz="3200"/>
            </a:br>
            <a:endParaRPr b="0" lang="en-US" sz="3200" strike="noStrike" u="none">
              <a:solidFill>
                <a:srgbClr val="000000"/>
              </a:solidFill>
              <a:effectLst/>
              <a:uFillTx/>
              <a:latin typeface="Times New Roman"/>
            </a:endParaRPr>
          </a:p>
        </p:txBody>
      </p:sp>
      <p:sp>
        <p:nvSpPr>
          <p:cNvPr id="21" name=""/>
          <p:cNvSpPr/>
          <p:nvPr/>
        </p:nvSpPr>
        <p:spPr>
          <a:xfrm>
            <a:off x="1616040" y="762120"/>
            <a:ext cx="7158240" cy="670392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10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Update</a:t>
            </a:r>
            <a:endParaRPr b="0" lang="en-US" sz="20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Posted November 1999 survey &amp; results to each Business unit’s intranet site</a:t>
            </a:r>
            <a:endParaRPr b="0" lang="en-US" sz="1800" strike="noStrike" u="none">
              <a:solidFill>
                <a:srgbClr val="000000"/>
              </a:solidFill>
              <a:effectLst/>
              <a:uFillTx/>
              <a:latin typeface="Times New Roman"/>
            </a:endParaRPr>
          </a:p>
          <a:p>
            <a:pPr lvl="1" marL="1085760" indent="-225360">
              <a:lnSpc>
                <a:spcPct val="10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Communicated 2001 target goals to employees</a:t>
            </a:r>
            <a:endParaRPr b="0" lang="en-US" sz="1800" strike="noStrike" u="none">
              <a:solidFill>
                <a:srgbClr val="000000"/>
              </a:solidFill>
              <a:effectLst/>
              <a:uFillTx/>
              <a:latin typeface="Times New Roman"/>
            </a:endParaRPr>
          </a:p>
          <a:p>
            <a:pPr lvl="1" marL="1085760" indent="-225360">
              <a:lnSpc>
                <a:spcPct val="100000"/>
              </a:lnSpc>
              <a:spcBef>
                <a:spcPts val="901"/>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Target    Work USA </a:t>
            </a:r>
            <a:endParaRPr b="0" lang="en-US" sz="1200" strike="noStrike" u="none">
              <a:solidFill>
                <a:srgbClr val="000000"/>
              </a:solidFill>
              <a:effectLst/>
              <a:uFillTx/>
              <a:latin typeface="Times New Roman"/>
            </a:endParaRPr>
          </a:p>
          <a:p>
            <a:pPr lvl="1" marL="1085760" indent="-22536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Responding “Favorable”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1996</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1999 </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2001</a:t>
            </a:r>
            <a:r>
              <a:rPr b="1" lang="en-US" sz="1200" strike="noStrike" u="none">
                <a:solidFill>
                  <a:srgbClr val="000000"/>
                </a:solidFill>
                <a:effectLst/>
                <a:uFillTx/>
                <a:latin typeface="Arial"/>
              </a:rPr>
              <a:t>      </a:t>
            </a:r>
            <a:r>
              <a:rPr b="1" lang="en-US" sz="1200" strike="noStrike" u="sng">
                <a:solidFill>
                  <a:srgbClr val="000000"/>
                </a:solidFill>
                <a:effectLst/>
                <a:uFillTx/>
                <a:latin typeface="Arial"/>
              </a:rPr>
              <a:t>Top Decile</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Decisions are generally communicated well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40%         41%          60%           N/A</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Most employees feel free to voice their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29%         46%          60%           62%</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opinions openly</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My operating company does a good job                28%         45%          60%           35%</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acting on suggestions of employees</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Communication across departmental lines           34%         30%          50%           36%</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is good</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Employees are encouraged to challenge              37%          42%          60%           58%</a:t>
            </a:r>
            <a:endParaRPr b="0" lang="en-US" sz="1200" strike="noStrike" u="none">
              <a:solidFill>
                <a:srgbClr val="000000"/>
              </a:solidFill>
              <a:effectLst/>
              <a:uFillTx/>
              <a:latin typeface="Times New Roman"/>
            </a:endParaRPr>
          </a:p>
          <a:p>
            <a:pPr marL="746280" indent="-3510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established procedures/policies/guidelines</a:t>
            </a:r>
            <a:endParaRPr b="0" lang="en-US" sz="1200" strike="noStrike" u="none">
              <a:solidFill>
                <a:srgbClr val="000000"/>
              </a:solidFill>
              <a:effectLst/>
              <a:uFillTx/>
              <a:latin typeface="Times New Roman"/>
            </a:endParaRPr>
          </a:p>
          <a:p>
            <a:pPr marL="746280" indent="-351000">
              <a:lnSpc>
                <a:spcPct val="100000"/>
              </a:lnSpc>
              <a:spcBef>
                <a:spcPts val="2001"/>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Next Steps</a:t>
            </a:r>
            <a:endParaRPr b="0" lang="en-US" sz="20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Roll out and implement specific business unit action plans</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Globalize survey in both language and culture</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Clean-up business unit lists</a:t>
            </a:r>
            <a:endParaRPr b="0" lang="en-US" sz="1800" strike="noStrike" u="none">
              <a:solidFill>
                <a:srgbClr val="000000"/>
              </a:solidFill>
              <a:effectLst/>
              <a:uFillTx/>
              <a:latin typeface="Times New Roman"/>
            </a:endParaRPr>
          </a:p>
          <a:p>
            <a:pPr lvl="1" marL="1085760" indent="-225360">
              <a:lnSpc>
                <a:spcPct val="100000"/>
              </a:lnSpc>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 Enron-wide survey annually (October 2000</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1085760" indent="-225360">
              <a:lnSpc>
                <a:spcPct val="100000"/>
              </a:lnSpc>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22" name=""/>
          <p:cNvSpPr/>
          <p:nvPr/>
        </p:nvSpPr>
        <p:spPr>
          <a:xfrm>
            <a:off x="990720" y="1066680"/>
            <a:ext cx="2590560" cy="2743200"/>
          </a:xfrm>
          <a:prstGeom prst="verticalScroll">
            <a:avLst>
              <a:gd name="adj" fmla="val 12500"/>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3" name=""/>
          <p:cNvGrpSpPr/>
          <p:nvPr/>
        </p:nvGrpSpPr>
        <p:grpSpPr>
          <a:xfrm>
            <a:off x="3048120" y="2133720"/>
            <a:ext cx="3200400" cy="1904760"/>
            <a:chOff x="3048120" y="2133720"/>
            <a:chExt cx="3200400" cy="1904760"/>
          </a:xfrm>
        </p:grpSpPr>
        <p:grpSp>
          <p:nvGrpSpPr>
            <p:cNvPr id="24" name=""/>
            <p:cNvGrpSpPr/>
            <p:nvPr/>
          </p:nvGrpSpPr>
          <p:grpSpPr>
            <a:xfrm>
              <a:off x="3048120" y="2133720"/>
              <a:ext cx="3200400" cy="1904760"/>
              <a:chOff x="3048120" y="2133720"/>
              <a:chExt cx="3200400" cy="1904760"/>
            </a:xfrm>
          </p:grpSpPr>
          <p:grpSp>
            <p:nvGrpSpPr>
              <p:cNvPr id="25" name=""/>
              <p:cNvGrpSpPr/>
              <p:nvPr/>
            </p:nvGrpSpPr>
            <p:grpSpPr>
              <a:xfrm>
                <a:off x="3048120" y="2133720"/>
                <a:ext cx="3200400" cy="1904760"/>
                <a:chOff x="3048120" y="2133720"/>
                <a:chExt cx="3200400" cy="1904760"/>
              </a:xfrm>
            </p:grpSpPr>
            <p:sp>
              <p:nvSpPr>
                <p:cNvPr id="26" name=""/>
                <p:cNvSpPr/>
                <p:nvPr/>
              </p:nvSpPr>
              <p:spPr>
                <a:xfrm>
                  <a:off x="3048120" y="2133720"/>
                  <a:ext cx="3200400" cy="1904760"/>
                </a:xfrm>
                <a:prstGeom prst="ellipse">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387240" y="2325960"/>
                  <a:ext cx="2519640" cy="1513440"/>
                </a:xfrm>
                <a:prstGeom prst="ellipse">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 name=""/>
              <p:cNvSpPr/>
              <p:nvPr/>
            </p:nvSpPr>
            <p:spPr>
              <a:xfrm>
                <a:off x="3727440" y="2530800"/>
                <a:ext cx="1838520" cy="1102680"/>
              </a:xfrm>
              <a:prstGeom prst="ellipse">
                <a:avLst/>
              </a:prstGeom>
              <a:solidFill>
                <a:srgbClr val="0000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 name=""/>
            <p:cNvSpPr/>
            <p:nvPr/>
          </p:nvSpPr>
          <p:spPr>
            <a:xfrm>
              <a:off x="4061880" y="2732760"/>
              <a:ext cx="1169640" cy="698760"/>
            </a:xfrm>
            <a:prstGeom prst="ellipse">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 name="PlaceHolder 1"/>
          <p:cNvSpPr>
            <a:spLocks noGrp="1"/>
          </p:cNvSpPr>
          <p:nvPr>
            <p:ph type="title"/>
          </p:nvPr>
        </p:nvSpPr>
        <p:spPr>
          <a:xfrm>
            <a:off x="1523880" y="0"/>
            <a:ext cx="701064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a:t>
            </a:r>
            <a:br>
              <a:rPr sz="3200"/>
            </a:br>
            <a:r>
              <a:rPr b="1" lang="en-US" sz="3200" strike="noStrike" u="none">
                <a:solidFill>
                  <a:srgbClr val="000000"/>
                </a:solidFill>
                <a:effectLst/>
                <a:uFillTx/>
                <a:latin typeface="Arial"/>
              </a:rPr>
              <a:t>Communication Training</a:t>
            </a:r>
            <a:r>
              <a:rPr b="0" lang="en-US" sz="1700" strike="noStrike" u="sng">
                <a:solidFill>
                  <a:srgbClr val="000000"/>
                </a:solidFill>
                <a:effectLst/>
                <a:uFillTx/>
                <a:latin typeface="Arial"/>
              </a:rPr>
              <a:t>  </a:t>
            </a:r>
            <a:endParaRPr b="1" lang="en-US" sz="1700" strike="noStrike" u="none">
              <a:solidFill>
                <a:srgbClr val="000000"/>
              </a:solidFill>
              <a:effectLst/>
              <a:uFillTx/>
              <a:latin typeface="Arial"/>
            </a:endParaRPr>
          </a:p>
        </p:txBody>
      </p:sp>
      <p:sp>
        <p:nvSpPr>
          <p:cNvPr id="31" name=""/>
          <p:cNvSpPr/>
          <p:nvPr/>
        </p:nvSpPr>
        <p:spPr>
          <a:xfrm>
            <a:off x="5181480" y="3840120"/>
            <a:ext cx="3733920" cy="2839320"/>
          </a:xfrm>
          <a:prstGeom prst="rect">
            <a:avLst/>
          </a:prstGeom>
          <a:solidFill>
            <a:srgbClr val="00ff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On-line Basic Communication </a:t>
            </a:r>
            <a:endParaRPr b="0" lang="en-US" sz="1600" strike="noStrike" u="none">
              <a:solidFill>
                <a:srgbClr val="000000"/>
              </a:solidFill>
              <a:effectLst/>
              <a:uFillTx/>
              <a:latin typeface="Times New Roman"/>
            </a:endParaRPr>
          </a:p>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Course</a:t>
            </a:r>
            <a:endParaRPr b="0" lang="en-US" sz="16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by 2Q/01*</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Two potential custom designers contacted Q1/00 &amp; Likely designer identified Q2/00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Coordination with internal  IT established  Q1/00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Existing products identified &amp; reviewed by end of Q2/00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 design completed by 4Q/00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Testing &amp; system integration completed by 1Q/01</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Estimate $250K +expenses to develop  by 4Q/00  </a:t>
            </a:r>
            <a:endParaRPr b="0" lang="en-US" sz="1200" strike="noStrike" u="none">
              <a:solidFill>
                <a:srgbClr val="000000"/>
              </a:solidFill>
              <a:effectLst/>
              <a:uFillTx/>
              <a:latin typeface="Times New Roman"/>
            </a:endParaRPr>
          </a:p>
        </p:txBody>
      </p:sp>
      <p:sp>
        <p:nvSpPr>
          <p:cNvPr id="32" name=""/>
          <p:cNvSpPr/>
          <p:nvPr/>
        </p:nvSpPr>
        <p:spPr>
          <a:xfrm>
            <a:off x="990720" y="4267080"/>
            <a:ext cx="3962160" cy="2282760"/>
          </a:xfrm>
          <a:prstGeom prst="rect">
            <a:avLst/>
          </a:prstGeom>
          <a:solidFill>
            <a:srgbClr val="99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New Executive Communication</a:t>
            </a:r>
            <a:endParaRPr b="0" lang="en-US" sz="1600" strike="noStrike" u="none">
              <a:solidFill>
                <a:srgbClr val="000000"/>
              </a:solidFill>
              <a:effectLst/>
              <a:uFillTx/>
              <a:latin typeface="Times New Roman"/>
            </a:endParaRPr>
          </a:p>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 Training Course</a:t>
            </a:r>
            <a:endParaRPr b="0" lang="en-US" sz="16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Developed/Planned/Implemented by end of  Q3/00 or Q4/00*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Discussions on potential design are in process</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Design targeted for completion mid Q3/00</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Estimated Development costs reduced by 70% to $60K</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Estimated Implementation costs reduced by 30% to $1750 per person</a:t>
            </a:r>
            <a:endParaRPr b="0" lang="en-US" sz="1200" strike="noStrike" u="none">
              <a:solidFill>
                <a:srgbClr val="000000"/>
              </a:solidFill>
              <a:effectLst/>
              <a:uFillTx/>
              <a:latin typeface="Times New Roman"/>
            </a:endParaRPr>
          </a:p>
        </p:txBody>
      </p:sp>
      <p:sp>
        <p:nvSpPr>
          <p:cNvPr id="33" name=""/>
          <p:cNvSpPr/>
          <p:nvPr/>
        </p:nvSpPr>
        <p:spPr>
          <a:xfrm>
            <a:off x="6248520" y="1066680"/>
            <a:ext cx="2666880" cy="2738880"/>
          </a:xfrm>
          <a:prstGeom prst="rect">
            <a:avLst/>
          </a:prstGeom>
          <a:solidFill>
            <a:srgbClr val="ffcc99"/>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Impact &amp; Influence Course</a:t>
            </a:r>
            <a:endParaRPr b="0" lang="en-US" sz="16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319 VP’s &amp; Above still eligible to attend by Q4/00 (Mandatory)*</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203 Currently enrolled  64 %</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116 Still not enrolled  36 %</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Participation cost reduced by 14% to $2150/participant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Enrollment status updates sent to Joe Sutton and HR heads</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reminder sent directly to most of those not yet enrolled 4/17/00</a:t>
            </a:r>
            <a:endParaRPr b="0" lang="en-US" sz="1200" strike="noStrike" u="none">
              <a:solidFill>
                <a:srgbClr val="000000"/>
              </a:solidFill>
              <a:effectLst/>
              <a:uFillTx/>
              <a:latin typeface="Times New Roman"/>
            </a:endParaRPr>
          </a:p>
        </p:txBody>
      </p:sp>
      <p:sp>
        <p:nvSpPr>
          <p:cNvPr id="34" name=""/>
          <p:cNvSpPr/>
          <p:nvPr/>
        </p:nvSpPr>
        <p:spPr>
          <a:xfrm>
            <a:off x="3886200" y="2819520"/>
            <a:ext cx="1523880" cy="4402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IMPROVED </a:t>
            </a:r>
            <a:endParaRPr b="0" lang="en-US" sz="900" strike="noStrike" u="none">
              <a:solidFill>
                <a:srgbClr val="000000"/>
              </a:solidFill>
              <a:effectLst/>
              <a:uFillTx/>
              <a:latin typeface="Times New Roman"/>
            </a:endParaRPr>
          </a:p>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COMMUNICATIONS</a:t>
            </a:r>
            <a:endParaRPr b="0" lang="en-US" sz="900" strike="noStrike" u="none">
              <a:solidFill>
                <a:srgbClr val="000000"/>
              </a:solidFill>
              <a:effectLst/>
              <a:uFillTx/>
              <a:latin typeface="Times New Roman"/>
            </a:endParaRPr>
          </a:p>
        </p:txBody>
      </p:sp>
      <p:sp>
        <p:nvSpPr>
          <p:cNvPr id="35" name=""/>
          <p:cNvSpPr/>
          <p:nvPr/>
        </p:nvSpPr>
        <p:spPr>
          <a:xfrm>
            <a:off x="1295280" y="1066680"/>
            <a:ext cx="1905120" cy="30222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Why</a:t>
            </a:r>
            <a:endParaRPr b="0" lang="en-US" sz="16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ETC Results</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 &amp; V Task Force Campaign</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Top 10 companies goal- Fortune 500</a:t>
            </a:r>
            <a:endParaRPr b="0" lang="en-US" sz="1200" strike="noStrike" u="none">
              <a:solidFill>
                <a:srgbClr val="000000"/>
              </a:solidFill>
              <a:effectLst/>
              <a:uFillTx/>
              <a:latin typeface="Times New Roman"/>
            </a:endParaRPr>
          </a:p>
          <a:p>
            <a:pPr>
              <a:spcBef>
                <a:spcPts val="7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IC for + ROIC</a:t>
            </a:r>
            <a:endParaRPr b="0" lang="en-US" sz="12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Times New Roman"/>
              </a:rPr>
              <a:t>Support</a:t>
            </a:r>
            <a:endParaRPr b="0" lang="en-US" sz="16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Mandatory/Accountability</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Cost Approval</a:t>
            </a:r>
            <a:endParaRPr b="0" lang="en-US" sz="1200" strike="noStrike" u="none">
              <a:solidFill>
                <a:srgbClr val="000000"/>
              </a:solidFill>
              <a:effectLst/>
              <a:uFillTx/>
              <a:latin typeface="Times New Roman"/>
            </a:endParaRPr>
          </a:p>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6" name=""/>
          <p:cNvSpPr/>
          <p:nvPr/>
        </p:nvSpPr>
        <p:spPr>
          <a:xfrm>
            <a:off x="3200400" y="2133720"/>
            <a:ext cx="990720" cy="7617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flipV="1">
            <a:off x="2743200" y="3276360"/>
            <a:ext cx="1447920" cy="9903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H="1">
            <a:off x="4952520" y="1981080"/>
            <a:ext cx="1295640" cy="8384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flipH="1" flipV="1">
            <a:off x="5028840" y="3352680"/>
            <a:ext cx="1143000" cy="4572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6934320" y="6583320"/>
            <a:ext cx="220968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Pending Timely approval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41" name=""/>
          <p:cNvSpPr/>
          <p:nvPr/>
        </p:nvSpPr>
        <p:spPr>
          <a:xfrm>
            <a:off x="4044960" y="2457360"/>
            <a:ext cx="1814400" cy="1238400"/>
          </a:xfrm>
          <a:prstGeom prst="octagon">
            <a:avLst>
              <a:gd name="adj" fmla="val 29287"/>
            </a:avLst>
          </a:prstGeom>
          <a:solidFill>
            <a:srgbClr val="0099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PlaceHolder 1"/>
          <p:cNvSpPr>
            <a:spLocks noGrp="1"/>
          </p:cNvSpPr>
          <p:nvPr>
            <p:ph type="title"/>
          </p:nvPr>
        </p:nvSpPr>
        <p:spPr>
          <a:xfrm>
            <a:off x="1890720" y="114480"/>
            <a:ext cx="679608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a:t>
            </a:r>
            <a:br>
              <a:rPr sz="3200"/>
            </a:br>
            <a:r>
              <a:rPr b="1" lang="en-US" sz="3200" strike="noStrike" u="none">
                <a:solidFill>
                  <a:srgbClr val="000000"/>
                </a:solidFill>
                <a:effectLst/>
                <a:uFillTx/>
                <a:latin typeface="Arial"/>
              </a:rPr>
              <a:t>Participation &amp; Dissent Sessions</a:t>
            </a:r>
            <a:endParaRPr b="1" lang="en-US" sz="3200" strike="noStrike" u="none">
              <a:solidFill>
                <a:srgbClr val="000000"/>
              </a:solidFill>
              <a:effectLst/>
              <a:uFillTx/>
              <a:latin typeface="Arial"/>
            </a:endParaRPr>
          </a:p>
        </p:txBody>
      </p:sp>
      <p:sp>
        <p:nvSpPr>
          <p:cNvPr id="43" name=""/>
          <p:cNvSpPr/>
          <p:nvPr/>
        </p:nvSpPr>
        <p:spPr>
          <a:xfrm>
            <a:off x="4245120" y="2847960"/>
            <a:ext cx="15238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0000"/>
                </a:solidFill>
                <a:effectLst/>
                <a:uFillTx/>
                <a:latin typeface="Arial"/>
              </a:rPr>
              <a:t>P &amp; D’s</a:t>
            </a:r>
            <a:endParaRPr b="0" lang="en-US" sz="2800" strike="noStrike" u="none">
              <a:solidFill>
                <a:srgbClr val="000000"/>
              </a:solidFill>
              <a:effectLst/>
              <a:uFillTx/>
              <a:latin typeface="Times New Roman"/>
            </a:endParaRPr>
          </a:p>
        </p:txBody>
      </p:sp>
      <p:sp>
        <p:nvSpPr>
          <p:cNvPr id="44" name=""/>
          <p:cNvSpPr/>
          <p:nvPr/>
        </p:nvSpPr>
        <p:spPr>
          <a:xfrm flipH="1">
            <a:off x="5257800" y="1943280"/>
            <a:ext cx="1295280" cy="8380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3419640" y="1819440"/>
            <a:ext cx="1284120" cy="10094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226200" y="1193760"/>
            <a:ext cx="2835360" cy="5075280"/>
          </a:xfrm>
          <a:prstGeom prst="bevel">
            <a:avLst>
              <a:gd name="adj" fmla="val 3829"/>
            </a:avLst>
          </a:prstGeom>
          <a:solidFill>
            <a:srgbClr val="ffff00"/>
          </a:solid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What is P &amp; D</a:t>
            </a:r>
            <a:endParaRPr b="0" lang="en-US" sz="12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bridge between “Why” and “Ennovation”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Faster,more productive meetings/decisions/  solutions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Aids in the velocity of solutions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Focuses on results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Non bureaucratic</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Atmosphere  where  employees can feel real ownership for decisions and express their views in a challenging and passionate way </a:t>
            </a:r>
            <a:endParaRPr b="0" lang="en-US" sz="9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P &amp; D Uses</a:t>
            </a:r>
            <a:endParaRPr b="0" lang="en-US" sz="12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Ideas/Opportunity identification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Problem solving/Problem identification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Deals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More open dialogue between staff, and between staff and management</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Greater challenging of the status-quo</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More process-thinking and analysis about how we do business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Strengthening innovative thinking and paradigm-busting</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Better meeting disciplines &amp; behaviors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More empowerment of staff to implement changes and make things work</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47" name=""/>
          <p:cNvSpPr/>
          <p:nvPr/>
        </p:nvSpPr>
        <p:spPr>
          <a:xfrm>
            <a:off x="1054080" y="1197000"/>
            <a:ext cx="2889360" cy="3224160"/>
          </a:xfrm>
          <a:prstGeom prst="verticalScroll">
            <a:avLst>
              <a:gd name="adj" fmla="val 12500"/>
            </a:avLst>
          </a:prstGeom>
          <a:solidFill>
            <a:srgbClr val="ff9900"/>
          </a:solidFill>
          <a:ln w="9360">
            <a:solidFill>
              <a:srgbClr val="000000"/>
            </a:solidFill>
            <a:miter/>
          </a:ln>
          <a:effectLst>
            <a:outerShdw dist="73964" dir="3536435"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1378080" y="1563840"/>
            <a:ext cx="2203200" cy="2718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Why</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 Reverse ETC Results</a:t>
            </a:r>
            <a:endParaRPr b="0" lang="en-US" sz="1000" strike="noStrike" u="none">
              <a:solidFill>
                <a:srgbClr val="000000"/>
              </a:solidFill>
              <a:effectLst/>
              <a:uFillTx/>
              <a:latin typeface="Times New Roman"/>
            </a:endParaRPr>
          </a:p>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Next Steps</a:t>
            </a:r>
            <a:endParaRPr b="0" lang="en-US" sz="14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ID pilots/Conduct pilots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Internal Marketing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- 3 prong implementation</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-Web Site</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-Short Training Programs</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-Targeted Facilitation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9" name=""/>
          <p:cNvSpPr/>
          <p:nvPr/>
        </p:nvSpPr>
        <p:spPr>
          <a:xfrm>
            <a:off x="1752480" y="4726080"/>
            <a:ext cx="1400400" cy="1187280"/>
          </a:xfrm>
          <a:prstGeom prst="ellipse">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1525680" y="5045040"/>
            <a:ext cx="189396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 &amp; D</a:t>
            </a:r>
            <a:endParaRPr b="0" lang="en-US" sz="2400" strike="noStrike" u="none">
              <a:solidFill>
                <a:srgbClr val="000000"/>
              </a:solidFill>
              <a:effectLst/>
              <a:uFillTx/>
              <a:latin typeface="Times New Roman"/>
            </a:endParaRPr>
          </a:p>
        </p:txBody>
      </p:sp>
      <p:sp>
        <p:nvSpPr>
          <p:cNvPr id="51" name=""/>
          <p:cNvSpPr/>
          <p:nvPr/>
        </p:nvSpPr>
        <p:spPr>
          <a:xfrm>
            <a:off x="4245120" y="4146480"/>
            <a:ext cx="1523880" cy="1390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Individual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900" strike="noStrike" u="none">
                <a:solidFill>
                  <a:srgbClr val="000000"/>
                </a:solidFill>
                <a:effectLst/>
                <a:uFillTx/>
                <a:latin typeface="Times New Roman"/>
              </a:rPr>
              <a:t>More productive</a:t>
            </a:r>
            <a:r>
              <a:rPr b="1" lang="en-US" sz="1200" strike="noStrike" u="sng">
                <a:solidFill>
                  <a:srgbClr val="000000"/>
                </a:solidFill>
                <a:effectLst/>
                <a:uFillTx/>
                <a:latin typeface="Times New Roman"/>
              </a:rPr>
              <a:t>	</a:t>
            </a:r>
            <a:endParaRPr b="0" lang="en-US" sz="12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Quicker decisions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Results oriented</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Framework for efficiency</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Ideas implemented</a:t>
            </a:r>
            <a:endParaRPr b="0" lang="en-US" sz="900" strike="noStrike" u="none">
              <a:solidFill>
                <a:srgbClr val="000000"/>
              </a:solidFill>
              <a:effectLst/>
              <a:uFillTx/>
              <a:latin typeface="Times New Roman"/>
            </a:endParaRPr>
          </a:p>
        </p:txBody>
      </p:sp>
      <p:sp>
        <p:nvSpPr>
          <p:cNvPr id="52" name=""/>
          <p:cNvSpPr/>
          <p:nvPr/>
        </p:nvSpPr>
        <p:spPr>
          <a:xfrm>
            <a:off x="4336920" y="5913360"/>
            <a:ext cx="1889280" cy="8319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Business Units</a:t>
            </a:r>
            <a:endParaRPr b="0" lang="en-US" sz="12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Improve ETC core questions percentages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Bottom line results acceleration</a:t>
            </a:r>
            <a:endParaRPr b="0" lang="en-US" sz="900" strike="noStrike" u="none">
              <a:solidFill>
                <a:srgbClr val="000000"/>
              </a:solidFill>
              <a:effectLst/>
              <a:uFillTx/>
              <a:latin typeface="Times New Roman"/>
            </a:endParaRPr>
          </a:p>
        </p:txBody>
      </p:sp>
      <p:sp>
        <p:nvSpPr>
          <p:cNvPr id="53" name=""/>
          <p:cNvSpPr/>
          <p:nvPr/>
        </p:nvSpPr>
        <p:spPr>
          <a:xfrm rot="19923600">
            <a:off x="2934000" y="4420800"/>
            <a:ext cx="1311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Empowerment</a:t>
            </a:r>
            <a:endParaRPr b="0" lang="en-US" sz="1400" strike="noStrike" u="none">
              <a:solidFill>
                <a:srgbClr val="000000"/>
              </a:solidFill>
              <a:effectLst/>
              <a:uFillTx/>
              <a:latin typeface="Times New Roman"/>
            </a:endParaRPr>
          </a:p>
        </p:txBody>
      </p:sp>
      <p:sp>
        <p:nvSpPr>
          <p:cNvPr id="54" name=""/>
          <p:cNvSpPr/>
          <p:nvPr/>
        </p:nvSpPr>
        <p:spPr>
          <a:xfrm flipV="1">
            <a:off x="3025800" y="4420800"/>
            <a:ext cx="1219320" cy="623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rot="1891800">
            <a:off x="3151800" y="5608440"/>
            <a:ext cx="1311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Empowerment</a:t>
            </a:r>
            <a:endParaRPr b="0" lang="en-US" sz="1400" strike="noStrike" u="none">
              <a:solidFill>
                <a:srgbClr val="000000"/>
              </a:solidFill>
              <a:effectLst/>
              <a:uFillTx/>
              <a:latin typeface="Times New Roman"/>
            </a:endParaRPr>
          </a:p>
        </p:txBody>
      </p:sp>
      <p:sp>
        <p:nvSpPr>
          <p:cNvPr id="56" name=""/>
          <p:cNvSpPr/>
          <p:nvPr/>
        </p:nvSpPr>
        <p:spPr>
          <a:xfrm>
            <a:off x="3141360" y="5521680"/>
            <a:ext cx="1183320" cy="690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4952880" y="3366720"/>
            <a:ext cx="0" cy="7794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rot="19923600">
            <a:off x="3026160" y="4726080"/>
            <a:ext cx="1311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Accountability</a:t>
            </a:r>
            <a:endParaRPr b="0" lang="en-US" sz="1400" strike="noStrike" u="none">
              <a:solidFill>
                <a:srgbClr val="000000"/>
              </a:solidFill>
              <a:effectLst/>
              <a:uFillTx/>
              <a:latin typeface="Times New Roman"/>
            </a:endParaRPr>
          </a:p>
        </p:txBody>
      </p:sp>
      <p:sp>
        <p:nvSpPr>
          <p:cNvPr id="59" name=""/>
          <p:cNvSpPr/>
          <p:nvPr/>
        </p:nvSpPr>
        <p:spPr>
          <a:xfrm rot="1891800">
            <a:off x="3024720" y="5835240"/>
            <a:ext cx="1311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Accountability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0" name=""/>
          <p:cNvSpPr/>
          <p:nvPr/>
        </p:nvSpPr>
        <p:spPr>
          <a:xfrm>
            <a:off x="1208160" y="1936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 </a:t>
            </a:r>
            <a:br>
              <a:rPr sz="3200"/>
            </a:br>
            <a:r>
              <a:rPr b="1" lang="en-US" sz="3200" strike="noStrike" u="none">
                <a:solidFill>
                  <a:srgbClr val="000000"/>
                </a:solidFill>
                <a:effectLst/>
                <a:uFillTx/>
                <a:latin typeface="Arial"/>
              </a:rPr>
              <a:t>Communication Tools</a:t>
            </a:r>
            <a:endParaRPr b="0" lang="en-US" sz="3200" strike="noStrike" u="none">
              <a:solidFill>
                <a:srgbClr val="000000"/>
              </a:solidFill>
              <a:effectLst/>
              <a:uFillTx/>
              <a:latin typeface="Times New Roman"/>
            </a:endParaRPr>
          </a:p>
        </p:txBody>
      </p:sp>
      <p:sp>
        <p:nvSpPr>
          <p:cNvPr id="61" name=""/>
          <p:cNvSpPr/>
          <p:nvPr/>
        </p:nvSpPr>
        <p:spPr>
          <a:xfrm>
            <a:off x="1181160" y="148608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1128600" y="1676520"/>
            <a:ext cx="7921800" cy="4736160"/>
          </a:xfrm>
          <a:prstGeom prst="rect">
            <a:avLst/>
          </a:prstGeom>
          <a:noFill/>
          <a:ln w="0">
            <a:noFill/>
          </a:ln>
        </p:spPr>
        <p:style>
          <a:lnRef idx="0"/>
          <a:fillRef idx="0"/>
          <a:effectRef idx="0"/>
          <a:fontRef idx="minor"/>
        </p:style>
        <p:txBody>
          <a:bodyPr lIns="90000" rIns="90000" tIns="46800" bIns="46800" anchor="t">
            <a:spAutoFit/>
          </a:bodyPr>
          <a:p>
            <a:pPr marL="679320" indent="-287280">
              <a:lnSpc>
                <a:spcPct val="100000"/>
              </a:lnSpc>
              <a:spcBef>
                <a:spcPts val="125"/>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Focus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Understand how Global companies communicate</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Bridge time zones, languages and cultures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Simplify and standardize Enron directories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Communicate availability and usage of Enron IT tools</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Promote responsible use of e-mail</a:t>
            </a:r>
            <a:endParaRPr b="0" lang="en-US" sz="1800" strike="noStrike" u="none">
              <a:solidFill>
                <a:srgbClr val="000000"/>
              </a:solidFill>
              <a:effectLst/>
              <a:uFillTx/>
              <a:latin typeface="Times New Roman"/>
            </a:endParaRPr>
          </a:p>
          <a:p>
            <a:pPr marL="679320" indent="-287280">
              <a:lnSpc>
                <a:spcPct val="100000"/>
              </a:lnSpc>
              <a:spcBef>
                <a:spcPts val="125"/>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79320" indent="-287280">
              <a:lnSpc>
                <a:spcPct val="100000"/>
              </a:lnSpc>
              <a:spcBef>
                <a:spcPts val="125"/>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Initiatives</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 best practice interviews with BP Amoco, Shell, IBM, GE, AT&amp;T, Nestle, Microsoft, ABB and Honda</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Drive the delivery of a standardized, easy to use web-based Enron directory with Phase I implementation in July 2000 and additional functionality provided during 3rd quarter 2000</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Enhance users’ knowledge of tools currently available</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Refine current e-mail use policy and issue an</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updated policy statement and behavior criteria</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3" name=""/>
          <p:cNvSpPr/>
          <p:nvPr/>
        </p:nvSpPr>
        <p:spPr>
          <a:xfrm>
            <a:off x="1208160" y="1936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V&amp;V Task Force Initiatives</a:t>
            </a:r>
            <a:br>
              <a:rPr sz="3200"/>
            </a:br>
            <a:r>
              <a:rPr b="1" lang="en-US" sz="3200" strike="noStrike" u="none">
                <a:solidFill>
                  <a:srgbClr val="000000"/>
                </a:solidFill>
                <a:effectLst/>
                <a:uFillTx/>
                <a:latin typeface="Arial"/>
              </a:rPr>
              <a:t>Internal Communication Campaign</a:t>
            </a:r>
            <a:endParaRPr b="0" lang="en-US" sz="3200" strike="noStrike" u="none">
              <a:solidFill>
                <a:srgbClr val="000000"/>
              </a:solidFill>
              <a:effectLst/>
              <a:uFillTx/>
              <a:latin typeface="Times New Roman"/>
            </a:endParaRPr>
          </a:p>
        </p:txBody>
      </p:sp>
      <p:sp>
        <p:nvSpPr>
          <p:cNvPr id="64" name=""/>
          <p:cNvSpPr/>
          <p:nvPr/>
        </p:nvSpPr>
        <p:spPr>
          <a:xfrm>
            <a:off x="1515960" y="1933560"/>
            <a:ext cx="7158240" cy="3269880"/>
          </a:xfrm>
          <a:prstGeom prst="rect">
            <a:avLst/>
          </a:prstGeom>
          <a:noFill/>
          <a:ln w="0">
            <a:noFill/>
          </a:ln>
        </p:spPr>
        <p:style>
          <a:lnRef idx="0"/>
          <a:fillRef idx="0"/>
          <a:effectRef idx="0"/>
          <a:fontRef idx="minor"/>
        </p:style>
        <p:txBody>
          <a:bodyPr lIns="90000" rIns="90000" tIns="46800" bIns="46800" anchor="t">
            <a:spAutoFit/>
          </a:bodyPr>
          <a:p>
            <a:pPr marL="746280" indent="-351000">
              <a:lnSpc>
                <a:spcPct val="9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Purpose</a:t>
            </a:r>
            <a:endParaRPr b="0" lang="en-US" sz="20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 messages that reinforce Enron’s commitment to Communication and Diversity along with all of our Values </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an internal communications campaign that is thought provoking, inspirational, and flexible</a:t>
            </a:r>
            <a:endParaRPr b="0" lang="en-US" sz="1800" strike="noStrike" u="none">
              <a:solidFill>
                <a:srgbClr val="000000"/>
              </a:solidFill>
              <a:effectLst/>
              <a:uFillTx/>
              <a:latin typeface="Times New Roman"/>
            </a:endParaRPr>
          </a:p>
          <a:p>
            <a:pPr lvl="1" marL="1085760" indent="-225360">
              <a:lnSpc>
                <a:spcPct val="90000"/>
              </a:lnSpc>
              <a:spcBef>
                <a:spcPts val="300"/>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746280" indent="-351000">
              <a:lnSpc>
                <a:spcPct val="60000"/>
              </a:lnSpc>
              <a:spcBef>
                <a:spcPts val="2001"/>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Frequency</a:t>
            </a:r>
            <a:endParaRPr b="0" lang="en-US" sz="20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Distribute messages to all employees on a global basis </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Rotate messages to optimize creative content, keeping it fresh and cost effective</a:t>
            </a:r>
            <a:endParaRPr b="0" lang="en-US" sz="1800" strike="noStrike" u="none">
              <a:solidFill>
                <a:srgbClr val="000000"/>
              </a:solidFill>
              <a:effectLst/>
              <a:uFillTx/>
              <a:latin typeface="Times New Roman"/>
            </a:endParaRPr>
          </a:p>
          <a:p>
            <a:pPr lvl="1" marL="1085760" indent="-225360">
              <a:lnSpc>
                <a:spcPct val="90000"/>
              </a:lnSpc>
              <a:spcBef>
                <a:spcPts val="451"/>
              </a:spcBef>
              <a:buClr>
                <a:srgbClr val="000000"/>
              </a:buClr>
              <a:buSzPct val="9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Begin program in mid-May through December</a:t>
            </a:r>
            <a:endParaRPr b="0" lang="en-US" sz="1800" strike="noStrike" u="none">
              <a:solidFill>
                <a:srgbClr val="000000"/>
              </a:solidFill>
              <a:effectLst/>
              <a:uFillTx/>
              <a:latin typeface="Times New Roman"/>
            </a:endParaRPr>
          </a:p>
        </p:txBody>
      </p:sp>
      <p:sp>
        <p:nvSpPr>
          <p:cNvPr id="65" name=""/>
          <p:cNvSpPr/>
          <p:nvPr/>
        </p:nvSpPr>
        <p:spPr>
          <a:xfrm>
            <a:off x="2314440" y="5638680"/>
            <a:ext cx="5562720" cy="860760"/>
          </a:xfrm>
          <a:prstGeom prst="bevel">
            <a:avLst>
              <a:gd name="adj" fmla="val 9125"/>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Messaging centers on the importance of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Communication and Diversity</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1676520" y="75960"/>
            <a:ext cx="5943600" cy="5331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900"/>
            </a:br>
            <a:r>
              <a:rPr b="1" lang="en-US" sz="3200" strike="noStrike" u="none">
                <a:solidFill>
                  <a:srgbClr val="000000"/>
                </a:solidFill>
                <a:effectLst/>
                <a:uFillTx/>
                <a:latin typeface="Arial"/>
              </a:rPr>
              <a:t>Diversity</a:t>
            </a:r>
            <a:br>
              <a:rPr sz="3200"/>
            </a:br>
            <a:endParaRPr b="1" lang="en-US" sz="3200" strike="noStrike" u="none">
              <a:solidFill>
                <a:srgbClr val="000000"/>
              </a:solidFill>
              <a:effectLst/>
              <a:uFillTx/>
              <a:latin typeface="Arial"/>
            </a:endParaRPr>
          </a:p>
        </p:txBody>
      </p:sp>
      <p:sp>
        <p:nvSpPr>
          <p:cNvPr id="67" name="PlaceHolder 2"/>
          <p:cNvSpPr>
            <a:spLocks noGrp="1"/>
          </p:cNvSpPr>
          <p:nvPr>
            <p:ph/>
          </p:nvPr>
        </p:nvSpPr>
        <p:spPr>
          <a:xfrm>
            <a:off x="1066680" y="838080"/>
            <a:ext cx="7848720" cy="5639040"/>
          </a:xfrm>
          <a:prstGeom prst="rect">
            <a:avLst/>
          </a:prstGeom>
          <a:noFill/>
          <a:ln w="0">
            <a:noFill/>
          </a:ln>
        </p:spPr>
        <p:txBody>
          <a:bodyPr lIns="90000" rIns="90000" tIns="46800" bIns="46800" anchor="t">
            <a:normAutofit lnSpcReduction="9999"/>
          </a:bodyPr>
          <a:p>
            <a:pPr marL="343080" indent="-343080">
              <a:lnSpc>
                <a:spcPct val="90000"/>
              </a:lnSpc>
              <a:spcBef>
                <a:spcPts val="224"/>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Message</a:t>
            </a:r>
            <a:endParaRPr b="1" lang="en-US" sz="1800" strike="noStrike" u="none">
              <a:solidFill>
                <a:srgbClr val="000000"/>
              </a:solidFill>
              <a:effectLst/>
              <a:uFillTx/>
              <a:latin typeface="Arial"/>
            </a:endParaRPr>
          </a:p>
          <a:p>
            <a:pPr marL="343080" indent="-34308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“Diversity….It’s not what you think, it’s what YOU THINK”</a:t>
            </a:r>
            <a:endParaRPr b="1" lang="en-US" sz="1800" strike="noStrike" u="none">
              <a:solidFill>
                <a:srgbClr val="000000"/>
              </a:solidFill>
              <a:effectLst/>
              <a:uFillTx/>
              <a:latin typeface="Arial"/>
            </a:endParaRPr>
          </a:p>
          <a:p>
            <a:pPr lvl="1" marL="743040" indent="-28584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message will build on the foundation of our Vision &amp; Values and the idea that it creates value in three areas:</a:t>
            </a:r>
            <a:endParaRPr b="1" lang="en-US" sz="16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Innovation</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Employees with different backgrounds and individual ideas are expected to identify new ways to change the world</a:t>
            </a:r>
            <a:endParaRPr b="1" lang="en-US" sz="13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World Class Team</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Statistics do not tell the entire Enron story.  People with different ideas and open minds bring the highest return on human capital</a:t>
            </a:r>
            <a:endParaRPr b="1" lang="en-US" sz="13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 </a:t>
            </a:r>
            <a:r>
              <a:rPr b="1" lang="en-US" sz="1600" strike="noStrike" u="none">
                <a:solidFill>
                  <a:srgbClr val="000000"/>
                </a:solidFill>
                <a:effectLst/>
                <a:uFillTx/>
                <a:latin typeface="Arial"/>
              </a:rPr>
              <a:t>Culture</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Merging ideas across Enron is the cornerstone.  An open system will thrive while a closed system will wither</a:t>
            </a:r>
            <a:endParaRPr b="1" lang="en-US" sz="1300" strike="noStrike" u="none">
              <a:solidFill>
                <a:srgbClr val="000000"/>
              </a:solidFill>
              <a:effectLst/>
              <a:uFillTx/>
              <a:latin typeface="Arial"/>
            </a:endParaRPr>
          </a:p>
          <a:p>
            <a:pPr marL="343080" indent="-343080">
              <a:lnSpc>
                <a:spcPct val="90000"/>
              </a:lnSpc>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Measure</a:t>
            </a:r>
            <a:endParaRPr b="1" lang="en-US" sz="1800" strike="noStrike" u="none">
              <a:solidFill>
                <a:srgbClr val="000000"/>
              </a:solidFill>
              <a:effectLst/>
              <a:uFillTx/>
              <a:latin typeface="Arial"/>
            </a:endParaRPr>
          </a:p>
          <a:p>
            <a:pPr lvl="1" marL="743040" indent="-28584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Diversity is measured by V</a:t>
            </a:r>
            <a:r>
              <a:rPr b="1" lang="en-US" sz="1600" strike="noStrike" u="none">
                <a:solidFill>
                  <a:srgbClr val="000000"/>
                </a:solidFill>
                <a:effectLst/>
                <a:uFillTx/>
                <a:latin typeface="Symbol"/>
                <a:ea typeface="Symbol"/>
              </a:rPr>
              <a:t></a:t>
            </a:r>
            <a:r>
              <a:rPr b="1" lang="en-US" sz="1600" strike="noStrike" u="none">
                <a:solidFill>
                  <a:srgbClr val="000000"/>
                </a:solidFill>
                <a:effectLst/>
                <a:uFillTx/>
                <a:latin typeface="Arial"/>
              </a:rPr>
              <a:t> the optimum level of diversity (deviation) that creates value</a:t>
            </a:r>
            <a:endParaRPr b="1" lang="en-US" sz="1600" strike="noStrike" u="none">
              <a:solidFill>
                <a:srgbClr val="000000"/>
              </a:solidFill>
              <a:effectLst/>
              <a:uFillTx/>
              <a:latin typeface="Arial"/>
            </a:endParaRPr>
          </a:p>
          <a:p>
            <a:pPr marL="343080" indent="-343080">
              <a:lnSpc>
                <a:spcPct val="90000"/>
              </a:lnSpc>
              <a:spcBef>
                <a:spcPts val="224"/>
              </a:spcBef>
              <a:buClr>
                <a:srgbClr val="0091ff"/>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Method</a:t>
            </a:r>
            <a:endParaRPr b="1" lang="en-US" sz="1800" strike="noStrike" u="none">
              <a:solidFill>
                <a:srgbClr val="000000"/>
              </a:solidFill>
              <a:effectLst/>
              <a:uFillTx/>
              <a:latin typeface="Arial"/>
            </a:endParaRPr>
          </a:p>
          <a:p>
            <a:pPr lvl="1" marL="743040" indent="-285840">
              <a:lnSpc>
                <a:spcPct val="90000"/>
              </a:lnSpc>
              <a:spcBef>
                <a:spcPts val="1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Action steps are planned through 2000 to gain visibility</a:t>
            </a:r>
            <a:endParaRPr b="1" lang="en-US" sz="16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2nd quarter</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Implement a Value survey, integrate diversity into the Vision and Values communication plan, and introduce diversity into performance review forms.</a:t>
            </a:r>
            <a:endParaRPr b="1" lang="en-US" sz="13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3rd quarter</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Highlight employees with diverse business ideas, add diversity criterion for the Chairman’s Award, and begin external publication of the new diversity program</a:t>
            </a:r>
            <a:endParaRPr b="1" lang="en-US" sz="1300" strike="noStrike" u="none">
              <a:solidFill>
                <a:srgbClr val="000000"/>
              </a:solidFill>
              <a:effectLst/>
              <a:uFillTx/>
              <a:latin typeface="Arial"/>
            </a:endParaRPr>
          </a:p>
          <a:p>
            <a:pPr lvl="2" marL="11430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4th quarter</a:t>
            </a:r>
            <a:endParaRPr b="1" lang="en-US" sz="1600" strike="noStrike" u="none">
              <a:solidFill>
                <a:srgbClr val="000000"/>
              </a:solidFill>
              <a:effectLst/>
              <a:uFillTx/>
              <a:latin typeface="Arial"/>
            </a:endParaRPr>
          </a:p>
          <a:p>
            <a:pPr lvl="3" marL="1600200" indent="-228600">
              <a:lnSpc>
                <a:spcPct val="9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Re-enforce the external publication through contact with Fortune Magazine, conduct PRC reviews, and award Chairman’s Award.</a:t>
            </a:r>
            <a:endParaRPr b="1" lang="en-US" sz="1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b9c7bd"/>
        </a:solidFill>
      </p:bgPr>
    </p:bg>
    <p:spTree>
      <p:nvGrpSpPr>
        <p:cNvPr id="1" name=""/>
        <p:cNvGrpSpPr/>
        <p:nvPr/>
      </p:nvGrpSpPr>
      <p:grpSpPr>
        <a:xfrm>
          <a:off x="0" y="0"/>
          <a:ext cx="0" cy="0"/>
          <a:chOff x="0" y="0"/>
          <a:chExt cx="0" cy="0"/>
        </a:xfrm>
      </p:grpSpPr>
      <p:sp>
        <p:nvSpPr>
          <p:cNvPr id="68" name=""/>
          <p:cNvSpPr/>
          <p:nvPr/>
        </p:nvSpPr>
        <p:spPr>
          <a:xfrm>
            <a:off x="1324080" y="333720"/>
            <a:ext cx="7526160" cy="5817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Great Place to Work Initiative</a:t>
            </a:r>
            <a:endParaRPr b="0" lang="en-US" sz="3200" strike="noStrike" u="none">
              <a:solidFill>
                <a:srgbClr val="000000"/>
              </a:solidFill>
              <a:effectLst/>
              <a:uFillTx/>
              <a:latin typeface="Times New Roman"/>
            </a:endParaRPr>
          </a:p>
        </p:txBody>
      </p:sp>
      <p:sp>
        <p:nvSpPr>
          <p:cNvPr id="69" name=""/>
          <p:cNvSpPr/>
          <p:nvPr/>
        </p:nvSpPr>
        <p:spPr>
          <a:xfrm>
            <a:off x="1208160" y="457200"/>
            <a:ext cx="756288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0" name=""/>
          <p:cNvSpPr/>
          <p:nvPr/>
        </p:nvSpPr>
        <p:spPr>
          <a:xfrm>
            <a:off x="990720" y="1219320"/>
            <a:ext cx="7921440" cy="3564000"/>
          </a:xfrm>
          <a:prstGeom prst="rect">
            <a:avLst/>
          </a:prstGeom>
          <a:noFill/>
          <a:ln w="0">
            <a:noFill/>
          </a:ln>
        </p:spPr>
        <p:style>
          <a:lnRef idx="0"/>
          <a:fillRef idx="0"/>
          <a:effectRef idx="0"/>
          <a:fontRef idx="minor"/>
        </p:style>
        <p:txBody>
          <a:bodyPr lIns="90000" rIns="90000" tIns="46800" bIns="46800" anchor="t">
            <a:spAutoFit/>
          </a:bodyPr>
          <a:p>
            <a:pPr marL="635040" indent="-345960">
              <a:lnSpc>
                <a:spcPct val="100000"/>
              </a:lnSpc>
              <a:spcBef>
                <a:spcPts val="125"/>
              </a:spcBef>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Goal</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Make Enron THE Best Place to Work</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Benefits include recruiting, retention, and increased leadership presence</a:t>
            </a:r>
            <a:endParaRPr b="0" lang="en-US" sz="1800" strike="noStrike" u="none">
              <a:solidFill>
                <a:srgbClr val="000000"/>
              </a:solidFill>
              <a:effectLst/>
              <a:uFillTx/>
              <a:latin typeface="Times New Roman"/>
            </a:endParaRPr>
          </a:p>
          <a:p>
            <a:pPr marL="635040" indent="-345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35040" indent="-345960">
              <a:lnSpc>
                <a:spcPct val="100000"/>
              </a:lnSpc>
              <a:buClr>
                <a:srgbClr val="0091ff"/>
              </a:buClr>
              <a:buFont typeface="Wingdings 2"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Actions in Place</a:t>
            </a:r>
            <a:endParaRPr b="0" lang="en-US" sz="20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Distributed 2001 Fortune magazine cover </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Hosted Robert Levering, president Great Place to Work Institute and co-author, </a:t>
            </a:r>
            <a:r>
              <a:rPr b="0" i="1" lang="en-US" sz="1800" strike="noStrike" u="none">
                <a:solidFill>
                  <a:srgbClr val="000000"/>
                </a:solidFill>
                <a:effectLst/>
                <a:uFillTx/>
                <a:latin typeface="Arial"/>
              </a:rPr>
              <a:t>Fortune</a:t>
            </a:r>
            <a:r>
              <a:rPr b="0" lang="en-US" sz="1800" strike="noStrike" u="none">
                <a:solidFill>
                  <a:srgbClr val="000000"/>
                </a:solidFill>
                <a:effectLst/>
                <a:uFillTx/>
                <a:latin typeface="Arial"/>
              </a:rPr>
              <a:t> 100 Best Companies to Work For List,  visit to Enron on March 27</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Continue discussions with employees via eMeet </a:t>
            </a:r>
            <a:endParaRPr b="0" lang="en-US" sz="1800" strike="noStrike" u="none">
              <a:solidFill>
                <a:srgbClr val="000000"/>
              </a:solidFill>
              <a:effectLst/>
              <a:uFillTx/>
              <a:latin typeface="Times New Roman"/>
            </a:endParaRPr>
          </a:p>
          <a:p>
            <a:pPr lvl="1" marL="1255680" indent="-231840">
              <a:lnSpc>
                <a:spcPct val="100000"/>
              </a:lnSpc>
              <a:spcBef>
                <a:spcPts val="113"/>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Roll Messaging into the internal communication campaign</a:t>
            </a:r>
            <a:endParaRPr b="0" lang="en-US" sz="1800" strike="noStrike" u="none">
              <a:solidFill>
                <a:srgbClr val="000000"/>
              </a:solidFill>
              <a:effectLst/>
              <a:uFillTx/>
              <a:latin typeface="Times New Roman"/>
            </a:endParaRPr>
          </a:p>
        </p:txBody>
      </p:sp>
      <p:sp>
        <p:nvSpPr>
          <p:cNvPr id="71" name=""/>
          <p:cNvSpPr/>
          <p:nvPr/>
        </p:nvSpPr>
        <p:spPr>
          <a:xfrm>
            <a:off x="1249200" y="5091120"/>
            <a:ext cx="7680600" cy="1476720"/>
          </a:xfrm>
          <a:prstGeom prst="bevel">
            <a:avLst>
              <a:gd name="adj" fmla="val 6565"/>
            </a:avLst>
          </a:prstGeom>
          <a:solidFill>
            <a:srgbClr val="0091ff"/>
          </a:solid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 Great Place to Work is one where you </a:t>
            </a:r>
            <a:r>
              <a:rPr b="1" lang="en-US" sz="2000" strike="noStrike" u="sng">
                <a:solidFill>
                  <a:srgbClr val="ffffff"/>
                </a:solidFill>
                <a:effectLst/>
                <a:uFillTx/>
                <a:latin typeface="Arial"/>
              </a:rPr>
              <a:t>trust</a:t>
            </a:r>
            <a:r>
              <a:rPr b="1" lang="en-US" sz="2000" strike="noStrike" u="none">
                <a:solidFill>
                  <a:srgbClr val="ffffff"/>
                </a:solidFill>
                <a:effectLst/>
                <a:uFillTx/>
                <a:latin typeface="Arial"/>
              </a:rPr>
              <a:t> the people you work for, have </a:t>
            </a:r>
            <a:r>
              <a:rPr b="1" lang="en-US" sz="2000" strike="noStrike" u="sng">
                <a:solidFill>
                  <a:srgbClr val="ffffff"/>
                </a:solidFill>
                <a:effectLst/>
                <a:uFillTx/>
                <a:latin typeface="Arial"/>
              </a:rPr>
              <a:t>pride</a:t>
            </a:r>
            <a:r>
              <a:rPr b="1" lang="en-US" sz="2000" strike="noStrike" u="none">
                <a:solidFill>
                  <a:srgbClr val="ffffff"/>
                </a:solidFill>
                <a:effectLst/>
                <a:uFillTx/>
                <a:latin typeface="Arial"/>
              </a:rPr>
              <a:t> in what you do, and </a:t>
            </a:r>
            <a:r>
              <a:rPr b="1" lang="en-US" sz="2000" strike="noStrike" u="sng">
                <a:solidFill>
                  <a:srgbClr val="ffffff"/>
                </a:solidFill>
                <a:effectLst/>
                <a:uFillTx/>
                <a:latin typeface="Arial"/>
              </a:rPr>
              <a:t>enjoy</a:t>
            </a:r>
            <a:r>
              <a:rPr b="1" lang="en-US" sz="2000" strike="noStrike" u="none">
                <a:solidFill>
                  <a:srgbClr val="ffffff"/>
                </a:solidFill>
                <a:effectLst/>
                <a:uFillTx/>
                <a:latin typeface="Arial"/>
              </a:rPr>
              <a:t> the people you work with.          </a:t>
            </a:r>
            <a:endParaRPr b="0" lang="en-US" sz="2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-Robert Levering</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1999-10-26T20:05:34Z</dcterms:created>
  <dc:creator>DMB&amp;B</dc:creator>
  <dc:description/>
  <dc:language>en-US</dc:language>
  <cp:lastModifiedBy>gtaylor</cp:lastModifiedBy>
  <cp:lastPrinted>2000-03-29T21:27:11Z</cp:lastPrinted>
  <dcterms:modified xsi:type="dcterms:W3CDTF">2000-05-01T17:27:36Z</dcterms:modified>
  <cp:revision>125</cp:revision>
  <dc:subject/>
  <dc:title>No Slide Title</dc:title>
</cp:coreProperties>
</file>