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5.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360"/>
            <a:ext cx="3086280" cy="469800"/>
          </a:xfrm>
          <a:prstGeom prst="rect">
            <a:avLst/>
          </a:prstGeom>
          <a:noFill/>
          <a:ln w="0">
            <a:noFill/>
          </a:ln>
        </p:spPr>
        <p:txBody>
          <a:bodyPr lIns="94680" rIns="94680" tIns="47520" bIns="47520" anchor="t">
            <a:noAutofit/>
          </a:bodyPr>
          <a:p>
            <a: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1"/>
          </p:nvPr>
        </p:nvSpPr>
        <p:spPr>
          <a:xfrm>
            <a:off x="4037040" y="-360"/>
            <a:ext cx="3085920" cy="469800"/>
          </a:xfrm>
          <a:prstGeom prst="rect">
            <a:avLst/>
          </a:prstGeom>
          <a:noFill/>
          <a:ln w="0">
            <a:noFill/>
          </a:ln>
        </p:spPr>
        <p:txBody>
          <a:bodyPr lIns="94680" rIns="94680" tIns="47520" bIns="47520" anchor="t">
            <a:noAutofit/>
          </a:bodyPr>
          <a:lstStyle>
            <a:lvl1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208160" y="705960"/>
            <a:ext cx="4705200" cy="35276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move the slide</a:t>
            </a:r>
            <a:endParaRPr b="1" lang="en-US" sz="3000" strike="noStrike" u="none">
              <a:solidFill>
                <a:srgbClr val="000000"/>
              </a:solidFill>
              <a:effectLst/>
              <a:uFillTx/>
              <a:latin typeface="Arial"/>
            </a:endParaRPr>
          </a:p>
        </p:txBody>
      </p:sp>
      <p:sp>
        <p:nvSpPr>
          <p:cNvPr id="13" name="PlaceHolder 4"/>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2"/>
          </p:nvPr>
        </p:nvSpPr>
        <p:spPr>
          <a:xfrm>
            <a:off x="-360" y="8938800"/>
            <a:ext cx="3086280" cy="469800"/>
          </a:xfrm>
          <a:prstGeom prst="rect">
            <a:avLst/>
          </a:prstGeom>
          <a:noFill/>
          <a:ln w="0">
            <a:noFill/>
          </a:ln>
        </p:spPr>
        <p:txBody>
          <a:bodyPr lIns="94680" rIns="94680" tIns="47520" bIns="47520" anchor="b">
            <a:noAutofit/>
          </a:bodyPr>
          <a:lstStyle>
            <a:lvl1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3"/>
          </p:nvPr>
        </p:nvSpPr>
        <p:spPr>
          <a:xfrm>
            <a:off x="4037040" y="8938800"/>
            <a:ext cx="3085920" cy="469800"/>
          </a:xfrm>
          <a:prstGeom prst="rect">
            <a:avLst/>
          </a:prstGeom>
          <a:noFill/>
          <a:ln w="0">
            <a:noFill/>
          </a:ln>
        </p:spPr>
        <p:txBody>
          <a:bodyPr lIns="94680" rIns="94680" tIns="47520" bIns="47520" anchor="b">
            <a:noAutofit/>
          </a:bodyPr>
          <a:lstStyle>
            <a:lvl1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fld id="{CCBCC562-29E6-4ACC-8295-662575C510E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1209600" y="706320"/>
            <a:ext cx="4702320" cy="3527640"/>
          </a:xfrm>
          <a:prstGeom prst="rect">
            <a:avLst/>
          </a:prstGeom>
          <a:ln w="0">
            <a:noFill/>
          </a:ln>
        </p:spPr>
      </p:sp>
      <p:sp>
        <p:nvSpPr>
          <p:cNvPr id="102"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Keep these initiatives in front of your employees through your staff meetings and their staff meetings.  Reinforcing the message is only part of this initiative.  Key to our success is LIVING the Values and delivering  results  on these initiatives.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example, on Executive Training, please get an update weekly on where we are in the enrollment and completion of the training.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Great Place to work initiative, rather than solving problems, let’s work together to focus on our strengths rather than solving problems.</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sldImg"/>
          </p:nvPr>
        </p:nvSpPr>
        <p:spPr>
          <a:xfrm>
            <a:off x="1209600" y="706320"/>
            <a:ext cx="4702320" cy="3527640"/>
          </a:xfrm>
          <a:prstGeom prst="rect">
            <a:avLst/>
          </a:prstGeom>
          <a:ln w="0">
            <a:noFill/>
          </a:ln>
        </p:spPr>
      </p:sp>
      <p:sp>
        <p:nvSpPr>
          <p:cNvPr id="94"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goals were revised after studying Top Decile Companies’ scores on the same questions.  (A Top Decile Comanpan has an average return to sharholders of over +280%)</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ExCom/Regional Business Unit Leadership accountability for improving results across the ETC, generally, and the targeted improvement areas, specifically.</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1209600" y="706320"/>
            <a:ext cx="4702320" cy="3527640"/>
          </a:xfrm>
          <a:prstGeom prst="rect">
            <a:avLst/>
          </a:prstGeom>
          <a:ln w="0">
            <a:noFill/>
          </a:ln>
        </p:spPr>
      </p:sp>
      <p:sp>
        <p:nvSpPr>
          <p:cNvPr id="96"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a:lnSpc>
                <a:spcPct val="100000"/>
              </a:lnSpc>
              <a:spcBef>
                <a:spcPts val="2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Purpose</a:t>
            </a:r>
            <a:endParaRPr b="0" lang="en-US" sz="10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Provide communication training throughout the organization</a:t>
            </a:r>
            <a:endParaRPr b="0" lang="en-US" sz="900" strike="noStrike" u="none">
              <a:solidFill>
                <a:srgbClr val="000000"/>
              </a:solidFill>
              <a:effectLst/>
              <a:uFillTx/>
              <a:latin typeface="Times New Roman"/>
            </a:endParaRPr>
          </a:p>
          <a:p>
            <a:pPr>
              <a:lnSpc>
                <a:spcPct val="100000"/>
              </a:lnSpc>
              <a:spcBef>
                <a:spcPts val="2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Tools</a:t>
            </a:r>
            <a:endParaRPr b="0" lang="en-US" sz="10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Executive Impact &amp; Influence 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Mandatory for all VP’s &amp; above by year end 2000</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Participation included in PRC Process</a:t>
            </a:r>
            <a:endParaRPr b="0" lang="en-US" sz="9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“New” Executive Communication Training</a:t>
            </a:r>
            <a:r>
              <a:rPr b="1" lang="en-US" sz="900" strike="noStrike" u="none">
                <a:solidFill>
                  <a:srgbClr val="000000"/>
                </a:solidFill>
                <a:effectLst/>
                <a:uFillTx/>
                <a:latin typeface="Arial"/>
              </a:rPr>
              <a:t> </a:t>
            </a:r>
            <a:r>
              <a:rPr b="0" lang="en-US" sz="900" strike="noStrike" u="none">
                <a:solidFill>
                  <a:srgbClr val="000000"/>
                </a:solidFill>
                <a:effectLst/>
                <a:uFillTx/>
                <a:latin typeface="Arial"/>
              </a:rPr>
              <a:t>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Mandatory for all VP’s &amp; above by year end 2001</a:t>
            </a:r>
            <a:endParaRPr b="0" lang="en-US" sz="9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On-Line Communications 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Offered to Managers and above by year end 2000</a:t>
            </a:r>
            <a:endParaRPr b="0" lang="en-US" sz="900" strike="noStrike" u="none">
              <a:solidFill>
                <a:srgbClr val="000000"/>
              </a:solidFill>
              <a:effectLst/>
              <a:uFillTx/>
              <a:latin typeface="Times New Roman"/>
            </a:endParaRPr>
          </a:p>
          <a:p>
            <a:pPr lvl="2" marL="914400" indent="0">
              <a:lnSpc>
                <a:spcPct val="100000"/>
              </a:lnSpc>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2" marL="914400" indent="0">
              <a:lnSpc>
                <a:spcPct val="100000"/>
              </a:lnSpc>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spcBef>
                <a:spcPts val="3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Pilot for the “new” Executive Communication Training Course is targeted for the second half of 2000.</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1209600" y="706320"/>
            <a:ext cx="4702320" cy="3527640"/>
          </a:xfrm>
          <a:prstGeom prst="rect">
            <a:avLst/>
          </a:prstGeom>
          <a:ln w="0">
            <a:noFill/>
          </a:ln>
        </p:spPr>
      </p:sp>
      <p:sp>
        <p:nvSpPr>
          <p:cNvPr id="98"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Enable employees to challenge the status quo</a:t>
            </a:r>
            <a:endParaRPr b="0" lang="en-US" sz="9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sldImg"/>
          </p:nvPr>
        </p:nvSpPr>
        <p:spPr>
          <a:xfrm>
            <a:off x="1208160" y="706320"/>
            <a:ext cx="4705200" cy="3527640"/>
          </a:xfrm>
          <a:prstGeom prst="rect">
            <a:avLst/>
          </a:prstGeom>
          <a:ln w="0">
            <a:noFill/>
          </a:ln>
        </p:spPr>
      </p:sp>
      <p:sp>
        <p:nvSpPr>
          <p:cNvPr id="100"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Communicate what’s available to employees.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want to foster the development of an improved on-line directory.  We’d like to see an itinerary component included in the directory.</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6" name="PlaceHolder 2"/>
          <p:cNvSpPr>
            <a:spLocks noGrp="1"/>
          </p:cNvSpPr>
          <p:nvPr>
            <p:ph/>
          </p:nvPr>
        </p:nvSpPr>
        <p:spPr>
          <a:xfrm>
            <a:off x="2293560" y="1905120"/>
            <a:ext cx="5915160" cy="411480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8" name="PlaceHolder 2"/>
          <p:cNvSpPr>
            <a:spLocks noGrp="1"/>
          </p:cNvSpPr>
          <p:nvPr>
            <p:ph/>
          </p:nvPr>
        </p:nvSpPr>
        <p:spPr>
          <a:xfrm>
            <a:off x="2293560" y="1905120"/>
            <a:ext cx="5915160" cy="411480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0" name=""/>
          <p:cNvSpPr/>
          <p:nvPr/>
        </p:nvSpPr>
        <p:spPr>
          <a:xfrm>
            <a:off x="1008000" y="0"/>
            <a:ext cx="8136000" cy="6858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 name="side" descr=""/>
          <p:cNvPicPr/>
          <p:nvPr/>
        </p:nvPicPr>
        <p:blipFill>
          <a:blip r:embed="rId2"/>
          <a:stretch/>
        </p:blipFill>
        <p:spPr>
          <a:xfrm flipH="1">
            <a:off x="0" y="0"/>
            <a:ext cx="1008000" cy="6858000"/>
          </a:xfrm>
          <a:prstGeom prst="rect">
            <a:avLst/>
          </a:prstGeom>
          <a:noFill/>
          <a:ln w="0">
            <a:noFill/>
          </a:ln>
        </p:spPr>
      </p:pic>
      <p:sp>
        <p:nvSpPr>
          <p:cNvPr id="2"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3" name="PlaceHolder 2"/>
          <p:cNvSpPr>
            <a:spLocks noGrp="1"/>
          </p:cNvSpPr>
          <p:nvPr>
            <p:ph type="body"/>
          </p:nvPr>
        </p:nvSpPr>
        <p:spPr>
          <a:xfrm>
            <a:off x="2293560" y="1905120"/>
            <a:ext cx="5915160" cy="4114800"/>
          </a:xfrm>
          <a:prstGeom prst="rect">
            <a:avLst/>
          </a:prstGeom>
          <a:noFill/>
          <a:ln w="0">
            <a:noFill/>
          </a:ln>
        </p:spPr>
        <p:txBody>
          <a:bodyPr lIns="90000" rIns="90000" tIns="46800" bIns="46800" anchor="t">
            <a:normAutofit/>
          </a:bodyPr>
          <a:p>
            <a:pPr marL="343080" indent="-343080">
              <a:spcBef>
                <a:spcPts val="55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16"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a:off x="2559960" y="4289400"/>
            <a:ext cx="5074560" cy="2655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Vision and Values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Executive Committee Update</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Draft 4-13-2000</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18" name="ENE_C_WHI" descr=""/>
          <p:cNvPicPr/>
          <p:nvPr/>
        </p:nvPicPr>
        <p:blipFill>
          <a:blip r:embed="rId1"/>
          <a:stretch/>
        </p:blipFill>
        <p:spPr>
          <a:xfrm>
            <a:off x="3657600" y="685800"/>
            <a:ext cx="2824200" cy="283536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55" name=""/>
          <p:cNvSpPr/>
          <p:nvPr/>
        </p:nvSpPr>
        <p:spPr>
          <a:xfrm>
            <a:off x="533520" y="457200"/>
            <a:ext cx="6400800" cy="68580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 name=""/>
          <p:cNvSpPr/>
          <p:nvPr/>
        </p:nvSpPr>
        <p:spPr>
          <a:xfrm>
            <a:off x="3110040" y="4091040"/>
            <a:ext cx="3960720" cy="1494360"/>
          </a:xfrm>
          <a:prstGeom prst="rect">
            <a:avLst/>
          </a:prstGeom>
          <a:noFill/>
          <a:ln w="0">
            <a:noFill/>
          </a:ln>
        </p:spPr>
        <p:style>
          <a:lnRef idx="0"/>
          <a:fillRef idx="0"/>
          <a:effectRef idx="0"/>
          <a:fontRef idx="minor"/>
        </p:style>
        <p:txBody>
          <a:bodyPr lIns="90000" rIns="90000" tIns="46800" bIns="46800" anchor="t">
            <a:spAutoFit/>
          </a:bodyPr>
          <a:p>
            <a:pPr marL="115920" indent="-115920"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Arial"/>
              </a:rPr>
              <a:t>World Class Team</a:t>
            </a:r>
            <a:endParaRPr b="0" lang="en-US" sz="2400" strike="noStrike" u="none">
              <a:solidFill>
                <a:srgbClr val="000000"/>
              </a:solidFill>
              <a:effectLst/>
              <a:uFillTx/>
              <a:latin typeface="Times New Roman"/>
            </a:endParaRPr>
          </a:p>
          <a:p>
            <a:pPr marL="115920" indent="-115920">
              <a:lnSpc>
                <a:spcPct val="90000"/>
              </a:lnSpc>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We track employee statistics but they DO NOT tell the Enron story </a:t>
            </a:r>
            <a:endParaRPr b="0" lang="en-US" sz="1300" strike="noStrike" u="none">
              <a:solidFill>
                <a:srgbClr val="000000"/>
              </a:solidFill>
              <a:effectLst/>
              <a:uFillTx/>
              <a:latin typeface="Times New Roman"/>
            </a:endParaRPr>
          </a:p>
          <a:p>
            <a:pPr marL="115920" indent="-115920">
              <a:lnSpc>
                <a:spcPct val="90000"/>
              </a:lnSpc>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 team of open minds brings a higher return on our human capital</a:t>
            </a:r>
            <a:endParaRPr b="0" lang="en-US" sz="1300" strike="noStrike" u="none">
              <a:solidFill>
                <a:srgbClr val="000000"/>
              </a:solidFill>
              <a:effectLst/>
              <a:uFillTx/>
              <a:latin typeface="Times New Roman"/>
            </a:endParaRPr>
          </a:p>
          <a:p>
            <a:pPr marL="115920" indent="-115920">
              <a:lnSpc>
                <a:spcPct val="90000"/>
              </a:lnSpc>
              <a:buClr>
                <a:srgbClr val="ff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Working together with our different backgrounds and ideas, amazing things will happen</a:t>
            </a:r>
            <a:endParaRPr b="0" lang="en-US" sz="1300" strike="noStrike" u="none">
              <a:solidFill>
                <a:srgbClr val="000000"/>
              </a:solidFill>
              <a:effectLst/>
              <a:uFillTx/>
              <a:latin typeface="Times New Roman"/>
            </a:endParaRPr>
          </a:p>
        </p:txBody>
      </p:sp>
      <p:sp>
        <p:nvSpPr>
          <p:cNvPr id="57" name=""/>
          <p:cNvSpPr/>
          <p:nvPr/>
        </p:nvSpPr>
        <p:spPr>
          <a:xfrm>
            <a:off x="6172200" y="1981080"/>
            <a:ext cx="2971800" cy="1851480"/>
          </a:xfrm>
          <a:prstGeom prst="rect">
            <a:avLst/>
          </a:prstGeom>
          <a:noFill/>
          <a:ln w="0">
            <a:noFill/>
          </a:ln>
        </p:spPr>
        <p:style>
          <a:lnRef idx="0"/>
          <a:fillRef idx="0"/>
          <a:effectRef idx="0"/>
          <a:fontRef idx="minor"/>
        </p:style>
        <p:txBody>
          <a:bodyPr lIns="90000" rIns="90000" tIns="46800" bIns="46800" anchor="t">
            <a:spAutoFit/>
          </a:bodyPr>
          <a:p>
            <a:pPr marL="115920" indent="-115920"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ff00"/>
                </a:solidFill>
                <a:effectLst/>
                <a:uFillTx/>
                <a:latin typeface="Arial"/>
              </a:rPr>
              <a:t>Innovation</a:t>
            </a:r>
            <a:endParaRPr b="0" lang="en-US" sz="2400" strike="noStrike" u="none">
              <a:solidFill>
                <a:srgbClr val="000000"/>
              </a:solidFill>
              <a:effectLst/>
              <a:uFillTx/>
              <a:latin typeface="Times New Roman"/>
            </a:endParaRPr>
          </a:p>
          <a:p>
            <a:pPr marL="115920" indent="-115920">
              <a:lnSpc>
                <a:spcPct val="90000"/>
              </a:lnSpc>
              <a:buClr>
                <a:srgbClr val="00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Everyday, with their individual ideas, employees change the world</a:t>
            </a:r>
            <a:endParaRPr b="0" lang="en-US" sz="1300" strike="noStrike" u="none">
              <a:solidFill>
                <a:srgbClr val="000000"/>
              </a:solidFill>
              <a:effectLst/>
              <a:uFillTx/>
              <a:latin typeface="Times New Roman"/>
            </a:endParaRPr>
          </a:p>
          <a:p>
            <a:pPr marL="115920" indent="-115920">
              <a:lnSpc>
                <a:spcPct val="90000"/>
              </a:lnSpc>
              <a:buClr>
                <a:srgbClr val="00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Different backgrounds and ideas are recruited, encouraged, and rewarded</a:t>
            </a:r>
            <a:endParaRPr b="0" lang="en-US" sz="1300" strike="noStrike" u="none">
              <a:solidFill>
                <a:srgbClr val="000000"/>
              </a:solidFill>
              <a:effectLst/>
              <a:uFillTx/>
              <a:latin typeface="Times New Roman"/>
            </a:endParaRPr>
          </a:p>
          <a:p>
            <a:pPr marL="115920" indent="-115920">
              <a:lnSpc>
                <a:spcPct val="90000"/>
              </a:lnSpc>
              <a:buClr>
                <a:srgbClr val="00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Key to our success is the expectation of employees to identify new ways of doing things</a:t>
            </a:r>
            <a:endParaRPr b="0" lang="en-US" sz="1300" strike="noStrike" u="none">
              <a:solidFill>
                <a:srgbClr val="000000"/>
              </a:solidFill>
              <a:effectLst/>
              <a:uFillTx/>
              <a:latin typeface="Times New Roman"/>
            </a:endParaRPr>
          </a:p>
        </p:txBody>
      </p:sp>
      <p:sp>
        <p:nvSpPr>
          <p:cNvPr id="58" name=""/>
          <p:cNvSpPr/>
          <p:nvPr/>
        </p:nvSpPr>
        <p:spPr>
          <a:xfrm>
            <a:off x="990720" y="1981080"/>
            <a:ext cx="3193920" cy="1989000"/>
          </a:xfrm>
          <a:prstGeom prst="rect">
            <a:avLst/>
          </a:prstGeom>
          <a:noFill/>
          <a:ln w="0">
            <a:noFill/>
          </a:ln>
        </p:spPr>
        <p:style>
          <a:lnRef idx="0"/>
          <a:fillRef idx="0"/>
          <a:effectRef idx="0"/>
          <a:fontRef idx="minor"/>
        </p:style>
        <p:txBody>
          <a:bodyPr lIns="90000" rIns="90000" tIns="46800" bIns="46800" anchor="t">
            <a:spAutoFit/>
          </a:bodyPr>
          <a:p>
            <a:pPr marL="115920" indent="-115920"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91ff"/>
                </a:solidFill>
                <a:effectLst/>
                <a:uFillTx/>
                <a:latin typeface="Arial"/>
              </a:rPr>
              <a:t>Culture</a:t>
            </a:r>
            <a:endParaRPr b="0" lang="en-US" sz="2100" strike="noStrike" u="none">
              <a:solidFill>
                <a:srgbClr val="000000"/>
              </a:solidFill>
              <a:effectLst/>
              <a:uFillTx/>
              <a:latin typeface="Times New Roman"/>
            </a:endParaRPr>
          </a:p>
          <a:p>
            <a:pPr marL="115920" indent="-115920">
              <a:lnSpc>
                <a:spcPct val="90000"/>
              </a:lnSpc>
              <a:buClr>
                <a:srgbClr val="0091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Respect, Integrity, Communication, and Excellence are based on respect for individuals and their ideas</a:t>
            </a:r>
            <a:endParaRPr b="0" lang="en-US" sz="1300" strike="noStrike" u="none">
              <a:solidFill>
                <a:srgbClr val="000000"/>
              </a:solidFill>
              <a:effectLst/>
              <a:uFillTx/>
              <a:latin typeface="Times New Roman"/>
            </a:endParaRPr>
          </a:p>
          <a:p>
            <a:pPr marL="115920" indent="-115920">
              <a:lnSpc>
                <a:spcPct val="90000"/>
              </a:lnSpc>
              <a:buClr>
                <a:srgbClr val="0091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Seeing things differently is essential to excellence at Enron</a:t>
            </a:r>
            <a:endParaRPr b="0" lang="en-US" sz="1300" strike="noStrike" u="none">
              <a:solidFill>
                <a:srgbClr val="000000"/>
              </a:solidFill>
              <a:effectLst/>
              <a:uFillTx/>
              <a:latin typeface="Times New Roman"/>
            </a:endParaRPr>
          </a:p>
          <a:p>
            <a:pPr marL="115920" indent="-115920">
              <a:lnSpc>
                <a:spcPct val="90000"/>
              </a:lnSpc>
              <a:buClr>
                <a:srgbClr val="0091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Merging individual ideas across Enron is the cornerstone of our culture</a:t>
            </a:r>
            <a:endParaRPr b="0" lang="en-US" sz="1300" strike="noStrike" u="none">
              <a:solidFill>
                <a:srgbClr val="000000"/>
              </a:solidFill>
              <a:effectLst/>
              <a:uFillTx/>
              <a:latin typeface="Times New Roman"/>
            </a:endParaRPr>
          </a:p>
          <a:p>
            <a:pPr marL="115920" indent="-115920">
              <a:lnSpc>
                <a:spcPct val="90000"/>
              </a:lnSpc>
              <a:buClr>
                <a:srgbClr val="0091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Open systems thrive while closed systems wither</a:t>
            </a:r>
            <a:endParaRPr b="0" lang="en-US" sz="1300" strike="noStrike" u="none">
              <a:solidFill>
                <a:srgbClr val="000000"/>
              </a:solidFill>
              <a:effectLst/>
              <a:uFillTx/>
              <a:latin typeface="Times New Roman"/>
            </a:endParaRPr>
          </a:p>
        </p:txBody>
      </p:sp>
      <p:sp>
        <p:nvSpPr>
          <p:cNvPr id="59" name=""/>
          <p:cNvSpPr/>
          <p:nvPr/>
        </p:nvSpPr>
        <p:spPr>
          <a:xfrm rot="10800000">
            <a:off x="3429000" y="1523160"/>
            <a:ext cx="3276720" cy="2452680"/>
          </a:xfrm>
          <a:prstGeom prst="triangle">
            <a:avLst>
              <a:gd name="adj" fmla="val 50000"/>
            </a:avLst>
          </a:prstGeom>
          <a:gradFill rotWithShape="0">
            <a:gsLst>
              <a:gs pos="0">
                <a:srgbClr val="fefefe"/>
              </a:gs>
              <a:gs pos="100000">
                <a:srgbClr val="ffcc00"/>
              </a:gs>
            </a:gsLst>
            <a:path path="rect">
              <a:fillToRect l="50000" t="50000" r="50000" b="50000"/>
            </a:path>
          </a:gradFill>
          <a:ln w="381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4038480" y="1981080"/>
            <a:ext cx="2133720" cy="114300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000000"/>
                </a:solidFill>
                <a:effectLst/>
                <a:uFillTx/>
                <a:latin typeface="Arial Black"/>
              </a:rPr>
              <a:t>Diversity Creates</a:t>
            </a:r>
            <a:endParaRPr b="0" lang="en-US" sz="2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000000"/>
                </a:solidFill>
                <a:effectLst/>
                <a:uFillTx/>
                <a:latin typeface="Arial Black"/>
              </a:rPr>
              <a:t>Value</a:t>
            </a:r>
            <a:endParaRPr b="0" lang="en-US" sz="2900" strike="noStrike" u="none">
              <a:solidFill>
                <a:srgbClr val="000000"/>
              </a:solidFill>
              <a:effectLst/>
              <a:uFillTx/>
              <a:latin typeface="Times New Roman"/>
            </a:endParaRPr>
          </a:p>
        </p:txBody>
      </p:sp>
      <p:sp>
        <p:nvSpPr>
          <p:cNvPr id="61" name=""/>
          <p:cNvSpPr/>
          <p:nvPr/>
        </p:nvSpPr>
        <p:spPr>
          <a:xfrm>
            <a:off x="152280" y="6095880"/>
            <a:ext cx="8839440" cy="609840"/>
          </a:xfrm>
          <a:prstGeom prst="rect">
            <a:avLst/>
          </a:prstGeom>
          <a:noFill/>
          <a:ln w="0">
            <a:noFill/>
          </a:ln>
        </p:spPr>
        <p:style>
          <a:lnRef idx="0"/>
          <a:fillRef idx="0"/>
          <a:effectRef idx="0"/>
          <a:fontRef idx="minor"/>
        </p:style>
        <p:txBody>
          <a:bodyPr lIns="90000" rIns="90000" tIns="46800" bIns="46800" anchor="b">
            <a:no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3448080" y="152280"/>
            <a:ext cx="329076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Diversity</a:t>
            </a:r>
            <a:br>
              <a:rPr sz="3200"/>
            </a:br>
            <a:r>
              <a:rPr b="1" lang="en-US" sz="3200" strike="noStrike" u="none">
                <a:solidFill>
                  <a:srgbClr val="000000"/>
                </a:solidFill>
                <a:effectLst/>
                <a:uFillTx/>
                <a:latin typeface="Arial"/>
              </a:rPr>
              <a:t>Key Messages</a:t>
            </a:r>
            <a:endParaRPr b="0" lang="en-US" sz="3200" strike="noStrike" u="none">
              <a:solidFill>
                <a:srgbClr val="000000"/>
              </a:solidFill>
              <a:effectLst/>
              <a:uFillTx/>
              <a:latin typeface="Times New Roman"/>
            </a:endParaRPr>
          </a:p>
        </p:txBody>
      </p:sp>
      <p:sp>
        <p:nvSpPr>
          <p:cNvPr id="63" name=""/>
          <p:cNvSpPr/>
          <p:nvPr/>
        </p:nvSpPr>
        <p:spPr>
          <a:xfrm>
            <a:off x="2390760" y="5708520"/>
            <a:ext cx="5410080" cy="984600"/>
          </a:xfrm>
          <a:prstGeom prst="bevel">
            <a:avLst>
              <a:gd name="adj" fmla="val 8097"/>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Diversity is not what you think…</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It’s what YOU THINK</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4" name=""/>
          <p:cNvSpPr/>
          <p:nvPr/>
        </p:nvSpPr>
        <p:spPr>
          <a:xfrm>
            <a:off x="685800" y="1981080"/>
            <a:ext cx="7772400" cy="4114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5" name=""/>
          <p:cNvSpPr/>
          <p:nvPr/>
        </p:nvSpPr>
        <p:spPr>
          <a:xfrm>
            <a:off x="1295280" y="1219320"/>
            <a:ext cx="7620120" cy="51814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550"/>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 Old Measure-Sigma</a:t>
            </a:r>
            <a:r>
              <a:rPr b="1" lang="en-US" sz="2800" strike="noStrike" u="none">
                <a:solidFill>
                  <a:srgbClr val="000000"/>
                </a:solidFill>
                <a:effectLst/>
                <a:uFillTx/>
                <a:latin typeface="Arial"/>
              </a:rPr>
              <a:t> </a:t>
            </a:r>
            <a:r>
              <a:rPr b="1" lang="en-US" sz="2200" strike="noStrike" u="none">
                <a:solidFill>
                  <a:srgbClr val="000000"/>
                </a:solidFill>
                <a:effectLst/>
                <a:uFillTx/>
                <a:latin typeface="Symbol"/>
                <a:ea typeface="Symbol"/>
              </a:rPr>
              <a:t></a:t>
            </a:r>
            <a:endParaRPr b="0" lang="en-US" sz="22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 the 1980’s Motorola wanted to measure deviation in manufactured products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Sigma</a:t>
            </a:r>
            <a:r>
              <a:rPr b="0" lang="en-US" sz="2200" strike="noStrike" u="none">
                <a:solidFill>
                  <a:srgbClr val="000000"/>
                </a:solidFill>
                <a:effectLst/>
                <a:uFillTx/>
                <a:latin typeface="Tahoma"/>
              </a:rPr>
              <a:t> (</a:t>
            </a:r>
            <a:r>
              <a:rPr b="1" lang="en-US" sz="2200" strike="noStrike" u="none">
                <a:solidFill>
                  <a:srgbClr val="000000"/>
                </a:solidFill>
                <a:effectLst/>
                <a:uFillTx/>
                <a:latin typeface="Symbol"/>
                <a:ea typeface="Symbol"/>
              </a:rPr>
              <a:t></a:t>
            </a:r>
            <a:r>
              <a:rPr b="0" lang="en-US" sz="2200" strike="noStrike" u="none">
                <a:solidFill>
                  <a:srgbClr val="000000"/>
                </a:solidFill>
                <a:effectLst/>
                <a:uFillTx/>
                <a:latin typeface="Tahoma"/>
              </a:rPr>
              <a:t>) </a:t>
            </a:r>
            <a:r>
              <a:rPr b="0" lang="en-US" sz="1800" strike="noStrike" u="none">
                <a:solidFill>
                  <a:srgbClr val="000000"/>
                </a:solidFill>
                <a:effectLst/>
                <a:uFillTx/>
                <a:latin typeface="Arial"/>
              </a:rPr>
              <a:t>is the common statistical measure of deviation</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 Sigma- 99.9997% of the population is within the norm</a:t>
            </a:r>
            <a:endParaRPr b="0" lang="en-US" sz="1800" strike="noStrike" u="none">
              <a:solidFill>
                <a:srgbClr val="000000"/>
              </a:solidFill>
              <a:effectLst/>
              <a:uFillTx/>
              <a:latin typeface="Times New Roman"/>
            </a:endParaRPr>
          </a:p>
          <a:p>
            <a:pPr lvl="1" marL="743040" indent="-285840">
              <a:lnSpc>
                <a:spcPct val="100000"/>
              </a:lnSpc>
              <a:spcBef>
                <a:spcPts val="2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00000"/>
              </a:lnSpc>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New Twist</a:t>
            </a:r>
            <a:endParaRPr b="0" lang="en-US" sz="2000" strike="noStrike" u="none">
              <a:solidFill>
                <a:srgbClr val="000000"/>
              </a:solidFill>
              <a:effectLst/>
              <a:uFillTx/>
              <a:latin typeface="Times New Roman"/>
            </a:endParaRPr>
          </a:p>
          <a:p>
            <a:pPr lvl="1" marL="743040" indent="-285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Innovation = Deviation</a:t>
            </a:r>
            <a:r>
              <a:rPr b="0" lang="en-US" sz="2200" strike="noStrike" u="none">
                <a:solidFill>
                  <a:srgbClr val="000000"/>
                </a:solidFill>
                <a:effectLst/>
                <a:uFillTx/>
                <a:latin typeface="Tahoma"/>
              </a:rPr>
              <a:t> (</a:t>
            </a:r>
            <a:r>
              <a:rPr b="1" lang="en-US" sz="2200" strike="noStrike" u="none">
                <a:solidFill>
                  <a:srgbClr val="000000"/>
                </a:solidFill>
                <a:effectLst/>
                <a:uFillTx/>
                <a:latin typeface="Symbol"/>
                <a:ea typeface="Symbol"/>
              </a:rPr>
              <a:t></a:t>
            </a:r>
            <a:r>
              <a:rPr b="0" lang="en-US" sz="2200" strike="noStrike" u="none">
                <a:solidFill>
                  <a:srgbClr val="000000"/>
                </a:solidFill>
                <a:effectLst/>
                <a:uFillTx/>
                <a:latin typeface="Tahoma"/>
              </a:rPr>
              <a:t>)</a:t>
            </a:r>
            <a:endParaRPr b="0" lang="en-US" sz="2200" strike="noStrike" u="none">
              <a:solidFill>
                <a:srgbClr val="000000"/>
              </a:solidFill>
              <a:effectLst/>
              <a:uFillTx/>
              <a:latin typeface="Times New Roman"/>
            </a:endParaRPr>
          </a:p>
          <a:p>
            <a:pPr lvl="1" marL="743040" indent="-285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Value (V)</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Diversity can be measured by</a:t>
            </a:r>
            <a:r>
              <a:rPr b="0" lang="en-US" sz="2200" strike="noStrike" u="none">
                <a:solidFill>
                  <a:srgbClr val="000000"/>
                </a:solidFill>
                <a:effectLst/>
                <a:uFillTx/>
                <a:latin typeface="Tahoma"/>
              </a:rPr>
              <a:t> V</a:t>
            </a:r>
            <a:r>
              <a:rPr b="1" lang="en-US" sz="2200" strike="noStrike" u="none">
                <a:solidFill>
                  <a:srgbClr val="000000"/>
                </a:solidFill>
                <a:effectLst/>
                <a:uFillTx/>
                <a:latin typeface="Symbol"/>
                <a:ea typeface="Symbol"/>
              </a:rPr>
              <a:t></a:t>
            </a:r>
            <a:r>
              <a:rPr b="0" lang="en-US" sz="2200" strike="noStrike" u="none">
                <a:solidFill>
                  <a:srgbClr val="000000"/>
                </a:solidFill>
                <a:effectLst/>
                <a:uFillTx/>
                <a:latin typeface="Tahoma"/>
              </a:rPr>
              <a:t>, - </a:t>
            </a:r>
            <a:r>
              <a:rPr b="0" lang="en-US" sz="1800" strike="noStrike" u="none">
                <a:solidFill>
                  <a:srgbClr val="000000"/>
                </a:solidFill>
                <a:effectLst/>
                <a:uFillTx/>
                <a:latin typeface="Arial"/>
              </a:rPr>
              <a:t>the optimum level of diversity (deviation) that creates value</a:t>
            </a:r>
            <a:endParaRPr b="0" lang="en-US" sz="1800" strike="noStrike" u="none">
              <a:solidFill>
                <a:srgbClr val="000000"/>
              </a:solidFill>
              <a:effectLst/>
              <a:uFillTx/>
              <a:latin typeface="Times New Roman"/>
            </a:endParaRPr>
          </a:p>
          <a:p>
            <a:pPr marL="343080" indent="-343080">
              <a:lnSpc>
                <a:spcPct val="100000"/>
              </a:lnSpc>
              <a:spcBef>
                <a:spcPts val="1239"/>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Measuring </a:t>
            </a:r>
            <a:r>
              <a:rPr b="1" lang="en-US" sz="2200" strike="noStrike" u="none">
                <a:solidFill>
                  <a:srgbClr val="000000"/>
                </a:solidFill>
                <a:effectLst/>
                <a:uFillTx/>
                <a:latin typeface="Times New Roman"/>
              </a:rPr>
              <a:t>V</a:t>
            </a:r>
            <a:r>
              <a:rPr b="1" lang="en-US" sz="2200" strike="noStrike" u="none">
                <a:solidFill>
                  <a:srgbClr val="000000"/>
                </a:solidFill>
                <a:effectLst/>
                <a:uFillTx/>
                <a:latin typeface="Symbol"/>
                <a:ea typeface="Symbol"/>
              </a:rPr>
              <a:t></a:t>
            </a:r>
            <a:endParaRPr b="0" lang="en-US" sz="2200" strike="noStrike" u="none">
              <a:solidFill>
                <a:srgbClr val="000000"/>
              </a:solidFill>
              <a:effectLst/>
              <a:uFillTx/>
              <a:latin typeface="Times New Roman"/>
            </a:endParaRPr>
          </a:p>
          <a:p>
            <a:pPr lvl="1" marL="743040" indent="-285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EEOC measures (objective) will be tracked outside of the diversity program and will be for reporting purposes only</a:t>
            </a:r>
            <a:endParaRPr b="0" lang="en-US" sz="1800" strike="noStrike" u="none">
              <a:solidFill>
                <a:srgbClr val="000000"/>
              </a:solidFill>
              <a:effectLst/>
              <a:uFillTx/>
              <a:latin typeface="Times New Roman"/>
            </a:endParaRPr>
          </a:p>
          <a:p>
            <a:pPr lvl="1" marL="743040" indent="-285840">
              <a:lnSpc>
                <a:spcPct val="100000"/>
              </a:lnSpc>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V</a:t>
            </a:r>
            <a:r>
              <a:rPr b="1" lang="en-US" sz="2200" strike="noStrike" u="none">
                <a:solidFill>
                  <a:srgbClr val="000000"/>
                </a:solidFill>
                <a:effectLst/>
                <a:uFillTx/>
                <a:latin typeface="Symbol"/>
                <a:ea typeface="Symbol"/>
              </a:rPr>
              <a:t></a:t>
            </a:r>
            <a:r>
              <a:rPr b="1" lang="en-US" sz="1800" strike="noStrike" u="none">
                <a:solidFill>
                  <a:srgbClr val="000000"/>
                </a:solidFill>
                <a:effectLst/>
                <a:uFillTx/>
                <a:latin typeface="Times New Roman"/>
              </a:rPr>
              <a:t> </a:t>
            </a:r>
            <a:r>
              <a:rPr b="0" lang="en-US" sz="1800" strike="noStrike" u="none">
                <a:solidFill>
                  <a:srgbClr val="000000"/>
                </a:solidFill>
                <a:effectLst/>
                <a:uFillTx/>
                <a:latin typeface="Arial"/>
              </a:rPr>
              <a:t>measures people’s perceptions of diversity (subjective)</a:t>
            </a:r>
            <a:endParaRPr b="0" lang="en-US" sz="1800" strike="noStrike" u="none">
              <a:solidFill>
                <a:srgbClr val="000000"/>
              </a:solidFill>
              <a:effectLst/>
              <a:uFillTx/>
              <a:latin typeface="Times New Roman"/>
            </a:endParaRPr>
          </a:p>
        </p:txBody>
      </p:sp>
      <p:sp>
        <p:nvSpPr>
          <p:cNvPr id="66" name=""/>
          <p:cNvSpPr/>
          <p:nvPr/>
        </p:nvSpPr>
        <p:spPr>
          <a:xfrm>
            <a:off x="380880" y="5562720"/>
            <a:ext cx="40388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 name=""/>
          <p:cNvSpPr/>
          <p:nvPr/>
        </p:nvSpPr>
        <p:spPr>
          <a:xfrm>
            <a:off x="4952880" y="3886200"/>
            <a:ext cx="533520" cy="228600"/>
          </a:xfrm>
          <a:prstGeom prst="downArrow">
            <a:avLst>
              <a:gd name="adj1" fmla="val 50000"/>
              <a:gd name="adj2" fmla="val 25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1092240" y="152280"/>
            <a:ext cx="805032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Diversity</a:t>
            </a:r>
            <a:br>
              <a:rPr sz="3200"/>
            </a:br>
            <a:r>
              <a:rPr b="1" lang="en-US" sz="3200" strike="noStrike" u="none">
                <a:solidFill>
                  <a:srgbClr val="000000"/>
                </a:solidFill>
                <a:effectLst/>
                <a:uFillTx/>
                <a:latin typeface="Arial"/>
              </a:rPr>
              <a:t>The Measure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9" name="PlaceHolder 1"/>
          <p:cNvSpPr>
            <a:spLocks noGrp="1"/>
          </p:cNvSpPr>
          <p:nvPr>
            <p:ph/>
          </p:nvPr>
        </p:nvSpPr>
        <p:spPr>
          <a:xfrm>
            <a:off x="1093680" y="1371240"/>
            <a:ext cx="7593120" cy="434340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Process for Measuring </a:t>
            </a:r>
            <a:r>
              <a:rPr b="0" lang="en-US" sz="2000" strike="noStrike" u="none">
                <a:solidFill>
                  <a:srgbClr val="000000"/>
                </a:solidFill>
                <a:effectLst/>
                <a:uFillTx/>
                <a:latin typeface="Arial"/>
              </a:rPr>
              <a:t>V</a:t>
            </a:r>
            <a:r>
              <a:rPr b="0" lang="en-US" sz="2000" strike="noStrike" u="none">
                <a:solidFill>
                  <a:srgbClr val="000000"/>
                </a:solidFill>
                <a:effectLst/>
                <a:uFillTx/>
                <a:latin typeface="Symbol"/>
                <a:ea typeface="Symbol"/>
              </a:rPr>
              <a:t></a:t>
            </a:r>
            <a:endParaRPr b="1" lang="en-US" sz="20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survey with questions to measure perceptions, quantifiably, on “how much our differences contribute to the value we create for shareholders” </a:t>
            </a:r>
            <a:endParaRPr b="1"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survey will be conducted immediately to set the benchmark and in conjunction with ETC going forward</a:t>
            </a:r>
            <a:endParaRPr b="1"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 groups will be conducted to get specifics to support the measurement (100-200 people total per survey cycle)</a:t>
            </a:r>
            <a:endParaRPr b="1" lang="en-US" sz="1800" strike="noStrike" u="none">
              <a:solidFill>
                <a:srgbClr val="000000"/>
              </a:solidFill>
              <a:effectLst/>
              <a:uFillTx/>
              <a:latin typeface="Arial"/>
            </a:endParaRPr>
          </a:p>
          <a:p>
            <a:pPr marL="343080" indent="-343080">
              <a:spcBef>
                <a:spcPts val="4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Fortune Ranking</a:t>
            </a:r>
            <a:endParaRPr b="1" lang="en-US" sz="20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will not participate in the 2000 ranking</a:t>
            </a:r>
            <a:endParaRPr b="1"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By year end 2000 we will meet with Fortune to discuss their measurement criteria </a:t>
            </a:r>
            <a:endParaRPr b="1"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 will redefine diversity and participate in 2001</a:t>
            </a:r>
            <a:endParaRPr b="1"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 will build suspense by communicating our goal</a:t>
            </a:r>
            <a:endParaRPr b="1" lang="en-US" sz="1800" strike="noStrike" u="none">
              <a:solidFill>
                <a:srgbClr val="000000"/>
              </a:solidFill>
              <a:effectLst/>
              <a:uFillTx/>
              <a:latin typeface="Arial"/>
            </a:endParaRPr>
          </a:p>
          <a:p>
            <a:pPr marL="343080" indent="-343080">
              <a:spcBef>
                <a:spcPts val="4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Business School Case Study</a:t>
            </a:r>
            <a:endParaRPr b="1" lang="en-US" sz="20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John Kotter, Harvard University</a:t>
            </a:r>
            <a:endParaRPr b="1" lang="en-US" sz="1800" strike="noStrike" u="none">
              <a:solidFill>
                <a:srgbClr val="000000"/>
              </a:solidFill>
              <a:effectLst/>
              <a:uFillTx/>
              <a:latin typeface="Arial"/>
            </a:endParaRPr>
          </a:p>
        </p:txBody>
      </p:sp>
      <p:sp>
        <p:nvSpPr>
          <p:cNvPr id="70" name=""/>
          <p:cNvSpPr/>
          <p:nvPr/>
        </p:nvSpPr>
        <p:spPr>
          <a:xfrm>
            <a:off x="1093680" y="152280"/>
            <a:ext cx="805032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Diversity</a:t>
            </a:r>
            <a:br>
              <a:rPr sz="3200"/>
            </a:br>
            <a:r>
              <a:rPr b="1" lang="en-US" sz="3200" strike="noStrike" u="none">
                <a:solidFill>
                  <a:srgbClr val="000000"/>
                </a:solidFill>
                <a:effectLst/>
                <a:uFillTx/>
                <a:latin typeface="Arial"/>
              </a:rPr>
              <a:t>The Process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71" name=""/>
          <p:cNvSpPr/>
          <p:nvPr/>
        </p:nvSpPr>
        <p:spPr>
          <a:xfrm>
            <a:off x="228600" y="5181480"/>
            <a:ext cx="16765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1066680" y="1981080"/>
            <a:ext cx="2210040" cy="4419720"/>
          </a:xfrm>
          <a:prstGeom prst="rect">
            <a:avLst/>
          </a:prstGeom>
          <a:no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276720" y="1981080"/>
            <a:ext cx="1981080" cy="4419720"/>
          </a:xfrm>
          <a:prstGeom prst="rect">
            <a:avLst/>
          </a:prstGeom>
          <a:no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5257800" y="1981080"/>
            <a:ext cx="1828800" cy="4419720"/>
          </a:xfrm>
          <a:prstGeom prst="rect">
            <a:avLst/>
          </a:prstGeom>
          <a:no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7086600" y="1981080"/>
            <a:ext cx="1905120" cy="4419720"/>
          </a:xfrm>
          <a:prstGeom prst="rect">
            <a:avLst/>
          </a:prstGeom>
          <a:no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1066680" y="1600200"/>
            <a:ext cx="2210040" cy="322560"/>
          </a:xfrm>
          <a:prstGeom prst="rect">
            <a:avLst/>
          </a:prstGeom>
          <a:noFill/>
          <a:ln w="0">
            <a:noFill/>
          </a:ln>
        </p:spPr>
        <p:style>
          <a:lnRef idx="0"/>
          <a:fillRef idx="0"/>
          <a:effectRef idx="0"/>
          <a:fontRef idx="minor"/>
        </p:style>
        <p:txBody>
          <a:bodyPr lIns="90000" rIns="90000" tIns="46800" bIns="46800" anchor="t">
            <a:spAutoFit/>
          </a:bodyPr>
          <a:p>
            <a:pPr algn="ct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2nd Quarter, 2000</a:t>
            </a:r>
            <a:endParaRPr b="0" lang="en-US" sz="1500" strike="noStrike" u="none">
              <a:solidFill>
                <a:srgbClr val="000000"/>
              </a:solidFill>
              <a:effectLst/>
              <a:uFillTx/>
              <a:latin typeface="Times New Roman"/>
            </a:endParaRPr>
          </a:p>
        </p:txBody>
      </p:sp>
      <p:sp>
        <p:nvSpPr>
          <p:cNvPr id="77" name=""/>
          <p:cNvSpPr/>
          <p:nvPr/>
        </p:nvSpPr>
        <p:spPr>
          <a:xfrm>
            <a:off x="3276720" y="1600200"/>
            <a:ext cx="1981080" cy="322560"/>
          </a:xfrm>
          <a:prstGeom prst="rect">
            <a:avLst/>
          </a:prstGeom>
          <a:noFill/>
          <a:ln w="0">
            <a:noFill/>
          </a:ln>
        </p:spPr>
        <p:style>
          <a:lnRef idx="0"/>
          <a:fillRef idx="0"/>
          <a:effectRef idx="0"/>
          <a:fontRef idx="minor"/>
        </p:style>
        <p:txBody>
          <a:bodyPr lIns="90000" rIns="90000" tIns="46800" bIns="46800" anchor="t">
            <a:spAutoFit/>
          </a:bodyPr>
          <a:p>
            <a:pPr algn="ct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3rd Quarter, 2000</a:t>
            </a:r>
            <a:endParaRPr b="0" lang="en-US" sz="1500" strike="noStrike" u="none">
              <a:solidFill>
                <a:srgbClr val="000000"/>
              </a:solidFill>
              <a:effectLst/>
              <a:uFillTx/>
              <a:latin typeface="Times New Roman"/>
            </a:endParaRPr>
          </a:p>
        </p:txBody>
      </p:sp>
      <p:sp>
        <p:nvSpPr>
          <p:cNvPr id="78" name=""/>
          <p:cNvSpPr/>
          <p:nvPr/>
        </p:nvSpPr>
        <p:spPr>
          <a:xfrm>
            <a:off x="5257800" y="1600200"/>
            <a:ext cx="1828800" cy="322560"/>
          </a:xfrm>
          <a:prstGeom prst="rect">
            <a:avLst/>
          </a:prstGeom>
          <a:noFill/>
          <a:ln w="0">
            <a:noFill/>
          </a:ln>
        </p:spPr>
        <p:style>
          <a:lnRef idx="0"/>
          <a:fillRef idx="0"/>
          <a:effectRef idx="0"/>
          <a:fontRef idx="minor"/>
        </p:style>
        <p:txBody>
          <a:bodyPr lIns="90000" rIns="90000" tIns="46800" bIns="46800" anchor="t">
            <a:spAutoFit/>
          </a:bodyPr>
          <a:p>
            <a:pPr algn="ct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4th Quarter, 2000</a:t>
            </a:r>
            <a:endParaRPr b="0" lang="en-US" sz="1500" strike="noStrike" u="none">
              <a:solidFill>
                <a:srgbClr val="000000"/>
              </a:solidFill>
              <a:effectLst/>
              <a:uFillTx/>
              <a:latin typeface="Times New Roman"/>
            </a:endParaRPr>
          </a:p>
        </p:txBody>
      </p:sp>
      <p:sp>
        <p:nvSpPr>
          <p:cNvPr id="79" name=""/>
          <p:cNvSpPr/>
          <p:nvPr/>
        </p:nvSpPr>
        <p:spPr>
          <a:xfrm>
            <a:off x="7315200" y="1600200"/>
            <a:ext cx="1371600" cy="322560"/>
          </a:xfrm>
          <a:prstGeom prst="rect">
            <a:avLst/>
          </a:prstGeom>
          <a:noFill/>
          <a:ln w="0">
            <a:noFill/>
          </a:ln>
        </p:spPr>
        <p:style>
          <a:lnRef idx="0"/>
          <a:fillRef idx="0"/>
          <a:effectRef idx="0"/>
          <a:fontRef idx="minor"/>
        </p:style>
        <p:txBody>
          <a:bodyPr lIns="90000" rIns="90000" tIns="46800" bIns="46800" anchor="t">
            <a:spAutoFit/>
          </a:bodyPr>
          <a:p>
            <a:pPr algn="ct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2001</a:t>
            </a:r>
            <a:endParaRPr b="0" lang="en-US" sz="1500" strike="noStrike" u="none">
              <a:solidFill>
                <a:srgbClr val="000000"/>
              </a:solidFill>
              <a:effectLst/>
              <a:uFillTx/>
              <a:latin typeface="Times New Roman"/>
            </a:endParaRPr>
          </a:p>
        </p:txBody>
      </p:sp>
      <p:sp>
        <p:nvSpPr>
          <p:cNvPr id="80" name=""/>
          <p:cNvSpPr/>
          <p:nvPr/>
        </p:nvSpPr>
        <p:spPr>
          <a:xfrm>
            <a:off x="1066680" y="1981080"/>
            <a:ext cx="2057400" cy="451476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Integrate into Vision and Values communication plan </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Provide Officers, Directors and Managers the script</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Incorporate diversity message into all employee meetings</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Business message from Office of the Chairman on diversity</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Post as eMeet topic to gain feedback</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Host eSpeak session with Diversity Committee</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Value survey</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Introduce diversity in Performance Review forms</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Request that business units showcase examples of diversity</a:t>
            </a:r>
            <a:endParaRPr b="0" lang="en-US" sz="1200" strike="noStrike" u="none">
              <a:solidFill>
                <a:srgbClr val="000000"/>
              </a:solidFill>
              <a:effectLst/>
              <a:uFillTx/>
              <a:latin typeface="Times New Roman"/>
            </a:endParaRPr>
          </a:p>
        </p:txBody>
      </p:sp>
      <p:sp>
        <p:nvSpPr>
          <p:cNvPr id="81" name=""/>
          <p:cNvSpPr/>
          <p:nvPr/>
        </p:nvSpPr>
        <p:spPr>
          <a:xfrm>
            <a:off x="3276720" y="1981080"/>
            <a:ext cx="1981080" cy="434448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Utilize intranet to request diverse business ideas from employees</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Host eSpeak session with Office of the Chairman</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Highlight employees who originate diverse business ideas </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Announce the added diversity criterion for the Chairman’s Award</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Work with John Kotter on Harvard Case Study</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op/ed piece for Ken</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Begin external publication of new diversity program through Office of the Chairman</a:t>
            </a:r>
            <a:endParaRPr b="0" lang="en-US" sz="1200" strike="noStrike" u="none">
              <a:solidFill>
                <a:srgbClr val="000000"/>
              </a:solidFill>
              <a:effectLst/>
              <a:uFillTx/>
              <a:latin typeface="Times New Roman"/>
            </a:endParaRPr>
          </a:p>
          <a:p>
            <a:pPr>
              <a:lnSpc>
                <a:spcPct val="90000"/>
              </a:lnSpc>
              <a:spcBef>
                <a:spcPts val="4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Play diversity spots in elevators to showcase ideas</a:t>
            </a:r>
            <a:endParaRPr b="0" lang="en-US" sz="1200" strike="noStrike" u="none">
              <a:solidFill>
                <a:srgbClr val="000000"/>
              </a:solidFill>
              <a:effectLst/>
              <a:uFillTx/>
              <a:latin typeface="Times New Roman"/>
            </a:endParaRPr>
          </a:p>
        </p:txBody>
      </p:sp>
      <p:sp>
        <p:nvSpPr>
          <p:cNvPr id="82" name=""/>
          <p:cNvSpPr/>
          <p:nvPr/>
        </p:nvSpPr>
        <p:spPr>
          <a:xfrm>
            <a:off x="5257800" y="1981080"/>
            <a:ext cx="1600200" cy="239184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Contact Fortune Magazine with new criteria and initiate enticement strategy</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Highlight selected  business ideas submitted by employees</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Award Chairman’s Award</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Conduct PRC reviews</a:t>
            </a:r>
            <a:endParaRPr b="0" lang="en-US" sz="1200" strike="noStrike" u="none">
              <a:solidFill>
                <a:srgbClr val="000000"/>
              </a:solidFill>
              <a:effectLst/>
              <a:uFillTx/>
              <a:latin typeface="Times New Roman"/>
            </a:endParaRPr>
          </a:p>
        </p:txBody>
      </p:sp>
      <p:sp>
        <p:nvSpPr>
          <p:cNvPr id="83" name=""/>
          <p:cNvSpPr/>
          <p:nvPr/>
        </p:nvSpPr>
        <p:spPr>
          <a:xfrm>
            <a:off x="7086600" y="1981080"/>
            <a:ext cx="1600200" cy="146952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interactive computer application to match employees with ideas and backgrounds</a:t>
            </a:r>
            <a:endParaRPr b="0" lang="en-US" sz="1200" strike="noStrike" u="none">
              <a:solidFill>
                <a:srgbClr val="000000"/>
              </a:solidFill>
              <a:effectLst/>
              <a:uFillTx/>
              <a:latin typeface="Times New Roman"/>
            </a:endParaRPr>
          </a:p>
          <a:p>
            <a:pPr>
              <a:spcBef>
                <a:spcPts val="751"/>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Participate in Fortune Diversity Elite</a:t>
            </a:r>
            <a:endParaRPr b="0" lang="en-US" sz="1200" strike="noStrike" u="none">
              <a:solidFill>
                <a:srgbClr val="000000"/>
              </a:solidFill>
              <a:effectLst/>
              <a:uFillTx/>
              <a:latin typeface="Times New Roman"/>
            </a:endParaRPr>
          </a:p>
        </p:txBody>
      </p:sp>
      <p:sp>
        <p:nvSpPr>
          <p:cNvPr id="84" name=""/>
          <p:cNvSpPr/>
          <p:nvPr/>
        </p:nvSpPr>
        <p:spPr>
          <a:xfrm>
            <a:off x="2286000" y="0"/>
            <a:ext cx="556272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Diversity</a:t>
            </a:r>
            <a:br>
              <a:rPr sz="3200"/>
            </a:br>
            <a:r>
              <a:rPr b="1" lang="en-US" sz="3200" strike="noStrike" u="none">
                <a:solidFill>
                  <a:srgbClr val="000000"/>
                </a:solidFill>
                <a:effectLst/>
                <a:uFillTx/>
                <a:latin typeface="Arial"/>
              </a:rPr>
              <a:t>Visibility Action Steps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85" name=""/>
          <p:cNvSpPr/>
          <p:nvPr/>
        </p:nvSpPr>
        <p:spPr>
          <a:xfrm>
            <a:off x="1324080" y="333720"/>
            <a:ext cx="7526160" cy="5817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Great Place to Work Initiative</a:t>
            </a:r>
            <a:endParaRPr b="0" lang="en-US" sz="3200" strike="noStrike" u="none">
              <a:solidFill>
                <a:srgbClr val="000000"/>
              </a:solidFill>
              <a:effectLst/>
              <a:uFillTx/>
              <a:latin typeface="Times New Roman"/>
            </a:endParaRPr>
          </a:p>
        </p:txBody>
      </p:sp>
      <p:sp>
        <p:nvSpPr>
          <p:cNvPr id="86" name=""/>
          <p:cNvSpPr/>
          <p:nvPr/>
        </p:nvSpPr>
        <p:spPr>
          <a:xfrm>
            <a:off x="1208160" y="45720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7" name=""/>
          <p:cNvSpPr/>
          <p:nvPr/>
        </p:nvSpPr>
        <p:spPr>
          <a:xfrm>
            <a:off x="990720" y="1219320"/>
            <a:ext cx="7921440" cy="3564000"/>
          </a:xfrm>
          <a:prstGeom prst="rect">
            <a:avLst/>
          </a:prstGeom>
          <a:noFill/>
          <a:ln w="0">
            <a:noFill/>
          </a:ln>
        </p:spPr>
        <p:style>
          <a:lnRef idx="0"/>
          <a:fillRef idx="0"/>
          <a:effectRef idx="0"/>
          <a:fontRef idx="minor"/>
        </p:style>
        <p:txBody>
          <a:bodyPr lIns="90000" rIns="90000" tIns="46800" bIns="46800" anchor="t">
            <a:spAutoFit/>
          </a:bodyPr>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Goal</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Make Enron THE Best Place to Work</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Benefits include recruiting, retention, and increased leadership presence</a:t>
            </a:r>
            <a:endParaRPr b="0" lang="en-US" sz="1800" strike="noStrike" u="none">
              <a:solidFill>
                <a:srgbClr val="000000"/>
              </a:solidFill>
              <a:effectLst/>
              <a:uFillTx/>
              <a:latin typeface="Times New Roman"/>
            </a:endParaRPr>
          </a:p>
          <a:p>
            <a:pPr marL="635040" indent="-345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35040" indent="-345960">
              <a:lnSpc>
                <a:spcPct val="100000"/>
              </a:lnSpc>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Actions in Place</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Distributed 2001 Fortune magazine cover </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Hosted Robert Levering, president Great Place to Work Institute and co-author, </a:t>
            </a:r>
            <a:r>
              <a:rPr b="0" i="1" lang="en-US" sz="1800" strike="noStrike" u="none">
                <a:solidFill>
                  <a:srgbClr val="000000"/>
                </a:solidFill>
                <a:effectLst/>
                <a:uFillTx/>
                <a:latin typeface="Arial"/>
              </a:rPr>
              <a:t>Fortune</a:t>
            </a:r>
            <a:r>
              <a:rPr b="0" lang="en-US" sz="1800" strike="noStrike" u="none">
                <a:solidFill>
                  <a:srgbClr val="000000"/>
                </a:solidFill>
                <a:effectLst/>
                <a:uFillTx/>
                <a:latin typeface="Arial"/>
              </a:rPr>
              <a:t> 100 Best Companies to Work For List,  visit to Enron on March 27</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Continue discussions with employees via eMeet </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Roll Messaging into the internal communication campaign</a:t>
            </a:r>
            <a:endParaRPr b="0" lang="en-US" sz="1800" strike="noStrike" u="none">
              <a:solidFill>
                <a:srgbClr val="000000"/>
              </a:solidFill>
              <a:effectLst/>
              <a:uFillTx/>
              <a:latin typeface="Times New Roman"/>
            </a:endParaRPr>
          </a:p>
        </p:txBody>
      </p:sp>
      <p:sp>
        <p:nvSpPr>
          <p:cNvPr id="88" name=""/>
          <p:cNvSpPr/>
          <p:nvPr/>
        </p:nvSpPr>
        <p:spPr>
          <a:xfrm>
            <a:off x="1249200" y="5091120"/>
            <a:ext cx="7680600" cy="1476720"/>
          </a:xfrm>
          <a:prstGeom prst="bevel">
            <a:avLst>
              <a:gd name="adj" fmla="val 6565"/>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 Great Place to Work is one where you </a:t>
            </a:r>
            <a:r>
              <a:rPr b="1" lang="en-US" sz="2000" strike="noStrike" u="sng">
                <a:solidFill>
                  <a:srgbClr val="ffffff"/>
                </a:solidFill>
                <a:effectLst/>
                <a:uFillTx/>
                <a:latin typeface="Arial"/>
              </a:rPr>
              <a:t>trust</a:t>
            </a:r>
            <a:r>
              <a:rPr b="1" lang="en-US" sz="2000" strike="noStrike" u="none">
                <a:solidFill>
                  <a:srgbClr val="ffffff"/>
                </a:solidFill>
                <a:effectLst/>
                <a:uFillTx/>
                <a:latin typeface="Arial"/>
              </a:rPr>
              <a:t> the people you work for, have </a:t>
            </a:r>
            <a:r>
              <a:rPr b="1" lang="en-US" sz="2000" strike="noStrike" u="sng">
                <a:solidFill>
                  <a:srgbClr val="ffffff"/>
                </a:solidFill>
                <a:effectLst/>
                <a:uFillTx/>
                <a:latin typeface="Arial"/>
              </a:rPr>
              <a:t>pride</a:t>
            </a:r>
            <a:r>
              <a:rPr b="1" lang="en-US" sz="2000" strike="noStrike" u="none">
                <a:solidFill>
                  <a:srgbClr val="ffffff"/>
                </a:solidFill>
                <a:effectLst/>
                <a:uFillTx/>
                <a:latin typeface="Arial"/>
              </a:rPr>
              <a:t> in what you do, and </a:t>
            </a:r>
            <a:r>
              <a:rPr b="1" lang="en-US" sz="2000" strike="noStrike" u="sng">
                <a:solidFill>
                  <a:srgbClr val="ffffff"/>
                </a:solidFill>
                <a:effectLst/>
                <a:uFillTx/>
                <a:latin typeface="Arial"/>
              </a:rPr>
              <a:t>enjoy</a:t>
            </a:r>
            <a:r>
              <a:rPr b="1" lang="en-US" sz="2000" strike="noStrike" u="none">
                <a:solidFill>
                  <a:srgbClr val="ffffff"/>
                </a:solidFill>
                <a:effectLst/>
                <a:uFillTx/>
                <a:latin typeface="Arial"/>
              </a:rPr>
              <a:t> the people you work with.          </a:t>
            </a:r>
            <a:endParaRPr b="0" lang="en-US" sz="2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-Robert Levering</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89" name=""/>
          <p:cNvSpPr/>
          <p:nvPr/>
        </p:nvSpPr>
        <p:spPr>
          <a:xfrm>
            <a:off x="1208160" y="179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Next Steps</a:t>
            </a:r>
            <a:br>
              <a:rPr sz="3200"/>
            </a:br>
            <a:r>
              <a:rPr b="1" lang="en-US" sz="3200" strike="noStrike" u="none">
                <a:solidFill>
                  <a:srgbClr val="000000"/>
                </a:solidFill>
                <a:effectLst/>
                <a:uFillTx/>
                <a:latin typeface="Arial"/>
              </a:rPr>
              <a:t>What We Need from You</a:t>
            </a:r>
            <a:endParaRPr b="0" lang="en-US" sz="3200" strike="noStrike" u="none">
              <a:solidFill>
                <a:srgbClr val="000000"/>
              </a:solidFill>
              <a:effectLst/>
              <a:uFillTx/>
              <a:latin typeface="Times New Roman"/>
            </a:endParaRPr>
          </a:p>
        </p:txBody>
      </p:sp>
      <p:sp>
        <p:nvSpPr>
          <p:cNvPr id="90"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1208160" y="1322280"/>
            <a:ext cx="7535880" cy="4971600"/>
          </a:xfrm>
          <a:prstGeom prst="rect">
            <a:avLst/>
          </a:prstGeom>
          <a:noFill/>
          <a:ln w="0">
            <a:noFill/>
          </a:ln>
        </p:spPr>
        <p:style>
          <a:lnRef idx="0"/>
          <a:fillRef idx="0"/>
          <a:effectRef idx="0"/>
          <a:fontRef idx="minor"/>
        </p:style>
        <p:txBody>
          <a:bodyPr lIns="90000" rIns="90000" tIns="46800" bIns="46800" anchor="t">
            <a:spAutoFit/>
          </a:bodyPr>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ETC</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 and execute Business Unit Action Plans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Help clean-up business unit lists</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Communication Training</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Ensure VP level employees participate</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Participation &amp; Dissent</a:t>
            </a:r>
            <a:endParaRPr b="0" lang="en-US" sz="2000" strike="noStrike" u="none">
              <a:solidFill>
                <a:srgbClr val="000000"/>
              </a:solidFill>
              <a:effectLst/>
              <a:uFillTx/>
              <a:latin typeface="Times New Roman"/>
            </a:endParaRPr>
          </a:p>
          <a:p>
            <a:pPr lvl="1" marL="1255680" indent="-231840">
              <a:lnSpc>
                <a:spcPct val="100000"/>
              </a:lnSpc>
              <a:spcBef>
                <a:spcPts val="125"/>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throughout the organization</a:t>
            </a:r>
            <a:r>
              <a:rPr b="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Communication Tools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Support the proper use of the tools and training as appropriate</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Diversity</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Embrace Diversity to make it a competitive advantage </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Great Place to Work Initiative</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Foster the goal by building on what’s good at Enron</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1255680" indent="-231840">
              <a:lnSpc>
                <a:spcPct val="100000"/>
              </a:lnSpc>
              <a:spcBef>
                <a:spcPts val="125"/>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2" name=""/>
          <p:cNvSpPr/>
          <p:nvPr/>
        </p:nvSpPr>
        <p:spPr>
          <a:xfrm>
            <a:off x="2300400" y="5850000"/>
            <a:ext cx="5576760" cy="990360"/>
          </a:xfrm>
          <a:prstGeom prst="bevel">
            <a:avLst>
              <a:gd name="adj" fmla="val 8333"/>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Make Vision and Values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come alive at Enron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19" name=""/>
          <p:cNvSpPr/>
          <p:nvPr/>
        </p:nvSpPr>
        <p:spPr>
          <a:xfrm>
            <a:off x="1208160" y="179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Vision and Values Update</a:t>
            </a:r>
            <a:endParaRPr b="0" lang="en-US" sz="3200" strike="noStrike" u="none">
              <a:solidFill>
                <a:srgbClr val="000000"/>
              </a:solidFill>
              <a:effectLst/>
              <a:uFillTx/>
              <a:latin typeface="Times New Roman"/>
            </a:endParaRPr>
          </a:p>
        </p:txBody>
      </p:sp>
      <p:sp>
        <p:nvSpPr>
          <p:cNvPr id="20" name=""/>
          <p:cNvSpPr/>
          <p:nvPr/>
        </p:nvSpPr>
        <p:spPr>
          <a:xfrm>
            <a:off x="1616040" y="1322280"/>
            <a:ext cx="7158240" cy="561600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100000"/>
              </a:lnSpc>
              <a:spcBef>
                <a:spcPts val="24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Excellence Through Communication Survey</a:t>
            </a:r>
            <a:endParaRPr b="0" lang="en-US" sz="2400" strike="noStrike" u="none">
              <a:solidFill>
                <a:srgbClr val="000000"/>
              </a:solidFill>
              <a:effectLst/>
              <a:uFillTx/>
              <a:latin typeface="Times New Roman"/>
            </a:endParaRPr>
          </a:p>
          <a:p>
            <a:pPr marL="746280" indent="-351000">
              <a:lnSpc>
                <a:spcPct val="100000"/>
              </a:lnSpc>
              <a:spcBef>
                <a:spcPts val="11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V&amp;V 2000 Task Force Initiatives</a:t>
            </a:r>
            <a:endParaRPr b="0" lang="en-US" sz="24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Communication Training</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Participation &amp; Dissent Sessions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Communication Tools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Internal Communication Campaign</a:t>
            </a:r>
            <a:endParaRPr b="0" lang="en-US" sz="20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Diversity</a:t>
            </a:r>
            <a:endParaRPr b="0" lang="en-US" sz="24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Messages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Measure</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Process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Visibility Action Steps</a:t>
            </a:r>
            <a:endParaRPr b="0" lang="en-US" sz="20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Great Place to Work Initiative</a:t>
            </a:r>
            <a:endParaRPr b="0" lang="en-US" sz="24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Next Steps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21" name=""/>
          <p:cNvSpPr/>
          <p:nvPr/>
        </p:nvSpPr>
        <p:spPr>
          <a:xfrm>
            <a:off x="1208160" y="228600"/>
            <a:ext cx="7772400" cy="8380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“ETC” Survey</a:t>
            </a:r>
            <a:br>
              <a:rPr sz="3200"/>
            </a:br>
            <a:endParaRPr b="0" lang="en-US" sz="3200" strike="noStrike" u="none">
              <a:solidFill>
                <a:srgbClr val="000000"/>
              </a:solidFill>
              <a:effectLst/>
              <a:uFillTx/>
              <a:latin typeface="Times New Roman"/>
            </a:endParaRPr>
          </a:p>
        </p:txBody>
      </p:sp>
      <p:sp>
        <p:nvSpPr>
          <p:cNvPr id="22" name=""/>
          <p:cNvSpPr/>
          <p:nvPr/>
        </p:nvSpPr>
        <p:spPr>
          <a:xfrm>
            <a:off x="1616040" y="762120"/>
            <a:ext cx="7158240" cy="670392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10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Update</a:t>
            </a:r>
            <a:endParaRPr b="0" lang="en-US" sz="20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Posted November 1999 survey &amp; results to each Business unit’s intranet site</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Communicated 2001 target goals to employees</a:t>
            </a:r>
            <a:endParaRPr b="0" lang="en-US" sz="1800" strike="noStrike" u="none">
              <a:solidFill>
                <a:srgbClr val="000000"/>
              </a:solidFill>
              <a:effectLst/>
              <a:uFillTx/>
              <a:latin typeface="Times New Roman"/>
            </a:endParaRPr>
          </a:p>
          <a:p>
            <a:pPr lvl="1" marL="1085760" indent="-225360">
              <a:lnSpc>
                <a:spcPct val="10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Target    Work USA </a:t>
            </a:r>
            <a:endParaRPr b="0" lang="en-US" sz="1200" strike="noStrike" u="none">
              <a:solidFill>
                <a:srgbClr val="000000"/>
              </a:solidFill>
              <a:effectLst/>
              <a:uFillTx/>
              <a:latin typeface="Times New Roman"/>
            </a:endParaRPr>
          </a:p>
          <a:p>
            <a:pPr lvl="1" marL="1085760" indent="-22536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Responding “Favorable”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1996</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1999 </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2001</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Top Decile</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Decisions are generally communicated well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40%         41%          60%           N/A</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Most employees feel free to voice their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29%         46%          60%           62%</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opinions openly</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My operating company does a good job                28%         45%          60%           35%</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acting on suggestions of employees</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Communication across departmental lines           34%         30%          50%           36%</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is good</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Employees are encouraged to challenge              37%          42%          60%           58%</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established procedures/policies/guidelines</a:t>
            </a:r>
            <a:endParaRPr b="0" lang="en-US" sz="1200" strike="noStrike" u="none">
              <a:solidFill>
                <a:srgbClr val="000000"/>
              </a:solidFill>
              <a:effectLst/>
              <a:uFillTx/>
              <a:latin typeface="Times New Roman"/>
            </a:endParaRPr>
          </a:p>
          <a:p>
            <a:pPr marL="746280" indent="-351000">
              <a:lnSpc>
                <a:spcPct val="100000"/>
              </a:lnSpc>
              <a:spcBef>
                <a:spcPts val="2001"/>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Next Steps</a:t>
            </a:r>
            <a:endParaRPr b="0" lang="en-US" sz="20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Roll out and implement specific business unit action plans</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Globalize survey in both language and culture</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Clean-up business unit lists</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 Enron-wide survey annually (October 2000</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1085760" indent="-22536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grpSp>
        <p:nvGrpSpPr>
          <p:cNvPr id="23" name=""/>
          <p:cNvGrpSpPr/>
          <p:nvPr/>
        </p:nvGrpSpPr>
        <p:grpSpPr>
          <a:xfrm>
            <a:off x="3886200" y="2290680"/>
            <a:ext cx="2209680" cy="1559160"/>
            <a:chOff x="3886200" y="2290680"/>
            <a:chExt cx="2209680" cy="1559160"/>
          </a:xfrm>
        </p:grpSpPr>
        <p:sp>
          <p:nvSpPr>
            <p:cNvPr id="24" name=""/>
            <p:cNvSpPr/>
            <p:nvPr/>
          </p:nvSpPr>
          <p:spPr>
            <a:xfrm>
              <a:off x="3886200" y="2290680"/>
              <a:ext cx="2209680" cy="1559160"/>
            </a:xfrm>
            <a:prstGeom prst="ellipse">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120200" y="2448000"/>
              <a:ext cx="1739520" cy="1238760"/>
            </a:xfrm>
            <a:prstGeom prst="ellipse">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 name=""/>
          <p:cNvSpPr/>
          <p:nvPr/>
        </p:nvSpPr>
        <p:spPr>
          <a:xfrm>
            <a:off x="4356000" y="2616120"/>
            <a:ext cx="1268640" cy="901800"/>
          </a:xfrm>
          <a:prstGeom prst="ellipse">
            <a:avLst/>
          </a:pr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4586400" y="2781360"/>
            <a:ext cx="807840" cy="571320"/>
          </a:xfrm>
          <a:prstGeom prst="ellipse">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PlaceHolder 1"/>
          <p:cNvSpPr>
            <a:spLocks noGrp="1"/>
          </p:cNvSpPr>
          <p:nvPr>
            <p:ph type="title"/>
          </p:nvPr>
        </p:nvSpPr>
        <p:spPr>
          <a:xfrm>
            <a:off x="1890720" y="114480"/>
            <a:ext cx="64008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 </a:t>
            </a:r>
            <a:br>
              <a:rPr sz="3200"/>
            </a:br>
            <a:r>
              <a:rPr b="1" lang="en-US" sz="3200" strike="noStrike" u="none">
                <a:solidFill>
                  <a:srgbClr val="000000"/>
                </a:solidFill>
                <a:effectLst/>
                <a:uFillTx/>
                <a:latin typeface="Arial"/>
              </a:rPr>
              <a:t>Communication Training</a:t>
            </a:r>
            <a:endParaRPr b="1" lang="en-US" sz="3200" strike="noStrike" u="none">
              <a:solidFill>
                <a:srgbClr val="000000"/>
              </a:solidFill>
              <a:effectLst/>
              <a:uFillTx/>
              <a:latin typeface="Arial"/>
            </a:endParaRPr>
          </a:p>
        </p:txBody>
      </p:sp>
      <p:sp>
        <p:nvSpPr>
          <p:cNvPr id="29" name=""/>
          <p:cNvSpPr/>
          <p:nvPr/>
        </p:nvSpPr>
        <p:spPr>
          <a:xfrm>
            <a:off x="4245120" y="2847960"/>
            <a:ext cx="1523880" cy="440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IMPROVED </a:t>
            </a:r>
            <a:endParaRPr b="0" lang="en-US" sz="900" strike="noStrike" u="none">
              <a:solidFill>
                <a:srgbClr val="000000"/>
              </a:solidFill>
              <a:effectLst/>
              <a:uFillTx/>
              <a:latin typeface="Times New Roman"/>
            </a:endParaRPr>
          </a:p>
          <a:p>
            <a:pPr algn="ct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COMMUNICATIONS</a:t>
            </a:r>
            <a:endParaRPr b="0" lang="en-US" sz="900" strike="noStrike" u="none">
              <a:solidFill>
                <a:srgbClr val="000000"/>
              </a:solidFill>
              <a:effectLst/>
              <a:uFillTx/>
              <a:latin typeface="Times New Roman"/>
            </a:endParaRPr>
          </a:p>
        </p:txBody>
      </p:sp>
      <p:sp>
        <p:nvSpPr>
          <p:cNvPr id="30" name=""/>
          <p:cNvSpPr/>
          <p:nvPr/>
        </p:nvSpPr>
        <p:spPr>
          <a:xfrm flipH="1">
            <a:off x="5257800" y="1943280"/>
            <a:ext cx="1295280" cy="8380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6781680" y="6553080"/>
            <a:ext cx="22100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 Pending Timely approval</a:t>
            </a:r>
            <a:endParaRPr b="0" lang="en-US" sz="1200" strike="noStrike" u="none">
              <a:solidFill>
                <a:srgbClr val="000000"/>
              </a:solidFill>
              <a:effectLst/>
              <a:uFillTx/>
              <a:latin typeface="Times New Roman"/>
            </a:endParaRPr>
          </a:p>
        </p:txBody>
      </p:sp>
      <p:sp>
        <p:nvSpPr>
          <p:cNvPr id="32" name=""/>
          <p:cNvSpPr/>
          <p:nvPr/>
        </p:nvSpPr>
        <p:spPr>
          <a:xfrm flipH="1" flipV="1">
            <a:off x="5257800" y="3352680"/>
            <a:ext cx="838080" cy="6098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flipV="1">
            <a:off x="3405240" y="3362400"/>
            <a:ext cx="1328760" cy="12412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3419640" y="1819440"/>
            <a:ext cx="1284120" cy="10094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6219720" y="1143000"/>
            <a:ext cx="2847960" cy="2586240"/>
          </a:xfrm>
          <a:prstGeom prst="bevel">
            <a:avLst>
              <a:gd name="adj" fmla="val 3829"/>
            </a:avLst>
          </a:prstGeom>
          <a:solidFill>
            <a:srgbClr val="ffdfbf"/>
          </a:solid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Impact &amp; Influence Course</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329 VP’s &amp; Above still elidible to attend by Q4/00 (Mandatory)*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 Currently enrolled 32%</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223 Still not enrolled 68%</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Enrollment status updates sent to EC members &amp; HR heads 3/14/00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London programs very low enrollment - 3/17/00 deadline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Participant cost reduced 10% to $2250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 classes scheduled for remaining Y2000</a:t>
            </a:r>
            <a:endParaRPr b="0" lang="en-US" sz="1000" strike="noStrike" u="none">
              <a:solidFill>
                <a:srgbClr val="000000"/>
              </a:solidFill>
              <a:effectLst/>
              <a:uFillTx/>
              <a:latin typeface="Times New Roman"/>
            </a:endParaRPr>
          </a:p>
        </p:txBody>
      </p:sp>
      <p:sp>
        <p:nvSpPr>
          <p:cNvPr id="36" name=""/>
          <p:cNvSpPr/>
          <p:nvPr/>
        </p:nvSpPr>
        <p:spPr>
          <a:xfrm>
            <a:off x="5359320" y="3942000"/>
            <a:ext cx="3708360" cy="2461680"/>
          </a:xfrm>
          <a:prstGeom prst="bevel">
            <a:avLst>
              <a:gd name="adj" fmla="val 4204"/>
            </a:avLst>
          </a:prstGeom>
          <a:solidFill>
            <a:srgbClr val="99ffff"/>
          </a:solid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On-line Basic Communication </a:t>
            </a:r>
            <a:endParaRPr b="0" lang="en-US" sz="14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Course</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Implement by 2Q/01*</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Two potential custom designers contacted Q1/00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Contacted IT to establish assigned POC Q1/00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Existing products identified &amp; reviewed by end of Q2/00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 design completed by 4Q/00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Testing &amp; system integration completed by 1Q/01</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$250K to develop  by 4Q/00  </a:t>
            </a:r>
            <a:endParaRPr b="0" lang="en-US" sz="1000" strike="noStrike" u="none">
              <a:solidFill>
                <a:srgbClr val="000000"/>
              </a:solidFill>
              <a:effectLst/>
              <a:uFillTx/>
              <a:latin typeface="Times New Roman"/>
            </a:endParaRPr>
          </a:p>
        </p:txBody>
      </p:sp>
      <p:sp>
        <p:nvSpPr>
          <p:cNvPr id="37" name=""/>
          <p:cNvSpPr/>
          <p:nvPr/>
        </p:nvSpPr>
        <p:spPr>
          <a:xfrm>
            <a:off x="1054080" y="4430520"/>
            <a:ext cx="4218120" cy="1970640"/>
          </a:xfrm>
          <a:prstGeom prst="bevel">
            <a:avLst>
              <a:gd name="adj" fmla="val 4565"/>
            </a:avLst>
          </a:prstGeom>
          <a:solidFill>
            <a:srgbClr val="bbe2ff"/>
          </a:solidFill>
          <a:ln w="0">
            <a:noFill/>
          </a:ln>
        </p:spPr>
        <p:style>
          <a:lnRef idx="0"/>
          <a:fillRef idx="0"/>
          <a:effectRef idx="0"/>
          <a:fontRef idx="minor"/>
        </p:style>
        <p:txBody>
          <a:bodyPr lIns="45720" rIns="4572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New Executive Communication</a:t>
            </a:r>
            <a:endParaRPr b="0" lang="en-US" sz="14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 Training Course</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Developed/Planned/Implemented by end of  Q3/00 or Q4/00*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Initial discussions on potential design are taking place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Design targeted for completion mid Q3/00</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Estimated Development costs reduced by 70% to $60K</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Estimated Implementation costs reduced by 30% to $1750 per person</a:t>
            </a:r>
            <a:endParaRPr b="0" lang="en-US" sz="1000" strike="noStrike" u="none">
              <a:solidFill>
                <a:srgbClr val="000000"/>
              </a:solidFill>
              <a:effectLst/>
              <a:uFillTx/>
              <a:latin typeface="Times New Roman"/>
            </a:endParaRPr>
          </a:p>
        </p:txBody>
      </p:sp>
      <p:sp>
        <p:nvSpPr>
          <p:cNvPr id="38" name=""/>
          <p:cNvSpPr/>
          <p:nvPr/>
        </p:nvSpPr>
        <p:spPr>
          <a:xfrm>
            <a:off x="1054080" y="1197000"/>
            <a:ext cx="2889360" cy="2652840"/>
          </a:xfrm>
          <a:prstGeom prst="verticalScroll">
            <a:avLst>
              <a:gd name="adj" fmla="val 12500"/>
            </a:avLst>
          </a:prstGeom>
          <a:solidFill>
            <a:srgbClr val="ffff95"/>
          </a:solidFill>
          <a:ln w="9360">
            <a:solidFill>
              <a:srgbClr val="000000"/>
            </a:solidFill>
            <a:miter/>
          </a:ln>
          <a:effectLst>
            <a:outerShdw dist="73964" dir="3536435"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1378080" y="1676520"/>
            <a:ext cx="2431800" cy="2162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Why</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ETC Results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 &amp; V Task Force Campaign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Top 10 companies goal- Fortune 500</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IC for + ROIC</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Support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Mandatory/Accountability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Cost Approval</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40" name=""/>
          <p:cNvSpPr/>
          <p:nvPr/>
        </p:nvSpPr>
        <p:spPr>
          <a:xfrm>
            <a:off x="1208160" y="13644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a:t>
            </a:r>
            <a:br>
              <a:rPr sz="3200"/>
            </a:br>
            <a:r>
              <a:rPr b="1" lang="en-US" sz="3200" strike="noStrike" u="none">
                <a:solidFill>
                  <a:srgbClr val="000000"/>
                </a:solidFill>
                <a:effectLst/>
                <a:uFillTx/>
                <a:latin typeface="Arial"/>
              </a:rPr>
              <a:t>Participation &amp; Dissent Sessions</a:t>
            </a:r>
            <a:endParaRPr b="0" lang="en-US" sz="3200" strike="noStrike" u="none">
              <a:solidFill>
                <a:srgbClr val="000000"/>
              </a:solidFill>
              <a:effectLst/>
              <a:uFillTx/>
              <a:latin typeface="Times New Roman"/>
            </a:endParaRPr>
          </a:p>
        </p:txBody>
      </p:sp>
      <p:sp>
        <p:nvSpPr>
          <p:cNvPr id="41" name=""/>
          <p:cNvSpPr/>
          <p:nvPr/>
        </p:nvSpPr>
        <p:spPr>
          <a:xfrm>
            <a:off x="1616040" y="1322280"/>
            <a:ext cx="6918480" cy="445968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10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Purpose</a:t>
            </a:r>
            <a:endParaRPr b="0" lang="en-US" sz="20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a non-bureaucratic vehicle for solving problems, addressing issues, and developing new opportunities</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Foster an environment where employees have ownership for decisions and express views in a challenging and passionate way</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Produce measurable performance improvement results</a:t>
            </a:r>
            <a:endParaRPr b="0" lang="en-US" sz="1800" strike="noStrike" u="none">
              <a:solidFill>
                <a:srgbClr val="000000"/>
              </a:solidFill>
              <a:effectLst/>
              <a:uFillTx/>
              <a:latin typeface="Times New Roman"/>
            </a:endParaRPr>
          </a:p>
          <a:p>
            <a:pPr marL="746280" indent="-351000">
              <a:lnSpc>
                <a:spcPct val="100000"/>
              </a:lnSpc>
              <a:spcBef>
                <a:spcPts val="4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“P&amp;D” Components</a:t>
            </a:r>
            <a:endParaRPr b="0" lang="en-US" sz="2000" strike="noStrike" u="none">
              <a:solidFill>
                <a:srgbClr val="000000"/>
              </a:solidFill>
              <a:effectLst/>
              <a:uFillTx/>
              <a:latin typeface="Times New Roman"/>
            </a:endParaRPr>
          </a:p>
          <a:p>
            <a:pPr lvl="1" marL="1085760" indent="-225360">
              <a:lnSpc>
                <a:spcPct val="10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Brief review of the Issue/Opportunity including common ground rules</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Creative thinking element focused on results NOT recommendations</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Deliberate challenge to established boundaries </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Systematic management &amp; follow-up</a:t>
            </a:r>
            <a:endParaRPr b="0" lang="en-US" sz="1800" strike="noStrike" u="none">
              <a:solidFill>
                <a:srgbClr val="000000"/>
              </a:solidFill>
              <a:effectLst/>
              <a:uFillTx/>
              <a:latin typeface="Times New Roman"/>
            </a:endParaRPr>
          </a:p>
        </p:txBody>
      </p:sp>
      <p:sp>
        <p:nvSpPr>
          <p:cNvPr id="42" name=""/>
          <p:cNvSpPr/>
          <p:nvPr/>
        </p:nvSpPr>
        <p:spPr>
          <a:xfrm>
            <a:off x="1414440" y="5850000"/>
            <a:ext cx="7364520" cy="860760"/>
          </a:xfrm>
          <a:prstGeom prst="bevel">
            <a:avLst>
              <a:gd name="adj" fmla="val 9125"/>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Participation &amp; Dissent combines results and cultural change in a process unique to Enron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43" name=""/>
          <p:cNvSpPr/>
          <p:nvPr/>
        </p:nvSpPr>
        <p:spPr>
          <a:xfrm>
            <a:off x="1208160" y="179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 </a:t>
            </a:r>
            <a:br>
              <a:rPr sz="3200"/>
            </a:br>
            <a:r>
              <a:rPr b="1" lang="en-US" sz="3200" strike="noStrike" u="none">
                <a:solidFill>
                  <a:srgbClr val="000000"/>
                </a:solidFill>
                <a:effectLst/>
                <a:uFillTx/>
                <a:latin typeface="Arial"/>
              </a:rPr>
              <a:t>Participation &amp; Dissent Sessions</a:t>
            </a:r>
            <a:endParaRPr b="0" lang="en-US" sz="3200" strike="noStrike" u="none">
              <a:solidFill>
                <a:srgbClr val="000000"/>
              </a:solidFill>
              <a:effectLst/>
              <a:uFillTx/>
              <a:latin typeface="Times New Roman"/>
            </a:endParaRPr>
          </a:p>
        </p:txBody>
      </p:sp>
      <p:sp>
        <p:nvSpPr>
          <p:cNvPr id="44"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
          <p:cNvSpPr/>
          <p:nvPr/>
        </p:nvSpPr>
        <p:spPr>
          <a:xfrm>
            <a:off x="1371600" y="1447920"/>
            <a:ext cx="7527960" cy="409644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00000"/>
              </a:lnSpc>
              <a:spcBef>
                <a:spcPts val="624"/>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Milestones</a:t>
            </a:r>
            <a:endParaRPr b="0" lang="en-US" sz="20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Identified consultant</a:t>
            </a:r>
            <a:endParaRPr b="0" lang="en-US" sz="18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Drafted common design features &amp; organization of P&amp;D Session</a:t>
            </a:r>
            <a:endParaRPr b="0" lang="en-US" sz="18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Conducted 1st P&amp;D pilot (HPL)</a:t>
            </a:r>
            <a:endParaRPr b="0" lang="en-US" sz="1800" strike="noStrike" u="none">
              <a:solidFill>
                <a:srgbClr val="000000"/>
              </a:solidFill>
              <a:effectLst/>
              <a:uFillTx/>
              <a:latin typeface="Times New Roman"/>
            </a:endParaRPr>
          </a:p>
          <a:p>
            <a:pPr lvl="2" marL="1139760" indent="-225360">
              <a:lnSpc>
                <a:spcPct val="100000"/>
              </a:lnSpc>
              <a:spcBef>
                <a:spcPts val="56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Great Results:  Process extracted all viewpoints/simulated frank exchange of ideas/crystallized issues for decision</a:t>
            </a:r>
            <a:endParaRPr b="0" lang="en-US" sz="1800" strike="noStrike" u="none">
              <a:solidFill>
                <a:srgbClr val="000000"/>
              </a:solidFill>
              <a:effectLst/>
              <a:uFillTx/>
              <a:latin typeface="Times New Roman"/>
            </a:endParaRPr>
          </a:p>
          <a:p>
            <a:pPr marL="289080" indent="-289080">
              <a:lnSpc>
                <a:spcPct val="100000"/>
              </a:lnSpc>
              <a:spcBef>
                <a:spcPts val="624"/>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Next Steps</a:t>
            </a:r>
            <a:endParaRPr b="0" lang="en-US" sz="20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Refine process and identify additional pilots &amp; assess - May 2000</a:t>
            </a:r>
            <a:endParaRPr b="0" lang="en-US" sz="18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Revise structure based on feedback</a:t>
            </a:r>
            <a:endParaRPr b="0" lang="en-US" sz="1800" strike="noStrike" u="none">
              <a:solidFill>
                <a:srgbClr val="000000"/>
              </a:solidFill>
              <a:effectLst/>
              <a:uFillTx/>
              <a:latin typeface="Times New Roman"/>
            </a:endParaRPr>
          </a:p>
          <a:p>
            <a:pPr lvl="1" marL="797040" indent="-2192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Roll out P&amp;D throughout the organization</a:t>
            </a:r>
            <a:endParaRPr b="0" lang="en-US" sz="1800" strike="noStrike" u="none">
              <a:solidFill>
                <a:srgbClr val="000000"/>
              </a:solidFill>
              <a:effectLst/>
              <a:uFillTx/>
              <a:latin typeface="Times New Roman"/>
            </a:endParaRPr>
          </a:p>
          <a:p>
            <a:pPr lvl="1" marL="797040" indent="-219240">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6" name=""/>
          <p:cNvSpPr/>
          <p:nvPr/>
        </p:nvSpPr>
        <p:spPr>
          <a:xfrm>
            <a:off x="2370240" y="5800680"/>
            <a:ext cx="5459400" cy="864360"/>
          </a:xfrm>
          <a:prstGeom prst="bevel">
            <a:avLst>
              <a:gd name="adj" fmla="val 9296"/>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Participation &amp; Dissent will be an industry leading and impacting process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47" name=""/>
          <p:cNvSpPr/>
          <p:nvPr/>
        </p:nvSpPr>
        <p:spPr>
          <a:xfrm>
            <a:off x="1208160" y="1936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 </a:t>
            </a:r>
            <a:br>
              <a:rPr sz="3200"/>
            </a:br>
            <a:r>
              <a:rPr b="1" lang="en-US" sz="3200" strike="noStrike" u="none">
                <a:solidFill>
                  <a:srgbClr val="000000"/>
                </a:solidFill>
                <a:effectLst/>
                <a:uFillTx/>
                <a:latin typeface="Arial"/>
              </a:rPr>
              <a:t>Communication Tools</a:t>
            </a:r>
            <a:endParaRPr b="0" lang="en-US" sz="3200" strike="noStrike" u="none">
              <a:solidFill>
                <a:srgbClr val="000000"/>
              </a:solidFill>
              <a:effectLst/>
              <a:uFillTx/>
              <a:latin typeface="Times New Roman"/>
            </a:endParaRPr>
          </a:p>
        </p:txBody>
      </p:sp>
      <p:sp>
        <p:nvSpPr>
          <p:cNvPr id="48"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 name=""/>
          <p:cNvSpPr/>
          <p:nvPr/>
        </p:nvSpPr>
        <p:spPr>
          <a:xfrm>
            <a:off x="1128600" y="1676520"/>
            <a:ext cx="7921800" cy="4461840"/>
          </a:xfrm>
          <a:prstGeom prst="rect">
            <a:avLst/>
          </a:prstGeom>
          <a:noFill/>
          <a:ln w="0">
            <a:noFill/>
          </a:ln>
        </p:spPr>
        <p:style>
          <a:lnRef idx="0"/>
          <a:fillRef idx="0"/>
          <a:effectRef idx="0"/>
          <a:fontRef idx="minor"/>
        </p:style>
        <p:txBody>
          <a:bodyPr lIns="90000" rIns="90000" tIns="46800" bIns="46800" anchor="t">
            <a:spAutoFit/>
          </a:bodyPr>
          <a:p>
            <a:pPr marL="679320" indent="-287280">
              <a:lnSpc>
                <a:spcPct val="100000"/>
              </a:lnSpc>
              <a:spcBef>
                <a:spcPts val="125"/>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Focus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Understand how Global companies communicate</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Bridge time zones, languages and cultures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Simplify and standardize Enron directories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Communicate availability and usage of Enron IT tools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Promote responsible use of e-mail</a:t>
            </a:r>
            <a:endParaRPr b="0" lang="en-US" sz="1800" strike="noStrike" u="none">
              <a:solidFill>
                <a:srgbClr val="000000"/>
              </a:solidFill>
              <a:effectLst/>
              <a:uFillTx/>
              <a:latin typeface="Times New Roman"/>
            </a:endParaRPr>
          </a:p>
          <a:p>
            <a:pPr marL="679320" indent="-287280">
              <a:lnSpc>
                <a:spcPct val="100000"/>
              </a:lnSpc>
              <a:spcBef>
                <a:spcPts val="125"/>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79320" indent="-287280">
              <a:lnSpc>
                <a:spcPct val="100000"/>
              </a:lnSpc>
              <a:spcBef>
                <a:spcPts val="125"/>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Initiatives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 best practice interviews with BP Amoco, Shell, IBM, GE, AT&amp;T, Nestle, Microsoft, ABB and Honda</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Drive the delivery of a standardized, easy to use web-based Enron directory with target completion of September 30, 2000</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Enhance users’ knowledge of tools currently available</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Refine current e-mail use policy and issue an</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updated policy statement and behavior criteria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50" name=""/>
          <p:cNvSpPr/>
          <p:nvPr/>
        </p:nvSpPr>
        <p:spPr>
          <a:xfrm>
            <a:off x="1208160" y="1936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a:t>
            </a:r>
            <a:br>
              <a:rPr sz="3200"/>
            </a:br>
            <a:r>
              <a:rPr b="1" lang="en-US" sz="3200" strike="noStrike" u="none">
                <a:solidFill>
                  <a:srgbClr val="000000"/>
                </a:solidFill>
                <a:effectLst/>
                <a:uFillTx/>
                <a:latin typeface="Arial"/>
              </a:rPr>
              <a:t>Internal Communication Campaign</a:t>
            </a:r>
            <a:endParaRPr b="0" lang="en-US" sz="3200" strike="noStrike" u="none">
              <a:solidFill>
                <a:srgbClr val="000000"/>
              </a:solidFill>
              <a:effectLst/>
              <a:uFillTx/>
              <a:latin typeface="Times New Roman"/>
            </a:endParaRPr>
          </a:p>
        </p:txBody>
      </p:sp>
      <p:sp>
        <p:nvSpPr>
          <p:cNvPr id="51" name=""/>
          <p:cNvSpPr/>
          <p:nvPr/>
        </p:nvSpPr>
        <p:spPr>
          <a:xfrm>
            <a:off x="1515960" y="1933560"/>
            <a:ext cx="7158240" cy="326988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9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Purpose</a:t>
            </a:r>
            <a:endParaRPr b="0" lang="en-US" sz="20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 messages that reinforce Enron’s commitment to Communication and Diversity along with all of our Values </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an internal communications campaign that is thought provoking, inspirational, and flexible</a:t>
            </a:r>
            <a:endParaRPr b="0" lang="en-US" sz="1800" strike="noStrike" u="none">
              <a:solidFill>
                <a:srgbClr val="000000"/>
              </a:solidFill>
              <a:effectLst/>
              <a:uFillTx/>
              <a:latin typeface="Times New Roman"/>
            </a:endParaRPr>
          </a:p>
          <a:p>
            <a:pPr lvl="1" marL="1085760" indent="-225360">
              <a:lnSpc>
                <a:spcPct val="90000"/>
              </a:lnSpc>
              <a:spcBef>
                <a:spcPts val="3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6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Frequency</a:t>
            </a:r>
            <a:endParaRPr b="0" lang="en-US" sz="20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Distribute messages to all employees on a global basis </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Rotate messages to optimize creative content, keeping it fresh and cost effective</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Begin program in mid-April through December</a:t>
            </a:r>
            <a:endParaRPr b="0" lang="en-US" sz="1800" strike="noStrike" u="none">
              <a:solidFill>
                <a:srgbClr val="000000"/>
              </a:solidFill>
              <a:effectLst/>
              <a:uFillTx/>
              <a:latin typeface="Times New Roman"/>
            </a:endParaRPr>
          </a:p>
        </p:txBody>
      </p:sp>
      <p:sp>
        <p:nvSpPr>
          <p:cNvPr id="52" name=""/>
          <p:cNvSpPr/>
          <p:nvPr/>
        </p:nvSpPr>
        <p:spPr>
          <a:xfrm>
            <a:off x="2314440" y="5638680"/>
            <a:ext cx="5562720" cy="860760"/>
          </a:xfrm>
          <a:prstGeom prst="bevel">
            <a:avLst>
              <a:gd name="adj" fmla="val 9125"/>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Messaging centers on the importance of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Communication and Diversity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53" name=""/>
          <p:cNvSpPr/>
          <p:nvPr/>
        </p:nvSpPr>
        <p:spPr>
          <a:xfrm>
            <a:off x="1208160" y="241920"/>
            <a:ext cx="7772400" cy="5817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Diversity </a:t>
            </a:r>
            <a:endParaRPr b="0" lang="en-US" sz="3200" strike="noStrike" u="none">
              <a:solidFill>
                <a:srgbClr val="000000"/>
              </a:solidFill>
              <a:effectLst/>
              <a:uFillTx/>
              <a:latin typeface="Times New Roman"/>
            </a:endParaRPr>
          </a:p>
        </p:txBody>
      </p:sp>
      <p:sp>
        <p:nvSpPr>
          <p:cNvPr id="54" name=""/>
          <p:cNvSpPr/>
          <p:nvPr/>
        </p:nvSpPr>
        <p:spPr>
          <a:xfrm>
            <a:off x="1515960" y="1600200"/>
            <a:ext cx="7158240" cy="298152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90000"/>
              </a:lnSpc>
              <a:spcBef>
                <a:spcPts val="14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746280" indent="-351000">
              <a:lnSpc>
                <a:spcPct val="8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Process</a:t>
            </a:r>
            <a:endParaRPr b="0" lang="en-US" sz="2000" strike="noStrike" u="none">
              <a:solidFill>
                <a:srgbClr val="000000"/>
              </a:solidFill>
              <a:effectLst/>
              <a:uFillTx/>
              <a:latin typeface="Times New Roman"/>
            </a:endParaRPr>
          </a:p>
          <a:p>
            <a:pPr lvl="1" marL="1085760" indent="-225360">
              <a:lnSpc>
                <a:spcPct val="80000"/>
              </a:lnSpc>
              <a:spcBef>
                <a:spcPts val="624"/>
              </a:spcBef>
              <a:buClr>
                <a:srgbClr val="000000"/>
              </a:buClr>
              <a:buSzPct val="8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Formed a team of senior managers to redefine Diversity at Enron</a:t>
            </a:r>
            <a:endParaRPr b="0" lang="en-US" sz="2000" strike="noStrike" u="none">
              <a:solidFill>
                <a:srgbClr val="000000"/>
              </a:solidFill>
              <a:effectLst/>
              <a:uFillTx/>
              <a:latin typeface="Times New Roman"/>
            </a:endParaRPr>
          </a:p>
          <a:p>
            <a:pPr lvl="1" marL="1085760" indent="-225360">
              <a:lnSpc>
                <a:spcPct val="80000"/>
              </a:lnSpc>
              <a:spcBef>
                <a:spcPts val="2001"/>
              </a:spcBef>
              <a:buClr>
                <a:srgbClr val="000000"/>
              </a:buClr>
              <a:buSzPct val="8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Developed a new Diversity strategy and metric</a:t>
            </a:r>
            <a:endParaRPr b="0" lang="en-US" sz="2000" strike="noStrike" u="none">
              <a:solidFill>
                <a:srgbClr val="000000"/>
              </a:solidFill>
              <a:effectLst/>
              <a:uFillTx/>
              <a:latin typeface="Times New Roman"/>
            </a:endParaRPr>
          </a:p>
          <a:p>
            <a:pPr marL="746280" indent="-351000">
              <a:lnSpc>
                <a:spcPct val="8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Next Steps</a:t>
            </a:r>
            <a:endParaRPr b="0" lang="en-US" sz="2000" strike="noStrike" u="none">
              <a:solidFill>
                <a:srgbClr val="000000"/>
              </a:solidFill>
              <a:effectLst/>
              <a:uFillTx/>
              <a:latin typeface="Times New Roman"/>
            </a:endParaRPr>
          </a:p>
          <a:p>
            <a:pPr lvl="1" marL="1085760" indent="-225360">
              <a:lnSpc>
                <a:spcPct val="9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Roll Diversity initiative back into Vision and Values Task Force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5295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1999-10-26T20:05:34Z</dcterms:created>
  <dc:creator>DMB&amp;B</dc:creator>
  <dc:description/>
  <dc:language>en-US</dc:language>
  <cp:lastModifiedBy>gtaylor</cp:lastModifiedBy>
  <cp:lastPrinted>2000-03-29T21:27:11Z</cp:lastPrinted>
  <dcterms:modified xsi:type="dcterms:W3CDTF">2000-04-13T17:00:04Z</dcterms:modified>
  <cp:revision>112</cp:revision>
  <dc:subject/>
  <dc:title>No Slide Title</dc:title>
</cp:coreProperties>
</file>