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6.xml.rels" ContentType="application/vnd.openxmlformats-package.relationships+xml"/>
  <Override PartName="/ppt/notesSlides/_rels/notesSlide4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0" y="0"/>
            <a:ext cx="6858000" cy="9237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sldImg"/>
          </p:nvPr>
        </p:nvSpPr>
        <p:spPr>
          <a:xfrm>
            <a:off x="1119600" y="702000"/>
            <a:ext cx="4618080" cy="3463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4387680"/>
            <a:ext cx="5486040" cy="415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ldImg"/>
          </p:nvPr>
        </p:nvSpPr>
        <p:spPr>
          <a:xfrm>
            <a:off x="1120680" y="69228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914400" y="4385880"/>
            <a:ext cx="5029200" cy="41576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 29, price cap reduction to $500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7, price cap reduction to $250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ldImg"/>
          </p:nvPr>
        </p:nvSpPr>
        <p:spPr>
          <a:xfrm>
            <a:off x="1120680" y="69228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914400" y="4385880"/>
            <a:ext cx="5029200" cy="41576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 2000 Peak Demand was 43,447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 1999 Peak Demand was 45,574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ldImg"/>
          </p:nvPr>
        </p:nvSpPr>
        <p:spPr>
          <a:xfrm>
            <a:off x="1120680" y="69228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914400" y="4385880"/>
            <a:ext cx="5029200" cy="41576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approved, nearly 3,000 under active construction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ldImg"/>
          </p:nvPr>
        </p:nvSpPr>
        <p:spPr>
          <a:xfrm>
            <a:off x="1120680" y="692280"/>
            <a:ext cx="4618080" cy="3463920"/>
          </a:xfrm>
          <a:prstGeom prst="rect">
            <a:avLst/>
          </a:prstGeom>
          <a:ln w="0">
            <a:noFill/>
          </a:ln>
        </p:spPr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914400" y="4385880"/>
            <a:ext cx="5029200" cy="415764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Variable Rate Mortgage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E81926-7663-493A-88E5-0B1E9F840F0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9508B5-F7FF-46AC-81D3-1593D8BCB22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B8FBDC-3160-43A1-9E23-EAC32CE0D98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38FF1A-B0F9-4A8E-9E6E-01EAF92DAFF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3C56348-FB41-45A2-8AC7-ACE839DA878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67600" y="5761080"/>
          <a:ext cx="1067040" cy="109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67600" y="5761080"/>
                    <a:ext cx="1067040" cy="10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8377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Was it the Market Conditions </a:t>
            </a:r>
            <a:br>
              <a:rPr sz="28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Structure?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1295280" y="312372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marL="343080" indent="-34308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2000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Electricity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Mona Petrochko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86000" y="4876920"/>
            <a:ext cx="4572000" cy="145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of Vermont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Service Board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Docket 6330, Educational Conference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24 &amp; 25,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Caps vs. Energy Costs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" name=""/>
          <p:cNvGraphicFramePr/>
          <p:nvPr/>
        </p:nvGraphicFramePr>
        <p:xfrm>
          <a:off x="914400" y="1828800"/>
          <a:ext cx="7315200" cy="4800600"/>
        </p:xfrm>
        <a:graphic>
          <a:graphicData uri="http://schemas.openxmlformats.org/drawingml/2006/table">
            <a:tbl>
              <a:tblPr/>
              <a:tblGrid>
                <a:gridCol w="2438280"/>
                <a:gridCol w="2438640"/>
                <a:gridCol w="2438280"/>
              </a:tblGrid>
              <a:tr h="1879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Price Cap ($/MW)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Total Energy Costs ($/MWh)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30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Times New Roman"/>
                        </a:rPr>
                        <a:t>May 2000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$750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$61.22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30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June 2000*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$750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$166.96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30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July 2000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$500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$117.77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30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August 2000**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$250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$180.07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495FA2-9CB0-444A-8278-6BB50D65F5E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Legislative Activity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 265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Caps generation rates in San Diego at 6.5 cents/kWh through 2002 for residential, small commercial (under 100 kW), hospitals, schools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Allows larger customers to opt-in to a 6.5 cent/kWh rate with an annual true 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Requires reasonableness review of SDG&amp;E’s purchases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A0B71B-FBFA-49BC-95E7-A7EEB9127694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Legislative Activity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 970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Expedited siting bill for non-permanent facilities and small projects that can be on-line by August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Created Green Team, state and federal agencies to identify barriers to permitting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be addressed in 2001 session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6E60B4-ECA9-4E15-9C52-FAD343806F95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Current Fallout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Numerous investigations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Allegations of market power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Calls for disgorging profits from generators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Calls for lower/cost-based wholesale market price caps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Calls for wholesale market reforms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Very little attention paid to retail issue.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0B7375-A1CF-443B-B64E-14E032880BA7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Findings To Date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Cal PX Compliance Unit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(9/29/00)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“However, analysis of which categories of Participants,…were setting prices in CalPX markets shows no consistent pattern by individual participant or Participant category.”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Similar conclusion reached by ISO MSC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482B7A-8971-4219-8518-4AEE44DC8729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Needs Solutions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 more accurate demand scheduling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Encourage more forward contracting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ex-ante reasonableness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Expedite Siting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retail market and demand response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More information publicly available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caps are not the answer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E5DECB-1111-4089-9B63-8E51D9C1ED3D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Markets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participation 2%, load participation 15%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service equated to wholesale service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Prohibition on cost-shifting, unbundling, during transition period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Role of utility ill-defined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definition of default service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Little customer awareness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E6A5BE-EA0F-44B1-B213-515B563F4EF6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Retail Solutions</a:t>
            </a:r>
            <a:br>
              <a:rPr sz="44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short-term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a more stable price for residential and small commercial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contracting by UDCs for supply.  Need to define term and customer migration.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POLR for larger customers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Explore competitive default provider w/in 3-5 years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7038C5-04B0-4CEB-A221-96BD3225F6AF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Practical Compromise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 makers wary of having all consumers participate immediately in the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interim rate stability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Clarity of utility obligation to customers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Minimizes future stranded cost claims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confidence in retail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72C959-5ADE-4629-943D-AC0EE3D6A9D7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Role in California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Developer of new generation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Respond to ISO’s load curtailment program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Respond to ISO’s RFB summer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retail service at a discount to 1997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fixed energy proposals to 3 UDCs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4CE1770-90CE-417A-8A61-7793C0BE5E00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Conditions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demand growth 5% 98-99, 99-00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generation lagging demand growth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Doubling of natural gas prices (El Paso)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in cost for air emissions offset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Hot temperature, high demand west-wide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Decreased imports from north &amp; southwest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 demand response (600/2700 MW)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DA39BC-69EE-465B-84A7-0445F3A13C3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Summer Supply/Demand Balance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685800" y="1905120"/>
          <a:ext cx="7696080" cy="3886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05120"/>
                    <a:ext cx="7696080" cy="388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762120" y="5715000"/>
            <a:ext cx="70866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Menlo Energy Economics, “An Assessment of California’s Restructured Electricity Market: Summer 2000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Beyond,” August 30, 2000.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93C0C7-8990-48AE-A9F9-701CC7100F2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440" y="380880"/>
            <a:ext cx="762012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New Generation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2286000" y="1523880"/>
          <a:ext cx="4191120" cy="5058000"/>
        </p:xfrm>
        <a:graphic>
          <a:graphicData uri="http://schemas.openxmlformats.org/drawingml/2006/table">
            <a:tbl>
              <a:tblPr/>
              <a:tblGrid>
                <a:gridCol w="2095560"/>
                <a:gridCol w="2095560"/>
              </a:tblGrid>
              <a:tr h="10368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AFC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Status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MW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99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Approved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3,643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99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Filed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7,396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99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Expected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3,800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Small Exception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99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98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14,938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E86892-ACB3-44B1-8833-AF003D4194C1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Consumption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is now summer peak gas consumption state due to electricity generation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CA’s surplus pipeline capacity is disappearing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Concerns are being raised about lack of generation diversity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Concerns about consumer reaction to gas prices in winter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56D081-8ACA-4741-B34C-02A23E868B6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Design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Power Exchange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Mandatory buy/sell through PX -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transparency, real-time response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Rate freeze at 1996 levels through 3/02, earlier if CTCs recovered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Headroom pays down stranded cost-value deferred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Mandatory 10% reduction res &amp; sm cmml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8497EA-BA11-4344-96E1-A388B1B94C7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Design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Heavy reliance on spot markets/limited forward contracting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 price is set by marginal unit dispatched, single price auction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 Day-ahead, hour-ahead, block-forward (limit)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 conducts A/S auction, real-time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SDG&amp;E flow-through of wholesale price to retail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 development of a retail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E2260A-2075-4AC7-A786-20EFBE83C97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Went Wrong?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200-300% increase in customer bills in San Diego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6/14/00-30% load in ISO real-time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 threatened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only 100 MW blackout, voltage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Governor issued executive orders-very political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Flurry of regulatory, legislative and ISO/PX Governing Board activity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+$2 Billion revenue short-fall each for SCE and PG&amp;E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6EDDC0-A4B8-46A5-A0E9-A0E130AC9BB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 Emergencies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Stage 1 Emergency:  Reserve less than 7%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1999:  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2000: 32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Stage 2 Emergency:  Reserve less than 5%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1999: 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2000: 17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Stage 3 Emergency: None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17C517-3623-48E7-83C6-0C491F146268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1998-04-17T19:56:16Z</dcterms:created>
  <dc:creator>ees</dc:creator>
  <dc:description/>
  <dc:language>en-US</dc:language>
  <cp:lastModifiedBy>mpetroch</cp:lastModifiedBy>
  <dcterms:modified xsi:type="dcterms:W3CDTF">2000-10-20T22:57:08Z</dcterms:modified>
  <cp:revision>4</cp:revision>
  <dc:subject/>
  <dc:title>No Slide Title</dc:title>
</cp:coreProperties>
</file>