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419B28-EBC8-409D-9641-06972755ED1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332FC9D-47E8-4BF8-AED7-C25E52DB91F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Natural Gas Company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Volumetric Rates Project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Status Report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21,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447920" y="2437920"/>
            <a:ext cx="6248160" cy="4038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3360" indent="-6336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Question: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“Would a pure volumetric rate design yield benefits to Northern and its customers?”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Develop a volumetric rate proposal that customers and   regulators will  perceive as innovative and a valuable addition to Northern’s current range of services.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3360" indent="-6336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Obtain at least an incremental $5 million in revenue based on the addition of the new service.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B75BBE-D216-4E92-8F55-DBD135728FF9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Margin Upside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Available Under Volumetric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Design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447920" y="1828800"/>
            <a:ext cx="624816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“Secondary Market” on Northern was about 700 BCF for year ended 10-99 (capacity release volumes, gray market, TI and short-term TFX).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margin on that 700 Bcf was about 5.5 cents.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Assuming margin flexibility on 50% of that market, margin would need to increase to 9 cents to cover a $5 mm NNG revenue bump and $5 mm increased value for customers.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1CCADB-6676-4B62-B9C9-F249499E883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Volumetric Rates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447920" y="838080"/>
            <a:ext cx="624816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Volumetric Rates will be developed for individual  customers based on actual current rates, release and gray market revenues, and historical load factors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Natural Gas Company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Volumetric Rates  1/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Field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Winter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Summer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Winter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Summer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MIDAM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$0.43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$0.25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$0.07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$0.74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MGO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$0.52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$0.37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$0.38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$17.99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NICOR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$0.32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$0.17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$0.28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2/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1/  Rates are based on 2000 Plan revenue and volumes; less customer capacity  release credits for 11/98-10/99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2/  $0.5 MM demand revenue but no volumes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DB3D1D-02DE-42CD-A1A2-2660ECE0B2F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Issues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Addressed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838080" y="1066320"/>
            <a:ext cx="746784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“Critical Mass”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which customers we need to convert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Figure out how to persuade key customers to convert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we lock in critical mass of conversions before we file at FERC?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Calculate Probable margin Impact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Develop Rules to Prevent “gaming”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Minimum load factor requirement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Usage limitations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lock in a minimum revenue stream for field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Rate Schedule SF-V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Negotiated Rates vs. Discounted 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Design of customer specific 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Preserve current discounts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Reflect release and gray market revenue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“Sweetener”  (impact of state PBR and other state issues)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 TF-V Customers Would continue to Have Access to Secondary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8.  Hedging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Does Northern need to hedge?  Costs?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 current customers need to hedge?  Costs?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62211B-983B-40B8-9AB3-33A5B58153E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Strategy: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38080" y="1066320"/>
            <a:ext cx="746784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 Our “Pitch”: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total cost of transportation, assuming normal weather.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 warm winter, additional cost savings possible.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 cold winter, payments to Northern increase, but customer is “self hedging.”   Alternately, customer can buy commercial hedge products.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TF-V service allows customer to elect to stop subsidizing secondary market, but still have access to it.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will structure each customer’s specific “deal” to preserve current benefits under PBR or other state rate programs.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 Problems to be solved: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LDC’s will fear loss of upside under state P.B.R. or capacity release credit mechanisms.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Loss of gray market revenue upside.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Loss of flexibility if volumetric rates require rigid usage restrictions (particularly, resistance to commit to field area usage).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Concerns about competitive dislocations of one LDCs vs. one another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Fear of the unknown.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E17F25-40A4-4231-B23E-6D225307FBE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Strategy: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46784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 Our “Pitch”: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Innovative expansion of existing service offerings.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Opportunity for increased voluntary seasonality.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Completely optional; no customer is forced to use.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customers retain access to secondary market.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Cost-based rates since derived from existing rates.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TF-V service generically available to all;  no discrimination.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Shifts risk to pipeline which will be in a better position to aggregate risk and lay off externally or absorb internally.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 Problems to be solved: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Marketers, producers and industrials will allege adverse impact on secondary market.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departure from SFV.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DC706B-B41D-4797-908F-7B82470E714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Timetable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46784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Begin negotiations with customers as soon as possible.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FERC filing and prepare to file when “critical mass” of customers have agreed to support.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1, 2000 implementation requires FERC filing by April 1, 2000 (assuming six month FERC notice and suspension period).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08C09B-9566-4FAD-939F-762B25D10FD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1999-12-17T17:48:35Z</dcterms:created>
  <dc:creator>Enron</dc:creator>
  <dc:description/>
  <dc:language>en-US</dc:language>
  <cp:lastModifiedBy>Enron</cp:lastModifiedBy>
  <cp:lastPrinted>1999-12-20T20:02:51Z</cp:lastPrinted>
  <dcterms:modified xsi:type="dcterms:W3CDTF">1999-12-20T20:02:53Z</dcterms:modified>
  <cp:revision>17</cp:revision>
  <dc:subject/>
  <dc:title>Northern Natural Gas Company Volumetric Rates Project Status Report December 21, 1999</dc:title>
</cp:coreProperties>
</file>