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AABA7E5C-5FF1-4E07-9521-0FC8A3778E0E}"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09E71418-3DFF-4322-A768-6CE8E91DA353}"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B77D1604-D973-4473-A8C2-5CBC6D347653}"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9"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A22C6336-B476-4CFE-8D2E-29FB365EB93D}"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1B52BDA-867E-4558-AD89-6A594CC712B8}"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Tax Issues Arising from International Bandwidth Trades</a:t>
            </a:r>
            <a:endParaRPr b="0" lang="en-US" sz="4400" strike="noStrike" u="none">
              <a:solidFill>
                <a:srgbClr val="000000"/>
              </a:solidFill>
              <a:effectLst/>
              <a:uFillTx/>
              <a:latin typeface="Times New Roman"/>
            </a:endParaRPr>
          </a:p>
        </p:txBody>
      </p:sp>
      <p:sp>
        <p:nvSpPr>
          <p:cNvPr id="11" name="PlaceHolder 2"/>
          <p:cNvSpPr>
            <a:spLocks noGrp="1"/>
          </p:cNvSpPr>
          <p:nvPr>
            <p:ph type="subTitle"/>
          </p:nvPr>
        </p:nvSpPr>
        <p:spPr>
          <a:xfrm>
            <a:off x="1371600" y="3886200"/>
            <a:ext cx="6400800" cy="1752480"/>
          </a:xfrm>
          <a:prstGeom prst="rect">
            <a:avLst/>
          </a:prstGeom>
          <a:noFill/>
          <a:ln w="0">
            <a:noFill/>
          </a:ln>
        </p:spPr>
        <p:txBody>
          <a:bodyPr lIns="90000" rIns="90000" tIns="46800" bIns="46800" anchor="t">
            <a:no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Vancouver Regulatory Offsite</a:t>
            </a:r>
            <a:endParaRPr b="0" lang="en-US" sz="3200" strike="noStrike" u="none">
              <a:solidFill>
                <a:srgbClr val="000000"/>
              </a:solidFill>
              <a:effectLst/>
              <a:uFillTx/>
              <a:latin typeface="Times New Roman"/>
            </a:endParaRPr>
          </a:p>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October 16, 2000</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1" name=""/>
          <p:cNvSpPr/>
          <p:nvPr/>
        </p:nvSpPr>
        <p:spPr>
          <a:xfrm>
            <a:off x="7162920" y="2743200"/>
            <a:ext cx="1218960" cy="106668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2" name="PlaceHolder 1"/>
          <p:cNvSpPr>
            <a:spLocks noGrp="1"/>
          </p:cNvSpPr>
          <p:nvPr>
            <p:ph type="title"/>
          </p:nvPr>
        </p:nvSpPr>
        <p:spPr>
          <a:xfrm>
            <a:off x="0" y="152280"/>
            <a:ext cx="9144000" cy="9907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Avoid Double Taxation:  </a:t>
            </a:r>
            <a:br>
              <a:rPr sz="4400"/>
            </a:br>
            <a:r>
              <a:rPr b="0" lang="en-US" sz="4400" strike="noStrike" u="none">
                <a:solidFill>
                  <a:srgbClr val="000000"/>
                </a:solidFill>
                <a:effectLst/>
                <a:uFillTx/>
                <a:latin typeface="Times New Roman"/>
              </a:rPr>
              <a:t>Defining and Limiting Tax Presence</a:t>
            </a:r>
            <a:endParaRPr b="0" lang="en-US" sz="4400" strike="noStrike" u="none">
              <a:solidFill>
                <a:srgbClr val="000000"/>
              </a:solidFill>
              <a:effectLst/>
              <a:uFillTx/>
              <a:latin typeface="Times New Roman"/>
            </a:endParaRPr>
          </a:p>
        </p:txBody>
      </p:sp>
      <p:sp>
        <p:nvSpPr>
          <p:cNvPr id="133" name=""/>
          <p:cNvSpPr/>
          <p:nvPr/>
        </p:nvSpPr>
        <p:spPr>
          <a:xfrm>
            <a:off x="1447920" y="1371600"/>
            <a:ext cx="1295280" cy="762120"/>
          </a:xfrm>
          <a:prstGeom prst="rect">
            <a:avLst/>
          </a:prstGeom>
          <a:noFill/>
          <a:ln w="57240">
            <a:solidFill>
              <a:srgbClr val="3333cc"/>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4" name=""/>
          <p:cNvSpPr/>
          <p:nvPr/>
        </p:nvSpPr>
        <p:spPr>
          <a:xfrm>
            <a:off x="533520" y="3886200"/>
            <a:ext cx="1295280" cy="762120"/>
          </a:xfrm>
          <a:prstGeom prst="rect">
            <a:avLst/>
          </a:prstGeom>
          <a:no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5" name=""/>
          <p:cNvSpPr/>
          <p:nvPr/>
        </p:nvSpPr>
        <p:spPr>
          <a:xfrm>
            <a:off x="7620120" y="3886200"/>
            <a:ext cx="1295280" cy="762120"/>
          </a:xfrm>
          <a:prstGeom prst="rect">
            <a:avLst/>
          </a:prstGeom>
          <a:noFill/>
          <a:ln w="57240">
            <a:solidFill>
              <a:srgbClr val="00cc99"/>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6" name=""/>
          <p:cNvSpPr/>
          <p:nvPr/>
        </p:nvSpPr>
        <p:spPr>
          <a:xfrm>
            <a:off x="5791320" y="2133720"/>
            <a:ext cx="1295280" cy="761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7" name=""/>
          <p:cNvSpPr/>
          <p:nvPr/>
        </p:nvSpPr>
        <p:spPr>
          <a:xfrm flipV="1">
            <a:off x="990720" y="2209320"/>
            <a:ext cx="838080" cy="160020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8" name=""/>
          <p:cNvSpPr/>
          <p:nvPr/>
        </p:nvSpPr>
        <p:spPr>
          <a:xfrm>
            <a:off x="461520" y="4038480"/>
            <a:ext cx="144684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Major Carrier</a:t>
            </a:r>
            <a:endParaRPr b="0" lang="en-US" sz="1600" strike="noStrike" u="none">
              <a:solidFill>
                <a:srgbClr val="000000"/>
              </a:solidFill>
              <a:effectLst/>
              <a:uFillTx/>
              <a:latin typeface="Times New Roman"/>
            </a:endParaRPr>
          </a:p>
        </p:txBody>
      </p:sp>
      <p:sp>
        <p:nvSpPr>
          <p:cNvPr id="139" name=""/>
          <p:cNvSpPr/>
          <p:nvPr/>
        </p:nvSpPr>
        <p:spPr>
          <a:xfrm>
            <a:off x="1448280" y="1523880"/>
            <a:ext cx="122616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3300"/>
                </a:solidFill>
                <a:effectLst/>
                <a:uFillTx/>
                <a:latin typeface="Times New Roman"/>
              </a:rPr>
              <a:t>Trading Desk</a:t>
            </a:r>
            <a:endParaRPr b="0" lang="en-US" sz="1400" strike="noStrike" u="none">
              <a:solidFill>
                <a:srgbClr val="000000"/>
              </a:solidFill>
              <a:effectLst/>
              <a:uFillTx/>
              <a:latin typeface="Times New Roman"/>
            </a:endParaRPr>
          </a:p>
        </p:txBody>
      </p:sp>
      <p:sp>
        <p:nvSpPr>
          <p:cNvPr id="140" name=""/>
          <p:cNvSpPr/>
          <p:nvPr/>
        </p:nvSpPr>
        <p:spPr>
          <a:xfrm>
            <a:off x="2895480" y="1752480"/>
            <a:ext cx="2819520" cy="83844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1" name=""/>
          <p:cNvSpPr/>
          <p:nvPr/>
        </p:nvSpPr>
        <p:spPr>
          <a:xfrm>
            <a:off x="5867280" y="2133720"/>
            <a:ext cx="1219320" cy="5209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Bandwidth Consumer</a:t>
            </a:r>
            <a:endParaRPr b="0" lang="en-US" sz="1400" strike="noStrike" u="none">
              <a:solidFill>
                <a:srgbClr val="000000"/>
              </a:solidFill>
              <a:effectLst/>
              <a:uFillTx/>
              <a:latin typeface="Times New Roman"/>
            </a:endParaRPr>
          </a:p>
        </p:txBody>
      </p:sp>
      <p:sp>
        <p:nvSpPr>
          <p:cNvPr id="142" name=""/>
          <p:cNvSpPr/>
          <p:nvPr/>
        </p:nvSpPr>
        <p:spPr>
          <a:xfrm>
            <a:off x="763920" y="4419720"/>
            <a:ext cx="8200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B</a:t>
            </a:r>
            <a:endParaRPr b="0" lang="en-US" sz="1200" strike="noStrike" u="none">
              <a:solidFill>
                <a:srgbClr val="000000"/>
              </a:solidFill>
              <a:effectLst/>
              <a:uFillTx/>
              <a:latin typeface="Times New Roman"/>
            </a:endParaRPr>
          </a:p>
        </p:txBody>
      </p:sp>
      <p:sp>
        <p:nvSpPr>
          <p:cNvPr id="143" name=""/>
          <p:cNvSpPr/>
          <p:nvPr/>
        </p:nvSpPr>
        <p:spPr>
          <a:xfrm>
            <a:off x="6021360" y="2590920"/>
            <a:ext cx="8283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D</a:t>
            </a:r>
            <a:endParaRPr b="0" lang="en-US" sz="1200" strike="noStrike" u="none">
              <a:solidFill>
                <a:srgbClr val="000000"/>
              </a:solidFill>
              <a:effectLst/>
              <a:uFillTx/>
              <a:latin typeface="Times New Roman"/>
            </a:endParaRPr>
          </a:p>
        </p:txBody>
      </p:sp>
      <p:sp>
        <p:nvSpPr>
          <p:cNvPr id="144" name=""/>
          <p:cNvSpPr/>
          <p:nvPr/>
        </p:nvSpPr>
        <p:spPr>
          <a:xfrm>
            <a:off x="1906560" y="1828800"/>
            <a:ext cx="8283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A</a:t>
            </a:r>
            <a:endParaRPr b="0" lang="en-US" sz="1200" strike="noStrike" u="none">
              <a:solidFill>
                <a:srgbClr val="000000"/>
              </a:solidFill>
              <a:effectLst/>
              <a:uFillTx/>
              <a:latin typeface="Times New Roman"/>
            </a:endParaRPr>
          </a:p>
        </p:txBody>
      </p:sp>
      <p:sp>
        <p:nvSpPr>
          <p:cNvPr id="145" name=""/>
          <p:cNvSpPr/>
          <p:nvPr/>
        </p:nvSpPr>
        <p:spPr>
          <a:xfrm>
            <a:off x="4806720" y="4038480"/>
            <a:ext cx="800280" cy="307440"/>
          </a:xfrm>
          <a:prstGeom prst="rect">
            <a:avLst/>
          </a:prstGeom>
          <a:solidFill>
            <a:srgbClr val="ffff00"/>
          </a:solidFill>
          <a:ln w="9360">
            <a:solidFill>
              <a:srgbClr val="ffff00"/>
            </a:solidFill>
            <a:miter/>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rPr>
              <a:t>EBS LE</a:t>
            </a:r>
            <a:endParaRPr b="0" lang="en-US" sz="1400" strike="noStrike" u="none">
              <a:solidFill>
                <a:srgbClr val="000000"/>
              </a:solidFill>
              <a:effectLst/>
              <a:uFillTx/>
              <a:latin typeface="Times New Roman"/>
            </a:endParaRPr>
          </a:p>
        </p:txBody>
      </p:sp>
      <p:sp>
        <p:nvSpPr>
          <p:cNvPr id="146" name=""/>
          <p:cNvSpPr/>
          <p:nvPr/>
        </p:nvSpPr>
        <p:spPr>
          <a:xfrm>
            <a:off x="5031000" y="4419720"/>
            <a:ext cx="8200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C</a:t>
            </a:r>
            <a:endParaRPr b="0" lang="en-US" sz="1200" strike="noStrike" u="none">
              <a:solidFill>
                <a:srgbClr val="000000"/>
              </a:solidFill>
              <a:effectLst/>
              <a:uFillTx/>
              <a:latin typeface="Times New Roman"/>
            </a:endParaRPr>
          </a:p>
        </p:txBody>
      </p:sp>
      <p:sp>
        <p:nvSpPr>
          <p:cNvPr id="147" name=""/>
          <p:cNvSpPr/>
          <p:nvPr/>
        </p:nvSpPr>
        <p:spPr>
          <a:xfrm>
            <a:off x="7621560" y="4038480"/>
            <a:ext cx="1235160" cy="307440"/>
          </a:xfrm>
          <a:prstGeom prst="rect">
            <a:avLst/>
          </a:prstGeom>
          <a:solidFill>
            <a:srgbClr val="ffff00"/>
          </a:solid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rPr>
              <a:t>Local Carrier</a:t>
            </a:r>
            <a:endParaRPr b="0" lang="en-US" sz="1400" strike="noStrike" u="none">
              <a:solidFill>
                <a:srgbClr val="000000"/>
              </a:solidFill>
              <a:effectLst/>
              <a:uFillTx/>
              <a:latin typeface="Times New Roman"/>
            </a:endParaRPr>
          </a:p>
        </p:txBody>
      </p:sp>
      <p:sp>
        <p:nvSpPr>
          <p:cNvPr id="148" name=""/>
          <p:cNvSpPr/>
          <p:nvPr/>
        </p:nvSpPr>
        <p:spPr>
          <a:xfrm>
            <a:off x="0" y="2514600"/>
            <a:ext cx="2666880" cy="64260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1:</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5 year C-to-D PoP-to-PoP lambda for monthly recurring payments.</a:t>
            </a:r>
            <a:endParaRPr b="0" lang="en-US" sz="1200" strike="noStrike" u="none">
              <a:solidFill>
                <a:srgbClr val="000000"/>
              </a:solidFill>
              <a:effectLst/>
              <a:uFillTx/>
              <a:latin typeface="Times New Roman"/>
            </a:endParaRPr>
          </a:p>
        </p:txBody>
      </p:sp>
      <p:sp>
        <p:nvSpPr>
          <p:cNvPr id="149" name=""/>
          <p:cNvSpPr/>
          <p:nvPr/>
        </p:nvSpPr>
        <p:spPr>
          <a:xfrm>
            <a:off x="3352680" y="1295280"/>
            <a:ext cx="2286000" cy="82548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2:</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2 Year C-to-D segment PoP-to-PoP lambda for monthly recurring payments.</a:t>
            </a:r>
            <a:endParaRPr b="0" lang="en-US" sz="1200" strike="noStrike" u="none">
              <a:solidFill>
                <a:srgbClr val="000000"/>
              </a:solidFill>
              <a:effectLst/>
              <a:uFillTx/>
              <a:latin typeface="Times New Roman"/>
            </a:endParaRPr>
          </a:p>
        </p:txBody>
      </p:sp>
      <p:sp>
        <p:nvSpPr>
          <p:cNvPr id="150" name=""/>
          <p:cNvSpPr/>
          <p:nvPr/>
        </p:nvSpPr>
        <p:spPr>
          <a:xfrm>
            <a:off x="8002800" y="4419720"/>
            <a:ext cx="8200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C</a:t>
            </a:r>
            <a:endParaRPr b="0" lang="en-US" sz="1200" strike="noStrike" u="none">
              <a:solidFill>
                <a:srgbClr val="000000"/>
              </a:solidFill>
              <a:effectLst/>
              <a:uFillTx/>
              <a:latin typeface="Times New Roman"/>
            </a:endParaRPr>
          </a:p>
        </p:txBody>
      </p:sp>
      <p:sp>
        <p:nvSpPr>
          <p:cNvPr id="151" name=""/>
          <p:cNvSpPr/>
          <p:nvPr/>
        </p:nvSpPr>
        <p:spPr>
          <a:xfrm>
            <a:off x="546120" y="6324480"/>
            <a:ext cx="844560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*As previously noted, EBS LE may act as agent for Bandwidth Consumer to arrange local loop capacity, passing transactional taxes on to Bandwidth Consumer.  This would require each EBS LE to enter into a contract with Bandwidth Consumer.</a:t>
            </a:r>
            <a:endParaRPr b="0" lang="en-US" sz="1200" strike="noStrike" u="none">
              <a:solidFill>
                <a:srgbClr val="000000"/>
              </a:solidFill>
              <a:effectLst/>
              <a:uFillTx/>
              <a:latin typeface="Times New Roman"/>
            </a:endParaRPr>
          </a:p>
        </p:txBody>
      </p:sp>
      <p:sp>
        <p:nvSpPr>
          <p:cNvPr id="152" name=""/>
          <p:cNvSpPr/>
          <p:nvPr/>
        </p:nvSpPr>
        <p:spPr>
          <a:xfrm>
            <a:off x="2590920" y="3886200"/>
            <a:ext cx="1295280" cy="762120"/>
          </a:xfrm>
          <a:prstGeom prst="rect">
            <a:avLst/>
          </a:prstGeom>
          <a:noFill/>
          <a:ln w="57240">
            <a:solidFill>
              <a:srgbClr val="ff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53" name=""/>
          <p:cNvSpPr/>
          <p:nvPr/>
        </p:nvSpPr>
        <p:spPr>
          <a:xfrm>
            <a:off x="2825640" y="4038480"/>
            <a:ext cx="800280" cy="307440"/>
          </a:xfrm>
          <a:prstGeom prst="rect">
            <a:avLst/>
          </a:prstGeom>
          <a:solidFill>
            <a:srgbClr val="ffff00"/>
          </a:solidFill>
          <a:ln w="9360">
            <a:solidFill>
              <a:srgbClr val="ffff00"/>
            </a:solidFill>
            <a:miter/>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rPr>
              <a:t>EBS LE</a:t>
            </a:r>
            <a:endParaRPr b="0" lang="en-US" sz="1400" strike="noStrike" u="none">
              <a:solidFill>
                <a:srgbClr val="000000"/>
              </a:solidFill>
              <a:effectLst/>
              <a:uFillTx/>
              <a:latin typeface="Times New Roman"/>
            </a:endParaRPr>
          </a:p>
        </p:txBody>
      </p:sp>
      <p:sp>
        <p:nvSpPr>
          <p:cNvPr id="154" name=""/>
          <p:cNvSpPr/>
          <p:nvPr/>
        </p:nvSpPr>
        <p:spPr>
          <a:xfrm>
            <a:off x="3049560" y="4419720"/>
            <a:ext cx="8283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D</a:t>
            </a:r>
            <a:endParaRPr b="0" lang="en-US" sz="1200" strike="noStrike" u="none">
              <a:solidFill>
                <a:srgbClr val="000000"/>
              </a:solidFill>
              <a:effectLst/>
              <a:uFillTx/>
              <a:latin typeface="Times New Roman"/>
            </a:endParaRPr>
          </a:p>
        </p:txBody>
      </p:sp>
      <p:sp>
        <p:nvSpPr>
          <p:cNvPr id="155" name=""/>
          <p:cNvSpPr/>
          <p:nvPr/>
        </p:nvSpPr>
        <p:spPr>
          <a:xfrm>
            <a:off x="7620120" y="4952880"/>
            <a:ext cx="1295280" cy="762120"/>
          </a:xfrm>
          <a:prstGeom prst="rect">
            <a:avLst/>
          </a:prstGeom>
          <a:noFill/>
          <a:ln w="5724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6" name=""/>
          <p:cNvSpPr/>
          <p:nvPr/>
        </p:nvSpPr>
        <p:spPr>
          <a:xfrm>
            <a:off x="7621560" y="5105520"/>
            <a:ext cx="1235160" cy="307440"/>
          </a:xfrm>
          <a:prstGeom prst="rect">
            <a:avLst/>
          </a:prstGeom>
          <a:solidFill>
            <a:srgbClr val="ffff00"/>
          </a:solid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rPr>
              <a:t>Local Carrier</a:t>
            </a:r>
            <a:endParaRPr b="0" lang="en-US" sz="1400" strike="noStrike" u="none">
              <a:solidFill>
                <a:srgbClr val="000000"/>
              </a:solidFill>
              <a:effectLst/>
              <a:uFillTx/>
              <a:latin typeface="Times New Roman"/>
            </a:endParaRPr>
          </a:p>
        </p:txBody>
      </p:sp>
      <p:sp>
        <p:nvSpPr>
          <p:cNvPr id="157" name=""/>
          <p:cNvSpPr/>
          <p:nvPr/>
        </p:nvSpPr>
        <p:spPr>
          <a:xfrm>
            <a:off x="8002800" y="5486400"/>
            <a:ext cx="8283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D</a:t>
            </a:r>
            <a:endParaRPr b="0" lang="en-US" sz="1200" strike="noStrike" u="none">
              <a:solidFill>
                <a:srgbClr val="000000"/>
              </a:solidFill>
              <a:effectLst/>
              <a:uFillTx/>
              <a:latin typeface="Times New Roman"/>
            </a:endParaRPr>
          </a:p>
        </p:txBody>
      </p:sp>
      <p:sp>
        <p:nvSpPr>
          <p:cNvPr id="158" name=""/>
          <p:cNvSpPr/>
          <p:nvPr/>
        </p:nvSpPr>
        <p:spPr>
          <a:xfrm>
            <a:off x="6248520" y="3048120"/>
            <a:ext cx="1218960" cy="213336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9" name=""/>
          <p:cNvSpPr/>
          <p:nvPr/>
        </p:nvSpPr>
        <p:spPr>
          <a:xfrm flipH="1" flipV="1">
            <a:off x="2285640" y="2285640"/>
            <a:ext cx="1219320" cy="1523880"/>
          </a:xfrm>
          <a:prstGeom prst="line">
            <a:avLst/>
          </a:prstGeom>
          <a:ln w="28440">
            <a:solidFill>
              <a:srgbClr val="00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0" name=""/>
          <p:cNvSpPr/>
          <p:nvPr/>
        </p:nvSpPr>
        <p:spPr>
          <a:xfrm>
            <a:off x="2133720" y="3048120"/>
            <a:ext cx="2057400" cy="82548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CONTRACT 4A:</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Cost-plus contract for use of Country D PoP to access local loop</a:t>
            </a:r>
            <a:endParaRPr b="0" lang="en-US" sz="1200" strike="noStrike" u="none">
              <a:solidFill>
                <a:srgbClr val="000000"/>
              </a:solidFill>
              <a:effectLst/>
              <a:uFillTx/>
              <a:latin typeface="Times New Roman"/>
            </a:endParaRPr>
          </a:p>
        </p:txBody>
      </p:sp>
      <p:sp>
        <p:nvSpPr>
          <p:cNvPr id="161" name=""/>
          <p:cNvSpPr/>
          <p:nvPr/>
        </p:nvSpPr>
        <p:spPr>
          <a:xfrm>
            <a:off x="7391520" y="2895480"/>
            <a:ext cx="1752480" cy="64260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3B:</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Local loop capacity and colocation space *</a:t>
            </a:r>
            <a:endParaRPr b="0" lang="en-US" sz="1200" strike="noStrike" u="none">
              <a:solidFill>
                <a:srgbClr val="000000"/>
              </a:solidFill>
              <a:effectLst/>
              <a:uFillTx/>
              <a:latin typeface="Times New Roman"/>
            </a:endParaRPr>
          </a:p>
        </p:txBody>
      </p:sp>
      <p:sp>
        <p:nvSpPr>
          <p:cNvPr id="162" name=""/>
          <p:cNvSpPr/>
          <p:nvPr/>
        </p:nvSpPr>
        <p:spPr>
          <a:xfrm>
            <a:off x="5867280" y="3276720"/>
            <a:ext cx="1752840" cy="64260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3A:</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Local loop capacity and colocation space *</a:t>
            </a:r>
            <a:endParaRPr b="0" lang="en-US" sz="1200" strike="noStrike" u="none">
              <a:solidFill>
                <a:srgbClr val="000000"/>
              </a:solidFill>
              <a:effectLst/>
              <a:uFillTx/>
              <a:latin typeface="Times New Roman"/>
            </a:endParaRPr>
          </a:p>
        </p:txBody>
      </p:sp>
      <p:sp>
        <p:nvSpPr>
          <p:cNvPr id="163" name=""/>
          <p:cNvSpPr/>
          <p:nvPr/>
        </p:nvSpPr>
        <p:spPr>
          <a:xfrm>
            <a:off x="4572000" y="3886200"/>
            <a:ext cx="1295280" cy="762120"/>
          </a:xfrm>
          <a:prstGeom prst="rect">
            <a:avLst/>
          </a:prstGeom>
          <a:noFill/>
          <a:ln w="57240">
            <a:solidFill>
              <a:srgbClr val="00cc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64" name=""/>
          <p:cNvSpPr/>
          <p:nvPr/>
        </p:nvSpPr>
        <p:spPr>
          <a:xfrm>
            <a:off x="609480" y="5105520"/>
            <a:ext cx="6324840" cy="1191240"/>
          </a:xfrm>
          <a:prstGeom prst="rect">
            <a:avLst/>
          </a:prstGeom>
          <a:noFill/>
          <a:ln w="0">
            <a:noFill/>
          </a:ln>
        </p:spPr>
        <p:style>
          <a:lnRef idx="0"/>
          <a:fillRef idx="0"/>
          <a:effectRef idx="0"/>
          <a:fontRef idx="minor"/>
        </p:style>
        <p:txBody>
          <a:bodyPr lIns="90000" rIns="90000" tIns="46800" bIns="46800" anchor="t">
            <a:sp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Trading Desk must not have operations except through LEs</a:t>
            </a:r>
            <a:endParaRPr b="0" lang="en-US" sz="1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Want to minimize amounts paid under contracts 4A and 4B: </a:t>
            </a:r>
            <a:endParaRPr b="0" lang="en-US" sz="18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VAT often applies to cost-plus revenue</a:t>
            </a:r>
            <a:endParaRPr b="0" lang="en-US" sz="18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Income tax applies to cost-plus margin</a:t>
            </a:r>
            <a:endParaRPr b="0" lang="en-US" sz="1800" strike="noStrike" u="none">
              <a:solidFill>
                <a:srgbClr val="000000"/>
              </a:solidFill>
              <a:effectLst/>
              <a:uFillTx/>
              <a:latin typeface="Times New Roman"/>
            </a:endParaRPr>
          </a:p>
        </p:txBody>
      </p:sp>
      <p:sp>
        <p:nvSpPr>
          <p:cNvPr id="165" name=""/>
          <p:cNvSpPr/>
          <p:nvPr/>
        </p:nvSpPr>
        <p:spPr>
          <a:xfrm flipH="1" flipV="1">
            <a:off x="2819520" y="2133360"/>
            <a:ext cx="2286000" cy="1600200"/>
          </a:xfrm>
          <a:prstGeom prst="line">
            <a:avLst/>
          </a:prstGeom>
          <a:ln w="28440">
            <a:solidFill>
              <a:srgbClr val="00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6" name=""/>
          <p:cNvSpPr/>
          <p:nvPr/>
        </p:nvSpPr>
        <p:spPr>
          <a:xfrm>
            <a:off x="2895480" y="2286000"/>
            <a:ext cx="1905120" cy="82548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CONTRACT 4B:</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Cost-plus contract for use of Country C PoP to access local loop</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Avoid double taxation:  </a:t>
            </a:r>
            <a:br>
              <a:rPr sz="4400"/>
            </a:br>
            <a:r>
              <a:rPr b="0" lang="en-US" sz="4400" strike="noStrike" u="none">
                <a:solidFill>
                  <a:srgbClr val="000000"/>
                </a:solidFill>
                <a:effectLst/>
                <a:uFillTx/>
                <a:latin typeface="Times New Roman"/>
              </a:rPr>
              <a:t>Reinvest Income Outside the US</a:t>
            </a:r>
            <a:endParaRPr b="0" lang="en-US" sz="4400" strike="noStrike" u="none">
              <a:solidFill>
                <a:srgbClr val="000000"/>
              </a:solidFill>
              <a:effectLst/>
              <a:uFillTx/>
              <a:latin typeface="Times New Roman"/>
            </a:endParaRPr>
          </a:p>
        </p:txBody>
      </p:sp>
      <p:sp>
        <p:nvSpPr>
          <p:cNvPr id="16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Reinvest income of foreign entities</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Income that is not reinvested generally will be subject to US tax</a:t>
            </a:r>
            <a:endParaRPr b="0" lang="en-US" sz="28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Income must be reinvested outside the US</a:t>
            </a:r>
            <a:endParaRPr b="0" lang="en-US" sz="28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Reinvestment may include loans to other foreign entities</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9" name=""/>
          <p:cNvSpPr/>
          <p:nvPr/>
        </p:nvSpPr>
        <p:spPr>
          <a:xfrm>
            <a:off x="685800" y="380880"/>
            <a:ext cx="7772400" cy="11430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Avoid double taxation:</a:t>
            </a:r>
            <a:br>
              <a:rPr sz="4400"/>
            </a:br>
            <a:r>
              <a:rPr b="0" lang="en-US" sz="4400" strike="noStrike" u="none">
                <a:solidFill>
                  <a:srgbClr val="000000"/>
                </a:solidFill>
                <a:effectLst/>
                <a:uFillTx/>
                <a:latin typeface="Times New Roman"/>
              </a:rPr>
              <a:t>Limit Transfer-pricing Exposure</a:t>
            </a:r>
            <a:endParaRPr b="0" lang="en-US" sz="4400" strike="noStrike" u="none">
              <a:solidFill>
                <a:srgbClr val="000000"/>
              </a:solidFill>
              <a:effectLst/>
              <a:uFillTx/>
              <a:latin typeface="Times New Roman"/>
            </a:endParaRPr>
          </a:p>
        </p:txBody>
      </p:sp>
      <p:sp>
        <p:nvSpPr>
          <p:cNvPr id="170" name=""/>
          <p:cNvSpPr/>
          <p:nvPr/>
        </p:nvSpPr>
        <p:spPr>
          <a:xfrm>
            <a:off x="685800" y="1600200"/>
            <a:ext cx="7772400" cy="5105520"/>
          </a:xfrm>
          <a:prstGeom prst="rect">
            <a:avLst/>
          </a:prstGeom>
          <a:noFill/>
          <a:ln w="0">
            <a:noFill/>
          </a:ln>
        </p:spPr>
        <p:style>
          <a:lnRef idx="0"/>
          <a:fillRef idx="0"/>
          <a:effectRef idx="0"/>
          <a:fontRef idx="minor"/>
        </p:style>
        <p:txBody>
          <a:bodyPr lIns="90000" rIns="90000" tIns="46800" bIns="46800" anchor="t">
            <a:normAutofit lnSpcReduction="9999"/>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Limit transfer pricing exposure</a:t>
            </a:r>
            <a:endParaRPr b="0" lang="en-US" sz="28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Countries C and D will want to tax profits arising in their respective countries</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Potential “whipsaw”</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Cannot completely eliminate transfer-pricing exposure if there is a taxable presence in the country (this objective intertwined with defining taxable presence)</a:t>
            </a:r>
            <a:endParaRPr b="0" lang="en-US" sz="24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Limiting assets held by EBS LE limits the exposure</a:t>
            </a:r>
            <a:endParaRPr b="0" lang="en-US" sz="28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Insure that backhaul, outbound, and international capacity are held by Trading Desk</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Document intercompany relationship and comparables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Minimize Transaction Taxes</a:t>
            </a:r>
            <a:endParaRPr b="0" lang="en-US" sz="4400" strike="noStrike" u="none">
              <a:solidFill>
                <a:srgbClr val="000000"/>
              </a:solidFill>
              <a:effectLst/>
              <a:uFillTx/>
              <a:latin typeface="Times New Roman"/>
            </a:endParaRPr>
          </a:p>
        </p:txBody>
      </p:sp>
      <p:sp>
        <p:nvSpPr>
          <p:cNvPr id="172" name="PlaceHolder 2"/>
          <p:cNvSpPr>
            <a:spLocks noGrp="1"/>
          </p:cNvSpPr>
          <p:nvPr>
            <p:ph/>
          </p:nvPr>
        </p:nvSpPr>
        <p:spPr>
          <a:xfrm>
            <a:off x="685800" y="1600200"/>
            <a:ext cx="7772400" cy="5029200"/>
          </a:xfrm>
          <a:prstGeom prst="rect">
            <a:avLst/>
          </a:prstGeom>
          <a:noFill/>
          <a:ln w="0">
            <a:noFill/>
          </a:ln>
        </p:spPr>
        <p:txBody>
          <a:bodyPr lIns="90000" rIns="90000" tIns="46800" bIns="46800" anchor="t">
            <a:normAutofit fontScale="92500"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Many countries impose transaction taxes (e.g., VAT, turnover tax, stamp tax) on payments from local entities for locally provided services</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Taxable services may include local loop, backhaul and outbound capacity</a:t>
            </a:r>
            <a:endParaRPr b="0" lang="en-US" sz="28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Insure that such taxes are passed on to buyer</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In the case of cost-plus intercompany contracts, limit local country assets</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3" name="PlaceHolder 1"/>
          <p:cNvSpPr>
            <a:spLocks noGrp="1"/>
          </p:cNvSpPr>
          <p:nvPr>
            <p:ph/>
          </p:nvPr>
        </p:nvSpPr>
        <p:spPr>
          <a:xfrm>
            <a:off x="685800" y="1981080"/>
            <a:ext cx="7772400" cy="4114800"/>
          </a:xfrm>
          <a:prstGeom prst="rect">
            <a:avLst/>
          </a:prstGeom>
          <a:noFill/>
          <a:ln w="0">
            <a:noFill/>
          </a:ln>
        </p:spPr>
        <p:txBody>
          <a:bodyPr lIns="90000" rIns="90000" tIns="46800" bIns="46800" anchor="t">
            <a:normAutofit fontScale="92500"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Many jurisdictions require a license to provide telecom service within the jurisdiction, even if the service is international</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Such jurisdictions normally require a local entity to hold the license</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Consequently, a local entity must hold backhaul and outbound capacity</a:t>
            </a:r>
            <a:endParaRPr b="0" lang="en-US" sz="3200" strike="noStrike" u="none">
              <a:solidFill>
                <a:srgbClr val="000000"/>
              </a:solidFill>
              <a:effectLst/>
              <a:uFillTx/>
              <a:latin typeface="Times New Roman"/>
            </a:endParaRPr>
          </a:p>
        </p:txBody>
      </p:sp>
      <p:sp>
        <p:nvSpPr>
          <p:cNvPr id="174" name="PlaceHolder 2"/>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Apparent Regulatory Conflict</a:t>
            </a:r>
            <a:endParaRPr b="0" lang="en-US" sz="4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5" name=""/>
          <p:cNvSpPr/>
          <p:nvPr/>
        </p:nvSpPr>
        <p:spPr>
          <a:xfrm flipH="1" flipV="1">
            <a:off x="1217160" y="1675800"/>
            <a:ext cx="4460400" cy="4114440"/>
          </a:xfrm>
          <a:custGeom>
            <a:avLst/>
            <a:gdLst/>
            <a:ahLst/>
            <a:rect l="l" t="t" r="r" b="b"/>
            <a:pathLst>
              <a:path stroke="0" w="21600" h="21600">
                <a:moveTo>
                  <a:pt x="3144" y="3183"/>
                </a:moveTo>
                <a:arcTo wR="10800" hR="10800" stAng="-8108865" swAng="8108865"/>
                <a:lnTo>
                  <a:pt x="10800" y="10800"/>
                </a:lnTo>
                <a:close/>
              </a:path>
              <a:path fill="none" w="21600" h="21600">
                <a:moveTo>
                  <a:pt x="3144" y="3183"/>
                </a:moveTo>
                <a:arcTo wR="10800" hR="10800" stAng="-8108865" swAng="8108865"/>
              </a:path>
            </a:pathLst>
          </a:custGeom>
          <a:noFill/>
          <a:ln w="28440">
            <a:solidFill>
              <a:srgbClr val="ff0000"/>
            </a:solidFill>
            <a:miter/>
            <a:headEnd len="med" type="triangle" w="med"/>
            <a:tailEnd len="med" type="triangle" w="me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6" name=""/>
          <p:cNvSpPr/>
          <p:nvPr/>
        </p:nvSpPr>
        <p:spPr>
          <a:xfrm>
            <a:off x="-380520" y="3733920"/>
            <a:ext cx="3199680" cy="152316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noFill/>
          <a:ln w="28440">
            <a:solidFill>
              <a:srgbClr val="ff0000"/>
            </a:solidFill>
            <a:miter/>
            <a:headEnd len="med" type="triangle" w="med"/>
            <a:tailEnd len="med" type="triangle" w="me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7" name=""/>
          <p:cNvSpPr/>
          <p:nvPr/>
        </p:nvSpPr>
        <p:spPr>
          <a:xfrm>
            <a:off x="0" y="0"/>
            <a:ext cx="9144000" cy="121932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00"/>
                </a:solidFill>
                <a:effectLst/>
                <a:uFillTx/>
                <a:latin typeface="Times New Roman"/>
              </a:rPr>
              <a:t>Tax + Regulatory Considerations = Unwieldy Trade</a:t>
            </a:r>
            <a:endParaRPr b="0" lang="en-US" sz="4400" strike="noStrike" u="none">
              <a:solidFill>
                <a:srgbClr val="000000"/>
              </a:solidFill>
              <a:effectLst/>
              <a:uFillTx/>
              <a:latin typeface="Times New Roman"/>
            </a:endParaRPr>
          </a:p>
        </p:txBody>
      </p:sp>
      <p:sp>
        <p:nvSpPr>
          <p:cNvPr id="178" name=""/>
          <p:cNvSpPr/>
          <p:nvPr/>
        </p:nvSpPr>
        <p:spPr>
          <a:xfrm>
            <a:off x="7162920" y="3048120"/>
            <a:ext cx="1218960" cy="106668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9" name=""/>
          <p:cNvSpPr/>
          <p:nvPr/>
        </p:nvSpPr>
        <p:spPr>
          <a:xfrm>
            <a:off x="1447920" y="1676520"/>
            <a:ext cx="1295280" cy="761760"/>
          </a:xfrm>
          <a:prstGeom prst="rect">
            <a:avLst/>
          </a:prstGeom>
          <a:noFill/>
          <a:ln w="57240">
            <a:solidFill>
              <a:srgbClr val="3333cc"/>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0" name=""/>
          <p:cNvSpPr/>
          <p:nvPr/>
        </p:nvSpPr>
        <p:spPr>
          <a:xfrm>
            <a:off x="533520" y="4191120"/>
            <a:ext cx="1295280" cy="761760"/>
          </a:xfrm>
          <a:prstGeom prst="rect">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1" name=""/>
          <p:cNvSpPr/>
          <p:nvPr/>
        </p:nvSpPr>
        <p:spPr>
          <a:xfrm>
            <a:off x="7620120" y="4191120"/>
            <a:ext cx="1295280" cy="761760"/>
          </a:xfrm>
          <a:prstGeom prst="rect">
            <a:avLst/>
          </a:prstGeom>
          <a:noFill/>
          <a:ln w="57240">
            <a:solidFill>
              <a:srgbClr val="00cc99"/>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2" name=""/>
          <p:cNvSpPr/>
          <p:nvPr/>
        </p:nvSpPr>
        <p:spPr>
          <a:xfrm>
            <a:off x="5791320" y="2438280"/>
            <a:ext cx="1295280" cy="7621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3" name=""/>
          <p:cNvSpPr/>
          <p:nvPr/>
        </p:nvSpPr>
        <p:spPr>
          <a:xfrm flipV="1">
            <a:off x="990720" y="2514240"/>
            <a:ext cx="838080" cy="160020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4" name=""/>
          <p:cNvSpPr/>
          <p:nvPr/>
        </p:nvSpPr>
        <p:spPr>
          <a:xfrm>
            <a:off x="461520" y="4343400"/>
            <a:ext cx="144684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Major Carrier</a:t>
            </a:r>
            <a:endParaRPr b="0" lang="en-US" sz="1600" strike="noStrike" u="none">
              <a:solidFill>
                <a:srgbClr val="000000"/>
              </a:solidFill>
              <a:effectLst/>
              <a:uFillTx/>
              <a:latin typeface="Times New Roman"/>
            </a:endParaRPr>
          </a:p>
        </p:txBody>
      </p:sp>
      <p:sp>
        <p:nvSpPr>
          <p:cNvPr id="185" name=""/>
          <p:cNvSpPr/>
          <p:nvPr/>
        </p:nvSpPr>
        <p:spPr>
          <a:xfrm>
            <a:off x="1448280" y="1828800"/>
            <a:ext cx="122616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3300"/>
                </a:solidFill>
                <a:effectLst/>
                <a:uFillTx/>
                <a:latin typeface="Times New Roman"/>
              </a:rPr>
              <a:t>Trading Desk</a:t>
            </a:r>
            <a:endParaRPr b="0" lang="en-US" sz="1400" strike="noStrike" u="none">
              <a:solidFill>
                <a:srgbClr val="000000"/>
              </a:solidFill>
              <a:effectLst/>
              <a:uFillTx/>
              <a:latin typeface="Times New Roman"/>
            </a:endParaRPr>
          </a:p>
        </p:txBody>
      </p:sp>
      <p:sp>
        <p:nvSpPr>
          <p:cNvPr id="186" name=""/>
          <p:cNvSpPr/>
          <p:nvPr/>
        </p:nvSpPr>
        <p:spPr>
          <a:xfrm>
            <a:off x="2895480" y="1828800"/>
            <a:ext cx="2819520" cy="83808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7" name=""/>
          <p:cNvSpPr/>
          <p:nvPr/>
        </p:nvSpPr>
        <p:spPr>
          <a:xfrm>
            <a:off x="5867280" y="2438280"/>
            <a:ext cx="1219320" cy="5209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Bandwidth Consumer</a:t>
            </a:r>
            <a:endParaRPr b="0" lang="en-US" sz="1400" strike="noStrike" u="none">
              <a:solidFill>
                <a:srgbClr val="000000"/>
              </a:solidFill>
              <a:effectLst/>
              <a:uFillTx/>
              <a:latin typeface="Times New Roman"/>
            </a:endParaRPr>
          </a:p>
        </p:txBody>
      </p:sp>
      <p:sp>
        <p:nvSpPr>
          <p:cNvPr id="188" name=""/>
          <p:cNvSpPr/>
          <p:nvPr/>
        </p:nvSpPr>
        <p:spPr>
          <a:xfrm>
            <a:off x="763920" y="4724280"/>
            <a:ext cx="8200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B</a:t>
            </a:r>
            <a:endParaRPr b="0" lang="en-US" sz="1200" strike="noStrike" u="none">
              <a:solidFill>
                <a:srgbClr val="000000"/>
              </a:solidFill>
              <a:effectLst/>
              <a:uFillTx/>
              <a:latin typeface="Times New Roman"/>
            </a:endParaRPr>
          </a:p>
        </p:txBody>
      </p:sp>
      <p:sp>
        <p:nvSpPr>
          <p:cNvPr id="189" name=""/>
          <p:cNvSpPr/>
          <p:nvPr/>
        </p:nvSpPr>
        <p:spPr>
          <a:xfrm>
            <a:off x="6021360" y="2895480"/>
            <a:ext cx="8283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D</a:t>
            </a:r>
            <a:endParaRPr b="0" lang="en-US" sz="1200" strike="noStrike" u="none">
              <a:solidFill>
                <a:srgbClr val="000000"/>
              </a:solidFill>
              <a:effectLst/>
              <a:uFillTx/>
              <a:latin typeface="Times New Roman"/>
            </a:endParaRPr>
          </a:p>
        </p:txBody>
      </p:sp>
      <p:sp>
        <p:nvSpPr>
          <p:cNvPr id="190" name=""/>
          <p:cNvSpPr/>
          <p:nvPr/>
        </p:nvSpPr>
        <p:spPr>
          <a:xfrm>
            <a:off x="1906560" y="2133720"/>
            <a:ext cx="8283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A</a:t>
            </a:r>
            <a:endParaRPr b="0" lang="en-US" sz="1200" strike="noStrike" u="none">
              <a:solidFill>
                <a:srgbClr val="000000"/>
              </a:solidFill>
              <a:effectLst/>
              <a:uFillTx/>
              <a:latin typeface="Times New Roman"/>
            </a:endParaRPr>
          </a:p>
        </p:txBody>
      </p:sp>
      <p:sp>
        <p:nvSpPr>
          <p:cNvPr id="191" name=""/>
          <p:cNvSpPr/>
          <p:nvPr/>
        </p:nvSpPr>
        <p:spPr>
          <a:xfrm>
            <a:off x="4806720" y="4343400"/>
            <a:ext cx="800280" cy="307440"/>
          </a:xfrm>
          <a:prstGeom prst="rect">
            <a:avLst/>
          </a:prstGeom>
          <a:solidFill>
            <a:srgbClr val="ffff00"/>
          </a:solidFill>
          <a:ln w="9360">
            <a:solidFill>
              <a:srgbClr val="ffff00"/>
            </a:solidFill>
            <a:miter/>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rPr>
              <a:t>EBS LE</a:t>
            </a:r>
            <a:endParaRPr b="0" lang="en-US" sz="1400" strike="noStrike" u="none">
              <a:solidFill>
                <a:srgbClr val="000000"/>
              </a:solidFill>
              <a:effectLst/>
              <a:uFillTx/>
              <a:latin typeface="Times New Roman"/>
            </a:endParaRPr>
          </a:p>
        </p:txBody>
      </p:sp>
      <p:sp>
        <p:nvSpPr>
          <p:cNvPr id="192" name=""/>
          <p:cNvSpPr/>
          <p:nvPr/>
        </p:nvSpPr>
        <p:spPr>
          <a:xfrm>
            <a:off x="5031000" y="4724280"/>
            <a:ext cx="8200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C</a:t>
            </a:r>
            <a:endParaRPr b="0" lang="en-US" sz="1200" strike="noStrike" u="none">
              <a:solidFill>
                <a:srgbClr val="000000"/>
              </a:solidFill>
              <a:effectLst/>
              <a:uFillTx/>
              <a:latin typeface="Times New Roman"/>
            </a:endParaRPr>
          </a:p>
        </p:txBody>
      </p:sp>
      <p:sp>
        <p:nvSpPr>
          <p:cNvPr id="193" name=""/>
          <p:cNvSpPr/>
          <p:nvPr/>
        </p:nvSpPr>
        <p:spPr>
          <a:xfrm flipH="1" flipV="1">
            <a:off x="2819520" y="2437920"/>
            <a:ext cx="2286000" cy="1600200"/>
          </a:xfrm>
          <a:prstGeom prst="line">
            <a:avLst/>
          </a:prstGeom>
          <a:ln w="28440">
            <a:solidFill>
              <a:srgbClr val="00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4" name=""/>
          <p:cNvSpPr/>
          <p:nvPr/>
        </p:nvSpPr>
        <p:spPr>
          <a:xfrm>
            <a:off x="7621560" y="4343400"/>
            <a:ext cx="1235160" cy="307440"/>
          </a:xfrm>
          <a:prstGeom prst="rect">
            <a:avLst/>
          </a:prstGeom>
          <a:solidFill>
            <a:srgbClr val="ffff00"/>
          </a:solid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rPr>
              <a:t>Local Carrier</a:t>
            </a:r>
            <a:endParaRPr b="0" lang="en-US" sz="1400" strike="noStrike" u="none">
              <a:solidFill>
                <a:srgbClr val="000000"/>
              </a:solidFill>
              <a:effectLst/>
              <a:uFillTx/>
              <a:latin typeface="Times New Roman"/>
            </a:endParaRPr>
          </a:p>
        </p:txBody>
      </p:sp>
      <p:sp>
        <p:nvSpPr>
          <p:cNvPr id="195" name=""/>
          <p:cNvSpPr/>
          <p:nvPr/>
        </p:nvSpPr>
        <p:spPr>
          <a:xfrm>
            <a:off x="152280" y="2819520"/>
            <a:ext cx="2362320" cy="82548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1:</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FOUR PARTY 5 year C-to-D PoP-to-PoP lambda for monthly recurring payments.</a:t>
            </a:r>
            <a:endParaRPr b="0" lang="en-US" sz="1200" strike="noStrike" u="none">
              <a:solidFill>
                <a:srgbClr val="000000"/>
              </a:solidFill>
              <a:effectLst/>
              <a:uFillTx/>
              <a:latin typeface="Times New Roman"/>
            </a:endParaRPr>
          </a:p>
        </p:txBody>
      </p:sp>
      <p:sp>
        <p:nvSpPr>
          <p:cNvPr id="196" name=""/>
          <p:cNvSpPr/>
          <p:nvPr/>
        </p:nvSpPr>
        <p:spPr>
          <a:xfrm>
            <a:off x="2743200" y="2666880"/>
            <a:ext cx="2743200" cy="82548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CONTRACT 4B:</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Cost-plus contract for use of Country C PoP AND BACKHAUL AND OUTBOUND CAPACITY</a:t>
            </a:r>
            <a:endParaRPr b="0" lang="en-US" sz="1200" strike="noStrike" u="none">
              <a:solidFill>
                <a:srgbClr val="000000"/>
              </a:solidFill>
              <a:effectLst/>
              <a:uFillTx/>
              <a:latin typeface="Times New Roman"/>
            </a:endParaRPr>
          </a:p>
        </p:txBody>
      </p:sp>
      <p:sp>
        <p:nvSpPr>
          <p:cNvPr id="197" name=""/>
          <p:cNvSpPr/>
          <p:nvPr/>
        </p:nvSpPr>
        <p:spPr>
          <a:xfrm>
            <a:off x="3429000" y="1295280"/>
            <a:ext cx="2286000" cy="82548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2:</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FOUR PARTY 2 Year C-to-D segment Pop-to-PoP lambda for monthly recurring payments.</a:t>
            </a:r>
            <a:endParaRPr b="0" lang="en-US" sz="1200" strike="noStrike" u="none">
              <a:solidFill>
                <a:srgbClr val="000000"/>
              </a:solidFill>
              <a:effectLst/>
              <a:uFillTx/>
              <a:latin typeface="Times New Roman"/>
            </a:endParaRPr>
          </a:p>
        </p:txBody>
      </p:sp>
      <p:sp>
        <p:nvSpPr>
          <p:cNvPr id="198" name=""/>
          <p:cNvSpPr/>
          <p:nvPr/>
        </p:nvSpPr>
        <p:spPr>
          <a:xfrm>
            <a:off x="8002800" y="4724280"/>
            <a:ext cx="8200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C</a:t>
            </a:r>
            <a:endParaRPr b="0" lang="en-US" sz="1200" strike="noStrike" u="none">
              <a:solidFill>
                <a:srgbClr val="000000"/>
              </a:solidFill>
              <a:effectLst/>
              <a:uFillTx/>
              <a:latin typeface="Times New Roman"/>
            </a:endParaRPr>
          </a:p>
        </p:txBody>
      </p:sp>
      <p:sp>
        <p:nvSpPr>
          <p:cNvPr id="199" name=""/>
          <p:cNvSpPr/>
          <p:nvPr/>
        </p:nvSpPr>
        <p:spPr>
          <a:xfrm>
            <a:off x="2590920" y="4648320"/>
            <a:ext cx="1295280" cy="761760"/>
          </a:xfrm>
          <a:prstGeom prst="rect">
            <a:avLst/>
          </a:prstGeom>
          <a:noFill/>
          <a:ln w="57240">
            <a:solidFill>
              <a:srgbClr val="ff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00" name=""/>
          <p:cNvSpPr/>
          <p:nvPr/>
        </p:nvSpPr>
        <p:spPr>
          <a:xfrm>
            <a:off x="2825640" y="4800600"/>
            <a:ext cx="800280" cy="307440"/>
          </a:xfrm>
          <a:prstGeom prst="rect">
            <a:avLst/>
          </a:prstGeom>
          <a:solidFill>
            <a:srgbClr val="ffff00"/>
          </a:solidFill>
          <a:ln w="9360">
            <a:solidFill>
              <a:srgbClr val="ffff00"/>
            </a:solidFill>
            <a:miter/>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rPr>
              <a:t>EBS LE</a:t>
            </a:r>
            <a:endParaRPr b="0" lang="en-US" sz="1400" strike="noStrike" u="none">
              <a:solidFill>
                <a:srgbClr val="000000"/>
              </a:solidFill>
              <a:effectLst/>
              <a:uFillTx/>
              <a:latin typeface="Times New Roman"/>
            </a:endParaRPr>
          </a:p>
        </p:txBody>
      </p:sp>
      <p:sp>
        <p:nvSpPr>
          <p:cNvPr id="201" name=""/>
          <p:cNvSpPr/>
          <p:nvPr/>
        </p:nvSpPr>
        <p:spPr>
          <a:xfrm>
            <a:off x="3049560" y="5181480"/>
            <a:ext cx="8283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D</a:t>
            </a:r>
            <a:endParaRPr b="0" lang="en-US" sz="1200" strike="noStrike" u="none">
              <a:solidFill>
                <a:srgbClr val="000000"/>
              </a:solidFill>
              <a:effectLst/>
              <a:uFillTx/>
              <a:latin typeface="Times New Roman"/>
            </a:endParaRPr>
          </a:p>
        </p:txBody>
      </p:sp>
      <p:sp>
        <p:nvSpPr>
          <p:cNvPr id="202" name=""/>
          <p:cNvSpPr/>
          <p:nvPr/>
        </p:nvSpPr>
        <p:spPr>
          <a:xfrm>
            <a:off x="7620120" y="5257800"/>
            <a:ext cx="1295280" cy="762120"/>
          </a:xfrm>
          <a:prstGeom prst="rect">
            <a:avLst/>
          </a:prstGeom>
          <a:noFill/>
          <a:ln w="5724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3" name=""/>
          <p:cNvSpPr/>
          <p:nvPr/>
        </p:nvSpPr>
        <p:spPr>
          <a:xfrm>
            <a:off x="7621560" y="5410080"/>
            <a:ext cx="1235160" cy="307440"/>
          </a:xfrm>
          <a:prstGeom prst="rect">
            <a:avLst/>
          </a:prstGeom>
          <a:solidFill>
            <a:srgbClr val="ffff00"/>
          </a:solid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rPr>
              <a:t>Local Carrier</a:t>
            </a:r>
            <a:endParaRPr b="0" lang="en-US" sz="1400" strike="noStrike" u="none">
              <a:solidFill>
                <a:srgbClr val="000000"/>
              </a:solidFill>
              <a:effectLst/>
              <a:uFillTx/>
              <a:latin typeface="Times New Roman"/>
            </a:endParaRPr>
          </a:p>
        </p:txBody>
      </p:sp>
      <p:sp>
        <p:nvSpPr>
          <p:cNvPr id="204" name=""/>
          <p:cNvSpPr/>
          <p:nvPr/>
        </p:nvSpPr>
        <p:spPr>
          <a:xfrm>
            <a:off x="8002800" y="5791320"/>
            <a:ext cx="8283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D</a:t>
            </a:r>
            <a:endParaRPr b="0" lang="en-US" sz="1200" strike="noStrike" u="none">
              <a:solidFill>
                <a:srgbClr val="000000"/>
              </a:solidFill>
              <a:effectLst/>
              <a:uFillTx/>
              <a:latin typeface="Times New Roman"/>
            </a:endParaRPr>
          </a:p>
        </p:txBody>
      </p:sp>
      <p:sp>
        <p:nvSpPr>
          <p:cNvPr id="205" name=""/>
          <p:cNvSpPr/>
          <p:nvPr/>
        </p:nvSpPr>
        <p:spPr>
          <a:xfrm>
            <a:off x="6248520" y="3352680"/>
            <a:ext cx="1218960" cy="213372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06" name=""/>
          <p:cNvSpPr/>
          <p:nvPr/>
        </p:nvSpPr>
        <p:spPr>
          <a:xfrm flipH="1" flipV="1">
            <a:off x="2286000" y="2590560"/>
            <a:ext cx="990720" cy="1904760"/>
          </a:xfrm>
          <a:prstGeom prst="line">
            <a:avLst/>
          </a:prstGeom>
          <a:ln w="28440">
            <a:solidFill>
              <a:srgbClr val="00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07" name=""/>
          <p:cNvSpPr/>
          <p:nvPr/>
        </p:nvSpPr>
        <p:spPr>
          <a:xfrm>
            <a:off x="1981080" y="3505320"/>
            <a:ext cx="2895840" cy="82548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CONTRACT 4A:</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Cost-plus contract for use of Country D PoP AND BACKHAUL AND OUTBOUND CAPACITY</a:t>
            </a:r>
            <a:endParaRPr b="0" lang="en-US" sz="1200" strike="noStrike" u="none">
              <a:solidFill>
                <a:srgbClr val="000000"/>
              </a:solidFill>
              <a:effectLst/>
              <a:uFillTx/>
              <a:latin typeface="Times New Roman"/>
            </a:endParaRPr>
          </a:p>
        </p:txBody>
      </p:sp>
      <p:sp>
        <p:nvSpPr>
          <p:cNvPr id="208" name=""/>
          <p:cNvSpPr/>
          <p:nvPr/>
        </p:nvSpPr>
        <p:spPr>
          <a:xfrm>
            <a:off x="7391520" y="3200400"/>
            <a:ext cx="1752480" cy="64260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3B:</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Local loop capacity and colocation space </a:t>
            </a:r>
            <a:endParaRPr b="0" lang="en-US" sz="1200" strike="noStrike" u="none">
              <a:solidFill>
                <a:srgbClr val="000000"/>
              </a:solidFill>
              <a:effectLst/>
              <a:uFillTx/>
              <a:latin typeface="Times New Roman"/>
            </a:endParaRPr>
          </a:p>
        </p:txBody>
      </p:sp>
      <p:sp>
        <p:nvSpPr>
          <p:cNvPr id="209" name=""/>
          <p:cNvSpPr/>
          <p:nvPr/>
        </p:nvSpPr>
        <p:spPr>
          <a:xfrm>
            <a:off x="5867280" y="3581280"/>
            <a:ext cx="1752840" cy="64260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3A:</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Local loop capacity and colocation space</a:t>
            </a:r>
            <a:endParaRPr b="0" lang="en-US" sz="1200" strike="noStrike" u="none">
              <a:solidFill>
                <a:srgbClr val="000000"/>
              </a:solidFill>
              <a:effectLst/>
              <a:uFillTx/>
              <a:latin typeface="Times New Roman"/>
            </a:endParaRPr>
          </a:p>
        </p:txBody>
      </p:sp>
      <p:sp>
        <p:nvSpPr>
          <p:cNvPr id="210" name=""/>
          <p:cNvSpPr/>
          <p:nvPr/>
        </p:nvSpPr>
        <p:spPr>
          <a:xfrm>
            <a:off x="4572000" y="4191120"/>
            <a:ext cx="1295280" cy="761760"/>
          </a:xfrm>
          <a:prstGeom prst="rect">
            <a:avLst/>
          </a:prstGeom>
          <a:noFill/>
          <a:ln w="57240">
            <a:solidFill>
              <a:srgbClr val="00cc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11" name=""/>
          <p:cNvSpPr/>
          <p:nvPr/>
        </p:nvSpPr>
        <p:spPr>
          <a:xfrm>
            <a:off x="4648680" y="2514600"/>
            <a:ext cx="913680" cy="304740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noFill/>
          <a:ln w="28440">
            <a:solidFill>
              <a:srgbClr val="ff0000"/>
            </a:solidFill>
            <a:miter/>
            <a:headEnd len="med" type="triangle" w="med"/>
            <a:tailEnd len="med" type="triangle" w="me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2" name=""/>
          <p:cNvSpPr/>
          <p:nvPr/>
        </p:nvSpPr>
        <p:spPr>
          <a:xfrm flipV="1">
            <a:off x="2210040" y="532440"/>
            <a:ext cx="2895120" cy="396180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noFill/>
          <a:ln w="28440">
            <a:solidFill>
              <a:srgbClr val="ff0000"/>
            </a:solidFill>
            <a:miter/>
            <a:headEnd len="med" type="triangle" w="med"/>
            <a:tailEnd len="med" type="triangle" w="med"/>
          </a:ln>
        </p:spPr>
        <p:style>
          <a:lnRef idx="0"/>
          <a:fillRef idx="0"/>
          <a:effectRef idx="0"/>
          <a:fontRef idx="minor"/>
        </p:style>
        <p:txBody>
          <a:bodyPr wrap="none" lIns="90000" rIns="90000" tIns="46800" bIns="46800" anchor="ctr" rot="10800000">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13" name=""/>
          <p:cNvSpPr/>
          <p:nvPr/>
        </p:nvSpPr>
        <p:spPr>
          <a:xfrm>
            <a:off x="382320" y="5943600"/>
            <a:ext cx="7734600" cy="642600"/>
          </a:xfrm>
          <a:prstGeom prst="rect">
            <a:avLst/>
          </a:prstGeom>
          <a:noFill/>
          <a:ln w="0">
            <a:noFill/>
          </a:ln>
        </p:spPr>
        <p:style>
          <a:lnRef idx="0"/>
          <a:fillRef idx="0"/>
          <a:effectRef idx="0"/>
          <a:fontRef idx="minor"/>
        </p:style>
        <p:txBody>
          <a:bodyPr wrap="none" lIns="90000" rIns="90000" tIns="46800" bIns="46800" anchor="t">
            <a:sp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Local entity must own local capacity for regulatory purposes</a:t>
            </a:r>
            <a:endParaRPr b="0" lang="en-US" sz="1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In many cases EBS LEs will have to pay more income and transaction taxes</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4" name=""/>
          <p:cNvSpPr/>
          <p:nvPr/>
        </p:nvSpPr>
        <p:spPr>
          <a:xfrm flipH="1" flipV="1">
            <a:off x="1142640" y="1294560"/>
            <a:ext cx="3810240" cy="3809880"/>
          </a:xfrm>
          <a:custGeom>
            <a:avLst/>
            <a:gdLst/>
            <a:ahLst/>
            <a:rect l="l" t="t" r="r" b="b"/>
            <a:pathLst>
              <a:path stroke="0" w="21600" h="21600">
                <a:moveTo>
                  <a:pt x="2847" y="3493"/>
                </a:moveTo>
                <a:arcTo wR="10800" hR="10800" stAng="-8245435" swAng="8245435"/>
                <a:lnTo>
                  <a:pt x="10800" y="10800"/>
                </a:lnTo>
                <a:close/>
              </a:path>
              <a:path fill="none" w="21600" h="21600">
                <a:moveTo>
                  <a:pt x="2847" y="3493"/>
                </a:moveTo>
                <a:arcTo wR="10800" hR="10800" stAng="-8245435" swAng="8245435"/>
              </a:path>
            </a:pathLst>
          </a:custGeom>
          <a:noFill/>
          <a:ln w="28440">
            <a:solidFill>
              <a:srgbClr val="ff0000"/>
            </a:solidFill>
            <a:miter/>
            <a:headEnd len="med" type="triangle" w="med"/>
            <a:tailEnd len="med" type="triangle" w="me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5" name=""/>
          <p:cNvSpPr/>
          <p:nvPr/>
        </p:nvSpPr>
        <p:spPr>
          <a:xfrm flipH="1" flipV="1">
            <a:off x="2971800" y="1599840"/>
            <a:ext cx="2286000" cy="160020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16" name=""/>
          <p:cNvSpPr/>
          <p:nvPr/>
        </p:nvSpPr>
        <p:spPr>
          <a:xfrm flipH="1" flipV="1">
            <a:off x="2514600" y="2057400"/>
            <a:ext cx="990720" cy="190512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17" name=""/>
          <p:cNvSpPr/>
          <p:nvPr/>
        </p:nvSpPr>
        <p:spPr>
          <a:xfrm>
            <a:off x="0" y="0"/>
            <a:ext cx="9144000" cy="60948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Tax + Regulatory:  Japan Gambit</a:t>
            </a:r>
            <a:endParaRPr b="0" lang="en-US" sz="4400" strike="noStrike" u="none">
              <a:solidFill>
                <a:srgbClr val="000000"/>
              </a:solidFill>
              <a:effectLst/>
              <a:uFillTx/>
              <a:latin typeface="Times New Roman"/>
            </a:endParaRPr>
          </a:p>
        </p:txBody>
      </p:sp>
      <p:sp>
        <p:nvSpPr>
          <p:cNvPr id="218" name=""/>
          <p:cNvSpPr/>
          <p:nvPr/>
        </p:nvSpPr>
        <p:spPr>
          <a:xfrm>
            <a:off x="7162920" y="2438280"/>
            <a:ext cx="1218960" cy="106704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19" name=""/>
          <p:cNvSpPr/>
          <p:nvPr/>
        </p:nvSpPr>
        <p:spPr>
          <a:xfrm>
            <a:off x="1447920" y="1066680"/>
            <a:ext cx="1295280" cy="762120"/>
          </a:xfrm>
          <a:prstGeom prst="rect">
            <a:avLst/>
          </a:prstGeom>
          <a:noFill/>
          <a:ln w="57240">
            <a:solidFill>
              <a:srgbClr val="3333cc"/>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0" name=""/>
          <p:cNvSpPr/>
          <p:nvPr/>
        </p:nvSpPr>
        <p:spPr>
          <a:xfrm>
            <a:off x="533520" y="3581280"/>
            <a:ext cx="1295280" cy="762120"/>
          </a:xfrm>
          <a:prstGeom prst="rect">
            <a:avLst/>
          </a:prstGeom>
          <a:solidFill>
            <a:srgbClr val="ffffff"/>
          </a:solid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1" name=""/>
          <p:cNvSpPr/>
          <p:nvPr/>
        </p:nvSpPr>
        <p:spPr>
          <a:xfrm>
            <a:off x="7620120" y="3581280"/>
            <a:ext cx="1295280" cy="762120"/>
          </a:xfrm>
          <a:prstGeom prst="rect">
            <a:avLst/>
          </a:prstGeom>
          <a:noFill/>
          <a:ln w="57240">
            <a:solidFill>
              <a:srgbClr val="00cc99"/>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2" name=""/>
          <p:cNvSpPr/>
          <p:nvPr/>
        </p:nvSpPr>
        <p:spPr>
          <a:xfrm>
            <a:off x="5791320" y="1828800"/>
            <a:ext cx="1295280" cy="7621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3" name=""/>
          <p:cNvSpPr/>
          <p:nvPr/>
        </p:nvSpPr>
        <p:spPr>
          <a:xfrm flipV="1">
            <a:off x="990720" y="1904760"/>
            <a:ext cx="838080" cy="160020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4" name=""/>
          <p:cNvSpPr/>
          <p:nvPr/>
        </p:nvSpPr>
        <p:spPr>
          <a:xfrm>
            <a:off x="461520" y="3733920"/>
            <a:ext cx="144684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Major Carrier</a:t>
            </a:r>
            <a:endParaRPr b="0" lang="en-US" sz="1600" strike="noStrike" u="none">
              <a:solidFill>
                <a:srgbClr val="000000"/>
              </a:solidFill>
              <a:effectLst/>
              <a:uFillTx/>
              <a:latin typeface="Times New Roman"/>
            </a:endParaRPr>
          </a:p>
        </p:txBody>
      </p:sp>
      <p:sp>
        <p:nvSpPr>
          <p:cNvPr id="225" name=""/>
          <p:cNvSpPr/>
          <p:nvPr/>
        </p:nvSpPr>
        <p:spPr>
          <a:xfrm>
            <a:off x="1448280" y="1219320"/>
            <a:ext cx="122616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3300"/>
                </a:solidFill>
                <a:effectLst/>
                <a:uFillTx/>
                <a:latin typeface="Times New Roman"/>
              </a:rPr>
              <a:t>Trading Desk</a:t>
            </a:r>
            <a:endParaRPr b="0" lang="en-US" sz="1400" strike="noStrike" u="none">
              <a:solidFill>
                <a:srgbClr val="000000"/>
              </a:solidFill>
              <a:effectLst/>
              <a:uFillTx/>
              <a:latin typeface="Times New Roman"/>
            </a:endParaRPr>
          </a:p>
        </p:txBody>
      </p:sp>
      <p:sp>
        <p:nvSpPr>
          <p:cNvPr id="226" name=""/>
          <p:cNvSpPr/>
          <p:nvPr/>
        </p:nvSpPr>
        <p:spPr>
          <a:xfrm>
            <a:off x="5867280" y="1828800"/>
            <a:ext cx="1219320" cy="5209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Bandwidth Reseller</a:t>
            </a:r>
            <a:endParaRPr b="0" lang="en-US" sz="1400" strike="noStrike" u="none">
              <a:solidFill>
                <a:srgbClr val="000000"/>
              </a:solidFill>
              <a:effectLst/>
              <a:uFillTx/>
              <a:latin typeface="Times New Roman"/>
            </a:endParaRPr>
          </a:p>
        </p:txBody>
      </p:sp>
      <p:sp>
        <p:nvSpPr>
          <p:cNvPr id="227" name=""/>
          <p:cNvSpPr/>
          <p:nvPr/>
        </p:nvSpPr>
        <p:spPr>
          <a:xfrm>
            <a:off x="763920" y="4114800"/>
            <a:ext cx="8200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B</a:t>
            </a:r>
            <a:endParaRPr b="0" lang="en-US" sz="1200" strike="noStrike" u="none">
              <a:solidFill>
                <a:srgbClr val="000000"/>
              </a:solidFill>
              <a:effectLst/>
              <a:uFillTx/>
              <a:latin typeface="Times New Roman"/>
            </a:endParaRPr>
          </a:p>
        </p:txBody>
      </p:sp>
      <p:sp>
        <p:nvSpPr>
          <p:cNvPr id="228" name=""/>
          <p:cNvSpPr/>
          <p:nvPr/>
        </p:nvSpPr>
        <p:spPr>
          <a:xfrm>
            <a:off x="6021360" y="2286000"/>
            <a:ext cx="8283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D</a:t>
            </a:r>
            <a:endParaRPr b="0" lang="en-US" sz="1200" strike="noStrike" u="none">
              <a:solidFill>
                <a:srgbClr val="000000"/>
              </a:solidFill>
              <a:effectLst/>
              <a:uFillTx/>
              <a:latin typeface="Times New Roman"/>
            </a:endParaRPr>
          </a:p>
        </p:txBody>
      </p:sp>
      <p:sp>
        <p:nvSpPr>
          <p:cNvPr id="229" name=""/>
          <p:cNvSpPr/>
          <p:nvPr/>
        </p:nvSpPr>
        <p:spPr>
          <a:xfrm>
            <a:off x="4806720" y="3733920"/>
            <a:ext cx="800280" cy="307440"/>
          </a:xfrm>
          <a:prstGeom prst="rect">
            <a:avLst/>
          </a:prstGeom>
          <a:solidFill>
            <a:srgbClr val="ffff00"/>
          </a:solidFill>
          <a:ln w="9360">
            <a:solidFill>
              <a:srgbClr val="ffff00"/>
            </a:solidFill>
            <a:miter/>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rPr>
              <a:t>EBS LE</a:t>
            </a:r>
            <a:endParaRPr b="0" lang="en-US" sz="1400" strike="noStrike" u="none">
              <a:solidFill>
                <a:srgbClr val="000000"/>
              </a:solidFill>
              <a:effectLst/>
              <a:uFillTx/>
              <a:latin typeface="Times New Roman"/>
            </a:endParaRPr>
          </a:p>
        </p:txBody>
      </p:sp>
      <p:sp>
        <p:nvSpPr>
          <p:cNvPr id="230" name=""/>
          <p:cNvSpPr/>
          <p:nvPr/>
        </p:nvSpPr>
        <p:spPr>
          <a:xfrm>
            <a:off x="4803120" y="4114800"/>
            <a:ext cx="113292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Other Country?</a:t>
            </a:r>
            <a:endParaRPr b="0" lang="en-US" sz="1200" strike="noStrike" u="none">
              <a:solidFill>
                <a:srgbClr val="000000"/>
              </a:solidFill>
              <a:effectLst/>
              <a:uFillTx/>
              <a:latin typeface="Times New Roman"/>
            </a:endParaRPr>
          </a:p>
        </p:txBody>
      </p:sp>
      <p:sp>
        <p:nvSpPr>
          <p:cNvPr id="231" name=""/>
          <p:cNvSpPr/>
          <p:nvPr/>
        </p:nvSpPr>
        <p:spPr>
          <a:xfrm flipH="1" flipV="1">
            <a:off x="2819520" y="1828440"/>
            <a:ext cx="2286000" cy="1600200"/>
          </a:xfrm>
          <a:prstGeom prst="line">
            <a:avLst/>
          </a:prstGeom>
          <a:ln w="28440">
            <a:solidFill>
              <a:srgbClr val="00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2" name=""/>
          <p:cNvSpPr/>
          <p:nvPr/>
        </p:nvSpPr>
        <p:spPr>
          <a:xfrm>
            <a:off x="7621560" y="3733920"/>
            <a:ext cx="1235160" cy="307440"/>
          </a:xfrm>
          <a:prstGeom prst="rect">
            <a:avLst/>
          </a:prstGeom>
          <a:solidFill>
            <a:srgbClr val="ffff00"/>
          </a:solid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rPr>
              <a:t>Local Carrier</a:t>
            </a:r>
            <a:endParaRPr b="0" lang="en-US" sz="1400" strike="noStrike" u="none">
              <a:solidFill>
                <a:srgbClr val="000000"/>
              </a:solidFill>
              <a:effectLst/>
              <a:uFillTx/>
              <a:latin typeface="Times New Roman"/>
            </a:endParaRPr>
          </a:p>
        </p:txBody>
      </p:sp>
      <p:sp>
        <p:nvSpPr>
          <p:cNvPr id="233" name=""/>
          <p:cNvSpPr/>
          <p:nvPr/>
        </p:nvSpPr>
        <p:spPr>
          <a:xfrm>
            <a:off x="152280" y="2209680"/>
            <a:ext cx="2362320" cy="82548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1:</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5 year C-to-D PoP-to-PoP lambda for monthly recurring payments.</a:t>
            </a:r>
            <a:endParaRPr b="0" lang="en-US" sz="1200" strike="noStrike" u="none">
              <a:solidFill>
                <a:srgbClr val="000000"/>
              </a:solidFill>
              <a:effectLst/>
              <a:uFillTx/>
              <a:latin typeface="Times New Roman"/>
            </a:endParaRPr>
          </a:p>
        </p:txBody>
      </p:sp>
      <p:sp>
        <p:nvSpPr>
          <p:cNvPr id="234" name=""/>
          <p:cNvSpPr/>
          <p:nvPr/>
        </p:nvSpPr>
        <p:spPr>
          <a:xfrm>
            <a:off x="8002800" y="4114800"/>
            <a:ext cx="8200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C</a:t>
            </a:r>
            <a:endParaRPr b="0" lang="en-US" sz="1200" strike="noStrike" u="none">
              <a:solidFill>
                <a:srgbClr val="000000"/>
              </a:solidFill>
              <a:effectLst/>
              <a:uFillTx/>
              <a:latin typeface="Times New Roman"/>
            </a:endParaRPr>
          </a:p>
        </p:txBody>
      </p:sp>
      <p:sp>
        <p:nvSpPr>
          <p:cNvPr id="235" name=""/>
          <p:cNvSpPr/>
          <p:nvPr/>
        </p:nvSpPr>
        <p:spPr>
          <a:xfrm>
            <a:off x="2590920" y="4038480"/>
            <a:ext cx="1295280" cy="762120"/>
          </a:xfrm>
          <a:prstGeom prst="rect">
            <a:avLst/>
          </a:prstGeom>
          <a:noFill/>
          <a:ln w="57240">
            <a:solidFill>
              <a:srgbClr val="ff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36" name=""/>
          <p:cNvSpPr/>
          <p:nvPr/>
        </p:nvSpPr>
        <p:spPr>
          <a:xfrm>
            <a:off x="2825640" y="4191120"/>
            <a:ext cx="800280" cy="307440"/>
          </a:xfrm>
          <a:prstGeom prst="rect">
            <a:avLst/>
          </a:prstGeom>
          <a:solidFill>
            <a:srgbClr val="ffff00"/>
          </a:solidFill>
          <a:ln w="9360">
            <a:solidFill>
              <a:srgbClr val="ffff00"/>
            </a:solidFill>
            <a:miter/>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rPr>
              <a:t>EBS LE</a:t>
            </a:r>
            <a:endParaRPr b="0" lang="en-US" sz="1400" strike="noStrike" u="none">
              <a:solidFill>
                <a:srgbClr val="000000"/>
              </a:solidFill>
              <a:effectLst/>
              <a:uFillTx/>
              <a:latin typeface="Times New Roman"/>
            </a:endParaRPr>
          </a:p>
        </p:txBody>
      </p:sp>
      <p:sp>
        <p:nvSpPr>
          <p:cNvPr id="237" name=""/>
          <p:cNvSpPr/>
          <p:nvPr/>
        </p:nvSpPr>
        <p:spPr>
          <a:xfrm>
            <a:off x="3278520" y="4495680"/>
            <a:ext cx="5277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Japan</a:t>
            </a:r>
            <a:endParaRPr b="0" lang="en-US" sz="1200" strike="noStrike" u="none">
              <a:solidFill>
                <a:srgbClr val="000000"/>
              </a:solidFill>
              <a:effectLst/>
              <a:uFillTx/>
              <a:latin typeface="Times New Roman"/>
            </a:endParaRPr>
          </a:p>
        </p:txBody>
      </p:sp>
      <p:sp>
        <p:nvSpPr>
          <p:cNvPr id="238" name=""/>
          <p:cNvSpPr/>
          <p:nvPr/>
        </p:nvSpPr>
        <p:spPr>
          <a:xfrm>
            <a:off x="7620120" y="4648320"/>
            <a:ext cx="1295280" cy="761760"/>
          </a:xfrm>
          <a:prstGeom prst="rect">
            <a:avLst/>
          </a:prstGeom>
          <a:noFill/>
          <a:ln w="5724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9" name=""/>
          <p:cNvSpPr/>
          <p:nvPr/>
        </p:nvSpPr>
        <p:spPr>
          <a:xfrm>
            <a:off x="7621560" y="4800600"/>
            <a:ext cx="1235160" cy="307440"/>
          </a:xfrm>
          <a:prstGeom prst="rect">
            <a:avLst/>
          </a:prstGeom>
          <a:solidFill>
            <a:srgbClr val="ffff00"/>
          </a:solid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rPr>
              <a:t>Local Carrier</a:t>
            </a:r>
            <a:endParaRPr b="0" lang="en-US" sz="1400" strike="noStrike" u="none">
              <a:solidFill>
                <a:srgbClr val="000000"/>
              </a:solidFill>
              <a:effectLst/>
              <a:uFillTx/>
              <a:latin typeface="Times New Roman"/>
            </a:endParaRPr>
          </a:p>
        </p:txBody>
      </p:sp>
      <p:sp>
        <p:nvSpPr>
          <p:cNvPr id="240" name=""/>
          <p:cNvSpPr/>
          <p:nvPr/>
        </p:nvSpPr>
        <p:spPr>
          <a:xfrm>
            <a:off x="8002800" y="5181480"/>
            <a:ext cx="8283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D</a:t>
            </a:r>
            <a:endParaRPr b="0" lang="en-US" sz="1200" strike="noStrike" u="none">
              <a:solidFill>
                <a:srgbClr val="000000"/>
              </a:solidFill>
              <a:effectLst/>
              <a:uFillTx/>
              <a:latin typeface="Times New Roman"/>
            </a:endParaRPr>
          </a:p>
        </p:txBody>
      </p:sp>
      <p:sp>
        <p:nvSpPr>
          <p:cNvPr id="241" name=""/>
          <p:cNvSpPr/>
          <p:nvPr/>
        </p:nvSpPr>
        <p:spPr>
          <a:xfrm>
            <a:off x="6248520" y="2743200"/>
            <a:ext cx="1218960" cy="213372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2" name=""/>
          <p:cNvSpPr/>
          <p:nvPr/>
        </p:nvSpPr>
        <p:spPr>
          <a:xfrm flipH="1" flipV="1">
            <a:off x="2286000" y="1981080"/>
            <a:ext cx="990720" cy="1905120"/>
          </a:xfrm>
          <a:prstGeom prst="line">
            <a:avLst/>
          </a:prstGeom>
          <a:ln w="28440">
            <a:solidFill>
              <a:srgbClr val="00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3" name=""/>
          <p:cNvSpPr/>
          <p:nvPr/>
        </p:nvSpPr>
        <p:spPr>
          <a:xfrm>
            <a:off x="2286000" y="2895480"/>
            <a:ext cx="2133720" cy="64260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CONTRACT 4A:</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Cost-plus contract for use of Country D PoP</a:t>
            </a:r>
            <a:endParaRPr b="0" lang="en-US" sz="1200" strike="noStrike" u="none">
              <a:solidFill>
                <a:srgbClr val="000000"/>
              </a:solidFill>
              <a:effectLst/>
              <a:uFillTx/>
              <a:latin typeface="Times New Roman"/>
            </a:endParaRPr>
          </a:p>
        </p:txBody>
      </p:sp>
      <p:sp>
        <p:nvSpPr>
          <p:cNvPr id="244" name=""/>
          <p:cNvSpPr/>
          <p:nvPr/>
        </p:nvSpPr>
        <p:spPr>
          <a:xfrm>
            <a:off x="7391520" y="2590920"/>
            <a:ext cx="1752480" cy="64260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3B:</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Local loop capacity and colocation space </a:t>
            </a:r>
            <a:endParaRPr b="0" lang="en-US" sz="1200" strike="noStrike" u="none">
              <a:solidFill>
                <a:srgbClr val="000000"/>
              </a:solidFill>
              <a:effectLst/>
              <a:uFillTx/>
              <a:latin typeface="Times New Roman"/>
            </a:endParaRPr>
          </a:p>
        </p:txBody>
      </p:sp>
      <p:sp>
        <p:nvSpPr>
          <p:cNvPr id="245" name=""/>
          <p:cNvSpPr/>
          <p:nvPr/>
        </p:nvSpPr>
        <p:spPr>
          <a:xfrm>
            <a:off x="5867280" y="2971800"/>
            <a:ext cx="1752840" cy="64260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3A:</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Local loop capacity and colocation space</a:t>
            </a:r>
            <a:endParaRPr b="0" lang="en-US" sz="1200" strike="noStrike" u="none">
              <a:solidFill>
                <a:srgbClr val="000000"/>
              </a:solidFill>
              <a:effectLst/>
              <a:uFillTx/>
              <a:latin typeface="Times New Roman"/>
            </a:endParaRPr>
          </a:p>
        </p:txBody>
      </p:sp>
      <p:sp>
        <p:nvSpPr>
          <p:cNvPr id="246" name=""/>
          <p:cNvSpPr/>
          <p:nvPr/>
        </p:nvSpPr>
        <p:spPr>
          <a:xfrm>
            <a:off x="4572000" y="3581280"/>
            <a:ext cx="1295280" cy="762120"/>
          </a:xfrm>
          <a:prstGeom prst="rect">
            <a:avLst/>
          </a:prstGeom>
          <a:noFill/>
          <a:ln w="57240">
            <a:solidFill>
              <a:srgbClr val="00cc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47" name=""/>
          <p:cNvSpPr/>
          <p:nvPr/>
        </p:nvSpPr>
        <p:spPr>
          <a:xfrm>
            <a:off x="228600" y="5181480"/>
            <a:ext cx="7315200" cy="1465560"/>
          </a:xfrm>
          <a:prstGeom prst="rect">
            <a:avLst/>
          </a:prstGeom>
          <a:noFill/>
          <a:ln w="0">
            <a:noFill/>
          </a:ln>
        </p:spPr>
        <p:style>
          <a:lnRef idx="0"/>
          <a:fillRef idx="0"/>
          <a:effectRef idx="0"/>
          <a:fontRef idx="minor"/>
        </p:style>
        <p:txBody>
          <a:bodyPr lIns="90000" rIns="90000" tIns="46800" bIns="46800" anchor="t">
            <a:sp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Local entity must own local capacity for regulatory purposes but can resell Backhaul Capacity (no license necessary for Outbound Capacity)</a:t>
            </a:r>
            <a:endParaRPr b="0" lang="en-US" sz="1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EBS LEs buy segment with Trading Desk and resell backhaul to Trading Desk</a:t>
            </a:r>
            <a:endParaRPr b="0" lang="en-US" sz="1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Does this work from a trading standpoint?</a:t>
            </a:r>
            <a:endParaRPr b="0" lang="en-US" sz="1800" strike="noStrike" u="none">
              <a:solidFill>
                <a:srgbClr val="000000"/>
              </a:solidFill>
              <a:effectLst/>
              <a:uFillTx/>
              <a:latin typeface="Times New Roman"/>
            </a:endParaRPr>
          </a:p>
        </p:txBody>
      </p:sp>
      <p:sp>
        <p:nvSpPr>
          <p:cNvPr id="248" name=""/>
          <p:cNvSpPr/>
          <p:nvPr/>
        </p:nvSpPr>
        <p:spPr>
          <a:xfrm>
            <a:off x="2271240" y="1484280"/>
            <a:ext cx="3754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US</a:t>
            </a:r>
            <a:endParaRPr b="0" lang="en-US" sz="1200" strike="noStrike" u="none">
              <a:solidFill>
                <a:srgbClr val="000000"/>
              </a:solidFill>
              <a:effectLst/>
              <a:uFillTx/>
              <a:latin typeface="Times New Roman"/>
            </a:endParaRPr>
          </a:p>
        </p:txBody>
      </p:sp>
      <p:sp>
        <p:nvSpPr>
          <p:cNvPr id="249" name=""/>
          <p:cNvSpPr/>
          <p:nvPr/>
        </p:nvSpPr>
        <p:spPr>
          <a:xfrm>
            <a:off x="3886200" y="2209680"/>
            <a:ext cx="1905120" cy="64260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CONTRACT 4B:</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Cost-plus contract for use of Country C PoP</a:t>
            </a:r>
            <a:endParaRPr b="0" lang="en-US" sz="1200" strike="noStrike" u="none">
              <a:solidFill>
                <a:srgbClr val="000000"/>
              </a:solidFill>
              <a:effectLst/>
              <a:uFillTx/>
              <a:latin typeface="Times New Roman"/>
            </a:endParaRPr>
          </a:p>
        </p:txBody>
      </p:sp>
      <p:sp>
        <p:nvSpPr>
          <p:cNvPr id="250" name=""/>
          <p:cNvSpPr/>
          <p:nvPr/>
        </p:nvSpPr>
        <p:spPr>
          <a:xfrm>
            <a:off x="2270160" y="2246400"/>
            <a:ext cx="1235160" cy="64260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5A: Backhaul Capacity</a:t>
            </a:r>
            <a:endParaRPr b="0" lang="en-US" sz="1200" strike="noStrike" u="none">
              <a:solidFill>
                <a:srgbClr val="000000"/>
              </a:solidFill>
              <a:effectLst/>
              <a:uFillTx/>
              <a:latin typeface="Times New Roman"/>
            </a:endParaRPr>
          </a:p>
        </p:txBody>
      </p:sp>
      <p:sp>
        <p:nvSpPr>
          <p:cNvPr id="251" name=""/>
          <p:cNvSpPr/>
          <p:nvPr/>
        </p:nvSpPr>
        <p:spPr>
          <a:xfrm>
            <a:off x="3200400" y="1569960"/>
            <a:ext cx="1235160" cy="64260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5B: Backhaul Capacity</a:t>
            </a:r>
            <a:endParaRPr b="0" lang="en-US" sz="1200" strike="noStrike" u="none">
              <a:solidFill>
                <a:srgbClr val="000000"/>
              </a:solidFill>
              <a:effectLst/>
              <a:uFillTx/>
              <a:latin typeface="Times New Roman"/>
            </a:endParaRPr>
          </a:p>
        </p:txBody>
      </p:sp>
      <p:sp>
        <p:nvSpPr>
          <p:cNvPr id="252" name=""/>
          <p:cNvSpPr/>
          <p:nvPr/>
        </p:nvSpPr>
        <p:spPr>
          <a:xfrm>
            <a:off x="-533160" y="3200400"/>
            <a:ext cx="3352320" cy="152388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noFill/>
          <a:ln w="28440">
            <a:solidFill>
              <a:srgbClr val="ff0000"/>
            </a:solidFill>
            <a:miter/>
            <a:headEnd len="med" type="triangle" w="med"/>
            <a:tailEnd len="med" type="triangle" w="me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3" name=""/>
          <p:cNvSpPr/>
          <p:nvPr/>
        </p:nvSpPr>
        <p:spPr>
          <a:xfrm>
            <a:off x="2895480" y="1219320"/>
            <a:ext cx="2819520" cy="83808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4" name=""/>
          <p:cNvSpPr/>
          <p:nvPr/>
        </p:nvSpPr>
        <p:spPr>
          <a:xfrm>
            <a:off x="3429000" y="685800"/>
            <a:ext cx="2286000" cy="82548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2:</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2 Year C-to-D segment Pop-to-PoP lambda for monthly recurring payments.</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Suggested Actions:</a:t>
            </a:r>
            <a:endParaRPr b="0" lang="en-US" sz="4400" strike="noStrike" u="none">
              <a:solidFill>
                <a:srgbClr val="000000"/>
              </a:solidFill>
              <a:effectLst/>
              <a:uFillTx/>
              <a:latin typeface="Times New Roman"/>
            </a:endParaRPr>
          </a:p>
        </p:txBody>
      </p:sp>
      <p:sp>
        <p:nvSpPr>
          <p:cNvPr id="256" name="PlaceHolder 2"/>
          <p:cNvSpPr>
            <a:spLocks noGrp="1"/>
          </p:cNvSpPr>
          <p:nvPr>
            <p:ph/>
          </p:nvPr>
        </p:nvSpPr>
        <p:spPr>
          <a:xfrm>
            <a:off x="685800" y="1752480"/>
            <a:ext cx="7772400" cy="464832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Extensive coordination between tax, legal, regulatory and accounting to create ideal structure</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All-hands meeting to produce proposed structure(s) to present to traders</a:t>
            </a:r>
            <a:endParaRPr b="0" lang="en-US" sz="28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Seek to eliminate licensing requirements for backhaul and outbound capacity where possible</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Seek clarity of taxable presence definitions</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685800" y="-3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Overview</a:t>
            </a:r>
            <a:endParaRPr b="0" lang="en-US" sz="4400" strike="noStrike" u="none">
              <a:solidFill>
                <a:srgbClr val="000000"/>
              </a:solidFill>
              <a:effectLst/>
              <a:uFillTx/>
              <a:latin typeface="Times New Roman"/>
            </a:endParaRPr>
          </a:p>
        </p:txBody>
      </p:sp>
      <p:sp>
        <p:nvSpPr>
          <p:cNvPr id="13" name="PlaceHolder 2"/>
          <p:cNvSpPr>
            <a:spLocks noGrp="1"/>
          </p:cNvSpPr>
          <p:nvPr>
            <p:ph/>
          </p:nvPr>
        </p:nvSpPr>
        <p:spPr>
          <a:xfrm>
            <a:off x="228600" y="1219320"/>
            <a:ext cx="8610480" cy="533376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Define terms and objectives</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Discuss legal structures required to meet objectives</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Discuss potential conflict of regulatory, tax, and business objectives</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Caveats:  </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As with regulatory issues, tax issues are country and transaction specific, so please help get Tax involved early and often in any transaction</a:t>
            </a:r>
            <a:endParaRPr b="0" lang="en-US" sz="28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Transactions discussed are lit capacity not dark fiber</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Defining Terms</a:t>
            </a:r>
            <a:endParaRPr b="0" lang="en-US" sz="4400" strike="noStrike" u="none">
              <a:solidFill>
                <a:srgbClr val="000000"/>
              </a:solidFill>
              <a:effectLst/>
              <a:uFillTx/>
              <a:latin typeface="Times New Roman"/>
            </a:endParaRPr>
          </a:p>
        </p:txBody>
      </p:sp>
      <p:sp>
        <p:nvSpPr>
          <p:cNvPr id="15" name=""/>
          <p:cNvSpPr/>
          <p:nvPr/>
        </p:nvSpPr>
        <p:spPr>
          <a:xfrm>
            <a:off x="533520" y="3581280"/>
            <a:ext cx="1600200" cy="0"/>
          </a:xfrm>
          <a:prstGeom prst="line">
            <a:avLst/>
          </a:prstGeom>
          <a:ln w="38160">
            <a:solidFill>
              <a:srgbClr val="000000"/>
            </a:solidFill>
            <a:miter/>
            <a:headEnd len="med" type="oval" w="med"/>
            <a:tailEnd len="med" type="oval"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 name=""/>
          <p:cNvSpPr/>
          <p:nvPr/>
        </p:nvSpPr>
        <p:spPr>
          <a:xfrm>
            <a:off x="3733920" y="3594240"/>
            <a:ext cx="1600200" cy="0"/>
          </a:xfrm>
          <a:prstGeom prst="line">
            <a:avLst/>
          </a:prstGeom>
          <a:ln w="38160">
            <a:solidFill>
              <a:srgbClr val="000000"/>
            </a:solidFill>
            <a:miter/>
            <a:headEnd len="med" type="oval" w="med"/>
            <a:tailEnd len="med" type="oval"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 name=""/>
          <p:cNvSpPr/>
          <p:nvPr/>
        </p:nvSpPr>
        <p:spPr>
          <a:xfrm>
            <a:off x="6934320" y="3606840"/>
            <a:ext cx="1600200" cy="0"/>
          </a:xfrm>
          <a:prstGeom prst="line">
            <a:avLst/>
          </a:prstGeom>
          <a:ln w="38160">
            <a:solidFill>
              <a:srgbClr val="000000"/>
            </a:solidFill>
            <a:miter/>
            <a:headEnd len="med" type="oval" w="med"/>
            <a:tailEnd len="med" type="oval"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 name=""/>
          <p:cNvSpPr/>
          <p:nvPr/>
        </p:nvSpPr>
        <p:spPr>
          <a:xfrm rot="5403000">
            <a:off x="797760" y="1942920"/>
            <a:ext cx="1067040" cy="1600200"/>
          </a:xfrm>
          <a:custGeom>
            <a:avLst/>
            <a:gdLst>
              <a:gd name="textAreaLeft" fmla="*/ 681840 w 1067040"/>
              <a:gd name="textAreaRight" fmla="*/ 1067400 w 1067040"/>
              <a:gd name="textAreaTop" fmla="*/ 41400 h 1600200"/>
              <a:gd name="textAreaBottom" fmla="*/ 1558800 h 160020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 name=""/>
          <p:cNvSpPr/>
          <p:nvPr/>
        </p:nvSpPr>
        <p:spPr>
          <a:xfrm rot="5403000">
            <a:off x="1981080" y="2360520"/>
            <a:ext cx="1066680" cy="761760"/>
          </a:xfrm>
          <a:custGeom>
            <a:avLst/>
            <a:gdLst>
              <a:gd name="textAreaLeft" fmla="*/ 681480 w 1066680"/>
              <a:gd name="textAreaRight" fmla="*/ 1067040 w 1066680"/>
              <a:gd name="textAreaTop" fmla="*/ 19800 h 761760"/>
              <a:gd name="textAreaBottom" fmla="*/ 741960 h 76176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 name=""/>
          <p:cNvSpPr/>
          <p:nvPr/>
        </p:nvSpPr>
        <p:spPr>
          <a:xfrm rot="5403000">
            <a:off x="4001400" y="1942920"/>
            <a:ext cx="1067040" cy="1600200"/>
          </a:xfrm>
          <a:custGeom>
            <a:avLst/>
            <a:gdLst>
              <a:gd name="textAreaLeft" fmla="*/ 681840 w 1067040"/>
              <a:gd name="textAreaRight" fmla="*/ 1067400 w 1067040"/>
              <a:gd name="textAreaTop" fmla="*/ 41400 h 1600200"/>
              <a:gd name="textAreaBottom" fmla="*/ 1558800 h 160020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 name=""/>
          <p:cNvSpPr/>
          <p:nvPr/>
        </p:nvSpPr>
        <p:spPr>
          <a:xfrm rot="5403000">
            <a:off x="7205040" y="1942920"/>
            <a:ext cx="1067040" cy="1600200"/>
          </a:xfrm>
          <a:custGeom>
            <a:avLst/>
            <a:gdLst>
              <a:gd name="textAreaLeft" fmla="*/ 681840 w 1067040"/>
              <a:gd name="textAreaRight" fmla="*/ 1067400 w 1067040"/>
              <a:gd name="textAreaTop" fmla="*/ 41400 h 1600200"/>
              <a:gd name="textAreaBottom" fmla="*/ 1558800 h 160020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 name=""/>
          <p:cNvSpPr/>
          <p:nvPr/>
        </p:nvSpPr>
        <p:spPr>
          <a:xfrm>
            <a:off x="228600" y="3809880"/>
            <a:ext cx="83808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Customer Address</a:t>
            </a:r>
            <a:endParaRPr b="0" lang="en-US" sz="1200" strike="noStrike" u="none">
              <a:solidFill>
                <a:srgbClr val="000000"/>
              </a:solidFill>
              <a:effectLst/>
              <a:uFillTx/>
              <a:latin typeface="Times New Roman"/>
            </a:endParaRPr>
          </a:p>
        </p:txBody>
      </p:sp>
      <p:sp>
        <p:nvSpPr>
          <p:cNvPr id="23" name=""/>
          <p:cNvSpPr/>
          <p:nvPr/>
        </p:nvSpPr>
        <p:spPr>
          <a:xfrm>
            <a:off x="1737720" y="3846600"/>
            <a:ext cx="8791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Local PoP</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Country C</a:t>
            </a:r>
            <a:endParaRPr b="0" lang="en-US" sz="1200" strike="noStrike" u="none">
              <a:solidFill>
                <a:srgbClr val="000000"/>
              </a:solidFill>
              <a:effectLst/>
              <a:uFillTx/>
              <a:latin typeface="Times New Roman"/>
            </a:endParaRPr>
          </a:p>
        </p:txBody>
      </p:sp>
      <p:sp>
        <p:nvSpPr>
          <p:cNvPr id="24" name=""/>
          <p:cNvSpPr/>
          <p:nvPr/>
        </p:nvSpPr>
        <p:spPr>
          <a:xfrm>
            <a:off x="3352680" y="3809880"/>
            <a:ext cx="1006560" cy="6426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Country A Territorial Boundary</a:t>
            </a:r>
            <a:endParaRPr b="0" lang="en-US" sz="1200" strike="noStrike" u="none">
              <a:solidFill>
                <a:srgbClr val="000000"/>
              </a:solidFill>
              <a:effectLst/>
              <a:uFillTx/>
              <a:latin typeface="Times New Roman"/>
            </a:endParaRPr>
          </a:p>
        </p:txBody>
      </p:sp>
      <p:sp>
        <p:nvSpPr>
          <p:cNvPr id="25" name=""/>
          <p:cNvSpPr/>
          <p:nvPr/>
        </p:nvSpPr>
        <p:spPr>
          <a:xfrm>
            <a:off x="4876920" y="3809880"/>
            <a:ext cx="1006200" cy="6426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Country B Territorial Boundary</a:t>
            </a:r>
            <a:endParaRPr b="0" lang="en-US" sz="1200" strike="noStrike" u="none">
              <a:solidFill>
                <a:srgbClr val="000000"/>
              </a:solidFill>
              <a:effectLst/>
              <a:uFillTx/>
              <a:latin typeface="Times New Roman"/>
            </a:endParaRPr>
          </a:p>
        </p:txBody>
      </p:sp>
      <p:sp>
        <p:nvSpPr>
          <p:cNvPr id="26" name=""/>
          <p:cNvSpPr/>
          <p:nvPr/>
        </p:nvSpPr>
        <p:spPr>
          <a:xfrm>
            <a:off x="6554160" y="3809880"/>
            <a:ext cx="8791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Local PoP</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Country D</a:t>
            </a:r>
            <a:endParaRPr b="0" lang="en-US" sz="1200" strike="noStrike" u="none">
              <a:solidFill>
                <a:srgbClr val="000000"/>
              </a:solidFill>
              <a:effectLst/>
              <a:uFillTx/>
              <a:latin typeface="Times New Roman"/>
            </a:endParaRPr>
          </a:p>
        </p:txBody>
      </p:sp>
      <p:sp>
        <p:nvSpPr>
          <p:cNvPr id="27" name=""/>
          <p:cNvSpPr/>
          <p:nvPr/>
        </p:nvSpPr>
        <p:spPr>
          <a:xfrm>
            <a:off x="8077320" y="3809880"/>
            <a:ext cx="85392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Customer Address</a:t>
            </a:r>
            <a:endParaRPr b="0" lang="en-US" sz="1200" strike="noStrike" u="none">
              <a:solidFill>
                <a:srgbClr val="000000"/>
              </a:solidFill>
              <a:effectLst/>
              <a:uFillTx/>
              <a:latin typeface="Times New Roman"/>
            </a:endParaRPr>
          </a:p>
        </p:txBody>
      </p:sp>
      <p:sp>
        <p:nvSpPr>
          <p:cNvPr id="28" name=""/>
          <p:cNvSpPr/>
          <p:nvPr/>
        </p:nvSpPr>
        <p:spPr>
          <a:xfrm>
            <a:off x="916200" y="1752480"/>
            <a:ext cx="92160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Local Loop</a:t>
            </a:r>
            <a:endParaRPr b="0" lang="en-US" sz="1200" strike="noStrike" u="none">
              <a:solidFill>
                <a:srgbClr val="000000"/>
              </a:solidFill>
              <a:effectLst/>
              <a:uFillTx/>
              <a:latin typeface="Times New Roman"/>
            </a:endParaRPr>
          </a:p>
        </p:txBody>
      </p:sp>
      <p:sp>
        <p:nvSpPr>
          <p:cNvPr id="29" name=""/>
          <p:cNvSpPr/>
          <p:nvPr/>
        </p:nvSpPr>
        <p:spPr>
          <a:xfrm>
            <a:off x="7240680" y="1782720"/>
            <a:ext cx="92160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Local Loop</a:t>
            </a:r>
            <a:endParaRPr b="0" lang="en-US" sz="1200" strike="noStrike" u="none">
              <a:solidFill>
                <a:srgbClr val="000000"/>
              </a:solidFill>
              <a:effectLst/>
              <a:uFillTx/>
              <a:latin typeface="Times New Roman"/>
            </a:endParaRPr>
          </a:p>
        </p:txBody>
      </p:sp>
      <p:sp>
        <p:nvSpPr>
          <p:cNvPr id="30" name=""/>
          <p:cNvSpPr/>
          <p:nvPr/>
        </p:nvSpPr>
        <p:spPr>
          <a:xfrm>
            <a:off x="2133720" y="3581280"/>
            <a:ext cx="761760" cy="0"/>
          </a:xfrm>
          <a:prstGeom prst="line">
            <a:avLst/>
          </a:prstGeom>
          <a:ln w="38160">
            <a:solidFill>
              <a:srgbClr val="000000"/>
            </a:solidFill>
            <a:miter/>
            <a:headEnd len="med" type="oval" w="med"/>
            <a:tailEnd len="med" type="oval"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 name=""/>
          <p:cNvSpPr/>
          <p:nvPr/>
        </p:nvSpPr>
        <p:spPr>
          <a:xfrm>
            <a:off x="2895480" y="3581280"/>
            <a:ext cx="838440" cy="0"/>
          </a:xfrm>
          <a:prstGeom prst="line">
            <a:avLst/>
          </a:prstGeom>
          <a:ln w="38160">
            <a:solidFill>
              <a:srgbClr val="000000"/>
            </a:solidFill>
            <a:miter/>
            <a:headEnd len="med" type="oval" w="med"/>
            <a:tailEnd len="med" type="oval"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 name=""/>
          <p:cNvSpPr/>
          <p:nvPr/>
        </p:nvSpPr>
        <p:spPr>
          <a:xfrm rot="5403000">
            <a:off x="2780640" y="2322360"/>
            <a:ext cx="1066680" cy="838440"/>
          </a:xfrm>
          <a:custGeom>
            <a:avLst/>
            <a:gdLst>
              <a:gd name="textAreaLeft" fmla="*/ 681480 w 1066680"/>
              <a:gd name="textAreaRight" fmla="*/ 1067040 w 1066680"/>
              <a:gd name="textAreaTop" fmla="*/ 21600 h 838440"/>
              <a:gd name="textAreaBottom" fmla="*/ 816840 h 83844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 name=""/>
          <p:cNvSpPr/>
          <p:nvPr/>
        </p:nvSpPr>
        <p:spPr>
          <a:xfrm>
            <a:off x="2134800" y="1752480"/>
            <a:ext cx="83700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 Backhaul</a:t>
            </a:r>
            <a:endParaRPr b="0" lang="en-US" sz="1200" strike="noStrike" u="none">
              <a:solidFill>
                <a:srgbClr val="000000"/>
              </a:solidFill>
              <a:effectLst/>
              <a:uFillTx/>
              <a:latin typeface="Times New Roman"/>
            </a:endParaRPr>
          </a:p>
        </p:txBody>
      </p:sp>
      <p:sp>
        <p:nvSpPr>
          <p:cNvPr id="34" name=""/>
          <p:cNvSpPr/>
          <p:nvPr/>
        </p:nvSpPr>
        <p:spPr>
          <a:xfrm>
            <a:off x="4038480" y="1752480"/>
            <a:ext cx="114300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International capacity</a:t>
            </a:r>
            <a:endParaRPr b="0" lang="en-US" sz="1200" strike="noStrike" u="none">
              <a:solidFill>
                <a:srgbClr val="000000"/>
              </a:solidFill>
              <a:effectLst/>
              <a:uFillTx/>
              <a:latin typeface="Times New Roman"/>
            </a:endParaRPr>
          </a:p>
        </p:txBody>
      </p:sp>
      <p:sp>
        <p:nvSpPr>
          <p:cNvPr id="35" name=""/>
          <p:cNvSpPr/>
          <p:nvPr/>
        </p:nvSpPr>
        <p:spPr>
          <a:xfrm>
            <a:off x="2895480" y="1752480"/>
            <a:ext cx="99072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Outbound capacity</a:t>
            </a:r>
            <a:endParaRPr b="0" lang="en-US" sz="1200" strike="noStrike" u="none">
              <a:solidFill>
                <a:srgbClr val="000000"/>
              </a:solidFill>
              <a:effectLst/>
              <a:uFillTx/>
              <a:latin typeface="Times New Roman"/>
            </a:endParaRPr>
          </a:p>
        </p:txBody>
      </p:sp>
      <p:sp>
        <p:nvSpPr>
          <p:cNvPr id="36" name=""/>
          <p:cNvSpPr/>
          <p:nvPr/>
        </p:nvSpPr>
        <p:spPr>
          <a:xfrm rot="5403000">
            <a:off x="5181480" y="2360520"/>
            <a:ext cx="1066680" cy="761760"/>
          </a:xfrm>
          <a:custGeom>
            <a:avLst/>
            <a:gdLst>
              <a:gd name="textAreaLeft" fmla="*/ 681480 w 1066680"/>
              <a:gd name="textAreaRight" fmla="*/ 1067040 w 1066680"/>
              <a:gd name="textAreaTop" fmla="*/ 19800 h 761760"/>
              <a:gd name="textAreaBottom" fmla="*/ 741960 h 76176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 name=""/>
          <p:cNvSpPr/>
          <p:nvPr/>
        </p:nvSpPr>
        <p:spPr>
          <a:xfrm>
            <a:off x="5334120" y="3581280"/>
            <a:ext cx="761760" cy="0"/>
          </a:xfrm>
          <a:prstGeom prst="line">
            <a:avLst/>
          </a:prstGeom>
          <a:ln w="38160">
            <a:solidFill>
              <a:srgbClr val="000000"/>
            </a:solidFill>
            <a:miter/>
            <a:headEnd len="med" type="oval" w="med"/>
            <a:tailEnd len="med" type="oval"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8" name=""/>
          <p:cNvSpPr/>
          <p:nvPr/>
        </p:nvSpPr>
        <p:spPr>
          <a:xfrm>
            <a:off x="6095880" y="3581280"/>
            <a:ext cx="838440" cy="0"/>
          </a:xfrm>
          <a:prstGeom prst="line">
            <a:avLst/>
          </a:prstGeom>
          <a:ln w="38160">
            <a:solidFill>
              <a:srgbClr val="000000"/>
            </a:solidFill>
            <a:miter/>
            <a:headEnd len="med" type="oval" w="med"/>
            <a:tailEnd len="med" type="oval"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 name=""/>
          <p:cNvSpPr/>
          <p:nvPr/>
        </p:nvSpPr>
        <p:spPr>
          <a:xfrm rot="5403000">
            <a:off x="5981040" y="2322360"/>
            <a:ext cx="1066680" cy="838440"/>
          </a:xfrm>
          <a:custGeom>
            <a:avLst/>
            <a:gdLst>
              <a:gd name="textAreaLeft" fmla="*/ 681480 w 1066680"/>
              <a:gd name="textAreaRight" fmla="*/ 1067040 w 1066680"/>
              <a:gd name="textAreaTop" fmla="*/ 21600 h 838440"/>
              <a:gd name="textAreaBottom" fmla="*/ 816840 h 83844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 name=""/>
          <p:cNvSpPr/>
          <p:nvPr/>
        </p:nvSpPr>
        <p:spPr>
          <a:xfrm>
            <a:off x="6097320" y="1752480"/>
            <a:ext cx="83700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 Backhaul</a:t>
            </a:r>
            <a:endParaRPr b="0" lang="en-US" sz="1200" strike="noStrike" u="none">
              <a:solidFill>
                <a:srgbClr val="000000"/>
              </a:solidFill>
              <a:effectLst/>
              <a:uFillTx/>
              <a:latin typeface="Times New Roman"/>
            </a:endParaRPr>
          </a:p>
        </p:txBody>
      </p:sp>
      <p:sp>
        <p:nvSpPr>
          <p:cNvPr id="41" name=""/>
          <p:cNvSpPr/>
          <p:nvPr/>
        </p:nvSpPr>
        <p:spPr>
          <a:xfrm>
            <a:off x="5257800" y="1752480"/>
            <a:ext cx="99072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Outbound capacity</a:t>
            </a:r>
            <a:endParaRPr b="0" lang="en-US" sz="1200" strike="noStrike" u="none">
              <a:solidFill>
                <a:srgbClr val="000000"/>
              </a:solidFill>
              <a:effectLst/>
              <a:uFillTx/>
              <a:latin typeface="Times New Roman"/>
            </a:endParaRPr>
          </a:p>
        </p:txBody>
      </p:sp>
      <p:sp>
        <p:nvSpPr>
          <p:cNvPr id="42" name=""/>
          <p:cNvSpPr/>
          <p:nvPr/>
        </p:nvSpPr>
        <p:spPr>
          <a:xfrm>
            <a:off x="990720" y="5943600"/>
            <a:ext cx="7178400" cy="642600"/>
          </a:xfrm>
          <a:prstGeom prst="rect">
            <a:avLst/>
          </a:prstGeom>
          <a:noFill/>
          <a:ln w="0">
            <a:noFill/>
          </a:ln>
        </p:spPr>
        <p:style>
          <a:lnRef idx="0"/>
          <a:fillRef idx="0"/>
          <a:effectRef idx="0"/>
          <a:fontRef idx="minor"/>
        </p:style>
        <p:txBody>
          <a:bodyPr lIns="90000" rIns="90000" tIns="46800" bIns="46800" anchor="t">
            <a:sp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Will cover only trades of private line service and lambdas (IRUs of dark fiber, Mediacast, and VOD, present different issues)</a:t>
            </a:r>
            <a:endParaRPr b="0" lang="en-US" sz="1800" strike="noStrike" u="none">
              <a:solidFill>
                <a:srgbClr val="000000"/>
              </a:solidFill>
              <a:effectLst/>
              <a:uFillTx/>
              <a:latin typeface="Times New Roman"/>
            </a:endParaRPr>
          </a:p>
        </p:txBody>
      </p:sp>
      <p:sp>
        <p:nvSpPr>
          <p:cNvPr id="43" name=""/>
          <p:cNvSpPr/>
          <p:nvPr/>
        </p:nvSpPr>
        <p:spPr>
          <a:xfrm flipV="1" rot="16197000">
            <a:off x="4154760" y="2244600"/>
            <a:ext cx="758880" cy="4802040"/>
          </a:xfrm>
          <a:custGeom>
            <a:avLst/>
            <a:gdLst>
              <a:gd name="textAreaLeft" fmla="*/ 484920 w 758880"/>
              <a:gd name="textAreaRight" fmla="*/ 759240 w 758880"/>
              <a:gd name="textAreaTop" fmla="*/ 124920 h 4802040"/>
              <a:gd name="textAreaBottom" fmla="*/ 4677120 h 480204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 name=""/>
          <p:cNvSpPr/>
          <p:nvPr/>
        </p:nvSpPr>
        <p:spPr>
          <a:xfrm>
            <a:off x="4119480" y="5105520"/>
            <a:ext cx="197640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PoP-to-PoP Segment</a:t>
            </a:r>
            <a:endParaRPr b="0" lang="en-US" sz="1600" strike="noStrike" u="none">
              <a:solidFill>
                <a:srgbClr val="000000"/>
              </a:solidFill>
              <a:effectLst/>
              <a:uFillTx/>
              <a:latin typeface="Times New Roman"/>
            </a:endParaRPr>
          </a:p>
        </p:txBody>
      </p:sp>
      <p:sp>
        <p:nvSpPr>
          <p:cNvPr id="45" name=""/>
          <p:cNvSpPr/>
          <p:nvPr/>
        </p:nvSpPr>
        <p:spPr>
          <a:xfrm>
            <a:off x="2590920" y="3846600"/>
            <a:ext cx="685800" cy="6426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Cable landing site</a:t>
            </a:r>
            <a:endParaRPr b="0" lang="en-US" sz="1200" strike="noStrike" u="none">
              <a:solidFill>
                <a:srgbClr val="000000"/>
              </a:solidFill>
              <a:effectLst/>
              <a:uFillTx/>
              <a:latin typeface="Times New Roman"/>
            </a:endParaRPr>
          </a:p>
        </p:txBody>
      </p:sp>
      <p:sp>
        <p:nvSpPr>
          <p:cNvPr id="46" name=""/>
          <p:cNvSpPr/>
          <p:nvPr/>
        </p:nvSpPr>
        <p:spPr>
          <a:xfrm>
            <a:off x="5791320" y="3809880"/>
            <a:ext cx="685800" cy="6426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Cable landing site</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Defining Tax Objectives</a:t>
            </a:r>
            <a:endParaRPr b="0" lang="en-US" sz="4400" strike="noStrike" u="none">
              <a:solidFill>
                <a:srgbClr val="000000"/>
              </a:solidFill>
              <a:effectLst/>
              <a:uFillTx/>
              <a:latin typeface="Times New Roman"/>
            </a:endParaRPr>
          </a:p>
        </p:txBody>
      </p:sp>
      <p:sp>
        <p:nvSpPr>
          <p:cNvPr id="48" name="PlaceHolder 2"/>
          <p:cNvSpPr>
            <a:spLocks noGrp="1"/>
          </p:cNvSpPr>
          <p:nvPr>
            <p:ph/>
          </p:nvPr>
        </p:nvSpPr>
        <p:spPr>
          <a:xfrm>
            <a:off x="685800" y="1752120"/>
            <a:ext cx="7772400" cy="43434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Reduce effective tax rate</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Tax haven structure</a:t>
            </a:r>
            <a:endParaRPr b="0" lang="en-US" sz="28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Avoid double income taxation</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Avoid unintentional taxable presence</a:t>
            </a:r>
            <a:endParaRPr b="0" lang="en-US" sz="28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Reinvest income of foreign subsidiaries</a:t>
            </a:r>
            <a:endParaRPr b="0" lang="en-US" sz="28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Limit transfer pricing exposure</a:t>
            </a:r>
            <a:endParaRPr b="0" lang="en-US" sz="28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Minimize transaction taxes</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Minimize local costs</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OVERALL OBJECTIVE</a:t>
            </a:r>
            <a:endParaRPr b="0" lang="en-US" sz="4400" strike="noStrike" u="none">
              <a:solidFill>
                <a:srgbClr val="000000"/>
              </a:solidFill>
              <a:effectLst/>
              <a:uFillTx/>
              <a:latin typeface="Times New Roman"/>
            </a:endParaRPr>
          </a:p>
        </p:txBody>
      </p:sp>
      <p:sp>
        <p:nvSpPr>
          <p:cNvPr id="5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KEEP IT SIMPLE</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 name="PlaceHolder 1"/>
          <p:cNvSpPr>
            <a:spLocks noGrp="1"/>
          </p:cNvSpPr>
          <p:nvPr>
            <p:ph type="title"/>
          </p:nvPr>
        </p:nvSpPr>
        <p:spPr>
          <a:xfrm>
            <a:off x="0" y="151920"/>
            <a:ext cx="91440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International Trading Schematic Hypothetical</a:t>
            </a:r>
            <a:endParaRPr b="0" lang="en-US" sz="4400" strike="noStrike" u="none">
              <a:solidFill>
                <a:srgbClr val="000000"/>
              </a:solidFill>
              <a:effectLst/>
              <a:uFillTx/>
              <a:latin typeface="Times New Roman"/>
            </a:endParaRPr>
          </a:p>
        </p:txBody>
      </p:sp>
      <p:sp>
        <p:nvSpPr>
          <p:cNvPr id="52" name=""/>
          <p:cNvSpPr/>
          <p:nvPr/>
        </p:nvSpPr>
        <p:spPr>
          <a:xfrm>
            <a:off x="7162920" y="2971800"/>
            <a:ext cx="1218960" cy="106668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 name=""/>
          <p:cNvSpPr/>
          <p:nvPr/>
        </p:nvSpPr>
        <p:spPr>
          <a:xfrm>
            <a:off x="1447920" y="1600200"/>
            <a:ext cx="1295280" cy="762120"/>
          </a:xfrm>
          <a:prstGeom prst="rect">
            <a:avLst/>
          </a:prstGeom>
          <a:noFill/>
          <a:ln w="57240">
            <a:solidFill>
              <a:srgbClr val="3333cc"/>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 name=""/>
          <p:cNvSpPr/>
          <p:nvPr/>
        </p:nvSpPr>
        <p:spPr>
          <a:xfrm>
            <a:off x="533520" y="4114800"/>
            <a:ext cx="1295280" cy="762120"/>
          </a:xfrm>
          <a:prstGeom prst="rect">
            <a:avLst/>
          </a:prstGeom>
          <a:no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5" name=""/>
          <p:cNvSpPr/>
          <p:nvPr/>
        </p:nvSpPr>
        <p:spPr>
          <a:xfrm>
            <a:off x="7620120" y="4114800"/>
            <a:ext cx="1295280" cy="762120"/>
          </a:xfrm>
          <a:prstGeom prst="rect">
            <a:avLst/>
          </a:prstGeom>
          <a:noFill/>
          <a:ln w="57240">
            <a:solidFill>
              <a:srgbClr val="00cc99"/>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6" name=""/>
          <p:cNvSpPr/>
          <p:nvPr/>
        </p:nvSpPr>
        <p:spPr>
          <a:xfrm>
            <a:off x="5791320" y="2362320"/>
            <a:ext cx="1295280" cy="761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7" name=""/>
          <p:cNvSpPr/>
          <p:nvPr/>
        </p:nvSpPr>
        <p:spPr>
          <a:xfrm flipV="1">
            <a:off x="990720" y="2437920"/>
            <a:ext cx="838080" cy="160020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8" name=""/>
          <p:cNvSpPr/>
          <p:nvPr/>
        </p:nvSpPr>
        <p:spPr>
          <a:xfrm>
            <a:off x="461520" y="4267080"/>
            <a:ext cx="144684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Major Carrier</a:t>
            </a:r>
            <a:endParaRPr b="0" lang="en-US" sz="1600" strike="noStrike" u="none">
              <a:solidFill>
                <a:srgbClr val="000000"/>
              </a:solidFill>
              <a:effectLst/>
              <a:uFillTx/>
              <a:latin typeface="Times New Roman"/>
            </a:endParaRPr>
          </a:p>
        </p:txBody>
      </p:sp>
      <p:sp>
        <p:nvSpPr>
          <p:cNvPr id="59" name=""/>
          <p:cNvSpPr/>
          <p:nvPr/>
        </p:nvSpPr>
        <p:spPr>
          <a:xfrm>
            <a:off x="1448280" y="1752480"/>
            <a:ext cx="122616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3300"/>
                </a:solidFill>
                <a:effectLst/>
                <a:uFillTx/>
                <a:latin typeface="Times New Roman"/>
              </a:rPr>
              <a:t>Trading Desk</a:t>
            </a:r>
            <a:endParaRPr b="0" lang="en-US" sz="1400" strike="noStrike" u="none">
              <a:solidFill>
                <a:srgbClr val="000000"/>
              </a:solidFill>
              <a:effectLst/>
              <a:uFillTx/>
              <a:latin typeface="Times New Roman"/>
            </a:endParaRPr>
          </a:p>
        </p:txBody>
      </p:sp>
      <p:sp>
        <p:nvSpPr>
          <p:cNvPr id="60" name=""/>
          <p:cNvSpPr/>
          <p:nvPr/>
        </p:nvSpPr>
        <p:spPr>
          <a:xfrm>
            <a:off x="2895480" y="1981080"/>
            <a:ext cx="2819520" cy="83844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1" name=""/>
          <p:cNvSpPr/>
          <p:nvPr/>
        </p:nvSpPr>
        <p:spPr>
          <a:xfrm>
            <a:off x="5867280" y="2362320"/>
            <a:ext cx="1219320" cy="5209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Bandwidth Consumer</a:t>
            </a:r>
            <a:endParaRPr b="0" lang="en-US" sz="1400" strike="noStrike" u="none">
              <a:solidFill>
                <a:srgbClr val="000000"/>
              </a:solidFill>
              <a:effectLst/>
              <a:uFillTx/>
              <a:latin typeface="Times New Roman"/>
            </a:endParaRPr>
          </a:p>
        </p:txBody>
      </p:sp>
      <p:sp>
        <p:nvSpPr>
          <p:cNvPr id="62" name=""/>
          <p:cNvSpPr/>
          <p:nvPr/>
        </p:nvSpPr>
        <p:spPr>
          <a:xfrm>
            <a:off x="763920" y="4648320"/>
            <a:ext cx="8200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B</a:t>
            </a:r>
            <a:endParaRPr b="0" lang="en-US" sz="1200" strike="noStrike" u="none">
              <a:solidFill>
                <a:srgbClr val="000000"/>
              </a:solidFill>
              <a:effectLst/>
              <a:uFillTx/>
              <a:latin typeface="Times New Roman"/>
            </a:endParaRPr>
          </a:p>
        </p:txBody>
      </p:sp>
      <p:sp>
        <p:nvSpPr>
          <p:cNvPr id="63" name=""/>
          <p:cNvSpPr/>
          <p:nvPr/>
        </p:nvSpPr>
        <p:spPr>
          <a:xfrm>
            <a:off x="6021360" y="2819520"/>
            <a:ext cx="8283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D</a:t>
            </a:r>
            <a:endParaRPr b="0" lang="en-US" sz="1200" strike="noStrike" u="none">
              <a:solidFill>
                <a:srgbClr val="000000"/>
              </a:solidFill>
              <a:effectLst/>
              <a:uFillTx/>
              <a:latin typeface="Times New Roman"/>
            </a:endParaRPr>
          </a:p>
        </p:txBody>
      </p:sp>
      <p:sp>
        <p:nvSpPr>
          <p:cNvPr id="64" name=""/>
          <p:cNvSpPr/>
          <p:nvPr/>
        </p:nvSpPr>
        <p:spPr>
          <a:xfrm>
            <a:off x="1906560" y="2057400"/>
            <a:ext cx="8283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A</a:t>
            </a:r>
            <a:endParaRPr b="0" lang="en-US" sz="1200" strike="noStrike" u="none">
              <a:solidFill>
                <a:srgbClr val="000000"/>
              </a:solidFill>
              <a:effectLst/>
              <a:uFillTx/>
              <a:latin typeface="Times New Roman"/>
            </a:endParaRPr>
          </a:p>
        </p:txBody>
      </p:sp>
      <p:sp>
        <p:nvSpPr>
          <p:cNvPr id="65" name=""/>
          <p:cNvSpPr/>
          <p:nvPr/>
        </p:nvSpPr>
        <p:spPr>
          <a:xfrm>
            <a:off x="7621560" y="4267080"/>
            <a:ext cx="1235160" cy="307440"/>
          </a:xfrm>
          <a:prstGeom prst="rect">
            <a:avLst/>
          </a:prstGeom>
          <a:solidFill>
            <a:srgbClr val="ffff00"/>
          </a:solid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rPr>
              <a:t>Local Carrier</a:t>
            </a:r>
            <a:endParaRPr b="0" lang="en-US" sz="1400" strike="noStrike" u="none">
              <a:solidFill>
                <a:srgbClr val="000000"/>
              </a:solidFill>
              <a:effectLst/>
              <a:uFillTx/>
              <a:latin typeface="Times New Roman"/>
            </a:endParaRPr>
          </a:p>
        </p:txBody>
      </p:sp>
      <p:sp>
        <p:nvSpPr>
          <p:cNvPr id="66" name=""/>
          <p:cNvSpPr/>
          <p:nvPr/>
        </p:nvSpPr>
        <p:spPr>
          <a:xfrm>
            <a:off x="0" y="2743200"/>
            <a:ext cx="2666880" cy="64260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1:</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5 year C-to-D PoP-to-PoP lambda for monthly recurring payments.</a:t>
            </a:r>
            <a:endParaRPr b="0" lang="en-US" sz="1200" strike="noStrike" u="none">
              <a:solidFill>
                <a:srgbClr val="000000"/>
              </a:solidFill>
              <a:effectLst/>
              <a:uFillTx/>
              <a:latin typeface="Times New Roman"/>
            </a:endParaRPr>
          </a:p>
        </p:txBody>
      </p:sp>
      <p:sp>
        <p:nvSpPr>
          <p:cNvPr id="67" name=""/>
          <p:cNvSpPr/>
          <p:nvPr/>
        </p:nvSpPr>
        <p:spPr>
          <a:xfrm>
            <a:off x="3352680" y="1523880"/>
            <a:ext cx="2286000" cy="82548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2:</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2 Year C-to-D segment PoP-to-PoP lambda for monthly recurring payments.</a:t>
            </a:r>
            <a:endParaRPr b="0" lang="en-US" sz="1200" strike="noStrike" u="none">
              <a:solidFill>
                <a:srgbClr val="000000"/>
              </a:solidFill>
              <a:effectLst/>
              <a:uFillTx/>
              <a:latin typeface="Times New Roman"/>
            </a:endParaRPr>
          </a:p>
        </p:txBody>
      </p:sp>
      <p:sp>
        <p:nvSpPr>
          <p:cNvPr id="68" name=""/>
          <p:cNvSpPr/>
          <p:nvPr/>
        </p:nvSpPr>
        <p:spPr>
          <a:xfrm>
            <a:off x="8002800" y="4648320"/>
            <a:ext cx="8200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C</a:t>
            </a:r>
            <a:endParaRPr b="0" lang="en-US" sz="1200" strike="noStrike" u="none">
              <a:solidFill>
                <a:srgbClr val="000000"/>
              </a:solidFill>
              <a:effectLst/>
              <a:uFillTx/>
              <a:latin typeface="Times New Roman"/>
            </a:endParaRPr>
          </a:p>
        </p:txBody>
      </p:sp>
      <p:sp>
        <p:nvSpPr>
          <p:cNvPr id="69" name=""/>
          <p:cNvSpPr/>
          <p:nvPr/>
        </p:nvSpPr>
        <p:spPr>
          <a:xfrm>
            <a:off x="7620120" y="5181480"/>
            <a:ext cx="1295280" cy="762120"/>
          </a:xfrm>
          <a:prstGeom prst="rect">
            <a:avLst/>
          </a:prstGeom>
          <a:noFill/>
          <a:ln w="5724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0" name=""/>
          <p:cNvSpPr/>
          <p:nvPr/>
        </p:nvSpPr>
        <p:spPr>
          <a:xfrm>
            <a:off x="7621560" y="5334120"/>
            <a:ext cx="1235160" cy="307440"/>
          </a:xfrm>
          <a:prstGeom prst="rect">
            <a:avLst/>
          </a:prstGeom>
          <a:solidFill>
            <a:srgbClr val="ffff00"/>
          </a:solid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rPr>
              <a:t>Local Carrier</a:t>
            </a:r>
            <a:endParaRPr b="0" lang="en-US" sz="1400" strike="noStrike" u="none">
              <a:solidFill>
                <a:srgbClr val="000000"/>
              </a:solidFill>
              <a:effectLst/>
              <a:uFillTx/>
              <a:latin typeface="Times New Roman"/>
            </a:endParaRPr>
          </a:p>
        </p:txBody>
      </p:sp>
      <p:sp>
        <p:nvSpPr>
          <p:cNvPr id="71" name=""/>
          <p:cNvSpPr/>
          <p:nvPr/>
        </p:nvSpPr>
        <p:spPr>
          <a:xfrm>
            <a:off x="8002800" y="5715000"/>
            <a:ext cx="8283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D</a:t>
            </a:r>
            <a:endParaRPr b="0" lang="en-US" sz="1200" strike="noStrike" u="none">
              <a:solidFill>
                <a:srgbClr val="000000"/>
              </a:solidFill>
              <a:effectLst/>
              <a:uFillTx/>
              <a:latin typeface="Times New Roman"/>
            </a:endParaRPr>
          </a:p>
        </p:txBody>
      </p:sp>
      <p:sp>
        <p:nvSpPr>
          <p:cNvPr id="72" name=""/>
          <p:cNvSpPr/>
          <p:nvPr/>
        </p:nvSpPr>
        <p:spPr>
          <a:xfrm>
            <a:off x="6248520" y="3276720"/>
            <a:ext cx="1218960" cy="213336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3" name=""/>
          <p:cNvSpPr/>
          <p:nvPr/>
        </p:nvSpPr>
        <p:spPr>
          <a:xfrm>
            <a:off x="7391520" y="3124080"/>
            <a:ext cx="1752480" cy="64260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3B:</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Local loop capacity and colocation space *</a:t>
            </a:r>
            <a:endParaRPr b="0" lang="en-US" sz="1200" strike="noStrike" u="none">
              <a:solidFill>
                <a:srgbClr val="000000"/>
              </a:solidFill>
              <a:effectLst/>
              <a:uFillTx/>
              <a:latin typeface="Times New Roman"/>
            </a:endParaRPr>
          </a:p>
        </p:txBody>
      </p:sp>
      <p:sp>
        <p:nvSpPr>
          <p:cNvPr id="74" name=""/>
          <p:cNvSpPr/>
          <p:nvPr/>
        </p:nvSpPr>
        <p:spPr>
          <a:xfrm>
            <a:off x="5867280" y="3505320"/>
            <a:ext cx="1752840" cy="64260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3A:</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Local loop capacity and colocation space *</a:t>
            </a:r>
            <a:endParaRPr b="0" lang="en-US" sz="1200" strike="noStrike" u="none">
              <a:solidFill>
                <a:srgbClr val="000000"/>
              </a:solidFill>
              <a:effectLst/>
              <a:uFillTx/>
              <a:latin typeface="Times New Roman"/>
            </a:endParaRPr>
          </a:p>
        </p:txBody>
      </p:sp>
      <p:sp>
        <p:nvSpPr>
          <p:cNvPr id="75" name=""/>
          <p:cNvSpPr/>
          <p:nvPr/>
        </p:nvSpPr>
        <p:spPr>
          <a:xfrm>
            <a:off x="2133720" y="3809880"/>
            <a:ext cx="4267080" cy="1923480"/>
          </a:xfrm>
          <a:prstGeom prst="rect">
            <a:avLst/>
          </a:prstGeom>
          <a:noFill/>
          <a:ln w="0">
            <a:noFill/>
          </a:ln>
        </p:spPr>
        <p:style>
          <a:lnRef idx="0"/>
          <a:fillRef idx="0"/>
          <a:effectRef idx="0"/>
          <a:fontRef idx="minor"/>
        </p:style>
        <p:txBody>
          <a:bodyPr lIns="90000" rIns="90000" tIns="46800" bIns="46800" anchor="t">
            <a:sp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  Trade is PoP-to-PoP</a:t>
            </a:r>
            <a:endParaRPr b="0" lang="en-US" sz="20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  Bandwidth consumer purchases local loop directly*</a:t>
            </a:r>
            <a:endParaRPr b="0" lang="en-US" sz="20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  Ideally, tax, accounting and regulatory would be transparent to this schematic</a:t>
            </a:r>
            <a:endParaRPr b="0" lang="en-US" sz="2000" strike="noStrike" u="none">
              <a:solidFill>
                <a:srgbClr val="000000"/>
              </a:solidFill>
              <a:effectLst/>
              <a:uFillTx/>
              <a:latin typeface="Times New Roman"/>
            </a:endParaRPr>
          </a:p>
        </p:txBody>
      </p:sp>
      <p:sp>
        <p:nvSpPr>
          <p:cNvPr id="76" name=""/>
          <p:cNvSpPr/>
          <p:nvPr/>
        </p:nvSpPr>
        <p:spPr>
          <a:xfrm>
            <a:off x="304920" y="6095880"/>
            <a:ext cx="8447040" cy="6426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EBS local entity may act as agent for Bandwidth Consumer to arrange local loop capacity, passing transactional taxes on to Bandwidth Consumer.  In the longer term, the local loop may be traded.  It should also be noted that Bandwidth Resellers may purchase as well, and the Trading Desk will not necessarily know the intent of the purchaser to consume or resell.</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7" name="PlaceHolder 1"/>
          <p:cNvSpPr>
            <a:spLocks noGrp="1"/>
          </p:cNvSpPr>
          <p:nvPr>
            <p:ph type="title"/>
          </p:nvPr>
        </p:nvSpPr>
        <p:spPr>
          <a:xfrm>
            <a:off x="838080" y="0"/>
            <a:ext cx="7391520" cy="14479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Reduce Effective Tax Rate:  Tax Haven Structure</a:t>
            </a:r>
            <a:endParaRPr b="0" lang="en-US" sz="4400" strike="noStrike" u="none">
              <a:solidFill>
                <a:srgbClr val="000000"/>
              </a:solidFill>
              <a:effectLst/>
              <a:uFillTx/>
              <a:latin typeface="Times New Roman"/>
            </a:endParaRPr>
          </a:p>
        </p:txBody>
      </p:sp>
      <p:sp>
        <p:nvSpPr>
          <p:cNvPr id="78" name=""/>
          <p:cNvSpPr/>
          <p:nvPr/>
        </p:nvSpPr>
        <p:spPr>
          <a:xfrm>
            <a:off x="7162920" y="2971800"/>
            <a:ext cx="1218960" cy="106668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9" name=""/>
          <p:cNvSpPr/>
          <p:nvPr/>
        </p:nvSpPr>
        <p:spPr>
          <a:xfrm>
            <a:off x="1447920" y="1600200"/>
            <a:ext cx="1295280" cy="762120"/>
          </a:xfrm>
          <a:prstGeom prst="rect">
            <a:avLst/>
          </a:prstGeom>
          <a:noFill/>
          <a:ln w="57240">
            <a:solidFill>
              <a:srgbClr val="3333cc"/>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0" name=""/>
          <p:cNvSpPr/>
          <p:nvPr/>
        </p:nvSpPr>
        <p:spPr>
          <a:xfrm>
            <a:off x="533520" y="4114800"/>
            <a:ext cx="1295280" cy="762120"/>
          </a:xfrm>
          <a:prstGeom prst="rect">
            <a:avLst/>
          </a:prstGeom>
          <a:no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1" name=""/>
          <p:cNvSpPr/>
          <p:nvPr/>
        </p:nvSpPr>
        <p:spPr>
          <a:xfrm>
            <a:off x="7620120" y="4114800"/>
            <a:ext cx="1295280" cy="762120"/>
          </a:xfrm>
          <a:prstGeom prst="rect">
            <a:avLst/>
          </a:prstGeom>
          <a:noFill/>
          <a:ln w="57240">
            <a:solidFill>
              <a:srgbClr val="00cc99"/>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2" name=""/>
          <p:cNvSpPr/>
          <p:nvPr/>
        </p:nvSpPr>
        <p:spPr>
          <a:xfrm>
            <a:off x="5791320" y="2362320"/>
            <a:ext cx="1295280" cy="761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3" name=""/>
          <p:cNvSpPr/>
          <p:nvPr/>
        </p:nvSpPr>
        <p:spPr>
          <a:xfrm flipV="1">
            <a:off x="990720" y="2437920"/>
            <a:ext cx="838080" cy="160020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4" name=""/>
          <p:cNvSpPr/>
          <p:nvPr/>
        </p:nvSpPr>
        <p:spPr>
          <a:xfrm>
            <a:off x="461520" y="4267080"/>
            <a:ext cx="144684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Major Carrier</a:t>
            </a:r>
            <a:endParaRPr b="0" lang="en-US" sz="1600" strike="noStrike" u="none">
              <a:solidFill>
                <a:srgbClr val="000000"/>
              </a:solidFill>
              <a:effectLst/>
              <a:uFillTx/>
              <a:latin typeface="Times New Roman"/>
            </a:endParaRPr>
          </a:p>
        </p:txBody>
      </p:sp>
      <p:sp>
        <p:nvSpPr>
          <p:cNvPr id="85" name=""/>
          <p:cNvSpPr/>
          <p:nvPr/>
        </p:nvSpPr>
        <p:spPr>
          <a:xfrm>
            <a:off x="1448280" y="1752480"/>
            <a:ext cx="122616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3300"/>
                </a:solidFill>
                <a:effectLst/>
                <a:uFillTx/>
                <a:latin typeface="Times New Roman"/>
              </a:rPr>
              <a:t>Trading Desk</a:t>
            </a:r>
            <a:endParaRPr b="0" lang="en-US" sz="1400" strike="noStrike" u="none">
              <a:solidFill>
                <a:srgbClr val="000000"/>
              </a:solidFill>
              <a:effectLst/>
              <a:uFillTx/>
              <a:latin typeface="Times New Roman"/>
            </a:endParaRPr>
          </a:p>
        </p:txBody>
      </p:sp>
      <p:sp>
        <p:nvSpPr>
          <p:cNvPr id="86" name=""/>
          <p:cNvSpPr/>
          <p:nvPr/>
        </p:nvSpPr>
        <p:spPr>
          <a:xfrm>
            <a:off x="2895480" y="1981080"/>
            <a:ext cx="2819520" cy="83844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7" name=""/>
          <p:cNvSpPr/>
          <p:nvPr/>
        </p:nvSpPr>
        <p:spPr>
          <a:xfrm>
            <a:off x="5867280" y="2362320"/>
            <a:ext cx="1219320" cy="5209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Bandwidth Consumer</a:t>
            </a:r>
            <a:endParaRPr b="0" lang="en-US" sz="1400" strike="noStrike" u="none">
              <a:solidFill>
                <a:srgbClr val="000000"/>
              </a:solidFill>
              <a:effectLst/>
              <a:uFillTx/>
              <a:latin typeface="Times New Roman"/>
            </a:endParaRPr>
          </a:p>
        </p:txBody>
      </p:sp>
      <p:sp>
        <p:nvSpPr>
          <p:cNvPr id="88" name=""/>
          <p:cNvSpPr/>
          <p:nvPr/>
        </p:nvSpPr>
        <p:spPr>
          <a:xfrm>
            <a:off x="763920" y="4648320"/>
            <a:ext cx="8200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B</a:t>
            </a:r>
            <a:endParaRPr b="0" lang="en-US" sz="1200" strike="noStrike" u="none">
              <a:solidFill>
                <a:srgbClr val="000000"/>
              </a:solidFill>
              <a:effectLst/>
              <a:uFillTx/>
              <a:latin typeface="Times New Roman"/>
            </a:endParaRPr>
          </a:p>
        </p:txBody>
      </p:sp>
      <p:sp>
        <p:nvSpPr>
          <p:cNvPr id="89" name=""/>
          <p:cNvSpPr/>
          <p:nvPr/>
        </p:nvSpPr>
        <p:spPr>
          <a:xfrm>
            <a:off x="6021360" y="2819520"/>
            <a:ext cx="8283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D</a:t>
            </a:r>
            <a:endParaRPr b="0" lang="en-US" sz="1200" strike="noStrike" u="none">
              <a:solidFill>
                <a:srgbClr val="000000"/>
              </a:solidFill>
              <a:effectLst/>
              <a:uFillTx/>
              <a:latin typeface="Times New Roman"/>
            </a:endParaRPr>
          </a:p>
        </p:txBody>
      </p:sp>
      <p:sp>
        <p:nvSpPr>
          <p:cNvPr id="90" name=""/>
          <p:cNvSpPr/>
          <p:nvPr/>
        </p:nvSpPr>
        <p:spPr>
          <a:xfrm>
            <a:off x="1907640" y="2057400"/>
            <a:ext cx="8535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Tax Haven</a:t>
            </a:r>
            <a:endParaRPr b="0" lang="en-US" sz="1200" strike="noStrike" u="none">
              <a:solidFill>
                <a:srgbClr val="000000"/>
              </a:solidFill>
              <a:effectLst/>
              <a:uFillTx/>
              <a:latin typeface="Times New Roman"/>
            </a:endParaRPr>
          </a:p>
        </p:txBody>
      </p:sp>
      <p:sp>
        <p:nvSpPr>
          <p:cNvPr id="91" name=""/>
          <p:cNvSpPr/>
          <p:nvPr/>
        </p:nvSpPr>
        <p:spPr>
          <a:xfrm>
            <a:off x="7621560" y="4267080"/>
            <a:ext cx="1235160" cy="307440"/>
          </a:xfrm>
          <a:prstGeom prst="rect">
            <a:avLst/>
          </a:prstGeom>
          <a:solidFill>
            <a:srgbClr val="ffff00"/>
          </a:solid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rPr>
              <a:t>Local Carrier</a:t>
            </a:r>
            <a:endParaRPr b="0" lang="en-US" sz="1400" strike="noStrike" u="none">
              <a:solidFill>
                <a:srgbClr val="000000"/>
              </a:solidFill>
              <a:effectLst/>
              <a:uFillTx/>
              <a:latin typeface="Times New Roman"/>
            </a:endParaRPr>
          </a:p>
        </p:txBody>
      </p:sp>
      <p:sp>
        <p:nvSpPr>
          <p:cNvPr id="92" name=""/>
          <p:cNvSpPr/>
          <p:nvPr/>
        </p:nvSpPr>
        <p:spPr>
          <a:xfrm>
            <a:off x="0" y="2743200"/>
            <a:ext cx="2666880" cy="64260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1:</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5 year C-to-D PoP-to-PoP lambda for monthly recurring payments.</a:t>
            </a:r>
            <a:endParaRPr b="0" lang="en-US" sz="1200" strike="noStrike" u="none">
              <a:solidFill>
                <a:srgbClr val="000000"/>
              </a:solidFill>
              <a:effectLst/>
              <a:uFillTx/>
              <a:latin typeface="Times New Roman"/>
            </a:endParaRPr>
          </a:p>
        </p:txBody>
      </p:sp>
      <p:sp>
        <p:nvSpPr>
          <p:cNvPr id="93" name=""/>
          <p:cNvSpPr/>
          <p:nvPr/>
        </p:nvSpPr>
        <p:spPr>
          <a:xfrm>
            <a:off x="3352680" y="1523880"/>
            <a:ext cx="2286000" cy="82548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2:</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2 Year C-to-D segment PoP-to-PoP lambda for monthly recurring payments.</a:t>
            </a:r>
            <a:endParaRPr b="0" lang="en-US" sz="1200" strike="noStrike" u="none">
              <a:solidFill>
                <a:srgbClr val="000000"/>
              </a:solidFill>
              <a:effectLst/>
              <a:uFillTx/>
              <a:latin typeface="Times New Roman"/>
            </a:endParaRPr>
          </a:p>
        </p:txBody>
      </p:sp>
      <p:sp>
        <p:nvSpPr>
          <p:cNvPr id="94" name=""/>
          <p:cNvSpPr/>
          <p:nvPr/>
        </p:nvSpPr>
        <p:spPr>
          <a:xfrm>
            <a:off x="8002800" y="4648320"/>
            <a:ext cx="8200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C</a:t>
            </a:r>
            <a:endParaRPr b="0" lang="en-US" sz="1200" strike="noStrike" u="none">
              <a:solidFill>
                <a:srgbClr val="000000"/>
              </a:solidFill>
              <a:effectLst/>
              <a:uFillTx/>
              <a:latin typeface="Times New Roman"/>
            </a:endParaRPr>
          </a:p>
        </p:txBody>
      </p:sp>
      <p:sp>
        <p:nvSpPr>
          <p:cNvPr id="95" name=""/>
          <p:cNvSpPr/>
          <p:nvPr/>
        </p:nvSpPr>
        <p:spPr>
          <a:xfrm>
            <a:off x="7620120" y="5181480"/>
            <a:ext cx="1295280" cy="762120"/>
          </a:xfrm>
          <a:prstGeom prst="rect">
            <a:avLst/>
          </a:prstGeom>
          <a:noFill/>
          <a:ln w="5724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6" name=""/>
          <p:cNvSpPr/>
          <p:nvPr/>
        </p:nvSpPr>
        <p:spPr>
          <a:xfrm>
            <a:off x="7621560" y="5334120"/>
            <a:ext cx="1235160" cy="307440"/>
          </a:xfrm>
          <a:prstGeom prst="rect">
            <a:avLst/>
          </a:prstGeom>
          <a:solidFill>
            <a:srgbClr val="ffff00"/>
          </a:solid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rPr>
              <a:t>Local Carrier</a:t>
            </a:r>
            <a:endParaRPr b="0" lang="en-US" sz="1400" strike="noStrike" u="none">
              <a:solidFill>
                <a:srgbClr val="000000"/>
              </a:solidFill>
              <a:effectLst/>
              <a:uFillTx/>
              <a:latin typeface="Times New Roman"/>
            </a:endParaRPr>
          </a:p>
        </p:txBody>
      </p:sp>
      <p:sp>
        <p:nvSpPr>
          <p:cNvPr id="97" name=""/>
          <p:cNvSpPr/>
          <p:nvPr/>
        </p:nvSpPr>
        <p:spPr>
          <a:xfrm>
            <a:off x="8002800" y="5715000"/>
            <a:ext cx="8283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D</a:t>
            </a:r>
            <a:endParaRPr b="0" lang="en-US" sz="1200" strike="noStrike" u="none">
              <a:solidFill>
                <a:srgbClr val="000000"/>
              </a:solidFill>
              <a:effectLst/>
              <a:uFillTx/>
              <a:latin typeface="Times New Roman"/>
            </a:endParaRPr>
          </a:p>
        </p:txBody>
      </p:sp>
      <p:sp>
        <p:nvSpPr>
          <p:cNvPr id="98" name=""/>
          <p:cNvSpPr/>
          <p:nvPr/>
        </p:nvSpPr>
        <p:spPr>
          <a:xfrm>
            <a:off x="6248520" y="3276720"/>
            <a:ext cx="1218960" cy="213336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9" name=""/>
          <p:cNvSpPr/>
          <p:nvPr/>
        </p:nvSpPr>
        <p:spPr>
          <a:xfrm>
            <a:off x="7391520" y="3124080"/>
            <a:ext cx="1752480" cy="64260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3B:</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Local loop capacity and colocation space *</a:t>
            </a:r>
            <a:endParaRPr b="0" lang="en-US" sz="1200" strike="noStrike" u="none">
              <a:solidFill>
                <a:srgbClr val="000000"/>
              </a:solidFill>
              <a:effectLst/>
              <a:uFillTx/>
              <a:latin typeface="Times New Roman"/>
            </a:endParaRPr>
          </a:p>
        </p:txBody>
      </p:sp>
      <p:sp>
        <p:nvSpPr>
          <p:cNvPr id="100" name=""/>
          <p:cNvSpPr/>
          <p:nvPr/>
        </p:nvSpPr>
        <p:spPr>
          <a:xfrm>
            <a:off x="5867280" y="3505320"/>
            <a:ext cx="1752840" cy="64260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3A:</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Local loop capacity and colocation space *</a:t>
            </a:r>
            <a:endParaRPr b="0" lang="en-US" sz="1200" strike="noStrike" u="none">
              <a:solidFill>
                <a:srgbClr val="000000"/>
              </a:solidFill>
              <a:effectLst/>
              <a:uFillTx/>
              <a:latin typeface="Times New Roman"/>
            </a:endParaRPr>
          </a:p>
        </p:txBody>
      </p:sp>
      <p:sp>
        <p:nvSpPr>
          <p:cNvPr id="101" name=""/>
          <p:cNvSpPr/>
          <p:nvPr/>
        </p:nvSpPr>
        <p:spPr>
          <a:xfrm>
            <a:off x="2057400" y="4294080"/>
            <a:ext cx="4876920" cy="2562840"/>
          </a:xfrm>
          <a:prstGeom prst="rect">
            <a:avLst/>
          </a:prstGeom>
          <a:noFill/>
          <a:ln w="0">
            <a:noFill/>
          </a:ln>
        </p:spPr>
        <p:style>
          <a:lnRef idx="0"/>
          <a:fillRef idx="0"/>
          <a:effectRef idx="0"/>
          <a:fontRef idx="minor"/>
        </p:style>
        <p:txBody>
          <a:bodyPr lIns="90000" rIns="90000" tIns="46800" bIns="46800" anchor="t">
            <a:sp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Income of Trading Desk entity is not subject to income tax or is taxed at a very low rate.</a:t>
            </a:r>
            <a:endParaRPr b="0" lang="en-US" sz="1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Unworkable from a business standpoint because of need to closely control trading operations.</a:t>
            </a:r>
            <a:endParaRPr b="0" lang="en-US" sz="1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This structure does not address the double tax and transaction tax issues stemming from buying/selling capacity in countries C and D.</a:t>
            </a:r>
            <a:endParaRPr b="0" lang="en-US" sz="1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2" name=""/>
          <p:cNvSpPr/>
          <p:nvPr/>
        </p:nvSpPr>
        <p:spPr>
          <a:xfrm>
            <a:off x="1600200" y="1747800"/>
            <a:ext cx="1295280" cy="762120"/>
          </a:xfrm>
          <a:prstGeom prst="rect">
            <a:avLst/>
          </a:prstGeom>
          <a:noFill/>
          <a:ln w="57240">
            <a:solidFill>
              <a:srgbClr val="3333cc"/>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3" name=""/>
          <p:cNvSpPr/>
          <p:nvPr/>
        </p:nvSpPr>
        <p:spPr>
          <a:xfrm>
            <a:off x="1752480" y="1900080"/>
            <a:ext cx="1295640" cy="762120"/>
          </a:xfrm>
          <a:prstGeom prst="rect">
            <a:avLst/>
          </a:prstGeom>
          <a:noFill/>
          <a:ln w="57240">
            <a:solidFill>
              <a:srgbClr val="3333cc"/>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4" name=""/>
          <p:cNvSpPr/>
          <p:nvPr/>
        </p:nvSpPr>
        <p:spPr>
          <a:xfrm>
            <a:off x="533520" y="0"/>
            <a:ext cx="8076960" cy="144792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Avoid Double Taxation:  Business-optimized Structure </a:t>
            </a:r>
            <a:endParaRPr b="0" lang="en-US" sz="4400" strike="noStrike" u="none">
              <a:solidFill>
                <a:srgbClr val="000000"/>
              </a:solidFill>
              <a:effectLst/>
              <a:uFillTx/>
              <a:latin typeface="Times New Roman"/>
            </a:endParaRPr>
          </a:p>
        </p:txBody>
      </p:sp>
      <p:sp>
        <p:nvSpPr>
          <p:cNvPr id="105" name=""/>
          <p:cNvSpPr/>
          <p:nvPr/>
        </p:nvSpPr>
        <p:spPr>
          <a:xfrm>
            <a:off x="7162920" y="2967120"/>
            <a:ext cx="1218960" cy="106668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6" name=""/>
          <p:cNvSpPr/>
          <p:nvPr/>
        </p:nvSpPr>
        <p:spPr>
          <a:xfrm>
            <a:off x="1447920" y="1595520"/>
            <a:ext cx="1295280" cy="761760"/>
          </a:xfrm>
          <a:prstGeom prst="rect">
            <a:avLst/>
          </a:prstGeom>
          <a:solidFill>
            <a:srgbClr val="ffffff"/>
          </a:solidFill>
          <a:ln w="57240">
            <a:solidFill>
              <a:srgbClr val="3333cc"/>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7" name=""/>
          <p:cNvSpPr/>
          <p:nvPr/>
        </p:nvSpPr>
        <p:spPr>
          <a:xfrm>
            <a:off x="533520" y="4110120"/>
            <a:ext cx="1295280" cy="761760"/>
          </a:xfrm>
          <a:prstGeom prst="rect">
            <a:avLst/>
          </a:prstGeom>
          <a:no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8" name=""/>
          <p:cNvSpPr/>
          <p:nvPr/>
        </p:nvSpPr>
        <p:spPr>
          <a:xfrm>
            <a:off x="7620120" y="4110120"/>
            <a:ext cx="1295280" cy="761760"/>
          </a:xfrm>
          <a:prstGeom prst="rect">
            <a:avLst/>
          </a:prstGeom>
          <a:noFill/>
          <a:ln w="57240">
            <a:solidFill>
              <a:srgbClr val="00cc99"/>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9" name=""/>
          <p:cNvSpPr/>
          <p:nvPr/>
        </p:nvSpPr>
        <p:spPr>
          <a:xfrm>
            <a:off x="5791320" y="2357280"/>
            <a:ext cx="1295280" cy="7621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0" name=""/>
          <p:cNvSpPr/>
          <p:nvPr/>
        </p:nvSpPr>
        <p:spPr>
          <a:xfrm flipV="1">
            <a:off x="990720" y="2433240"/>
            <a:ext cx="838080" cy="160020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1" name=""/>
          <p:cNvSpPr/>
          <p:nvPr/>
        </p:nvSpPr>
        <p:spPr>
          <a:xfrm>
            <a:off x="461520" y="4262400"/>
            <a:ext cx="144684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Major Carrier</a:t>
            </a:r>
            <a:endParaRPr b="0" lang="en-US" sz="1600" strike="noStrike" u="none">
              <a:solidFill>
                <a:srgbClr val="000000"/>
              </a:solidFill>
              <a:effectLst/>
              <a:uFillTx/>
              <a:latin typeface="Times New Roman"/>
            </a:endParaRPr>
          </a:p>
        </p:txBody>
      </p:sp>
      <p:sp>
        <p:nvSpPr>
          <p:cNvPr id="112" name=""/>
          <p:cNvSpPr/>
          <p:nvPr/>
        </p:nvSpPr>
        <p:spPr>
          <a:xfrm>
            <a:off x="1447920" y="1600200"/>
            <a:ext cx="137160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3300"/>
                </a:solidFill>
                <a:effectLst/>
                <a:uFillTx/>
                <a:latin typeface="Times New Roman"/>
              </a:rPr>
              <a:t>SeparateRegional Trading Desks</a:t>
            </a:r>
            <a:endParaRPr b="0" lang="en-US" sz="1200" strike="noStrike" u="none">
              <a:solidFill>
                <a:srgbClr val="000000"/>
              </a:solidFill>
              <a:effectLst/>
              <a:uFillTx/>
              <a:latin typeface="Times New Roman"/>
            </a:endParaRPr>
          </a:p>
        </p:txBody>
      </p:sp>
      <p:sp>
        <p:nvSpPr>
          <p:cNvPr id="113" name=""/>
          <p:cNvSpPr/>
          <p:nvPr/>
        </p:nvSpPr>
        <p:spPr>
          <a:xfrm>
            <a:off x="2895480" y="1976400"/>
            <a:ext cx="2819520" cy="83808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4" name=""/>
          <p:cNvSpPr/>
          <p:nvPr/>
        </p:nvSpPr>
        <p:spPr>
          <a:xfrm>
            <a:off x="5867280" y="2357280"/>
            <a:ext cx="1219320" cy="5209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Bandwidth Consumer</a:t>
            </a:r>
            <a:endParaRPr b="0" lang="en-US" sz="1400" strike="noStrike" u="none">
              <a:solidFill>
                <a:srgbClr val="000000"/>
              </a:solidFill>
              <a:effectLst/>
              <a:uFillTx/>
              <a:latin typeface="Times New Roman"/>
            </a:endParaRPr>
          </a:p>
        </p:txBody>
      </p:sp>
      <p:sp>
        <p:nvSpPr>
          <p:cNvPr id="115" name=""/>
          <p:cNvSpPr/>
          <p:nvPr/>
        </p:nvSpPr>
        <p:spPr>
          <a:xfrm>
            <a:off x="763920" y="4643280"/>
            <a:ext cx="8200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B</a:t>
            </a:r>
            <a:endParaRPr b="0" lang="en-US" sz="1200" strike="noStrike" u="none">
              <a:solidFill>
                <a:srgbClr val="000000"/>
              </a:solidFill>
              <a:effectLst/>
              <a:uFillTx/>
              <a:latin typeface="Times New Roman"/>
            </a:endParaRPr>
          </a:p>
        </p:txBody>
      </p:sp>
      <p:sp>
        <p:nvSpPr>
          <p:cNvPr id="116" name=""/>
          <p:cNvSpPr/>
          <p:nvPr/>
        </p:nvSpPr>
        <p:spPr>
          <a:xfrm>
            <a:off x="6021360" y="2814480"/>
            <a:ext cx="8283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D</a:t>
            </a:r>
            <a:endParaRPr b="0" lang="en-US" sz="1200" strike="noStrike" u="none">
              <a:solidFill>
                <a:srgbClr val="000000"/>
              </a:solidFill>
              <a:effectLst/>
              <a:uFillTx/>
              <a:latin typeface="Times New Roman"/>
            </a:endParaRPr>
          </a:p>
        </p:txBody>
      </p:sp>
      <p:sp>
        <p:nvSpPr>
          <p:cNvPr id="117" name=""/>
          <p:cNvSpPr/>
          <p:nvPr/>
        </p:nvSpPr>
        <p:spPr>
          <a:xfrm>
            <a:off x="1524960" y="2031840"/>
            <a:ext cx="116172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sng">
                <a:solidFill>
                  <a:srgbClr val="a50021"/>
                </a:solidFill>
                <a:effectLst/>
                <a:uFillTx/>
                <a:latin typeface="Times New Roman"/>
              </a:rPr>
              <a:t>US, UK, Asia</a:t>
            </a:r>
            <a:endParaRPr b="0" lang="en-US" sz="1400" strike="noStrike" u="none">
              <a:solidFill>
                <a:srgbClr val="000000"/>
              </a:solidFill>
              <a:effectLst/>
              <a:uFillTx/>
              <a:latin typeface="Times New Roman"/>
            </a:endParaRPr>
          </a:p>
        </p:txBody>
      </p:sp>
      <p:sp>
        <p:nvSpPr>
          <p:cNvPr id="118" name=""/>
          <p:cNvSpPr/>
          <p:nvPr/>
        </p:nvSpPr>
        <p:spPr>
          <a:xfrm>
            <a:off x="7621560" y="4262400"/>
            <a:ext cx="1235160" cy="307440"/>
          </a:xfrm>
          <a:prstGeom prst="rect">
            <a:avLst/>
          </a:prstGeom>
          <a:solidFill>
            <a:srgbClr val="ffff00"/>
          </a:solid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rPr>
              <a:t>Local Carrier</a:t>
            </a:r>
            <a:endParaRPr b="0" lang="en-US" sz="1400" strike="noStrike" u="none">
              <a:solidFill>
                <a:srgbClr val="000000"/>
              </a:solidFill>
              <a:effectLst/>
              <a:uFillTx/>
              <a:latin typeface="Times New Roman"/>
            </a:endParaRPr>
          </a:p>
        </p:txBody>
      </p:sp>
      <p:sp>
        <p:nvSpPr>
          <p:cNvPr id="119" name=""/>
          <p:cNvSpPr/>
          <p:nvPr/>
        </p:nvSpPr>
        <p:spPr>
          <a:xfrm>
            <a:off x="0" y="2738520"/>
            <a:ext cx="2666880" cy="64260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1:</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5 year C-to-D PoP-to-PoP lambda for monthly recurring payments.</a:t>
            </a:r>
            <a:endParaRPr b="0" lang="en-US" sz="1200" strike="noStrike" u="none">
              <a:solidFill>
                <a:srgbClr val="000000"/>
              </a:solidFill>
              <a:effectLst/>
              <a:uFillTx/>
              <a:latin typeface="Times New Roman"/>
            </a:endParaRPr>
          </a:p>
        </p:txBody>
      </p:sp>
      <p:sp>
        <p:nvSpPr>
          <p:cNvPr id="120" name=""/>
          <p:cNvSpPr/>
          <p:nvPr/>
        </p:nvSpPr>
        <p:spPr>
          <a:xfrm>
            <a:off x="3352680" y="1519200"/>
            <a:ext cx="2286000" cy="82548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2:</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2 Year C-to-D segment PoP-to-PoP lambda for monthly recurring payments.</a:t>
            </a:r>
            <a:endParaRPr b="0" lang="en-US" sz="1200" strike="noStrike" u="none">
              <a:solidFill>
                <a:srgbClr val="000000"/>
              </a:solidFill>
              <a:effectLst/>
              <a:uFillTx/>
              <a:latin typeface="Times New Roman"/>
            </a:endParaRPr>
          </a:p>
        </p:txBody>
      </p:sp>
      <p:sp>
        <p:nvSpPr>
          <p:cNvPr id="121" name=""/>
          <p:cNvSpPr/>
          <p:nvPr/>
        </p:nvSpPr>
        <p:spPr>
          <a:xfrm>
            <a:off x="8002800" y="4643280"/>
            <a:ext cx="8200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C</a:t>
            </a:r>
            <a:endParaRPr b="0" lang="en-US" sz="1200" strike="noStrike" u="none">
              <a:solidFill>
                <a:srgbClr val="000000"/>
              </a:solidFill>
              <a:effectLst/>
              <a:uFillTx/>
              <a:latin typeface="Times New Roman"/>
            </a:endParaRPr>
          </a:p>
        </p:txBody>
      </p:sp>
      <p:sp>
        <p:nvSpPr>
          <p:cNvPr id="122" name=""/>
          <p:cNvSpPr/>
          <p:nvPr/>
        </p:nvSpPr>
        <p:spPr>
          <a:xfrm>
            <a:off x="7620120" y="5176800"/>
            <a:ext cx="1295280" cy="762120"/>
          </a:xfrm>
          <a:prstGeom prst="rect">
            <a:avLst/>
          </a:prstGeom>
          <a:noFill/>
          <a:ln w="5724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3" name=""/>
          <p:cNvSpPr/>
          <p:nvPr/>
        </p:nvSpPr>
        <p:spPr>
          <a:xfrm>
            <a:off x="7621560" y="5329080"/>
            <a:ext cx="1235160" cy="307440"/>
          </a:xfrm>
          <a:prstGeom prst="rect">
            <a:avLst/>
          </a:prstGeom>
          <a:solidFill>
            <a:srgbClr val="ffff00"/>
          </a:solid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3333cc"/>
                </a:solidFill>
                <a:effectLst/>
                <a:uFillTx/>
                <a:latin typeface="Times New Roman"/>
              </a:rPr>
              <a:t>Local Carrier</a:t>
            </a:r>
            <a:endParaRPr b="0" lang="en-US" sz="1400" strike="noStrike" u="none">
              <a:solidFill>
                <a:srgbClr val="000000"/>
              </a:solidFill>
              <a:effectLst/>
              <a:uFillTx/>
              <a:latin typeface="Times New Roman"/>
            </a:endParaRPr>
          </a:p>
        </p:txBody>
      </p:sp>
      <p:sp>
        <p:nvSpPr>
          <p:cNvPr id="124" name=""/>
          <p:cNvSpPr/>
          <p:nvPr/>
        </p:nvSpPr>
        <p:spPr>
          <a:xfrm>
            <a:off x="8002800" y="5710320"/>
            <a:ext cx="82836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Country D</a:t>
            </a:r>
            <a:endParaRPr b="0" lang="en-US" sz="1200" strike="noStrike" u="none">
              <a:solidFill>
                <a:srgbClr val="000000"/>
              </a:solidFill>
              <a:effectLst/>
              <a:uFillTx/>
              <a:latin typeface="Times New Roman"/>
            </a:endParaRPr>
          </a:p>
        </p:txBody>
      </p:sp>
      <p:sp>
        <p:nvSpPr>
          <p:cNvPr id="125" name=""/>
          <p:cNvSpPr/>
          <p:nvPr/>
        </p:nvSpPr>
        <p:spPr>
          <a:xfrm>
            <a:off x="6248520" y="3271680"/>
            <a:ext cx="1218960" cy="2133720"/>
          </a:xfrm>
          <a:prstGeom prst="line">
            <a:avLst/>
          </a:prstGeom>
          <a:ln w="28440">
            <a:solidFill>
              <a:srgbClr val="ff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6" name=""/>
          <p:cNvSpPr/>
          <p:nvPr/>
        </p:nvSpPr>
        <p:spPr>
          <a:xfrm>
            <a:off x="7391520" y="3119400"/>
            <a:ext cx="1752480" cy="64260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3B:</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Local loop capacity and colocation space *</a:t>
            </a:r>
            <a:endParaRPr b="0" lang="en-US" sz="1200" strike="noStrike" u="none">
              <a:solidFill>
                <a:srgbClr val="000000"/>
              </a:solidFill>
              <a:effectLst/>
              <a:uFillTx/>
              <a:latin typeface="Times New Roman"/>
            </a:endParaRPr>
          </a:p>
        </p:txBody>
      </p:sp>
      <p:sp>
        <p:nvSpPr>
          <p:cNvPr id="127" name=""/>
          <p:cNvSpPr/>
          <p:nvPr/>
        </p:nvSpPr>
        <p:spPr>
          <a:xfrm>
            <a:off x="5867280" y="3500280"/>
            <a:ext cx="1752840" cy="642600"/>
          </a:xfrm>
          <a:prstGeom prst="rect">
            <a:avLst/>
          </a:prstGeom>
          <a:solidFill>
            <a:srgbClr val="ffff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CONTRACT 3A:</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0000"/>
                </a:solidFill>
                <a:effectLst/>
                <a:uFillTx/>
                <a:latin typeface="Times New Roman"/>
              </a:rPr>
              <a:t>Local loop capacity and colocation space *</a:t>
            </a:r>
            <a:endParaRPr b="0" lang="en-US" sz="1200" strike="noStrike" u="none">
              <a:solidFill>
                <a:srgbClr val="000000"/>
              </a:solidFill>
              <a:effectLst/>
              <a:uFillTx/>
              <a:latin typeface="Times New Roman"/>
            </a:endParaRPr>
          </a:p>
        </p:txBody>
      </p:sp>
      <p:sp>
        <p:nvSpPr>
          <p:cNvPr id="128" name=""/>
          <p:cNvSpPr/>
          <p:nvPr/>
        </p:nvSpPr>
        <p:spPr>
          <a:xfrm>
            <a:off x="2057400" y="4114800"/>
            <a:ext cx="4876920" cy="2837160"/>
          </a:xfrm>
          <a:prstGeom prst="rect">
            <a:avLst/>
          </a:prstGeom>
          <a:noFill/>
          <a:ln w="0">
            <a:noFill/>
          </a:ln>
        </p:spPr>
        <p:style>
          <a:lnRef idx="0"/>
          <a:fillRef idx="0"/>
          <a:effectRef idx="0"/>
          <a:fontRef idx="minor"/>
        </p:style>
        <p:txBody>
          <a:bodyPr lIns="90000" rIns="90000" tIns="46800" bIns="46800" anchor="t">
            <a:sp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Income of Trading Desk entity is subject to income tax at a relatively low rate</a:t>
            </a:r>
            <a:endParaRPr b="0" lang="en-US" sz="1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Primary objective under this structure is to avoid double taxation of income</a:t>
            </a:r>
            <a:endParaRPr b="0" lang="en-US" sz="1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Ideal from a business standpoint because uses existing Enron infrastructure</a:t>
            </a:r>
            <a:endParaRPr b="0" lang="en-US" sz="1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This structure does not address the double tax and transaction tax issues stemming from buying/selling capacity in countries C and D</a:t>
            </a:r>
            <a:endParaRPr b="0" lang="en-US" sz="1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9" name="PlaceHolder 1"/>
          <p:cNvSpPr>
            <a:spLocks noGrp="1"/>
          </p:cNvSpPr>
          <p:nvPr>
            <p:ph type="title"/>
          </p:nvPr>
        </p:nvSpPr>
        <p:spPr>
          <a:xfrm>
            <a:off x="-360" y="304920"/>
            <a:ext cx="8991720" cy="13716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Avoid Double Taxation:  </a:t>
            </a:r>
            <a:br>
              <a:rPr sz="4400"/>
            </a:br>
            <a:r>
              <a:rPr b="0" lang="en-US" sz="4400" strike="noStrike" u="none">
                <a:solidFill>
                  <a:srgbClr val="000000"/>
                </a:solidFill>
                <a:effectLst/>
                <a:uFillTx/>
                <a:latin typeface="Times New Roman"/>
              </a:rPr>
              <a:t>Avoid Unintentional Taxable Presence</a:t>
            </a:r>
            <a:endParaRPr b="0" lang="en-US" sz="4400" strike="noStrike" u="none">
              <a:solidFill>
                <a:srgbClr val="000000"/>
              </a:solidFill>
              <a:effectLst/>
              <a:uFillTx/>
              <a:latin typeface="Times New Roman"/>
            </a:endParaRPr>
          </a:p>
        </p:txBody>
      </p:sp>
      <p:sp>
        <p:nvSpPr>
          <p:cNvPr id="13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Local country taxable presence of Trading Company must be avoided</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Taxable presence can be created by:</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a physical presence (e.g., a PoP site)</a:t>
            </a:r>
            <a:endParaRPr b="0" lang="en-US" sz="2800" strike="noStrike" u="none">
              <a:solidFill>
                <a:srgbClr val="000000"/>
              </a:solidFill>
              <a:effectLst/>
              <a:uFillTx/>
              <a:latin typeface="Times New Roman"/>
            </a:endParaRPr>
          </a:p>
          <a:p>
            <a:pPr lvl="2" marL="1143000" indent="-228600">
              <a:spcBef>
                <a:spcPts val="60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Local entity should own equipment</a:t>
            </a:r>
            <a:endParaRPr b="0" lang="en-US" sz="24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activities of agents</a:t>
            </a:r>
            <a:endParaRPr b="0" lang="en-US" sz="2800" strike="noStrike" u="none">
              <a:solidFill>
                <a:srgbClr val="000000"/>
              </a:solidFill>
              <a:effectLst/>
              <a:uFillTx/>
              <a:latin typeface="Times New Roman"/>
            </a:endParaRPr>
          </a:p>
          <a:p>
            <a:pPr lvl="2" marL="1143000" indent="-228600">
              <a:spcBef>
                <a:spcPts val="60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Traders located in Trading Desk country should be the only entity with authority to execute contracts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734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2000-10-03T14:56:22Z</dcterms:created>
  <dc:creator>W. Wayne Gardner</dc:creator>
  <dc:description/>
  <dc:language>en-US</dc:language>
  <cp:lastModifiedBy>W. Wayne Gardner</cp:lastModifiedBy>
  <dcterms:modified xsi:type="dcterms:W3CDTF">2000-10-30T22:22:03Z</dcterms:modified>
  <cp:revision>9</cp:revision>
  <dc:subject/>
  <dc:title>Brazil Trading Structure:  Alternative A</dc:title>
</cp:coreProperties>
</file>