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31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33.xml" ContentType="application/vnd.openxmlformats-officedocument.presentationml.slide+xml"/>
  <Override PartName="/ppt/slides/slide45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_rels/presentation.xml.rels" ContentType="application/vnd.openxmlformats-package.relationships+xml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25C558-3F2E-4A4E-83D6-2FA56376CEBA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"/>
          <p:cNvGrpSpPr/>
          <p:nvPr/>
        </p:nvGrpSpPr>
        <p:grpSpPr>
          <a:xfrm>
            <a:off x="457200" y="2363760"/>
            <a:ext cx="8152920" cy="1599840"/>
            <a:chOff x="457200" y="2363760"/>
            <a:chExt cx="8152920" cy="1599840"/>
          </a:xfrm>
        </p:grpSpPr>
        <p:sp>
          <p:nvSpPr>
            <p:cNvPr id="11" name=""/>
            <p:cNvSpPr/>
            <p:nvPr/>
          </p:nvSpPr>
          <p:spPr>
            <a:xfrm>
              <a:off x="2886480" y="23637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811960" y="25290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771280" y="27496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57200" y="30798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4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5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6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65C5B2-7D29-4003-8FD6-C2A1C2492C10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00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00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00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6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8.png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8.png"/><Relationship Id="rId15" Type="http://schemas.openxmlformats.org/officeDocument/2006/relationships/oleObject" Target="../embeddings/oleObject8.bin"/><Relationship Id="rId16" Type="http://schemas.openxmlformats.org/officeDocument/2006/relationships/image" Target="../media/image8.png"/><Relationship Id="rId17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6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9.png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9.png"/><Relationship Id="rId15" Type="http://schemas.openxmlformats.org/officeDocument/2006/relationships/oleObject" Target="../embeddings/oleObject8.bin"/><Relationship Id="rId16" Type="http://schemas.openxmlformats.org/officeDocument/2006/relationships/image" Target="../media/image9.png"/><Relationship Id="rId17" Type="http://schemas.openxmlformats.org/officeDocument/2006/relationships/oleObject" Target="../embeddings/oleObject9.bin"/><Relationship Id="rId18" Type="http://schemas.openxmlformats.org/officeDocument/2006/relationships/image" Target="../media/image9.png"/><Relationship Id="rId19" Type="http://schemas.openxmlformats.org/officeDocument/2006/relationships/oleObject" Target="../embeddings/oleObject10.bin"/><Relationship Id="rId20" Type="http://schemas.openxmlformats.org/officeDocument/2006/relationships/image" Target="../media/image9.png"/><Relationship Id="rId21" Type="http://schemas.openxmlformats.org/officeDocument/2006/relationships/oleObject" Target="../embeddings/oleObject11.bin"/><Relationship Id="rId22" Type="http://schemas.openxmlformats.org/officeDocument/2006/relationships/image" Target="../media/image9.png"/><Relationship Id="rId23" Type="http://schemas.openxmlformats.org/officeDocument/2006/relationships/oleObject" Target="../embeddings/oleObject12.bin"/><Relationship Id="rId24" Type="http://schemas.openxmlformats.org/officeDocument/2006/relationships/image" Target="../media/image9.png"/><Relationship Id="rId25" Type="http://schemas.openxmlformats.org/officeDocument/2006/relationships/oleObject" Target="../embeddings/oleObject13.bin"/><Relationship Id="rId26" Type="http://schemas.openxmlformats.org/officeDocument/2006/relationships/image" Target="../media/image9.png"/><Relationship Id="rId27" Type="http://schemas.openxmlformats.org/officeDocument/2006/relationships/oleObject" Target="../embeddings/oleObject14.bin"/><Relationship Id="rId28" Type="http://schemas.openxmlformats.org/officeDocument/2006/relationships/image" Target="../media/image9.png"/><Relationship Id="rId29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1752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Performance - 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Problems, Solutions And Plans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36576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June 21, 2000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Migration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685800" y="685800"/>
          <a:ext cx="5410080" cy="5791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685800"/>
                    <a:ext cx="5410080" cy="579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3" name=""/>
          <p:cNvSpPr/>
          <p:nvPr/>
        </p:nvSpPr>
        <p:spPr>
          <a:xfrm>
            <a:off x="4876920" y="1905120"/>
            <a:ext cx="3809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If SQL Server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We can write the middle tier on an incremental basis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If Oracle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 separate team will continue to incrementally add a middle tier to the existing system while the new system is built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Final 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Architecture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" name=""/>
          <p:cNvGraphicFramePr/>
          <p:nvPr/>
        </p:nvGraphicFramePr>
        <p:xfrm>
          <a:off x="152280" y="533520"/>
          <a:ext cx="5410440" cy="6324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533520"/>
                    <a:ext cx="5410440" cy="632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4876920" y="1905120"/>
            <a:ext cx="3809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Benefits of N-tier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Hardware scaleability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Modularity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Technology changes are implemented  more incrementally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E.G. - Web enable without too much effort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DB connection pooling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- Summary Recommendations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447560" y="2057400"/>
            <a:ext cx="7467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Kick off 4 new project teams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Sybase upgrade with a new team to provide full-time performance monitoring and tuning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SQL Server go/no-go performance test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Legacy Unify middle tier migration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Strategic Unify architecture migration planning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Hire and train new ENRON IT resources. Build up the leadership team within IT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Reduce reliance on contractors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Leverage consultants but only when 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manages the teams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participates full-time at all levels on the team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- Summary Recommendations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447560" y="2057400"/>
            <a:ext cx="7467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Develop more business analysis and project management skills within the group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IT/Business must work together to prioritize new Unify requirements on an ongoing basis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business must hire and train ‘super user’ staff within the business teams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- Summary Recommendations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447560" y="2057400"/>
            <a:ext cx="7467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IT/Business must focus on system training more.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Maintain a strong ongoing Business / IT partnership for planning and delivery of these projects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Caveat - Current timelines and cost estimates are very preliminary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Upgrade Sybase And Create A Performance Tuning Team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Sybase 12.0  / Performance Tuning Team - Scope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380880" y="1828800"/>
            <a:ext cx="784872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6/12-6/16 - Ensure that the whole system ports. Test all processes.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6/19-6/23 - Quickly conduct a performance test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Current tests this week are very positive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July - If test proves positive, prepare for rollout -- Probably mid-July.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July - Form a full-time Performance Tuning / Monitoring Team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Proactive, full-time responsibility for monitoring and tuning the HW, Application DB and Operating System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Cross-functional team composed of Unify application, DBA and UNIX talent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Single point of contact for all UNIFY performance issues 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Accountability with a full-time focus on our number 1 issue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Assumptions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6840" y="1828800"/>
            <a:ext cx="79246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ability to use extra memory with Sybase 12.0 will extend the life of the Sybase DB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Sybase is not a long-term solution for UNIFY’s performance issues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Code will be ported, not rewritten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Performance Team Staffing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09480" y="1904760"/>
            <a:ext cx="7925040" cy="373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Unify Performance Monitoring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Owner - Dave Nommensen - Part time application leadership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Owner -  John Pyle - Part time DBA leadership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Technical Manager - Matt Pena (anticipated new hire)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Full time, experienced UNIFY technical developer - TBD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Full time, developer trainee - TBD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Full time, experienced DBA - TBD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Full time, DBA trainee - TBD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Part time UNIX support - TBD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Sybase Consultant - TBD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50000"/>
              </a:lnSpc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High Level Cost Estimate - 1 Year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Internal Resources - 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$400K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Consulting Resources - 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$100K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Agenda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447920" y="2057400"/>
            <a:ext cx="670536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Concepts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Unify strengths / weaknesses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Conceptual solutions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Summary Recommendations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Sybase 12.0 / Performance Tuning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MS SQL Server Performance Test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Unify Middle Tier Test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Unify Strategic Technical Migration Planning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Issues, Questions, Next Steps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Microsoft SQL Server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MS SQL Server - Scope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57200" y="1905120"/>
            <a:ext cx="83059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Analyze pros/cons of MS SQL Server architecture</a:t>
            </a:r>
            <a:endParaRPr b="0" lang="en-US" sz="2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Gather data from leading companies using SQL Server for enterprise high-volume applications</a:t>
            </a:r>
            <a:endParaRPr b="0" lang="en-US" sz="2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Utilize Gartner &amp; Meta Group to gather technical market data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Define a go/no-go performance test </a:t>
            </a:r>
            <a:endParaRPr b="0" lang="en-US" sz="2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Setup a test environment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Test how much of the code ‘ports’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Stress test and measure in the following scenarios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2-tier (apples to apples comparison with current architecture)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228600" y="228240"/>
            <a:ext cx="86104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MS SQL Server - Assumptions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85440" y="2057400"/>
            <a:ext cx="7924680" cy="3657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will quickly build a performance test environment </a:t>
            </a:r>
            <a:endParaRPr b="0" lang="en-US" sz="2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UNIFY will eventually require support for up to 750 users on a 300 Gigabyte Database</a:t>
            </a:r>
            <a:endParaRPr b="0" lang="en-US" sz="2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MS SQL Server 2000 (beta) will be used</a:t>
            </a:r>
            <a:endParaRPr b="0" lang="en-US" sz="2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Note: Early data is not very hopeful that SQL Server will be a viable option</a:t>
            </a:r>
            <a:endParaRPr b="0" lang="en-US" sz="2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MS SQL Server - Staffing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85800" y="2133720"/>
            <a:ext cx="7924680" cy="350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Resources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Owner -  Regan Smith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DBA -  Jim Ogg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Developer resources as required - TBD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Business resources for testing support - TBD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MS SQL Server - Staffing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85800" y="2133720"/>
            <a:ext cx="7924680" cy="350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Consulting Resources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Consulting Mgr - LaRay Odum (Part time)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SQL Server DBA/Developer - Curt Rice (Full-time)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SQL Server tuning expert - Microsoft Consultant (Full-time)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120" y="228240"/>
            <a:ext cx="81536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MS SQL Server - Dependencies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09480" y="1980720"/>
            <a:ext cx="82296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Short term resource limitations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SQL Server 2000 is still in beta 2 release. ENRON requires a full release before moving to production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Significant code changes will be required in key processes: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Inner &amp; Outer joins, Cursor Logic &amp; Case Statements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Some of the major processes (DRAFT) requires re-coding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Hardware/software acquisition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COMPAQ hardware will require extensive testing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Unix processes will have to be converted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SQL Server must support replication (e.g.- Global Systems) for a “go” decision to be reached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815328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MS SQL Server - Timeline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62120" y="2438280"/>
            <a:ext cx="2361960" cy="30492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Re-write ‘Slice’ Of Code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81080" y="3065400"/>
            <a:ext cx="1143000" cy="38124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Performance 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Test Set Up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675160" y="2743200"/>
            <a:ext cx="451800" cy="2768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7/15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675160" y="3505320"/>
            <a:ext cx="451800" cy="2768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7/15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589560" y="4038480"/>
            <a:ext cx="451800" cy="2768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7/31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124080" y="3598920"/>
            <a:ext cx="1067040" cy="38088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Performance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Test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191120" y="4038480"/>
            <a:ext cx="2209680" cy="100872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Go/No-Go For Interim / Strategic Move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MS SQL Server - Cost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Costs to get to a go/no-go decision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Internal Resources -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$50K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External Resources -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$100K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Hardware Costs -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$150K ? 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We will try to obtain leased or ‘free’ machines from COMPAQ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Architecture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- Scope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5410080" cy="32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7500" lnSpcReduction="19999"/>
          </a:bodyPr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Identify major Unify processes which tax the overall system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Continue this as an ongoing incremental project as long as we stay on Sybase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Use findings from this effort to determine the best long-term target architecture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High priority processes for a re-write :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Settlements Draft (Sales, Supply, Service, and Service Invoice)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Nominations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Tracking &amp; Balancing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Others ?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010280" y="3581280"/>
            <a:ext cx="0" cy="1219320"/>
          </a:xfrm>
          <a:prstGeom prst="line">
            <a:avLst/>
          </a:prstGeom>
          <a:ln w="25560">
            <a:solidFill>
              <a:srgbClr val="0000ff"/>
            </a:solidFill>
            <a:miter/>
            <a:tail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162920" y="3581280"/>
            <a:ext cx="0" cy="1219320"/>
          </a:xfrm>
          <a:prstGeom prst="line">
            <a:avLst/>
          </a:prstGeom>
          <a:ln w="25560">
            <a:solidFill>
              <a:srgbClr val="00ff00"/>
            </a:solidFill>
            <a:miter/>
            <a:head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7086600" y="2743200"/>
          <a:ext cx="533520" cy="762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86600" y="2743200"/>
                    <a:ext cx="533520" cy="76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1" name=""/>
          <p:cNvGraphicFramePr/>
          <p:nvPr/>
        </p:nvGraphicFramePr>
        <p:xfrm>
          <a:off x="7391520" y="2590920"/>
          <a:ext cx="533160" cy="7617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391520" y="2590920"/>
                    <a:ext cx="533160" cy="761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3" name=""/>
          <p:cNvGraphicFramePr/>
          <p:nvPr/>
        </p:nvGraphicFramePr>
        <p:xfrm>
          <a:off x="7696080" y="2438280"/>
          <a:ext cx="533520" cy="7621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696080" y="2438280"/>
                    <a:ext cx="533520" cy="76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05" name=""/>
          <p:cNvGrpSpPr/>
          <p:nvPr/>
        </p:nvGrpSpPr>
        <p:grpSpPr>
          <a:xfrm>
            <a:off x="6705720" y="3809880"/>
            <a:ext cx="838080" cy="533160"/>
            <a:chOff x="6705720" y="3809880"/>
            <a:chExt cx="838080" cy="533160"/>
          </a:xfrm>
        </p:grpSpPr>
        <p:sp>
          <p:nvSpPr>
            <p:cNvPr id="106" name=""/>
            <p:cNvSpPr/>
            <p:nvPr/>
          </p:nvSpPr>
          <p:spPr>
            <a:xfrm flipH="1">
              <a:off x="6705720" y="3809880"/>
              <a:ext cx="761760" cy="53316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6705720" y="3809880"/>
              <a:ext cx="838080" cy="53316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" name=""/>
          <p:cNvGrpSpPr/>
          <p:nvPr/>
        </p:nvGrpSpPr>
        <p:grpSpPr>
          <a:xfrm>
            <a:off x="6400800" y="2438280"/>
            <a:ext cx="914400" cy="1219320"/>
            <a:chOff x="6400800" y="2438280"/>
            <a:chExt cx="914400" cy="1219320"/>
          </a:xfrm>
        </p:grpSpPr>
        <p:graphicFrame>
          <p:nvGraphicFramePr>
            <p:cNvPr id="109" name=""/>
            <p:cNvGraphicFramePr/>
            <p:nvPr/>
          </p:nvGraphicFramePr>
          <p:xfrm>
            <a:off x="6781680" y="2895480"/>
            <a:ext cx="533520" cy="762120"/>
          </p:xfrm>
          <a:graphic>
            <a:graphicData uri="http://schemas.openxmlformats.org/presentationml/2006/ole">
              <p:oleObj r:id="rId7" spid="">
                <p:embed/>
                <p:pic>
                  <p:nvPicPr>
                    <p:cNvPr id="110" name="" descr="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6781680" y="2895480"/>
                      <a:ext cx="533520" cy="7621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11" name=""/>
            <p:cNvSpPr/>
            <p:nvPr/>
          </p:nvSpPr>
          <p:spPr>
            <a:xfrm>
              <a:off x="6400800" y="2438280"/>
              <a:ext cx="7621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rPr>
                <a:t>Unify Client</a:t>
              </a:r>
              <a:endPara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2" name=""/>
          <p:cNvGrpSpPr/>
          <p:nvPr/>
        </p:nvGrpSpPr>
        <p:grpSpPr>
          <a:xfrm>
            <a:off x="6324480" y="4876920"/>
            <a:ext cx="2514600" cy="2819160"/>
            <a:chOff x="6324480" y="4876920"/>
            <a:chExt cx="2514600" cy="2819160"/>
          </a:xfrm>
        </p:grpSpPr>
        <p:sp>
          <p:nvSpPr>
            <p:cNvPr id="113" name=""/>
            <p:cNvSpPr/>
            <p:nvPr/>
          </p:nvSpPr>
          <p:spPr>
            <a:xfrm>
              <a:off x="7772400" y="5562720"/>
              <a:ext cx="10666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rPr>
                <a:t>SYBASE DB Server</a:t>
              </a:r>
              <a:endPara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114" name=""/>
            <p:cNvGraphicFramePr/>
            <p:nvPr/>
          </p:nvGraphicFramePr>
          <p:xfrm>
            <a:off x="6324480" y="4876920"/>
            <a:ext cx="1600200" cy="2819160"/>
          </p:xfrm>
          <a:graphic>
            <a:graphicData uri="http://schemas.openxmlformats.org/presentationml/2006/ole">
              <p:oleObj r:id="rId9" spid="">
                <p:embed/>
                <p:pic>
                  <p:nvPicPr>
                    <p:cNvPr id="115" name="" descr="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6324480" y="4876920"/>
                      <a:ext cx="1600200" cy="28191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116" name=""/>
            <p:cNvGraphicFramePr/>
            <p:nvPr/>
          </p:nvGraphicFramePr>
          <p:xfrm>
            <a:off x="6781680" y="5334120"/>
            <a:ext cx="285840" cy="266760"/>
          </p:xfrm>
          <a:graphic>
            <a:graphicData uri="http://schemas.openxmlformats.org/presentationml/2006/ole">
              <p:oleObj r:id="rId11" spid="">
                <p:embed/>
                <p:pic>
                  <p:nvPicPr>
                    <p:cNvPr id="117" name="" descr="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6781680" y="5334120"/>
                      <a:ext cx="285840" cy="266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118" name=""/>
            <p:cNvGraphicFramePr/>
            <p:nvPr/>
          </p:nvGraphicFramePr>
          <p:xfrm>
            <a:off x="7010280" y="5715000"/>
            <a:ext cx="285840" cy="266760"/>
          </p:xfrm>
          <a:graphic>
            <a:graphicData uri="http://schemas.openxmlformats.org/presentationml/2006/ole">
              <p:oleObj r:id="rId13" spid="">
                <p:embed/>
                <p:pic>
                  <p:nvPicPr>
                    <p:cNvPr id="119" name="" descr=""/>
                    <p:cNvPicPr/>
                    <p:nvPr/>
                  </p:nvPicPr>
                  <p:blipFill>
                    <a:blip r:embed="rId14"/>
                    <a:stretch/>
                  </p:blipFill>
                  <p:spPr>
                    <a:xfrm>
                      <a:off x="7010280" y="5715000"/>
                      <a:ext cx="285840" cy="266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120" name=""/>
            <p:cNvGraphicFramePr/>
            <p:nvPr/>
          </p:nvGraphicFramePr>
          <p:xfrm>
            <a:off x="6705720" y="6095880"/>
            <a:ext cx="285480" cy="266760"/>
          </p:xfrm>
          <a:graphic>
            <a:graphicData uri="http://schemas.openxmlformats.org/presentationml/2006/ole">
              <p:oleObj r:id="rId15" spid="">
                <p:embed/>
                <p:pic>
                  <p:nvPicPr>
                    <p:cNvPr id="121" name="" descr=""/>
                    <p:cNvPicPr/>
                    <p:nvPr/>
                  </p:nvPicPr>
                  <p:blipFill>
                    <a:blip r:embed="rId16"/>
                    <a:stretch/>
                  </p:blipFill>
                  <p:spPr>
                    <a:xfrm>
                      <a:off x="6705720" y="6095880"/>
                      <a:ext cx="285480" cy="266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grpSp>
        <p:nvGrpSpPr>
          <p:cNvPr id="122" name=""/>
          <p:cNvGrpSpPr/>
          <p:nvPr/>
        </p:nvGrpSpPr>
        <p:grpSpPr>
          <a:xfrm>
            <a:off x="4724280" y="5334120"/>
            <a:ext cx="1828800" cy="1038600"/>
            <a:chOff x="4724280" y="5334120"/>
            <a:chExt cx="1828800" cy="1038600"/>
          </a:xfrm>
        </p:grpSpPr>
        <p:sp>
          <p:nvSpPr>
            <p:cNvPr id="123" name=""/>
            <p:cNvSpPr/>
            <p:nvPr/>
          </p:nvSpPr>
          <p:spPr>
            <a:xfrm>
              <a:off x="5334120" y="5334120"/>
              <a:ext cx="9903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6600"/>
                  </a:solidFill>
                  <a:effectLst/>
                  <a:uFillTx/>
                  <a:latin typeface="Times New Roman"/>
                </a:rPr>
                <a:t>Settlements</a:t>
              </a:r>
              <a:endPara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5257800" y="5715000"/>
              <a:ext cx="9907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6600"/>
                  </a:solidFill>
                  <a:effectLst/>
                  <a:uFillTx/>
                  <a:latin typeface="Times New Roman"/>
                </a:rPr>
                <a:t>Nominations</a:t>
              </a:r>
              <a:endPara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724280" y="6095880"/>
              <a:ext cx="15242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6600"/>
                  </a:solidFill>
                  <a:effectLst/>
                  <a:uFillTx/>
                  <a:latin typeface="Times New Roman"/>
                </a:rPr>
                <a:t>Tracking + Balancing</a:t>
              </a:r>
              <a:endPara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6248520" y="5486400"/>
              <a:ext cx="304560" cy="0"/>
            </a:xfrm>
            <a:prstGeom prst="line">
              <a:avLst/>
            </a:prstGeom>
            <a:ln w="25560">
              <a:solidFill>
                <a:srgbClr val="ffffcc"/>
              </a:solidFill>
              <a:miter/>
              <a:tailEnd len="sm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248520" y="5867280"/>
              <a:ext cx="304560" cy="0"/>
            </a:xfrm>
            <a:prstGeom prst="line">
              <a:avLst/>
            </a:prstGeom>
            <a:ln w="25560">
              <a:solidFill>
                <a:srgbClr val="ffffcc"/>
              </a:solidFill>
              <a:miter/>
              <a:tailEnd len="sm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248520" y="6248520"/>
              <a:ext cx="304560" cy="0"/>
            </a:xfrm>
            <a:prstGeom prst="line">
              <a:avLst/>
            </a:prstGeom>
            <a:ln w="25560">
              <a:solidFill>
                <a:srgbClr val="ffffcc"/>
              </a:solidFill>
              <a:miter/>
              <a:tailEnd len="sm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- Strengths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447920" y="2057400"/>
            <a:ext cx="670536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Unify system delivers robust functionality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This system is far ahead of the competition (e.g. - Dynegy)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We have critical skills we can leverage through a small core of IT / Business experts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This system supports rapid time to market (EOL, Power, Bridgeline)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4114800" y="3048120"/>
            <a:ext cx="2514600" cy="2819160"/>
          </a:xfrm>
          <a:prstGeom prst="rect">
            <a:avLst/>
          </a:prstGeom>
          <a:solidFill>
            <a:srgbClr val="b2b2b2"/>
          </a:solidFill>
          <a:ln w="1260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657600" y="3352680"/>
            <a:ext cx="2514600" cy="2819520"/>
          </a:xfrm>
          <a:prstGeom prst="rect">
            <a:avLst/>
          </a:prstGeom>
          <a:solidFill>
            <a:srgbClr val="b2b2b2"/>
          </a:solidFill>
          <a:ln w="1260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- Scope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685440" y="1904760"/>
            <a:ext cx="8077320" cy="152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Remove business logic code running  in Sybase stored procedures to support these processes and move to a middle tier for increased scalability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3" name=""/>
          <p:cNvGrpSpPr/>
          <p:nvPr/>
        </p:nvGrpSpPr>
        <p:grpSpPr>
          <a:xfrm>
            <a:off x="304920" y="3886200"/>
            <a:ext cx="1295280" cy="762120"/>
            <a:chOff x="304920" y="3886200"/>
            <a:chExt cx="1295280" cy="762120"/>
          </a:xfrm>
        </p:grpSpPr>
        <p:graphicFrame>
          <p:nvGraphicFramePr>
            <p:cNvPr id="134" name=""/>
            <p:cNvGraphicFramePr/>
            <p:nvPr/>
          </p:nvGraphicFramePr>
          <p:xfrm>
            <a:off x="1066680" y="3886200"/>
            <a:ext cx="533520" cy="76212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35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1066680" y="3886200"/>
                      <a:ext cx="533520" cy="7621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36" name=""/>
            <p:cNvSpPr/>
            <p:nvPr/>
          </p:nvSpPr>
          <p:spPr>
            <a:xfrm>
              <a:off x="304920" y="3886200"/>
              <a:ext cx="761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rPr>
                <a:t>Unify Client</a:t>
              </a:r>
              <a:endPara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7" name=""/>
          <p:cNvGrpSpPr/>
          <p:nvPr/>
        </p:nvGrpSpPr>
        <p:grpSpPr>
          <a:xfrm>
            <a:off x="1905120" y="4114800"/>
            <a:ext cx="1143000" cy="228600"/>
            <a:chOff x="1905120" y="4114800"/>
            <a:chExt cx="1143000" cy="228600"/>
          </a:xfrm>
        </p:grpSpPr>
        <p:sp>
          <p:nvSpPr>
            <p:cNvPr id="138" name=""/>
            <p:cNvSpPr/>
            <p:nvPr/>
          </p:nvSpPr>
          <p:spPr>
            <a:xfrm>
              <a:off x="1905120" y="4114800"/>
              <a:ext cx="1143000" cy="0"/>
            </a:xfrm>
            <a:prstGeom prst="line">
              <a:avLst/>
            </a:prstGeom>
            <a:ln w="25560">
              <a:solidFill>
                <a:srgbClr val="0000ff"/>
              </a:solidFill>
              <a:miter/>
              <a:tailEnd len="med" type="triangle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1905120" y="4343400"/>
              <a:ext cx="1143000" cy="0"/>
            </a:xfrm>
            <a:prstGeom prst="line">
              <a:avLst/>
            </a:prstGeom>
            <a:ln w="25560">
              <a:solidFill>
                <a:srgbClr val="00cc00"/>
              </a:solidFill>
              <a:miter/>
              <a:headEnd len="med" type="triangle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0" name=""/>
          <p:cNvGrpSpPr/>
          <p:nvPr/>
        </p:nvGrpSpPr>
        <p:grpSpPr>
          <a:xfrm>
            <a:off x="5943600" y="4191120"/>
            <a:ext cx="1371600" cy="228600"/>
            <a:chOff x="5943600" y="4191120"/>
            <a:chExt cx="1371600" cy="228600"/>
          </a:xfrm>
        </p:grpSpPr>
        <p:sp>
          <p:nvSpPr>
            <p:cNvPr id="141" name=""/>
            <p:cNvSpPr/>
            <p:nvPr/>
          </p:nvSpPr>
          <p:spPr>
            <a:xfrm>
              <a:off x="5943600" y="4191120"/>
              <a:ext cx="1371600" cy="0"/>
            </a:xfrm>
            <a:prstGeom prst="line">
              <a:avLst/>
            </a:prstGeom>
            <a:ln w="25560">
              <a:solidFill>
                <a:srgbClr val="0000ff"/>
              </a:solidFill>
              <a:miter/>
              <a:tailEnd len="med" type="triangle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943600" y="4419720"/>
              <a:ext cx="1371600" cy="0"/>
            </a:xfrm>
            <a:prstGeom prst="line">
              <a:avLst/>
            </a:prstGeom>
            <a:ln w="25560">
              <a:solidFill>
                <a:srgbClr val="00cc00"/>
              </a:solidFill>
              <a:miter/>
              <a:headEnd len="med" type="triangle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3" name=""/>
          <p:cNvSpPr/>
          <p:nvPr/>
        </p:nvSpPr>
        <p:spPr>
          <a:xfrm>
            <a:off x="3733920" y="6521400"/>
            <a:ext cx="2438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Application Server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4" name=""/>
          <p:cNvGraphicFramePr/>
          <p:nvPr/>
        </p:nvGraphicFramePr>
        <p:xfrm>
          <a:off x="914400" y="4114800"/>
          <a:ext cx="533520" cy="762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14400" y="4114800"/>
                    <a:ext cx="533520" cy="76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6" name=""/>
          <p:cNvGraphicFramePr/>
          <p:nvPr/>
        </p:nvGraphicFramePr>
        <p:xfrm>
          <a:off x="685800" y="4343400"/>
          <a:ext cx="533520" cy="7621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4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85800" y="4343400"/>
                    <a:ext cx="533520" cy="76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8" name=""/>
          <p:cNvGraphicFramePr/>
          <p:nvPr/>
        </p:nvGraphicFramePr>
        <p:xfrm>
          <a:off x="457200" y="4572000"/>
          <a:ext cx="533520" cy="7621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7200" y="4572000"/>
                    <a:ext cx="533520" cy="76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50" name=""/>
          <p:cNvGrpSpPr/>
          <p:nvPr/>
        </p:nvGrpSpPr>
        <p:grpSpPr>
          <a:xfrm>
            <a:off x="7238880" y="3581280"/>
            <a:ext cx="1905120" cy="1828440"/>
            <a:chOff x="7238880" y="3581280"/>
            <a:chExt cx="1905120" cy="1828440"/>
          </a:xfrm>
        </p:grpSpPr>
        <p:sp>
          <p:nvSpPr>
            <p:cNvPr id="151" name=""/>
            <p:cNvSpPr/>
            <p:nvPr/>
          </p:nvSpPr>
          <p:spPr>
            <a:xfrm>
              <a:off x="8077320" y="4016880"/>
              <a:ext cx="10666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rPr>
                <a:t>SYBASE DB Server</a:t>
              </a:r>
              <a:endPara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152" name=""/>
            <p:cNvGraphicFramePr/>
            <p:nvPr/>
          </p:nvGraphicFramePr>
          <p:xfrm>
            <a:off x="7238880" y="3581280"/>
            <a:ext cx="1040040" cy="1828440"/>
          </p:xfrm>
          <a:graphic>
            <a:graphicData uri="http://schemas.openxmlformats.org/presentationml/2006/ole">
              <p:oleObj r:id="rId9" spid="">
                <p:embed/>
                <p:pic>
                  <p:nvPicPr>
                    <p:cNvPr id="153" name="" descr="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7238880" y="3581280"/>
                      <a:ext cx="1040040" cy="18284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grpSp>
        <p:nvGrpSpPr>
          <p:cNvPr id="154" name=""/>
          <p:cNvGrpSpPr/>
          <p:nvPr/>
        </p:nvGrpSpPr>
        <p:grpSpPr>
          <a:xfrm>
            <a:off x="3200400" y="3581280"/>
            <a:ext cx="2514600" cy="2819520"/>
            <a:chOff x="3200400" y="3581280"/>
            <a:chExt cx="2514600" cy="2819520"/>
          </a:xfrm>
        </p:grpSpPr>
        <p:sp>
          <p:nvSpPr>
            <p:cNvPr id="155" name=""/>
            <p:cNvSpPr/>
            <p:nvPr/>
          </p:nvSpPr>
          <p:spPr>
            <a:xfrm>
              <a:off x="3200400" y="3581280"/>
              <a:ext cx="2514600" cy="2819520"/>
            </a:xfrm>
            <a:prstGeom prst="rect">
              <a:avLst/>
            </a:prstGeom>
            <a:solidFill>
              <a:srgbClr val="b2b2b2"/>
            </a:solidFill>
            <a:ln w="1260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56" name=""/>
            <p:cNvGrpSpPr/>
            <p:nvPr/>
          </p:nvGrpSpPr>
          <p:grpSpPr>
            <a:xfrm>
              <a:off x="3581280" y="3733920"/>
              <a:ext cx="1838160" cy="734040"/>
              <a:chOff x="3581280" y="3733920"/>
              <a:chExt cx="1838160" cy="734040"/>
            </a:xfrm>
          </p:grpSpPr>
          <p:graphicFrame>
            <p:nvGraphicFramePr>
              <p:cNvPr id="157" name=""/>
              <p:cNvGraphicFramePr/>
              <p:nvPr/>
            </p:nvGraphicFramePr>
            <p:xfrm>
              <a:off x="5105160" y="3733920"/>
              <a:ext cx="314280" cy="274680"/>
            </p:xfrm>
            <a:graphic>
              <a:graphicData uri="http://schemas.openxmlformats.org/presentationml/2006/ole">
                <p:oleObj r:id="rId11" spid="">
                  <p:embed/>
                  <p:pic>
                    <p:nvPicPr>
                      <p:cNvPr id="158" name="" descr=""/>
                      <p:cNvPicPr/>
                      <p:nvPr/>
                    </p:nvPicPr>
                    <p:blipFill>
                      <a:blip r:embed="rId12"/>
                      <a:stretch/>
                    </p:blipFill>
                    <p:spPr>
                      <a:xfrm>
                        <a:off x="5105160" y="3733920"/>
                        <a:ext cx="314280" cy="27468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a:graphicData>
            </a:graphic>
          </p:graphicFrame>
          <p:graphicFrame>
            <p:nvGraphicFramePr>
              <p:cNvPr id="159" name=""/>
              <p:cNvGraphicFramePr/>
              <p:nvPr/>
            </p:nvGraphicFramePr>
            <p:xfrm>
              <a:off x="5105160" y="3962520"/>
              <a:ext cx="314280" cy="274680"/>
            </p:xfrm>
            <a:graphic>
              <a:graphicData uri="http://schemas.openxmlformats.org/presentationml/2006/ole">
                <p:oleObj r:id="rId13" spid="">
                  <p:embed/>
                  <p:pic>
                    <p:nvPicPr>
                      <p:cNvPr id="160" name="" descr=""/>
                      <p:cNvPicPr/>
                      <p:nvPr/>
                    </p:nvPicPr>
                    <p:blipFill>
                      <a:blip r:embed="rId14"/>
                      <a:stretch/>
                    </p:blipFill>
                    <p:spPr>
                      <a:xfrm>
                        <a:off x="5105160" y="3962520"/>
                        <a:ext cx="314280" cy="27468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a:graphicData>
            </a:graphic>
          </p:graphicFrame>
          <p:graphicFrame>
            <p:nvGraphicFramePr>
              <p:cNvPr id="161" name=""/>
              <p:cNvGraphicFramePr/>
              <p:nvPr/>
            </p:nvGraphicFramePr>
            <p:xfrm>
              <a:off x="5105160" y="4191120"/>
              <a:ext cx="314280" cy="274680"/>
            </p:xfrm>
            <a:graphic>
              <a:graphicData uri="http://schemas.openxmlformats.org/presentationml/2006/ole">
                <p:oleObj r:id="rId15" spid="">
                  <p:embed/>
                  <p:pic>
                    <p:nvPicPr>
                      <p:cNvPr id="162" name="" descr=""/>
                      <p:cNvPicPr/>
                      <p:nvPr/>
                    </p:nvPicPr>
                    <p:blipFill>
                      <a:blip r:embed="rId16"/>
                      <a:stretch/>
                    </p:blipFill>
                    <p:spPr>
                      <a:xfrm>
                        <a:off x="5105160" y="4191120"/>
                        <a:ext cx="314280" cy="27468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a:graphicData>
            </a:graphic>
          </p:graphicFrame>
          <p:sp>
            <p:nvSpPr>
              <p:cNvPr id="163" name=""/>
              <p:cNvSpPr/>
              <p:nvPr/>
            </p:nvSpPr>
            <p:spPr>
              <a:xfrm>
                <a:off x="4114800" y="3733920"/>
                <a:ext cx="99036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cc3300"/>
                    </a:solidFill>
                    <a:effectLst/>
                    <a:uFillTx/>
                    <a:latin typeface="Times New Roman"/>
                  </a:rPr>
                  <a:t>Settlements</a:t>
                </a: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4114800" y="3962520"/>
                <a:ext cx="99036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cc3300"/>
                    </a:solidFill>
                    <a:effectLst/>
                    <a:uFillTx/>
                    <a:latin typeface="Times New Roman"/>
                  </a:rPr>
                  <a:t>Nominations</a:t>
                </a: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3581280" y="4191120"/>
                <a:ext cx="152388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cc3300"/>
                    </a:solidFill>
                    <a:effectLst/>
                    <a:uFillTx/>
                    <a:latin typeface="Times New Roman"/>
                  </a:rPr>
                  <a:t>Tracking + Balancing</a:t>
                </a: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166" name=""/>
          <p:cNvGrpSpPr/>
          <p:nvPr/>
        </p:nvGrpSpPr>
        <p:grpSpPr>
          <a:xfrm>
            <a:off x="3581280" y="4572000"/>
            <a:ext cx="1838160" cy="734040"/>
            <a:chOff x="3581280" y="4572000"/>
            <a:chExt cx="1838160" cy="734040"/>
          </a:xfrm>
        </p:grpSpPr>
        <p:graphicFrame>
          <p:nvGraphicFramePr>
            <p:cNvPr id="167" name=""/>
            <p:cNvGraphicFramePr/>
            <p:nvPr/>
          </p:nvGraphicFramePr>
          <p:xfrm>
            <a:off x="5105160" y="4572000"/>
            <a:ext cx="314280" cy="274680"/>
          </p:xfrm>
          <a:graphic>
            <a:graphicData uri="http://schemas.openxmlformats.org/presentationml/2006/ole">
              <p:oleObj r:id="rId17" spid="">
                <p:embed/>
                <p:pic>
                  <p:nvPicPr>
                    <p:cNvPr id="168" name="" descr=""/>
                    <p:cNvPicPr/>
                    <p:nvPr/>
                  </p:nvPicPr>
                  <p:blipFill>
                    <a:blip r:embed="rId18"/>
                    <a:stretch/>
                  </p:blipFill>
                  <p:spPr>
                    <a:xfrm>
                      <a:off x="5105160" y="4572000"/>
                      <a:ext cx="314280" cy="2746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169" name=""/>
            <p:cNvGraphicFramePr/>
            <p:nvPr/>
          </p:nvGraphicFramePr>
          <p:xfrm>
            <a:off x="5105160" y="4800600"/>
            <a:ext cx="314280" cy="274680"/>
          </p:xfrm>
          <a:graphic>
            <a:graphicData uri="http://schemas.openxmlformats.org/presentationml/2006/ole">
              <p:oleObj r:id="rId19" spid="">
                <p:embed/>
                <p:pic>
                  <p:nvPicPr>
                    <p:cNvPr id="170" name="" descr=""/>
                    <p:cNvPicPr/>
                    <p:nvPr/>
                  </p:nvPicPr>
                  <p:blipFill>
                    <a:blip r:embed="rId20"/>
                    <a:stretch/>
                  </p:blipFill>
                  <p:spPr>
                    <a:xfrm>
                      <a:off x="5105160" y="4800600"/>
                      <a:ext cx="314280" cy="2746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171" name=""/>
            <p:cNvGraphicFramePr/>
            <p:nvPr/>
          </p:nvGraphicFramePr>
          <p:xfrm>
            <a:off x="5105160" y="5029200"/>
            <a:ext cx="314280" cy="274680"/>
          </p:xfrm>
          <a:graphic>
            <a:graphicData uri="http://schemas.openxmlformats.org/presentationml/2006/ole">
              <p:oleObj r:id="rId21" spid="">
                <p:embed/>
                <p:pic>
                  <p:nvPicPr>
                    <p:cNvPr id="172" name="" descr=""/>
                    <p:cNvPicPr/>
                    <p:nvPr/>
                  </p:nvPicPr>
                  <p:blipFill>
                    <a:blip r:embed="rId22"/>
                    <a:stretch/>
                  </p:blipFill>
                  <p:spPr>
                    <a:xfrm>
                      <a:off x="5105160" y="5029200"/>
                      <a:ext cx="314280" cy="2746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73" name=""/>
            <p:cNvSpPr/>
            <p:nvPr/>
          </p:nvSpPr>
          <p:spPr>
            <a:xfrm>
              <a:off x="4114800" y="4572000"/>
              <a:ext cx="9903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3300"/>
                  </a:solidFill>
                  <a:effectLst/>
                  <a:uFillTx/>
                  <a:latin typeface="Times New Roman"/>
                </a:rPr>
                <a:t>Settlements</a:t>
              </a:r>
              <a:endPara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114800" y="4800600"/>
              <a:ext cx="9903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3300"/>
                  </a:solidFill>
                  <a:effectLst/>
                  <a:uFillTx/>
                  <a:latin typeface="Times New Roman"/>
                </a:rPr>
                <a:t>Nominations</a:t>
              </a:r>
              <a:endPara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581280" y="5029200"/>
              <a:ext cx="1523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3300"/>
                  </a:solidFill>
                  <a:effectLst/>
                  <a:uFillTx/>
                  <a:latin typeface="Times New Roman"/>
                </a:rPr>
                <a:t>Tracking + Balancing</a:t>
              </a:r>
              <a:endPara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6" name=""/>
          <p:cNvGrpSpPr/>
          <p:nvPr/>
        </p:nvGrpSpPr>
        <p:grpSpPr>
          <a:xfrm>
            <a:off x="3581280" y="5410080"/>
            <a:ext cx="1838160" cy="734040"/>
            <a:chOff x="3581280" y="5410080"/>
            <a:chExt cx="1838160" cy="734040"/>
          </a:xfrm>
        </p:grpSpPr>
        <p:graphicFrame>
          <p:nvGraphicFramePr>
            <p:cNvPr id="177" name=""/>
            <p:cNvGraphicFramePr/>
            <p:nvPr/>
          </p:nvGraphicFramePr>
          <p:xfrm>
            <a:off x="5105160" y="5410080"/>
            <a:ext cx="314280" cy="274680"/>
          </p:xfrm>
          <a:graphic>
            <a:graphicData uri="http://schemas.openxmlformats.org/presentationml/2006/ole">
              <p:oleObj r:id="rId23" spid="">
                <p:embed/>
                <p:pic>
                  <p:nvPicPr>
                    <p:cNvPr id="178" name="" descr=""/>
                    <p:cNvPicPr/>
                    <p:nvPr/>
                  </p:nvPicPr>
                  <p:blipFill>
                    <a:blip r:embed="rId24"/>
                    <a:stretch/>
                  </p:blipFill>
                  <p:spPr>
                    <a:xfrm>
                      <a:off x="5105160" y="5410080"/>
                      <a:ext cx="314280" cy="2746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179" name=""/>
            <p:cNvGraphicFramePr/>
            <p:nvPr/>
          </p:nvGraphicFramePr>
          <p:xfrm>
            <a:off x="5105160" y="5638680"/>
            <a:ext cx="314280" cy="274680"/>
          </p:xfrm>
          <a:graphic>
            <a:graphicData uri="http://schemas.openxmlformats.org/presentationml/2006/ole">
              <p:oleObj r:id="rId25" spid="">
                <p:embed/>
                <p:pic>
                  <p:nvPicPr>
                    <p:cNvPr id="180" name="" descr=""/>
                    <p:cNvPicPr/>
                    <p:nvPr/>
                  </p:nvPicPr>
                  <p:blipFill>
                    <a:blip r:embed="rId26"/>
                    <a:stretch/>
                  </p:blipFill>
                  <p:spPr>
                    <a:xfrm>
                      <a:off x="5105160" y="5638680"/>
                      <a:ext cx="314280" cy="2746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181" name=""/>
            <p:cNvGraphicFramePr/>
            <p:nvPr/>
          </p:nvGraphicFramePr>
          <p:xfrm>
            <a:off x="5105160" y="5867280"/>
            <a:ext cx="314280" cy="274680"/>
          </p:xfrm>
          <a:graphic>
            <a:graphicData uri="http://schemas.openxmlformats.org/presentationml/2006/ole">
              <p:oleObj r:id="rId27" spid="">
                <p:embed/>
                <p:pic>
                  <p:nvPicPr>
                    <p:cNvPr id="182" name="" descr=""/>
                    <p:cNvPicPr/>
                    <p:nvPr/>
                  </p:nvPicPr>
                  <p:blipFill>
                    <a:blip r:embed="rId28"/>
                    <a:stretch/>
                  </p:blipFill>
                  <p:spPr>
                    <a:xfrm>
                      <a:off x="5105160" y="5867280"/>
                      <a:ext cx="314280" cy="2746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83" name=""/>
            <p:cNvSpPr/>
            <p:nvPr/>
          </p:nvSpPr>
          <p:spPr>
            <a:xfrm>
              <a:off x="4114800" y="5410080"/>
              <a:ext cx="9903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3300"/>
                  </a:solidFill>
                  <a:effectLst/>
                  <a:uFillTx/>
                  <a:latin typeface="Times New Roman"/>
                </a:rPr>
                <a:t>Settlements</a:t>
              </a:r>
              <a:endPara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4114800" y="5638680"/>
              <a:ext cx="9903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3300"/>
                  </a:solidFill>
                  <a:effectLst/>
                  <a:uFillTx/>
                  <a:latin typeface="Times New Roman"/>
                </a:rPr>
                <a:t>Nominations</a:t>
              </a:r>
              <a:endPara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3581280" y="5867280"/>
              <a:ext cx="1523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3300"/>
                  </a:solidFill>
                  <a:effectLst/>
                  <a:uFillTx/>
                  <a:latin typeface="Times New Roman"/>
                </a:rPr>
                <a:t>Tracking + Balancing</a:t>
              </a:r>
              <a:endParaRPr b="0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>
    <p:wipe dir="r"/>
  </p:transition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- Scope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PlaceHolder 1"/>
          <p:cNvSpPr>
            <a:spLocks noGrp="1"/>
          </p:cNvSpPr>
          <p:nvPr>
            <p:ph/>
          </p:nvPr>
        </p:nvSpPr>
        <p:spPr>
          <a:xfrm>
            <a:off x="685440" y="17524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Determine the appropriate architecture on the middle tier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Incremental legacy system improvements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Strategic technical architecture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Determine the performance/scalability from the middle tier with a comprehensive test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Establish the technical framework that facilitates both tactical and strategic goals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- Potential Benefits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1"/>
          <p:cNvSpPr>
            <a:spLocks noGrp="1"/>
          </p:cNvSpPr>
          <p:nvPr>
            <p:ph/>
          </p:nvPr>
        </p:nvSpPr>
        <p:spPr>
          <a:xfrm>
            <a:off x="60948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Reduce UNIFY performance problems by pulling processing off the DB server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Hardware scaleability to support future growth on multiple </a:t>
            </a:r>
            <a:r>
              <a:rPr b="0" i="1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Application Servers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Frees client machines for other tasks during long-running processes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Makes it easier to adapt to business and technical change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- Assumptions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1"/>
          <p:cNvSpPr>
            <a:spLocks noGrp="1"/>
          </p:cNvSpPr>
          <p:nvPr>
            <p:ph/>
          </p:nvPr>
        </p:nvSpPr>
        <p:spPr>
          <a:xfrm>
            <a:off x="685440" y="1981080"/>
            <a:ext cx="84582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Focus initially on the Settlements Draft process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Initially test a Java-based middle tier architecture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Microsoft technologies (COM/SQL Server) </a:t>
            </a:r>
            <a:r>
              <a:rPr b="0" i="1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may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also be considered if SQL Server proves to be a viable RDBMS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- Staffing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PlaceHolder 1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Resources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Owner - Dave Nommensen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Architect -  Paul Poellinger - Application Support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Developer - Russell Whitton  - Settlements (Full-time)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2-3 Other Enron Java developers - TBD (Full-time)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Business analyst - TBD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Business resources for design and testing - TBD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- Staffing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PlaceHolder 1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Consulting Resources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Consulting Mgr - LaRay Odum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Tech Arch - Nadeem Abbasi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Senior Java Architect / Developer - TBD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BEA WebLogic Expert - TBD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- Timeline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374760" y="2438280"/>
            <a:ext cx="1981080" cy="38124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Acquire Hardware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App Server, JDBC Drivers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2432160" y="3505320"/>
            <a:ext cx="2209680" cy="38088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Install/Configure Hardware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App Server, JDBC Drivers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794120" y="4495680"/>
            <a:ext cx="2210040" cy="38124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Wrap Draft Invoice Java Classes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into EJBs in App Server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900080" y="281952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6/23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700680" y="4876920"/>
            <a:ext cx="57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7/7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8413560" y="586728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7/14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080120" y="5486400"/>
            <a:ext cx="2057400" cy="38088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Begin Performance Testing 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338360" y="388620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6/30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- Timeline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80880" y="2209680"/>
            <a:ext cx="1981440" cy="38124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Review Results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Go/No Go Recommendation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438280" y="2971800"/>
            <a:ext cx="6019920" cy="304920"/>
          </a:xfrm>
          <a:prstGeom prst="flowChartProcess">
            <a:avLst/>
          </a:prstGeom>
          <a:solidFill>
            <a:srgbClr val="ff66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 F   G O . . .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04920" y="3429000"/>
            <a:ext cx="5257800" cy="380880"/>
          </a:xfrm>
          <a:prstGeom prst="flowChartProcess">
            <a:avLst/>
          </a:prstGeom>
          <a:solidFill>
            <a:srgbClr val="ff66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Design PowerBuilder Integration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1906560" y="251460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7/21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802040" y="380988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8/15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249960" y="449568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8/31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572000" y="4191120"/>
            <a:ext cx="2362320" cy="380880"/>
          </a:xfrm>
          <a:prstGeom prst="flowChartProcess">
            <a:avLst/>
          </a:prstGeom>
          <a:solidFill>
            <a:srgbClr val="ff66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Establish overall framework 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629400" y="5029200"/>
            <a:ext cx="2057400" cy="380880"/>
          </a:xfrm>
          <a:prstGeom prst="flowChartProcess">
            <a:avLst/>
          </a:prstGeom>
          <a:solidFill>
            <a:srgbClr val="ff66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Code + Test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NOMS, Tracking/Balancing 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8154360" y="5410080"/>
            <a:ext cx="58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???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Middle Tier - Cost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PlaceHolder 1"/>
          <p:cNvSpPr>
            <a:spLocks noGrp="1"/>
          </p:cNvSpPr>
          <p:nvPr>
            <p:ph/>
          </p:nvPr>
        </p:nvSpPr>
        <p:spPr>
          <a:xfrm>
            <a:off x="685440" y="17524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Costs to get to a go/no-go decision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Internal Resources -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$50K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External Resources -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$100K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Hardware Costs - 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$200K-$250K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Strategic Migration Planning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- Weaknesses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447920" y="2057400"/>
            <a:ext cx="670536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Unify architecture does not support the current business from a technical perspective -- performance is abysmal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IT and Business teams are currently too stretched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IT team is overly reliant on contractors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Strategic Migration Planning - Scope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Define the strategic target architecture with data from the tactical projects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Work with London / West Desk to assess leverage and partnership opportunities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Define the functional scope and phasing including Global Product requirements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Create a top-down code-object based estimating model for the Settlements re-write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Develop Request For Proposal document to solicit consulting bids for assistance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85089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Strategic Migration Planning - Assumptions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Business resources will be available as SMEs as needed during the course of this project to define: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Growth expectations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New requirements (global products, ….)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Staff planning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Team will work closely with the new architecture group in defining the target architecture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85089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Strategic Migration Planning - Potential Benefits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Plan to architect the system for: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Very high scaleability and performance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Modularity for ongoing adaptation to business and technology change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Global product requirements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Web delivery and/or application service provider functions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If MS SQL Server proves to be viable, we can incrementally improve the system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Strategic Migration - Staffing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Resources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 Owner: Ramesh Rao / Ken Harmon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Tech Arch: John Simmons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Tech Arch: Paul Poellinger (Part-time)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Settlements Functional Architect: Ken Harmon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Gas Logistics Functional Architect: Dave Nommensen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Accounting Functional Architect: Regan Smith (Part-time)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DBA - Jim Ogg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Business Analyst: Dorothy Picketts (Part-time)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Strategic Migration - Staffing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Consulting Resources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Consulting Mgr - LaRay Odum (Part time, primary focus)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Technical Architect - Nadeem Abbasi (Part time)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Analyst - Juan Salazar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Strategic Migration - Timeline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80880" y="2438280"/>
            <a:ext cx="1981440" cy="38124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Identify Scope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438280" y="3505320"/>
            <a:ext cx="2210040" cy="38088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Inventory Objects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038480" y="5181480"/>
            <a:ext cx="3581640" cy="38124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Design Future Tech Arch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1906560" y="281952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6/22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935760" y="556272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8/31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8420040" y="640080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9/15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095880" y="6095880"/>
            <a:ext cx="3048120" cy="38124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Estimating Model / RFP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344840" y="388620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6/30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038480" y="4267080"/>
            <a:ext cx="3581640" cy="381240"/>
          </a:xfrm>
          <a:prstGeom prst="flowChartProcess">
            <a:avLst/>
          </a:prstGeom>
          <a:solidFill>
            <a:srgbClr val="00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Develop high level reqts / scope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935760" y="464832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8/31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Strategic Migration - Planning Cost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Internal Resources - 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$50K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External Resources - 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$250K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Questions / Next Steps 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UNIFY / DCAF hiring update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Suggestions, Questions, Concerns ?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Next Steps to discuss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UNIFY monthly steering committee for cross-organization guidance on: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Status -- progress and issues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Unify needs and new priorities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Allocation of scarce resources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Business hiring plans for ‘super users’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Architecture Issues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380880" y="685800"/>
          <a:ext cx="3581640" cy="5510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685800"/>
                    <a:ext cx="3581640" cy="551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038120" y="2057400"/>
            <a:ext cx="4800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Application / Technical Architecture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Sybase Database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Page level locking on system tables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No more than 4 table joins without temp tables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Optimizer flakiness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Shared read locking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Long running transaction logging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2-tier doesn’t scale well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Functional process can improve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- Fix The Database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447920" y="2057400"/>
            <a:ext cx="670536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Upgrade the Sybase database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Immediately move to Sybase 12 to get fast performance improvements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‘Port’ to MS SQL Server      </a:t>
            </a:r>
            <a:r>
              <a:rPr b="0" lang="en-US" sz="3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OR…….</a:t>
            </a: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Re-write to Oracle as our database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MS SQL Server - Potential Benefits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33160" y="1981080"/>
            <a:ext cx="8305560" cy="2819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Impressive benchmarks in several areas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Latest measures show that in some instances it is a challenger to Oracle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World record TPC-C, SAP and PeopleSoft benchmarks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Excellent Price to Performance ratio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Fastest database to deploy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838080" y="4114800"/>
          <a:ext cx="3353040" cy="1941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4114800"/>
                    <a:ext cx="3353040" cy="194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" name=""/>
          <p:cNvSpPr/>
          <p:nvPr/>
        </p:nvSpPr>
        <p:spPr>
          <a:xfrm>
            <a:off x="3888720" y="6248520"/>
            <a:ext cx="375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100%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907280" y="6248520"/>
            <a:ext cx="3333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20%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431160" y="6248520"/>
            <a:ext cx="3333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80%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440800" y="6248520"/>
            <a:ext cx="3333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40%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973960" y="6248520"/>
            <a:ext cx="3333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60%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pic>
        <p:nvPicPr>
          <p:cNvPr id="43" name="" descr=""/>
          <p:cNvPicPr/>
          <p:nvPr/>
        </p:nvPicPr>
        <p:blipFill>
          <a:blip r:embed="rId3"/>
          <a:stretch/>
        </p:blipFill>
        <p:spPr>
          <a:xfrm>
            <a:off x="4572000" y="3962520"/>
            <a:ext cx="4357800" cy="2616120"/>
          </a:xfrm>
          <a:prstGeom prst="rect">
            <a:avLst/>
          </a:prstGeom>
          <a:noFill/>
          <a:ln w="0">
            <a:noFill/>
          </a:ln>
        </p:spPr>
      </p:pic>
    </p:spTree>
  </p:cSld>
  <p:transition>
    <p:wipe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MS SQL Server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52280" y="198108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Weaknesses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Not  proven for large, high volume apps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Uncertain whether SQL Server will address existing DB limitations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SQL Server introduces lots of new ‘moving parts’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Intel platform (vs. Sun)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Windows 2000 (vs. Unix)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Beta SQL Server functions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876920" y="1905120"/>
            <a:ext cx="3809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Strengths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Moving to SQL Server can be done in a matter of months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3-tier architecture improvements can be made incrementally after the move to SQL Server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Far lower cost and application delivery risk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Microsoft will provide strong support as an ‘early adopter’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Oracle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52280" y="198108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Weaknesses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Requires a re-write in a ‘big bang’ fashion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Phase 1 - Power / Global Product Settlements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Phase 2 - Gas Logistics / Settlements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Could take up to 2 years to move all components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Requires support for 2 systems during transition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Far more expensive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Higher delivery risk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876920" y="1905120"/>
            <a:ext cx="3809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Strengths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Oracle is the industry leading choice for enterprise applications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Oracle has a strong performance record over the last 5 years for large, high volume applications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This leverages our current, proven HW and UNIX operating system architecture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1999-08-10T15:50:56Z</dcterms:created>
  <dc:creator>Align Solutions Corp.</dc:creator>
  <dc:description/>
  <dc:language>en-US</dc:language>
  <cp:lastModifiedBy>jjohnso3</cp:lastModifiedBy>
  <cp:lastPrinted>2000-06-19T18:20:10Z</cp:lastPrinted>
  <dcterms:modified xsi:type="dcterms:W3CDTF">2000-06-19T19:43:04Z</dcterms:modified>
  <cp:revision>58</cp:revision>
  <dc:subject/>
  <dc:title>Sample Slide 1</dc:title>
</cp:coreProperties>
</file>