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0" y="0"/>
            <a:ext cx="6994800" cy="928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dt" idx="2"/>
          </p:nvPr>
        </p:nvSpPr>
        <p:spPr>
          <a:xfrm>
            <a:off x="396252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lstStyle>
            <a:lvl1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Img"/>
          </p:nvPr>
        </p:nvSpPr>
        <p:spPr>
          <a:xfrm>
            <a:off x="1177920" y="694800"/>
            <a:ext cx="4641840" cy="3480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Click to move the slide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31680" y="4406760"/>
            <a:ext cx="5128920" cy="417672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ftr" idx="3"/>
          </p:nvPr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sldNum" idx="4"/>
          </p:nvPr>
        </p:nvSpPr>
        <p:spPr>
          <a:xfrm>
            <a:off x="396252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8D5F6277-F1EB-4B0E-98FB-51FB398E65B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 txBox="1"/>
          <p:nvPr/>
        </p:nvSpPr>
        <p:spPr>
          <a:xfrm>
            <a:off x="396252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FFC7C278-F2BA-4394-8F8F-DC3019302D9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 txBox="1"/>
          <p:nvPr/>
        </p:nvSpPr>
        <p:spPr>
          <a:xfrm>
            <a:off x="396252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algn="r"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1179360" y="695160"/>
            <a:ext cx="4638960" cy="3480120"/>
          </a:xfrm>
          <a:prstGeom prst="rect">
            <a:avLst/>
          </a:prstGeom>
          <a:ln w="0">
            <a:noFill/>
          </a:ln>
        </p:spPr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31680" y="4406760"/>
            <a:ext cx="5127480" cy="417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 txBox="1"/>
          <p:nvPr/>
        </p:nvSpPr>
        <p:spPr>
          <a:xfrm>
            <a:off x="396252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algn="r"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11769950-E2A3-447A-8D05-649DA83CA96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396252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algn="r"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sldImg"/>
          </p:nvPr>
        </p:nvSpPr>
        <p:spPr>
          <a:xfrm>
            <a:off x="1179360" y="695160"/>
            <a:ext cx="4638960" cy="3480120"/>
          </a:xfrm>
          <a:prstGeom prst="rect">
            <a:avLst/>
          </a:prstGeom>
          <a:ln w="0">
            <a:noFill/>
          </a:ln>
        </p:spPr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931680" y="4406760"/>
            <a:ext cx="5128920" cy="417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290832-C2F1-4A3F-A290-3C4D1ED2D040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12360" y="1042560"/>
            <a:ext cx="3919680" cy="31554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indent="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728240" y="1042560"/>
            <a:ext cx="3919680" cy="31554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indent="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A40E5B-4948-4896-A8CA-D24E6FFB427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59BAACE-4CEE-4428-8E19-3EC66354FFE6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12360" y="1042560"/>
            <a:ext cx="8032680" cy="31554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indent="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BA83DC8-F96F-4AB2-B3AF-A57156116C86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612360" y="1042560"/>
            <a:ext cx="8032680" cy="31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5EEDA9-30C9-49BA-A94F-F68E77CB512D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612360" y="1042560"/>
            <a:ext cx="8032680" cy="31554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 lnSpcReduction="9999"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027080" indent="-22860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3333ff"/>
              </a:buClr>
              <a:buSzPct val="110000"/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542960" indent="-17136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00160" indent="-17136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00160" indent="-17136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00160" indent="-17136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2014560" y="485640"/>
            <a:ext cx="482616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0" y="6667560"/>
            <a:ext cx="9064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Eureka.ppt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3581280" y="6552720"/>
            <a:ext cx="1905120" cy="30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C54FF5-71F9-48AA-AFD7-25BA9E57615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5181480" y="6521400"/>
            <a:ext cx="3048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 algn="r"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ENA Confidential &amp; Proprietary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279360" y="673200"/>
            <a:ext cx="8534520" cy="0"/>
          </a:xfrm>
          <a:prstGeom prst="line">
            <a:avLst/>
          </a:prstGeom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254160" y="762120"/>
            <a:ext cx="8534160" cy="0"/>
          </a:xfrm>
          <a:prstGeom prst="line">
            <a:avLst/>
          </a:prstGeom>
          <a:ln w="2844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" name="Enron" descr=""/>
          <p:cNvPicPr/>
          <p:nvPr/>
        </p:nvPicPr>
        <p:blipFill>
          <a:blip r:embed="rId2"/>
          <a:stretch/>
        </p:blipFill>
        <p:spPr>
          <a:xfrm>
            <a:off x="8467560" y="6172200"/>
            <a:ext cx="447840" cy="43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838080" y="6400800"/>
            <a:ext cx="7315200" cy="0"/>
          </a:xfrm>
          <a:prstGeom prst="line">
            <a:avLst/>
          </a:prstGeom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838080" y="6448320"/>
            <a:ext cx="7315200" cy="0"/>
          </a:xfrm>
          <a:prstGeom prst="line">
            <a:avLst/>
          </a:prstGeom>
          <a:ln w="1260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"/>
          <p:cNvSpPr/>
          <p:nvPr/>
        </p:nvSpPr>
        <p:spPr>
          <a:xfrm>
            <a:off x="-50760" y="1206360"/>
            <a:ext cx="9144000" cy="171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Project Eureka</a:t>
            </a:r>
            <a:br>
              <a:rPr sz="5400"/>
            </a:br>
            <a:r>
              <a:rPr b="1" i="1" lang="en-US" sz="54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Overview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0" y="1181160"/>
            <a:ext cx="9144000" cy="1714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54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Project Eureka:</a:t>
            </a:r>
            <a:br>
              <a:rPr sz="5400"/>
            </a:br>
            <a:r>
              <a:rPr b="1" i="1" lang="en-US" sz="40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Risk Management Strategies</a:t>
            </a:r>
            <a:endParaRPr b="1" i="1" lang="en-US" sz="40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0" y="4127040"/>
            <a:ext cx="9144000" cy="204372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1d02cd"/>
                </a:solidFill>
                <a:effectLst/>
                <a:uFillTx/>
                <a:latin typeface="Times New Roman"/>
              </a:rPr>
              <a:t>Dan Allegretti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1d02cd"/>
                </a:solidFill>
                <a:effectLst/>
                <a:uFillTx/>
                <a:latin typeface="Times New Roman"/>
              </a:rPr>
              <a:t>US/Canada Government Affairs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1d02cd"/>
                </a:solidFill>
                <a:effectLst/>
                <a:uFillTx/>
                <a:latin typeface="Times New Roman"/>
              </a:rPr>
              <a:t>February 1, 2000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770040" y="711360"/>
            <a:ext cx="7632720" cy="74520"/>
          </a:xfrm>
          <a:prstGeom prst="rect">
            <a:avLst/>
          </a:prstGeom>
          <a:gradFill rotWithShape="0">
            <a:gsLst>
              <a:gs pos="0">
                <a:srgbClr val="0d005e"/>
              </a:gs>
              <a:gs pos="100000">
                <a:srgbClr val="1d02cd"/>
              </a:gs>
            </a:gsLst>
            <a:lin ang="54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770040" y="5079960"/>
            <a:ext cx="7632720" cy="74520"/>
          </a:xfrm>
          <a:prstGeom prst="rect">
            <a:avLst/>
          </a:prstGeom>
          <a:solidFill>
            <a:srgbClr val="1d02cd"/>
          </a:soli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5334120" y="6248520"/>
            <a:ext cx="3809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ENA Confidential &amp; Proprietary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>
            <a:off x="561960" y="69840"/>
            <a:ext cx="80899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Migration Risks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12720" y="1523880"/>
            <a:ext cx="8032680" cy="25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Customers may leave Standard Offer any time and may return.  Returning customers can not leave again for 12 months.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Connecticut imposes some of the most severe supplier requirements in the region.  These do not apply to Enron or to UI.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Massachusetts shopping credit of $43/MWh has spurred minimal migration.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01F956-6B4A-4BA8-9F09-127B4B01CDF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/>
          <p:nvPr/>
        </p:nvSpPr>
        <p:spPr>
          <a:xfrm>
            <a:off x="561960" y="69840"/>
            <a:ext cx="80899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Supplier Licensing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612720" y="1042920"/>
            <a:ext cx="8032680" cy="531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Environmental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Two Green Power Portfolio Mandates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Fuel and Emissions Label 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CT Emissions Standards for Owned Generation and Long-term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Security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5% of Estimated Gross Revenues up to $250,000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Liability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Must Demonstrate Compliance With NLRA and Unfair Trade Practice Laws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Subject to DPUC Complaint Enforcement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Subject to DPUC Information and Reporting 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Other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Distribution Companies Must Offer “Do Not Call” Lists.  UI Response to Date Has Been Very Strong.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8376F22-7F84-4BE6-9FBD-942F330C97C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Political Risk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12360" y="1042560"/>
            <a:ext cx="8032680" cy="32076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lvl="1" marL="684360" indent="-228600">
              <a:spcBef>
                <a:spcPts val="451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542960" indent="-171360"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Renewable Power Requirements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542960" indent="-171360"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Change in Commissioners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451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FEDERAL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542960" indent="-171360"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FERC Commission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542960" indent="-171360">
              <a:spcBef>
                <a:spcPts val="9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FERC Rejection of NEPOOL Reforms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82EC047-08F9-48B8-870D-ED0B9B16A2EB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Final Observations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294920"/>
            <a:ext cx="8033040" cy="27766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We Transition From Opening New Markets to a Commercial Support Function It Will Become Essential to Integrate Ourselves Into Cross-functional Teams With Business Units, Legal, Etc. to Develop and Risk Manage Positions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Our Knowledge and Information Often Puts Us in a Better Position to Identify Regulatory or Political Political Problems and Solutions Than the Business Units.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3769CC-F1C8-4D42-ADCB-1835771BE92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61960" y="196920"/>
            <a:ext cx="8089920" cy="520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Project Summary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85800" y="1219320"/>
            <a:ext cx="7740720" cy="43545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to Supply Full Requirements Service for The United Illuminating Company’s Standard Offer Customers (Residential, Commercial, Industrial, Municipal Loads) and Special Contract Customers (Industrials With High Load Factors)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UI Serves 310,000 Customers, Representing 20% of Connecticut Load, 5% of NEPOOL Load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Position: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21,884,530 PV Mwh Short With 55% Load Factor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7,583,080 PV Mwh Long Hedge (Primarily in 2000)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14,301,451 PV Mwh Net Short (Primarily in 2001-2003)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Term: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1/1/00 Through 12/31/03 for Standard Offer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1/1/00 Through 12/31/07 for Special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F168AD8-5699-4CCD-A698-3671D836A20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UI" descr=""/>
          <p:cNvPicPr/>
          <p:nvPr/>
        </p:nvPicPr>
        <p:blipFill>
          <a:blip r:embed="rId1"/>
          <a:stretch/>
        </p:blipFill>
        <p:spPr>
          <a:xfrm>
            <a:off x="0" y="1203480"/>
            <a:ext cx="5167440" cy="383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"/>
          <p:cNvSpPr/>
          <p:nvPr/>
        </p:nvSpPr>
        <p:spPr>
          <a:xfrm>
            <a:off x="561960" y="69840"/>
            <a:ext cx="80899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UI Statistics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5222880" y="1030320"/>
            <a:ext cx="3270240" cy="50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100000"/>
              </a:lnSpc>
              <a:spcBef>
                <a:spcPts val="1250"/>
              </a:spcBef>
              <a:spcAft>
                <a:spcPts val="1250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310,000 Customers, 20% of Connecticut Load, 5% of NEPOOL load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250"/>
              </a:spcBef>
              <a:spcAft>
                <a:spcPts val="1250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 Peak of 1,200 MW with approx. 650 MW average load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250"/>
              </a:spcBef>
              <a:spcAft>
                <a:spcPts val="1250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Sales of 5.6 TWh/year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250"/>
              </a:spcBef>
              <a:spcAft>
                <a:spcPts val="1250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Member of NEPOOL and ISO-New England which has installed capacity of 25,000 MW with 24,000 MW of announced projects for 22,000 MW of load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3C3EF7-0224-416D-8460-B397B2920B7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61960" y="196920"/>
            <a:ext cx="8089920" cy="520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Reasons for Entering into Transaction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85440" y="1599840"/>
            <a:ext cx="3940200" cy="26780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Reasons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Right Position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Right Location</a:t>
            </a:r>
            <a:br>
              <a:rPr sz="1800"/>
            </a:b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Right Power Pool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723920" y="1599840"/>
            <a:ext cx="3940200" cy="26780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Comments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Short position in overbuilt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England -- deregulating market with established ISO and power exchange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ISO is responsible for generation dispatch, transmission system reliability and meeting Pool load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762120" y="1066680"/>
            <a:ext cx="761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Right Side of Trade in the Right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762120" y="4495680"/>
            <a:ext cx="73911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transaction is a Strategic Business Builder that allows ENA to continue developing the skill set necessary to excel in the power marketing business.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468E8C0-B2C5-44AC-B9DA-4B7A9C52C9E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089920" cy="520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Trade Rationale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914040"/>
            <a:ext cx="8150400" cy="55688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NEPOOL Characteristics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Construction Within NEPOOL Will Realistically Add 7,250 MW of New Generation by the End of 2004 (30,000 MW Proposed).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NEPOOL Is Already an Over-supplied Market With Limited Export Capability.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Historical and Projected Load Growth Does Not Support the Construction Activity.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NEPOOL Is in Advanced Stages of Deregulation Which Include ISO, Power Exchange, and Asset Divestitures to Dilute Market Power by Incumbents.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Asset Divestitures Have Brought New Generation Players Into NEPOOL.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Conclusions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NEPOOL Energy and Capacity Prices Will Decline Towards the Marginal Cost As New Generation Inundates the Market and Before Older, Less-efficient Generators Are Forced to Shut Down.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51"/>
              </a:spcBef>
              <a:spcAft>
                <a:spcPts val="9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During This Transition Period, a Short Position Should Enjoy the Benefits of Energy and Capacity Prices Below the Fully-weighted Cost of Generation.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928BD12-543E-405A-861F-9E0DDA163EA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61960" y="196920"/>
            <a:ext cx="8089920" cy="520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United Illuminating Standard Offer Rate Structure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1447920" y="1066680"/>
            <a:ext cx="29718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295280" y="1371600"/>
            <a:ext cx="3657600" cy="47242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1295280" y="4572000"/>
            <a:ext cx="36576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1447920" y="4800600"/>
            <a:ext cx="32763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Transmission &amp; Distribution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295280" y="3886200"/>
            <a:ext cx="36576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1219320" y="4038480"/>
            <a:ext cx="3886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Conservation &amp; Renewables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95280" y="3124080"/>
            <a:ext cx="36576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371600" y="3276720"/>
            <a:ext cx="35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System Benefits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371600" y="1828800"/>
            <a:ext cx="34290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Energy &amp; Competitive Transition Assessment (CTA)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029200" y="1371600"/>
            <a:ext cx="1371600" cy="4724280"/>
          </a:xfrm>
          <a:custGeom>
            <a:avLst/>
            <a:gdLst>
              <a:gd name="textAreaLeft" fmla="*/ 0 w 1371600"/>
              <a:gd name="textAreaRight" fmla="*/ 495360 w 1371600"/>
              <a:gd name="textAreaTop" fmla="*/ 123120 h 4724280"/>
              <a:gd name="textAreaBottom" fmla="*/ 4601160 h 47242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477120" y="2971800"/>
            <a:ext cx="26668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Standard Offer Rate is capped at a 10% discount to UI’s 1996 tariff.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9805FC3-4CC0-48D3-A73D-555AEDD07D3D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61960" y="196920"/>
            <a:ext cx="8089920" cy="520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Commercial Risk Mitigation Strategy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12360" y="1042560"/>
            <a:ext cx="8032680" cy="268452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Continue procuring long position at break-even type prices for July - September 2000, thus removing the liquidation risk in the first year and preserving back-end view and related up-side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Option and permit sites in NEPOOL that will allow construction of peaking generation if needed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Potential to build 270 MW of simple cycle generation by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D8C63F8-3FD2-455E-84F2-804C0E0D8D8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Regulatory Risks Overcome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523520"/>
            <a:ext cx="8033040" cy="38415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 lnSpcReduction="9999"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GAMING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Ability Of Standard Offer Customers To Return Any Time Creates A Risk Of Seasonal Gaming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0"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SHOPPING CREDITS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 In Shopping Credits Upset ENA Migration Assumptions Necessitating A Price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0"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buClr>
                <a:srgbClr val="1d02cd"/>
              </a:buClr>
              <a:buFont typeface="Monotype Sort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SPECIAL CONTRACTS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Decision To Allow Contract Customers To Migrate Without Penalty Threatened Transaction Economics At Eleventh Hour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22AAB8F-BC03-47BE-8477-9C9BEFDC539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 </a:t>
            </a:r>
            <a:endParaRPr b="1" i="1" lang="en-US" sz="2800" strike="noStrike" u="none">
              <a:solidFill>
                <a:srgbClr val="cc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561960" y="69840"/>
            <a:ext cx="80899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Regulatory Changes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533520" y="990720"/>
            <a:ext cx="8032680" cy="48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Recent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ISO authority to intervene in markets to set the Clearing Price to correct market design flaws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Correction to Pumped Storage Dispatch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Correction for ISO Emergency Sales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Cascading Reserves Policy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OpCap price caps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Year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Consolidation/Elimination of Capacity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Consolidation/Elimination of Reserve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4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2001-2003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Multi Settlement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 Bidding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4360" indent="-228600">
              <a:spcBef>
                <a:spcPts val="337"/>
              </a:spcBef>
              <a:buClr>
                <a:srgbClr val="cc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Congestion Pricing - FCRs to standard offer load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99DA560-ACE8-43C8-A213-0C946E06EC7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1999-08-24T11:59:01Z</dcterms:created>
  <dc:creator>kmccoy</dc:creator>
  <dc:description/>
  <dc:language>en-US</dc:language>
  <cp:lastModifiedBy>dallegr</cp:lastModifiedBy>
  <cp:lastPrinted>1999-10-26T12:13:41Z</cp:lastPrinted>
  <dcterms:modified xsi:type="dcterms:W3CDTF">2000-01-28T18:15:54Z</dcterms:modified>
  <cp:revision>101</cp:revision>
  <dc:subject/>
  <dc:title>Weather Data:  May 1 - Aug 22</dc:title>
</cp:coreProperties>
</file>