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slide1.xml" ContentType="application/vnd.openxmlformats-officedocument.presentationml.slide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6858000"/>
  <p:notesSz cx="6858000" cy="919797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SlideLogo"/>
          <p:cNvSpPr/>
          <p:nvPr/>
        </p:nvSpPr>
        <p:spPr>
          <a:xfrm>
            <a:off x="1295280" y="6408720"/>
            <a:ext cx="206388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UBSLogo"/>
              </a:rPr>
              <a:t>a</a:t>
            </a:r>
            <a:r>
              <a:rPr b="0" lang="en-US" sz="1600" strike="noStrike" u="none">
                <a:solidFill>
                  <a:srgbClr val="ff0000"/>
                </a:solidFill>
                <a:effectLst/>
                <a:uFillTx/>
                <a:latin typeface="UBSHeadline"/>
              </a:rPr>
              <a:t>UBS Warburg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SlideImage"/>
          <p:cNvSpPr/>
          <p:nvPr/>
        </p:nvSpPr>
        <p:spPr>
          <a:xfrm>
            <a:off x="0" y="0"/>
            <a:ext cx="914400" cy="6858000"/>
          </a:xfrm>
          <a:prstGeom prst="rect">
            <a:avLst/>
          </a:prstGeom>
          <a:solidFill>
            <a:srgbClr val="2d5195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1295280" y="250920"/>
            <a:ext cx="7391520" cy="449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193d85"/>
                </a:solidFill>
                <a:effectLst/>
                <a:uFillTx/>
                <a:latin typeface="UBSHeadline"/>
              </a:rPr>
              <a:t>Click to edit the title text format</a:t>
            </a:r>
            <a:endParaRPr b="0" lang="en-US" sz="2800" strike="noStrike" u="none">
              <a:solidFill>
                <a:srgbClr val="193d85"/>
              </a:solidFill>
              <a:effectLst/>
              <a:uFillTx/>
              <a:latin typeface="UBSHeadline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1292400" y="1295280"/>
            <a:ext cx="7394400" cy="4724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291960" indent="-291960">
              <a:spcBef>
                <a:spcPts val="2200"/>
              </a:spcBef>
              <a:buClr>
                <a:srgbClr val="3783ff"/>
              </a:buClr>
              <a:buSzPct val="123000"/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1" marL="685800" indent="-279360">
              <a:spcBef>
                <a:spcPts val="2200"/>
              </a:spcBef>
              <a:buClr>
                <a:srgbClr val="000000"/>
              </a:buClr>
              <a:buSzPct val="77000"/>
              <a:buFont typeface="Frutiger 55 Roman"/>
              <a:buChar char="—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2" marL="1079640" indent="-279360">
              <a:spcBef>
                <a:spcPts val="2200"/>
              </a:spcBef>
              <a:buClr>
                <a:srgbClr val="000000"/>
              </a:buClr>
              <a:buSzPct val="84000"/>
              <a:buFont typeface="Frutiger 55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3" marL="1473120" indent="-279360">
              <a:spcBef>
                <a:spcPts val="2200"/>
              </a:spcBef>
              <a:buClr>
                <a:srgbClr val="000000"/>
              </a:buClr>
              <a:buSzPct val="84000"/>
              <a:buFont typeface="Frutiger 55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4" marL="1866960" indent="-279360">
              <a:spcBef>
                <a:spcPts val="2200"/>
              </a:spcBef>
              <a:buClr>
                <a:srgbClr val="000000"/>
              </a:buClr>
              <a:buSzPct val="84000"/>
              <a:buFont typeface="Frutiger 55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5" marL="1866960" indent="-279360">
              <a:spcBef>
                <a:spcPts val="2200"/>
              </a:spcBef>
              <a:buClr>
                <a:srgbClr val="000000"/>
              </a:buClr>
              <a:buSzPct val="84000"/>
              <a:buFont typeface="Frutiger 55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6" marL="1866960" indent="-279360">
              <a:spcBef>
                <a:spcPts val="2200"/>
              </a:spcBef>
              <a:buClr>
                <a:srgbClr val="000000"/>
              </a:buClr>
              <a:buSzPct val="84000"/>
              <a:buFont typeface="Frutiger 55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4" name=""/>
          <p:cNvSpPr/>
          <p:nvPr/>
        </p:nvSpPr>
        <p:spPr>
          <a:xfrm>
            <a:off x="912960" y="779400"/>
            <a:ext cx="7759440" cy="0"/>
          </a:xfrm>
          <a:prstGeom prst="line">
            <a:avLst/>
          </a:prstGeom>
          <a:ln w="25560">
            <a:solidFill>
              <a:srgbClr val="2d519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307800" y="779400"/>
            <a:ext cx="605160" cy="0"/>
          </a:xfrm>
          <a:prstGeom prst="line">
            <a:avLst/>
          </a:prstGeom>
          <a:ln w="255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SlideLogo"/>
          <p:cNvSpPr/>
          <p:nvPr/>
        </p:nvSpPr>
        <p:spPr>
          <a:xfrm>
            <a:off x="1295280" y="6408720"/>
            <a:ext cx="206388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UBSLogo"/>
              </a:rPr>
              <a:t>a</a:t>
            </a:r>
            <a:r>
              <a:rPr b="0" lang="en-US" sz="1600" strike="noStrike" u="none">
                <a:solidFill>
                  <a:srgbClr val="ff0000"/>
                </a:solidFill>
                <a:effectLst/>
                <a:uFillTx/>
                <a:latin typeface="UBSHeadline"/>
              </a:rPr>
              <a:t>UBS Warburg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SlideImage"/>
          <p:cNvSpPr/>
          <p:nvPr/>
        </p:nvSpPr>
        <p:spPr>
          <a:xfrm>
            <a:off x="0" y="0"/>
            <a:ext cx="914400" cy="6858000"/>
          </a:xfrm>
          <a:prstGeom prst="rect">
            <a:avLst/>
          </a:prstGeom>
          <a:solidFill>
            <a:srgbClr val="2d5195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1295280" y="250920"/>
            <a:ext cx="7391520" cy="449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193d85"/>
                </a:solidFill>
                <a:effectLst/>
                <a:uFillTx/>
                <a:latin typeface="UBSHeadline"/>
              </a:rPr>
              <a:t>Click to edit the title text format</a:t>
            </a:r>
            <a:endParaRPr b="0" lang="en-US" sz="2800" strike="noStrike" u="none">
              <a:solidFill>
                <a:srgbClr val="193d85"/>
              </a:solidFill>
              <a:effectLst/>
              <a:uFillTx/>
              <a:latin typeface="UBSHeadline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1292400" y="1295280"/>
            <a:ext cx="7394400" cy="4724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291960" indent="-291960">
              <a:spcBef>
                <a:spcPts val="2200"/>
              </a:spcBef>
              <a:buClr>
                <a:srgbClr val="3783ff"/>
              </a:buClr>
              <a:buSzPct val="123000"/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1" marL="685800" indent="-279360">
              <a:spcBef>
                <a:spcPts val="2200"/>
              </a:spcBef>
              <a:buClr>
                <a:srgbClr val="000000"/>
              </a:buClr>
              <a:buSzPct val="77000"/>
              <a:buFont typeface="Frutiger 55 Roman"/>
              <a:buChar char="—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2" marL="1079640" indent="-279360">
              <a:spcBef>
                <a:spcPts val="2200"/>
              </a:spcBef>
              <a:buClr>
                <a:srgbClr val="000000"/>
              </a:buClr>
              <a:buSzPct val="84000"/>
              <a:buFont typeface="Frutiger 55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3" marL="1473120" indent="-279360">
              <a:spcBef>
                <a:spcPts val="2200"/>
              </a:spcBef>
              <a:buClr>
                <a:srgbClr val="000000"/>
              </a:buClr>
              <a:buSzPct val="84000"/>
              <a:buFont typeface="Frutiger 55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4" marL="1866960" indent="-279360">
              <a:spcBef>
                <a:spcPts val="2200"/>
              </a:spcBef>
              <a:buClr>
                <a:srgbClr val="000000"/>
              </a:buClr>
              <a:buSzPct val="84000"/>
              <a:buFont typeface="Frutiger 55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5" marL="1866960" indent="-279360">
              <a:spcBef>
                <a:spcPts val="2200"/>
              </a:spcBef>
              <a:buClr>
                <a:srgbClr val="000000"/>
              </a:buClr>
              <a:buSzPct val="84000"/>
              <a:buFont typeface="Frutiger 55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6" marL="1866960" indent="-279360">
              <a:spcBef>
                <a:spcPts val="2200"/>
              </a:spcBef>
              <a:buClr>
                <a:srgbClr val="000000"/>
              </a:buClr>
              <a:buSzPct val="84000"/>
              <a:buFont typeface="Frutiger 55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8" name=""/>
          <p:cNvSpPr/>
          <p:nvPr/>
        </p:nvSpPr>
        <p:spPr>
          <a:xfrm>
            <a:off x="912960" y="779400"/>
            <a:ext cx="7759440" cy="0"/>
          </a:xfrm>
          <a:prstGeom prst="line">
            <a:avLst/>
          </a:prstGeom>
          <a:ln w="25560">
            <a:solidFill>
              <a:srgbClr val="2d519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307800" y="779400"/>
            <a:ext cx="605160" cy="0"/>
          </a:xfrm>
          <a:prstGeom prst="line">
            <a:avLst/>
          </a:prstGeom>
          <a:ln w="255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verLogo"/>
          <p:cNvSpPr/>
          <p:nvPr/>
        </p:nvSpPr>
        <p:spPr>
          <a:xfrm>
            <a:off x="450720" y="270000"/>
            <a:ext cx="4064040" cy="335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UBSLogo"/>
              </a:rPr>
              <a:t>a</a:t>
            </a:r>
            <a:r>
              <a:rPr b="0" lang="en-US" sz="2200" strike="noStrike" u="none">
                <a:solidFill>
                  <a:srgbClr val="ff0000"/>
                </a:solidFill>
                <a:effectLst/>
                <a:uFillTx/>
                <a:latin typeface="UBSHeadline"/>
              </a:rPr>
              <a:t>UBS Warburg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0" y="1417680"/>
            <a:ext cx="6780240" cy="2846520"/>
          </a:xfrm>
          <a:prstGeom prst="rect">
            <a:avLst/>
          </a:prstGeom>
          <a:solidFill>
            <a:srgbClr val="2d5195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762120" y="1727280"/>
            <a:ext cx="5943600" cy="874800"/>
          </a:xfrm>
          <a:prstGeom prst="rect">
            <a:avLst/>
          </a:prstGeom>
          <a:solidFill>
            <a:srgbClr val="2d5195"/>
          </a:solidFill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UBSHeadline"/>
              </a:rPr>
              <a:t>Click to edit the title text format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UBSHeadline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d539"/>
                </a:solidFill>
                <a:effectLst/>
                <a:uFillTx/>
                <a:latin typeface="UBSHeadline"/>
              </a:rPr>
              <a:t>Click to edit the outline text format</a:t>
            </a:r>
            <a:endParaRPr b="0" lang="en-US" sz="2400" strike="noStrike" u="none">
              <a:solidFill>
                <a:srgbClr val="ffd539"/>
              </a:solidFill>
              <a:effectLst/>
              <a:uFillTx/>
              <a:latin typeface="UBSHeadline"/>
            </a:endParaRPr>
          </a:p>
          <a:p>
            <a:pPr lvl="1" marL="401760" indent="4680" algn="ctr">
              <a:spcBef>
                <a:spcPts val="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Second Outline Level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2" marL="793800" indent="6480" algn="ctr">
              <a:spcBef>
                <a:spcPts val="400"/>
              </a:spcBef>
              <a:buClr>
                <a:srgbClr val="000000"/>
              </a:buClr>
              <a:buSzPct val="84000"/>
              <a:buFont typeface="Frutiger 55 Roman"/>
              <a:buChar char="–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Third Outline Level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3" marL="1163520" indent="30240" algn="ctr">
              <a:spcBef>
                <a:spcPts val="400"/>
              </a:spcBef>
              <a:buClr>
                <a:srgbClr val="000000"/>
              </a:buClr>
              <a:buSzPct val="84000"/>
              <a:buFont typeface="Frutiger 55 Roman"/>
              <a:buChar char="–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Fourth Outline Level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4" marL="1558800" indent="28800" algn="ctr">
              <a:spcBef>
                <a:spcPts val="400"/>
              </a:spcBef>
              <a:buClr>
                <a:srgbClr val="000000"/>
              </a:buClr>
              <a:buSzPct val="84000"/>
              <a:buFont typeface="Frutiger 55 Roman"/>
              <a:buChar char="–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Fifth Outline Level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5" marL="1558800" indent="28800">
              <a:spcBef>
                <a:spcPts val="400"/>
              </a:spcBef>
              <a:buClr>
                <a:srgbClr val="000000"/>
              </a:buClr>
              <a:buSzPct val="84000"/>
              <a:buFont typeface="Frutiger 55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Sixth Outline Level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6" marL="1558800" indent="28800">
              <a:spcBef>
                <a:spcPts val="400"/>
              </a:spcBef>
              <a:buClr>
                <a:srgbClr val="000000"/>
              </a:buClr>
              <a:buSzPct val="84000"/>
              <a:buFont typeface="Frutiger 55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Seventh Outline Level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762120" y="1727280"/>
            <a:ext cx="5943600" cy="874800"/>
          </a:xfrm>
          <a:prstGeom prst="rect">
            <a:avLst/>
          </a:prstGeom>
          <a:solidFill>
            <a:srgbClr val="2d5195"/>
          </a:solidFill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UBSHeadline"/>
              </a:rPr>
              <a:t>Credit Risk Control at UBSW Energy LLC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UBSHeadline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subTitle"/>
          </p:nvPr>
        </p:nvSpPr>
        <p:spPr>
          <a:xfrm>
            <a:off x="762120" y="2741760"/>
            <a:ext cx="5943600" cy="1371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d539"/>
              </a:solidFill>
              <a:effectLst/>
              <a:uFillTx/>
              <a:latin typeface="UBSHeadline"/>
            </a:endParaRPr>
          </a:p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d539"/>
                </a:solidFill>
                <a:effectLst/>
                <a:uFillTx/>
                <a:latin typeface="UBSHeadline"/>
              </a:rPr>
              <a:t>Bill Glass, Regional Chief Credit Officer</a:t>
            </a:r>
            <a:endParaRPr b="0" lang="en-US" sz="2400" strike="noStrike" u="none">
              <a:solidFill>
                <a:srgbClr val="ffd539"/>
              </a:solidFill>
              <a:effectLst/>
              <a:uFillTx/>
              <a:latin typeface="UBSHeadline"/>
            </a:endParaRPr>
          </a:p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d539"/>
                </a:solidFill>
                <a:effectLst/>
                <a:uFillTx/>
                <a:latin typeface="UBSHeadline"/>
              </a:rPr>
              <a:t>Bill Bradford, UBSW Energy CRC</a:t>
            </a:r>
            <a:endParaRPr b="0" lang="en-US" sz="2000" strike="noStrike" u="none">
              <a:solidFill>
                <a:srgbClr val="ffd539"/>
              </a:solidFill>
              <a:effectLst/>
              <a:uFillTx/>
              <a:latin typeface="UBSHeadline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"/>
          <p:cNvSpPr/>
          <p:nvPr/>
        </p:nvSpPr>
        <p:spPr>
          <a:xfrm>
            <a:off x="1054080" y="0"/>
            <a:ext cx="7915320" cy="762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193d85"/>
                </a:solidFill>
                <a:effectLst/>
                <a:uFillTx/>
                <a:latin typeface="UBSHeadline"/>
              </a:rPr>
              <a:t>Agenda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1308240" y="1282680"/>
            <a:ext cx="7289640" cy="341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spcBef>
                <a:spcPts val="1250"/>
              </a:spcBef>
              <a:buClr>
                <a:srgbClr val="000000"/>
              </a:buClr>
              <a:buFont typeface="Frutiger 55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Regulatory Environment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250"/>
              </a:spcBef>
              <a:buClr>
                <a:srgbClr val="000000"/>
              </a:buClr>
              <a:buFont typeface="Frutiger 55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Credit Risk Controls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250"/>
              </a:spcBef>
              <a:buClr>
                <a:srgbClr val="000000"/>
              </a:buClr>
              <a:buFont typeface="Frutiger 55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Day 1 Workflow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250"/>
              </a:spcBef>
              <a:buClr>
                <a:srgbClr val="000000"/>
              </a:buClr>
              <a:buFont typeface="Frutiger 55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Day 2 Requests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250"/>
              </a:spcBef>
              <a:buClr>
                <a:srgbClr val="000000"/>
              </a:buClr>
              <a:buFont typeface="Frutiger 55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Policies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1125"/>
              </a:spcBef>
              <a:buClr>
                <a:srgbClr val="000000"/>
              </a:buClr>
              <a:buFont typeface="Frutiger 55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Day 1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1125"/>
              </a:spcBef>
              <a:buClr>
                <a:srgbClr val="000000"/>
              </a:buClr>
              <a:buFont typeface="Frutiger 55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Discipline &amp; Sanctions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1125"/>
              </a:spcBef>
              <a:buClr>
                <a:srgbClr val="000000"/>
              </a:buClr>
              <a:buFont typeface="Frutiger 55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Transactions requiring Pre-Approval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1295280" y="250920"/>
            <a:ext cx="7391520" cy="449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193d85"/>
                </a:solidFill>
                <a:effectLst/>
                <a:uFillTx/>
                <a:latin typeface="UBSHeadline"/>
              </a:rPr>
              <a:t>Regulatory Environment</a:t>
            </a:r>
            <a:endParaRPr b="0" lang="en-US" sz="2800" strike="noStrike" u="none">
              <a:solidFill>
                <a:srgbClr val="193d85"/>
              </a:solidFill>
              <a:effectLst/>
              <a:uFillTx/>
              <a:latin typeface="UBSHeadline"/>
            </a:endParaRPr>
          </a:p>
        </p:txBody>
      </p:sp>
      <p:sp>
        <p:nvSpPr>
          <p:cNvPr id="19" name=""/>
          <p:cNvSpPr/>
          <p:nvPr/>
        </p:nvSpPr>
        <p:spPr>
          <a:xfrm>
            <a:off x="1244520" y="1168560"/>
            <a:ext cx="7353360" cy="4447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spcBef>
                <a:spcPts val="1125"/>
              </a:spcBef>
              <a:buClr>
                <a:srgbClr val="000000"/>
              </a:buClr>
              <a:buFont typeface="Frutiger 55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 Regulation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1125"/>
              </a:spcBef>
              <a:buClr>
                <a:srgbClr val="000000"/>
              </a:buClr>
              <a:buFont typeface="Frutiger 55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Federal Reserve Bank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1125"/>
              </a:spcBef>
              <a:buClr>
                <a:srgbClr val="000000"/>
              </a:buClr>
              <a:buFont typeface="Frutiger 55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Financial Services Authority (UBS London Branch)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1125"/>
              </a:spcBef>
              <a:buClr>
                <a:srgbClr val="000000"/>
              </a:buClr>
              <a:buFont typeface="Frutiger 55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EBK (Switzerland)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125"/>
              </a:spcBef>
              <a:buClr>
                <a:srgbClr val="000000"/>
              </a:buClr>
              <a:buFont typeface="Frutiger 55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Requirements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1125"/>
              </a:spcBef>
              <a:buClr>
                <a:srgbClr val="000000"/>
              </a:buClr>
              <a:buFont typeface="Frutiger 55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Robust Risk control practices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1125"/>
              </a:spcBef>
              <a:buClr>
                <a:srgbClr val="000000"/>
              </a:buClr>
              <a:buFont typeface="Frutiger 55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Monitor, measure  and report counterparty risk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1125"/>
              </a:spcBef>
              <a:buClr>
                <a:srgbClr val="000000"/>
              </a:buClr>
              <a:buFont typeface="Frutiger 55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Business Responsibilities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14400">
              <a:lnSpc>
                <a:spcPct val="100000"/>
              </a:lnSpc>
              <a:spcBef>
                <a:spcPts val="1125"/>
              </a:spcBef>
              <a:buClr>
                <a:srgbClr val="000000"/>
              </a:buClr>
              <a:buFont typeface="Frutiger 55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KYC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14400">
              <a:lnSpc>
                <a:spcPct val="100000"/>
              </a:lnSpc>
              <a:spcBef>
                <a:spcPts val="1125"/>
              </a:spcBef>
              <a:buClr>
                <a:srgbClr val="000000"/>
              </a:buClr>
              <a:buFont typeface="Frutiger 55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Money Laundering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14400">
              <a:lnSpc>
                <a:spcPct val="100000"/>
              </a:lnSpc>
              <a:spcBef>
                <a:spcPts val="1125"/>
              </a:spcBef>
              <a:buClr>
                <a:srgbClr val="000000"/>
              </a:buClr>
              <a:buFont typeface="Frutiger 55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Suitability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1295280" y="250920"/>
            <a:ext cx="7391520" cy="449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193d85"/>
                </a:solidFill>
                <a:effectLst/>
                <a:uFillTx/>
                <a:latin typeface="UBSHeadline"/>
              </a:rPr>
              <a:t>Credit Risk Controls</a:t>
            </a:r>
            <a:endParaRPr b="0" lang="en-US" sz="2800" strike="noStrike" u="none">
              <a:solidFill>
                <a:srgbClr val="193d85"/>
              </a:solidFill>
              <a:effectLst/>
              <a:uFillTx/>
              <a:latin typeface="UBSHeadline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/>
          </p:nvPr>
        </p:nvSpPr>
        <p:spPr>
          <a:xfrm>
            <a:off x="1292400" y="1295280"/>
            <a:ext cx="7394400" cy="4724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291960" indent="-291960">
              <a:spcBef>
                <a:spcPts val="2200"/>
              </a:spcBef>
              <a:buClr>
                <a:srgbClr val="3783ff"/>
              </a:buClr>
              <a:buSzPct val="123000"/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Credit approval of counterparties before trading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291960" indent="-291960">
              <a:spcBef>
                <a:spcPts val="2200"/>
              </a:spcBef>
              <a:buClr>
                <a:srgbClr val="3783ff"/>
              </a:buClr>
              <a:buSzPct val="123000"/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Limit availability exists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291960" indent="-291960">
              <a:spcBef>
                <a:spcPts val="2200"/>
              </a:spcBef>
              <a:buClr>
                <a:srgbClr val="3783ff"/>
              </a:buClr>
              <a:buSzPct val="123000"/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“Vanilla” trades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291960" indent="-291960">
              <a:spcBef>
                <a:spcPts val="2200"/>
              </a:spcBef>
              <a:buClr>
                <a:srgbClr val="3783ff"/>
              </a:buClr>
              <a:buSzPct val="123000"/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Legal documentation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291960" indent="-291960">
              <a:spcBef>
                <a:spcPts val="2200"/>
              </a:spcBef>
              <a:buClr>
                <a:srgbClr val="3783ff"/>
              </a:buClr>
              <a:buSzPct val="123000"/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If in doubt - call Credit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1295280" y="250920"/>
            <a:ext cx="7391520" cy="449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193d85"/>
                </a:solidFill>
                <a:effectLst/>
                <a:uFillTx/>
                <a:latin typeface="UBSHeadline"/>
              </a:rPr>
              <a:t>Day 1 Workflow</a:t>
            </a:r>
            <a:endParaRPr b="0" lang="en-US" sz="2800" strike="noStrike" u="none">
              <a:solidFill>
                <a:srgbClr val="193d85"/>
              </a:solidFill>
              <a:effectLst/>
              <a:uFillTx/>
              <a:latin typeface="UBSHeadline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1292400" y="1295280"/>
            <a:ext cx="7394400" cy="4724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291960" indent="-291960">
              <a:spcBef>
                <a:spcPts val="2200"/>
              </a:spcBef>
              <a:buClr>
                <a:srgbClr val="3783ff"/>
              </a:buClr>
              <a:buSzPct val="123000"/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Day 1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291960" indent="-291960">
              <a:spcBef>
                <a:spcPts val="2200"/>
              </a:spcBef>
              <a:buClr>
                <a:srgbClr val="3783ff"/>
              </a:buClr>
              <a:buSzPct val="123000"/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Distribution of day 1 list of Counterparties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291960" indent="-291960">
              <a:spcBef>
                <a:spcPts val="2200"/>
              </a:spcBef>
              <a:buClr>
                <a:srgbClr val="3783ff"/>
              </a:buClr>
              <a:buSzPct val="123000"/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Credit on trading floor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291960" indent="-291960">
              <a:spcBef>
                <a:spcPts val="2200"/>
              </a:spcBef>
              <a:buClr>
                <a:srgbClr val="3783ff"/>
              </a:buClr>
              <a:buSzPct val="123000"/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Assistance in obtaining signed master documents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291960" indent="-291960">
              <a:spcBef>
                <a:spcPts val="2200"/>
              </a:spcBef>
              <a:buClr>
                <a:srgbClr val="3783ff"/>
              </a:buClr>
              <a:buSzPct val="123000"/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EOL trades vs Phone Trade Availabilty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291960" indent="0">
              <a:spcBef>
                <a:spcPts val="22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291960" indent="0">
              <a:spcBef>
                <a:spcPts val="22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1295280" y="250920"/>
            <a:ext cx="7391520" cy="449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193d85"/>
                </a:solidFill>
                <a:effectLst/>
                <a:uFillTx/>
                <a:latin typeface="UBSHeadline"/>
              </a:rPr>
              <a:t>Day 2</a:t>
            </a:r>
            <a:endParaRPr b="0" lang="en-US" sz="2800" strike="noStrike" u="none">
              <a:solidFill>
                <a:srgbClr val="193d85"/>
              </a:solidFill>
              <a:effectLst/>
              <a:uFillTx/>
              <a:latin typeface="UBSHeadline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1292400" y="1295280"/>
            <a:ext cx="7394400" cy="4724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291960" indent="-291960">
              <a:spcBef>
                <a:spcPts val="2200"/>
              </a:spcBef>
              <a:buClr>
                <a:srgbClr val="3783ff"/>
              </a:buClr>
              <a:buSzPct val="123000"/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Business prioritization for incremental accounts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291960" indent="-291960">
              <a:spcBef>
                <a:spcPts val="2200"/>
              </a:spcBef>
              <a:buClr>
                <a:srgbClr val="3783ff"/>
              </a:buClr>
              <a:buSzPct val="123000"/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Credit pre-approval prior to trading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291960" indent="-291960">
              <a:spcBef>
                <a:spcPts val="2200"/>
              </a:spcBef>
              <a:buClr>
                <a:srgbClr val="3783ff"/>
              </a:buClr>
              <a:buSzPct val="123000"/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Once business approved, Account Opening form sign-off by desk heads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291960" indent="-291960">
              <a:spcBef>
                <a:spcPts val="2200"/>
              </a:spcBef>
              <a:buClr>
                <a:srgbClr val="3783ff"/>
              </a:buClr>
              <a:buSzPct val="123000"/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Goal - Build an Availabilty Checker for Phone Trades until Checker deliverable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291960" indent="0">
              <a:spcBef>
                <a:spcPts val="22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1295280" y="250920"/>
            <a:ext cx="7391520" cy="449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193d85"/>
                </a:solidFill>
                <a:effectLst/>
                <a:uFillTx/>
                <a:latin typeface="UBSHeadline"/>
              </a:rPr>
              <a:t>Policies</a:t>
            </a:r>
            <a:endParaRPr b="0" lang="en-US" sz="2800" strike="noStrike" u="none">
              <a:solidFill>
                <a:srgbClr val="193d85"/>
              </a:solidFill>
              <a:effectLst/>
              <a:uFillTx/>
              <a:latin typeface="UBSHeadline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1292400" y="1295280"/>
            <a:ext cx="7394400" cy="4724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291960" indent="-291960">
              <a:spcBef>
                <a:spcPts val="2200"/>
              </a:spcBef>
              <a:buClr>
                <a:srgbClr val="3783ff"/>
              </a:buClr>
              <a:buSzPct val="123000"/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Enron Trading Day 1 Policy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1" marL="685800" indent="-279360">
              <a:spcBef>
                <a:spcPts val="400"/>
              </a:spcBef>
              <a:buClr>
                <a:srgbClr val="000000"/>
              </a:buClr>
              <a:buSzPct val="77000"/>
              <a:buFont typeface="Frutiger 55 Roman"/>
              <a:buChar char="—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Tenors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1" marL="685800" indent="-279360">
              <a:spcBef>
                <a:spcPts val="400"/>
              </a:spcBef>
              <a:buClr>
                <a:srgbClr val="000000"/>
              </a:buClr>
              <a:buSzPct val="77000"/>
              <a:buFont typeface="Frutiger 55 Roman"/>
              <a:buChar char="—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Counterparty Rating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291960" indent="-291960">
              <a:spcBef>
                <a:spcPts val="2200"/>
              </a:spcBef>
              <a:buClr>
                <a:srgbClr val="3783ff"/>
              </a:buClr>
              <a:buSzPct val="123000"/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UBSW Discipline &amp; Sanction Policy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291960" indent="-291960">
              <a:spcBef>
                <a:spcPts val="2200"/>
              </a:spcBef>
              <a:buClr>
                <a:srgbClr val="3783ff"/>
              </a:buClr>
              <a:buSzPct val="123000"/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Transactions Requiring Pre-Approval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2500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2000-04-11T11:59:42Z</dcterms:created>
  <dc:creator>Joel Flora</dc:creator>
  <dc:description/>
  <dc:language>en-US</dc:language>
  <cp:lastModifiedBy>Lisa Feld</cp:lastModifiedBy>
  <cp:lastPrinted>2002-02-04T14:29:15Z</cp:lastPrinted>
  <dcterms:modified xsi:type="dcterms:W3CDTF">2002-02-04T20:05:46Z</dcterms:modified>
  <cp:revision>154</cp:revision>
  <dc:subject/>
  <dc:title>Process R- Engineering Workshop</dc:title>
</cp:coreProperties>
</file>