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1"/>
          <p:cNvSpPr>
            <a:spLocks noGrp="1"/>
          </p:cNvSpPr>
          <p:nvPr>
            <p:ph type="dt" idx="1"/>
          </p:nvPr>
        </p:nvSpPr>
        <p:spPr>
          <a:xfrm>
            <a:off x="388584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sldImg"/>
          </p:nvPr>
        </p:nvSpPr>
        <p:spPr>
          <a:xfrm>
            <a:off x="1153800" y="698040"/>
            <a:ext cx="4551480" cy="341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move the slide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36" name=""/>
          <p:cNvSpPr/>
          <p:nvPr/>
        </p:nvSpPr>
        <p:spPr>
          <a:xfrm>
            <a:off x="0" y="0"/>
            <a:ext cx="998640" cy="230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392880" y="8969400"/>
            <a:ext cx="465120" cy="230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0" y="8969400"/>
            <a:ext cx="998640" cy="230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ENA Orientation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ftr" idx="2"/>
          </p:nvPr>
        </p:nvSpPr>
        <p:spPr>
          <a:xfrm>
            <a:off x="-360" y="8766000"/>
            <a:ext cx="2971800" cy="46368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  <a:def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Participant Guide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sldNum" idx="3"/>
          </p:nvPr>
        </p:nvSpPr>
        <p:spPr>
          <a:xfrm>
            <a:off x="3860280" y="873432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  <a:def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fld id="{CD1E25F3-BD88-4423-89B2-A3E9FB9D6B3E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1143000" y="4731840"/>
            <a:ext cx="4572000" cy="379908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092240" y="4343400"/>
            <a:ext cx="2131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3240" rIns="9324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NOTES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0" y="8969400"/>
            <a:ext cx="6858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0" y="230040"/>
            <a:ext cx="6858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"/>
          <p:cNvSpPr txBox="1"/>
          <p:nvPr/>
        </p:nvSpPr>
        <p:spPr>
          <a:xfrm>
            <a:off x="3860280" y="873432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fld id="{348609C3-5B78-47DC-A530-474D72F31203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 txBox="1"/>
          <p:nvPr/>
        </p:nvSpPr>
        <p:spPr>
          <a:xfrm>
            <a:off x="-360" y="8766000"/>
            <a:ext cx="2971800" cy="46368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b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Participant Guide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 txBox="1"/>
          <p:nvPr/>
        </p:nvSpPr>
        <p:spPr>
          <a:xfrm>
            <a:off x="-36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ENA Orientation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 txBox="1"/>
          <p:nvPr/>
        </p:nvSpPr>
        <p:spPr>
          <a:xfrm>
            <a:off x="388584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1"/>
          <p:cNvSpPr>
            <a:spLocks noGrp="1"/>
          </p:cNvSpPr>
          <p:nvPr>
            <p:ph type="sldImg"/>
          </p:nvPr>
        </p:nvSpPr>
        <p:spPr>
          <a:xfrm>
            <a:off x="1160640" y="711360"/>
            <a:ext cx="4565520" cy="3423960"/>
          </a:xfrm>
          <a:prstGeom prst="rect">
            <a:avLst/>
          </a:prstGeom>
          <a:ln w="0">
            <a:noFill/>
          </a:ln>
        </p:spPr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905040" y="4370400"/>
            <a:ext cx="5047920" cy="4124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 txBox="1"/>
          <p:nvPr/>
        </p:nvSpPr>
        <p:spPr>
          <a:xfrm>
            <a:off x="3860280" y="873432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fld id="{60934C76-1C38-42AF-A243-D632F84F5651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 txBox="1"/>
          <p:nvPr/>
        </p:nvSpPr>
        <p:spPr>
          <a:xfrm>
            <a:off x="-360" y="8766000"/>
            <a:ext cx="2971800" cy="46368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b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Participant Guide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 txBox="1"/>
          <p:nvPr/>
        </p:nvSpPr>
        <p:spPr>
          <a:xfrm>
            <a:off x="-36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ENA Orientation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 txBox="1"/>
          <p:nvPr/>
        </p:nvSpPr>
        <p:spPr>
          <a:xfrm>
            <a:off x="388584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1"/>
          <p:cNvSpPr>
            <a:spLocks noGrp="1"/>
          </p:cNvSpPr>
          <p:nvPr>
            <p:ph type="sldImg"/>
          </p:nvPr>
        </p:nvSpPr>
        <p:spPr>
          <a:xfrm>
            <a:off x="1160640" y="711360"/>
            <a:ext cx="4565520" cy="3423960"/>
          </a:xfrm>
          <a:prstGeom prst="rect">
            <a:avLst/>
          </a:prstGeom>
          <a:ln w="0">
            <a:noFill/>
          </a:ln>
        </p:spPr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905040" y="4370400"/>
            <a:ext cx="5047920" cy="4124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 txBox="1"/>
          <p:nvPr/>
        </p:nvSpPr>
        <p:spPr>
          <a:xfrm>
            <a:off x="3860280" y="873432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fld id="{E26AA1F5-F58A-4B98-9F67-AAA7EAB4B3DA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 txBox="1"/>
          <p:nvPr/>
        </p:nvSpPr>
        <p:spPr>
          <a:xfrm>
            <a:off x="-360" y="8766000"/>
            <a:ext cx="2971800" cy="46368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b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Participant Guide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 txBox="1"/>
          <p:nvPr/>
        </p:nvSpPr>
        <p:spPr>
          <a:xfrm>
            <a:off x="-36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ENA Orientation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 txBox="1"/>
          <p:nvPr/>
        </p:nvSpPr>
        <p:spPr>
          <a:xfrm>
            <a:off x="388584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1"/>
          <p:cNvSpPr>
            <a:spLocks noGrp="1"/>
          </p:cNvSpPr>
          <p:nvPr>
            <p:ph type="sldImg"/>
          </p:nvPr>
        </p:nvSpPr>
        <p:spPr>
          <a:xfrm>
            <a:off x="1160640" y="711360"/>
            <a:ext cx="4565520" cy="3423960"/>
          </a:xfrm>
          <a:prstGeom prst="rect">
            <a:avLst/>
          </a:prstGeom>
          <a:ln w="0">
            <a:noFill/>
          </a:ln>
        </p:spPr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905040" y="4370400"/>
            <a:ext cx="5047920" cy="4124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6585120"/>
            <a:ext cx="8394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r" pos="777384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 &amp; Proprietary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 flipV="1">
            <a:off x="1041480" y="6686640"/>
            <a:ext cx="7365960" cy="936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966960" y="6648480"/>
            <a:ext cx="74102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726D8E5-9C78-44F8-91EE-924727310BF2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95400" y="0"/>
            <a:ext cx="53964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838080" y="0"/>
            <a:ext cx="316080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HPL Transition -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348000" y="0"/>
            <a:ext cx="48182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7" name=""/>
          <p:cNvSpPr/>
          <p:nvPr/>
        </p:nvSpPr>
        <p:spPr>
          <a:xfrm>
            <a:off x="809640" y="409680"/>
            <a:ext cx="785808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857160" y="476280"/>
            <a:ext cx="7886880" cy="936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Aft>
                <a:spcPts val="20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200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spcAft>
                <a:spcPts val="2001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11" name="E_RGB_R" descr=""/>
          <p:cNvPicPr/>
          <p:nvPr/>
        </p:nvPicPr>
        <p:blipFill>
          <a:blip r:embed="rId2"/>
          <a:stretch/>
        </p:blipFill>
        <p:spPr>
          <a:xfrm>
            <a:off x="4027320" y="512640"/>
            <a:ext cx="997200" cy="984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687240" y="5192640"/>
            <a:ext cx="775656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931000" y="6653160"/>
            <a:ext cx="361800" cy="141480"/>
          </a:xfrm>
          <a:custGeom>
            <a:avLst/>
            <a:gdLst/>
            <a:ahLst/>
            <a:rect l="l" t="t" r="r" b="b"/>
            <a:pathLst>
              <a:path w="685" h="268">
                <a:moveTo>
                  <a:pt x="670" y="228"/>
                </a:moveTo>
                <a:lnTo>
                  <a:pt x="537" y="152"/>
                </a:lnTo>
                <a:lnTo>
                  <a:pt x="540" y="152"/>
                </a:lnTo>
                <a:lnTo>
                  <a:pt x="552" y="149"/>
                </a:lnTo>
                <a:lnTo>
                  <a:pt x="570" y="147"/>
                </a:lnTo>
                <a:lnTo>
                  <a:pt x="591" y="143"/>
                </a:lnTo>
                <a:lnTo>
                  <a:pt x="616" y="141"/>
                </a:lnTo>
                <a:lnTo>
                  <a:pt x="640" y="136"/>
                </a:lnTo>
                <a:lnTo>
                  <a:pt x="663" y="132"/>
                </a:lnTo>
                <a:lnTo>
                  <a:pt x="685" y="128"/>
                </a:lnTo>
                <a:lnTo>
                  <a:pt x="684" y="124"/>
                </a:lnTo>
                <a:lnTo>
                  <a:pt x="678" y="115"/>
                </a:lnTo>
                <a:lnTo>
                  <a:pt x="669" y="100"/>
                </a:lnTo>
                <a:lnTo>
                  <a:pt x="654" y="82"/>
                </a:lnTo>
                <a:lnTo>
                  <a:pt x="635" y="62"/>
                </a:lnTo>
                <a:lnTo>
                  <a:pt x="612" y="43"/>
                </a:lnTo>
                <a:lnTo>
                  <a:pt x="582" y="27"/>
                </a:lnTo>
                <a:lnTo>
                  <a:pt x="546" y="15"/>
                </a:lnTo>
                <a:lnTo>
                  <a:pt x="515" y="7"/>
                </a:lnTo>
                <a:lnTo>
                  <a:pt x="486" y="3"/>
                </a:lnTo>
                <a:lnTo>
                  <a:pt x="459" y="0"/>
                </a:lnTo>
                <a:lnTo>
                  <a:pt x="433" y="0"/>
                </a:lnTo>
                <a:lnTo>
                  <a:pt x="407" y="1"/>
                </a:lnTo>
                <a:lnTo>
                  <a:pt x="384" y="5"/>
                </a:lnTo>
                <a:lnTo>
                  <a:pt x="360" y="10"/>
                </a:lnTo>
                <a:lnTo>
                  <a:pt x="338" y="16"/>
                </a:lnTo>
                <a:lnTo>
                  <a:pt x="316" y="23"/>
                </a:lnTo>
                <a:lnTo>
                  <a:pt x="296" y="33"/>
                </a:lnTo>
                <a:lnTo>
                  <a:pt x="275" y="43"/>
                </a:lnTo>
                <a:lnTo>
                  <a:pt x="256" y="56"/>
                </a:lnTo>
                <a:lnTo>
                  <a:pt x="235" y="68"/>
                </a:lnTo>
                <a:lnTo>
                  <a:pt x="214" y="82"/>
                </a:lnTo>
                <a:lnTo>
                  <a:pt x="195" y="97"/>
                </a:lnTo>
                <a:lnTo>
                  <a:pt x="174" y="112"/>
                </a:lnTo>
                <a:lnTo>
                  <a:pt x="166" y="116"/>
                </a:lnTo>
                <a:lnTo>
                  <a:pt x="160" y="120"/>
                </a:lnTo>
                <a:lnTo>
                  <a:pt x="151" y="121"/>
                </a:lnTo>
                <a:lnTo>
                  <a:pt x="143" y="122"/>
                </a:lnTo>
                <a:lnTo>
                  <a:pt x="135" y="121"/>
                </a:lnTo>
                <a:lnTo>
                  <a:pt x="127" y="120"/>
                </a:lnTo>
                <a:lnTo>
                  <a:pt x="121" y="116"/>
                </a:lnTo>
                <a:lnTo>
                  <a:pt x="114" y="110"/>
                </a:lnTo>
                <a:lnTo>
                  <a:pt x="104" y="98"/>
                </a:lnTo>
                <a:lnTo>
                  <a:pt x="91" y="85"/>
                </a:lnTo>
                <a:lnTo>
                  <a:pt x="77" y="70"/>
                </a:lnTo>
                <a:lnTo>
                  <a:pt x="63" y="56"/>
                </a:lnTo>
                <a:lnTo>
                  <a:pt x="47" y="42"/>
                </a:lnTo>
                <a:lnTo>
                  <a:pt x="32" y="32"/>
                </a:lnTo>
                <a:lnTo>
                  <a:pt x="16" y="25"/>
                </a:lnTo>
                <a:lnTo>
                  <a:pt x="0" y="22"/>
                </a:lnTo>
                <a:lnTo>
                  <a:pt x="11" y="47"/>
                </a:lnTo>
                <a:lnTo>
                  <a:pt x="19" y="75"/>
                </a:lnTo>
                <a:lnTo>
                  <a:pt x="25" y="107"/>
                </a:lnTo>
                <a:lnTo>
                  <a:pt x="28" y="139"/>
                </a:lnTo>
                <a:lnTo>
                  <a:pt x="26" y="174"/>
                </a:lnTo>
                <a:lnTo>
                  <a:pt x="24" y="207"/>
                </a:lnTo>
                <a:lnTo>
                  <a:pt x="16" y="239"/>
                </a:lnTo>
                <a:lnTo>
                  <a:pt x="6" y="268"/>
                </a:lnTo>
                <a:lnTo>
                  <a:pt x="54" y="268"/>
                </a:lnTo>
                <a:lnTo>
                  <a:pt x="67" y="259"/>
                </a:lnTo>
                <a:lnTo>
                  <a:pt x="77" y="249"/>
                </a:lnTo>
                <a:lnTo>
                  <a:pt x="86" y="238"/>
                </a:lnTo>
                <a:lnTo>
                  <a:pt x="95" y="227"/>
                </a:lnTo>
                <a:lnTo>
                  <a:pt x="103" y="216"/>
                </a:lnTo>
                <a:lnTo>
                  <a:pt x="109" y="206"/>
                </a:lnTo>
                <a:lnTo>
                  <a:pt x="116" y="197"/>
                </a:lnTo>
                <a:lnTo>
                  <a:pt x="121" y="191"/>
                </a:lnTo>
                <a:lnTo>
                  <a:pt x="129" y="184"/>
                </a:lnTo>
                <a:lnTo>
                  <a:pt x="138" y="181"/>
                </a:lnTo>
                <a:lnTo>
                  <a:pt x="146" y="179"/>
                </a:lnTo>
                <a:lnTo>
                  <a:pt x="153" y="181"/>
                </a:lnTo>
                <a:lnTo>
                  <a:pt x="160" y="182"/>
                </a:lnTo>
                <a:lnTo>
                  <a:pt x="165" y="183"/>
                </a:lnTo>
                <a:lnTo>
                  <a:pt x="168" y="184"/>
                </a:lnTo>
                <a:lnTo>
                  <a:pt x="169" y="186"/>
                </a:lnTo>
                <a:lnTo>
                  <a:pt x="171" y="188"/>
                </a:lnTo>
                <a:lnTo>
                  <a:pt x="179" y="194"/>
                </a:lnTo>
                <a:lnTo>
                  <a:pt x="191" y="203"/>
                </a:lnTo>
                <a:lnTo>
                  <a:pt x="208" y="214"/>
                </a:lnTo>
                <a:lnTo>
                  <a:pt x="227" y="227"/>
                </a:lnTo>
                <a:lnTo>
                  <a:pt x="250" y="241"/>
                </a:lnTo>
                <a:lnTo>
                  <a:pt x="276" y="254"/>
                </a:lnTo>
                <a:lnTo>
                  <a:pt x="305" y="268"/>
                </a:lnTo>
                <a:lnTo>
                  <a:pt x="622" y="268"/>
                </a:lnTo>
                <a:lnTo>
                  <a:pt x="634" y="261"/>
                </a:lnTo>
                <a:lnTo>
                  <a:pt x="644" y="254"/>
                </a:lnTo>
                <a:lnTo>
                  <a:pt x="653" y="247"/>
                </a:lnTo>
                <a:lnTo>
                  <a:pt x="660" y="241"/>
                </a:lnTo>
                <a:lnTo>
                  <a:pt x="663" y="236"/>
                </a:lnTo>
                <a:lnTo>
                  <a:pt x="667" y="232"/>
                </a:lnTo>
                <a:lnTo>
                  <a:pt x="670" y="229"/>
                </a:lnTo>
                <a:lnTo>
                  <a:pt x="670" y="2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684760" y="6672240"/>
            <a:ext cx="182520" cy="81000"/>
          </a:xfrm>
          <a:custGeom>
            <a:avLst/>
            <a:gdLst/>
            <a:ahLst/>
            <a:rect l="l" t="t" r="r" b="b"/>
            <a:pathLst>
              <a:path w="344" h="151">
                <a:moveTo>
                  <a:pt x="0" y="141"/>
                </a:moveTo>
                <a:lnTo>
                  <a:pt x="13" y="140"/>
                </a:lnTo>
                <a:lnTo>
                  <a:pt x="25" y="136"/>
                </a:lnTo>
                <a:lnTo>
                  <a:pt x="34" y="131"/>
                </a:lnTo>
                <a:lnTo>
                  <a:pt x="41" y="124"/>
                </a:lnTo>
                <a:lnTo>
                  <a:pt x="48" y="115"/>
                </a:lnTo>
                <a:lnTo>
                  <a:pt x="53" y="108"/>
                </a:lnTo>
                <a:lnTo>
                  <a:pt x="58" y="101"/>
                </a:lnTo>
                <a:lnTo>
                  <a:pt x="62" y="96"/>
                </a:lnTo>
                <a:lnTo>
                  <a:pt x="71" y="91"/>
                </a:lnTo>
                <a:lnTo>
                  <a:pt x="78" y="91"/>
                </a:lnTo>
                <a:lnTo>
                  <a:pt x="83" y="93"/>
                </a:lnTo>
                <a:lnTo>
                  <a:pt x="85" y="94"/>
                </a:lnTo>
                <a:lnTo>
                  <a:pt x="88" y="96"/>
                </a:lnTo>
                <a:lnTo>
                  <a:pt x="96" y="101"/>
                </a:lnTo>
                <a:lnTo>
                  <a:pt x="106" y="109"/>
                </a:lnTo>
                <a:lnTo>
                  <a:pt x="122" y="119"/>
                </a:lnTo>
                <a:lnTo>
                  <a:pt x="138" y="128"/>
                </a:lnTo>
                <a:lnTo>
                  <a:pt x="159" y="138"/>
                </a:lnTo>
                <a:lnTo>
                  <a:pt x="180" y="144"/>
                </a:lnTo>
                <a:lnTo>
                  <a:pt x="202" y="149"/>
                </a:lnTo>
                <a:lnTo>
                  <a:pt x="237" y="151"/>
                </a:lnTo>
                <a:lnTo>
                  <a:pt x="267" y="149"/>
                </a:lnTo>
                <a:lnTo>
                  <a:pt x="290" y="144"/>
                </a:lnTo>
                <a:lnTo>
                  <a:pt x="308" y="138"/>
                </a:lnTo>
                <a:lnTo>
                  <a:pt x="321" y="129"/>
                </a:lnTo>
                <a:lnTo>
                  <a:pt x="330" y="123"/>
                </a:lnTo>
                <a:lnTo>
                  <a:pt x="335" y="118"/>
                </a:lnTo>
                <a:lnTo>
                  <a:pt x="337" y="115"/>
                </a:lnTo>
                <a:lnTo>
                  <a:pt x="269" y="77"/>
                </a:lnTo>
                <a:lnTo>
                  <a:pt x="272" y="77"/>
                </a:lnTo>
                <a:lnTo>
                  <a:pt x="277" y="75"/>
                </a:lnTo>
                <a:lnTo>
                  <a:pt x="286" y="74"/>
                </a:lnTo>
                <a:lnTo>
                  <a:pt x="296" y="73"/>
                </a:lnTo>
                <a:lnTo>
                  <a:pt x="308" y="72"/>
                </a:lnTo>
                <a:lnTo>
                  <a:pt x="321" y="69"/>
                </a:lnTo>
                <a:lnTo>
                  <a:pt x="333" y="68"/>
                </a:lnTo>
                <a:lnTo>
                  <a:pt x="344" y="65"/>
                </a:lnTo>
                <a:lnTo>
                  <a:pt x="343" y="63"/>
                </a:lnTo>
                <a:lnTo>
                  <a:pt x="340" y="58"/>
                </a:lnTo>
                <a:lnTo>
                  <a:pt x="335" y="50"/>
                </a:lnTo>
                <a:lnTo>
                  <a:pt x="329" y="42"/>
                </a:lnTo>
                <a:lnTo>
                  <a:pt x="320" y="32"/>
                </a:lnTo>
                <a:lnTo>
                  <a:pt x="307" y="23"/>
                </a:lnTo>
                <a:lnTo>
                  <a:pt x="293" y="14"/>
                </a:lnTo>
                <a:lnTo>
                  <a:pt x="274" y="8"/>
                </a:lnTo>
                <a:lnTo>
                  <a:pt x="245" y="2"/>
                </a:lnTo>
                <a:lnTo>
                  <a:pt x="217" y="0"/>
                </a:lnTo>
                <a:lnTo>
                  <a:pt x="193" y="3"/>
                </a:lnTo>
                <a:lnTo>
                  <a:pt x="171" y="8"/>
                </a:lnTo>
                <a:lnTo>
                  <a:pt x="149" y="17"/>
                </a:lnTo>
                <a:lnTo>
                  <a:pt x="129" y="28"/>
                </a:lnTo>
                <a:lnTo>
                  <a:pt x="109" y="42"/>
                </a:lnTo>
                <a:lnTo>
                  <a:pt x="88" y="57"/>
                </a:lnTo>
                <a:lnTo>
                  <a:pt x="80" y="60"/>
                </a:lnTo>
                <a:lnTo>
                  <a:pt x="72" y="62"/>
                </a:lnTo>
                <a:lnTo>
                  <a:pt x="65" y="60"/>
                </a:lnTo>
                <a:lnTo>
                  <a:pt x="58" y="55"/>
                </a:lnTo>
                <a:lnTo>
                  <a:pt x="53" y="49"/>
                </a:lnTo>
                <a:lnTo>
                  <a:pt x="47" y="43"/>
                </a:lnTo>
                <a:lnTo>
                  <a:pt x="40" y="35"/>
                </a:lnTo>
                <a:lnTo>
                  <a:pt x="32" y="28"/>
                </a:lnTo>
                <a:lnTo>
                  <a:pt x="25" y="22"/>
                </a:lnTo>
                <a:lnTo>
                  <a:pt x="17" y="17"/>
                </a:lnTo>
                <a:lnTo>
                  <a:pt x="9" y="13"/>
                </a:lnTo>
                <a:lnTo>
                  <a:pt x="1" y="12"/>
                </a:lnTo>
                <a:lnTo>
                  <a:pt x="12" y="40"/>
                </a:lnTo>
                <a:lnTo>
                  <a:pt x="15" y="75"/>
                </a:lnTo>
                <a:lnTo>
                  <a:pt x="12" y="110"/>
                </a:lnTo>
                <a:lnTo>
                  <a:pt x="0" y="14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207120" y="6681960"/>
            <a:ext cx="74520" cy="28440"/>
          </a:xfrm>
          <a:custGeom>
            <a:avLst/>
            <a:gdLst/>
            <a:ahLst/>
            <a:rect l="l" t="t" r="r" b="b"/>
            <a:pathLst>
              <a:path w="56" h="54">
                <a:moveTo>
                  <a:pt x="29" y="54"/>
                </a:moveTo>
                <a:lnTo>
                  <a:pt x="39" y="51"/>
                </a:lnTo>
                <a:lnTo>
                  <a:pt x="48" y="45"/>
                </a:lnTo>
                <a:lnTo>
                  <a:pt x="53" y="36"/>
                </a:lnTo>
                <a:lnTo>
                  <a:pt x="56" y="26"/>
                </a:lnTo>
                <a:lnTo>
                  <a:pt x="53" y="16"/>
                </a:lnTo>
                <a:lnTo>
                  <a:pt x="48" y="7"/>
                </a:lnTo>
                <a:lnTo>
                  <a:pt x="39" y="2"/>
                </a:lnTo>
                <a:lnTo>
                  <a:pt x="29" y="0"/>
                </a:lnTo>
                <a:lnTo>
                  <a:pt x="18" y="2"/>
                </a:lnTo>
                <a:lnTo>
                  <a:pt x="9" y="7"/>
                </a:lnTo>
                <a:lnTo>
                  <a:pt x="3" y="16"/>
                </a:lnTo>
                <a:lnTo>
                  <a:pt x="0" y="26"/>
                </a:lnTo>
                <a:lnTo>
                  <a:pt x="3" y="36"/>
                </a:lnTo>
                <a:lnTo>
                  <a:pt x="9" y="45"/>
                </a:lnTo>
                <a:lnTo>
                  <a:pt x="18" y="51"/>
                </a:lnTo>
                <a:lnTo>
                  <a:pt x="29" y="5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824440" y="6688080"/>
            <a:ext cx="74880" cy="14400"/>
          </a:xfrm>
          <a:custGeom>
            <a:avLst/>
            <a:gdLst/>
            <a:ahLst/>
            <a:rect l="l" t="t" r="r" b="b"/>
            <a:pathLst>
              <a:path w="27" h="27">
                <a:moveTo>
                  <a:pt x="14" y="27"/>
                </a:moveTo>
                <a:lnTo>
                  <a:pt x="19" y="26"/>
                </a:lnTo>
                <a:lnTo>
                  <a:pt x="23" y="24"/>
                </a:lnTo>
                <a:lnTo>
                  <a:pt x="26" y="19"/>
                </a:lnTo>
                <a:lnTo>
                  <a:pt x="27" y="14"/>
                </a:lnTo>
                <a:lnTo>
                  <a:pt x="26" y="9"/>
                </a:lnTo>
                <a:lnTo>
                  <a:pt x="23" y="4"/>
                </a:lnTo>
                <a:lnTo>
                  <a:pt x="19" y="1"/>
                </a:lnTo>
                <a:lnTo>
                  <a:pt x="14" y="0"/>
                </a:lnTo>
                <a:lnTo>
                  <a:pt x="9" y="1"/>
                </a:lnTo>
                <a:lnTo>
                  <a:pt x="4" y="4"/>
                </a:lnTo>
                <a:lnTo>
                  <a:pt x="1" y="9"/>
                </a:lnTo>
                <a:lnTo>
                  <a:pt x="0" y="14"/>
                </a:lnTo>
                <a:lnTo>
                  <a:pt x="1" y="19"/>
                </a:lnTo>
                <a:lnTo>
                  <a:pt x="4" y="24"/>
                </a:lnTo>
                <a:lnTo>
                  <a:pt x="9" y="26"/>
                </a:lnTo>
                <a:lnTo>
                  <a:pt x="14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4187880" y="6512040"/>
            <a:ext cx="417240" cy="269280"/>
            <a:chOff x="4187880" y="6512040"/>
            <a:chExt cx="417240" cy="269280"/>
          </a:xfrm>
        </p:grpSpPr>
        <p:sp>
          <p:nvSpPr>
            <p:cNvPr id="18" name=""/>
            <p:cNvSpPr/>
            <p:nvPr/>
          </p:nvSpPr>
          <p:spPr>
            <a:xfrm>
              <a:off x="4289400" y="6512040"/>
              <a:ext cx="137880" cy="60120"/>
            </a:xfrm>
            <a:custGeom>
              <a:avLst/>
              <a:gdLst/>
              <a:ahLst/>
              <a:rect l="l" t="t" r="r" b="b"/>
              <a:pathLst>
                <a:path w="261" h="116">
                  <a:moveTo>
                    <a:pt x="0" y="109"/>
                  </a:moveTo>
                  <a:lnTo>
                    <a:pt x="10" y="108"/>
                  </a:lnTo>
                  <a:lnTo>
                    <a:pt x="18" y="105"/>
                  </a:lnTo>
                  <a:lnTo>
                    <a:pt x="24" y="100"/>
                  </a:lnTo>
                  <a:lnTo>
                    <a:pt x="31" y="95"/>
                  </a:lnTo>
                  <a:lnTo>
                    <a:pt x="36" y="89"/>
                  </a:lnTo>
                  <a:lnTo>
                    <a:pt x="40" y="83"/>
                  </a:lnTo>
                  <a:lnTo>
                    <a:pt x="44" y="78"/>
                  </a:lnTo>
                  <a:lnTo>
                    <a:pt x="46" y="74"/>
                  </a:lnTo>
                  <a:lnTo>
                    <a:pt x="53" y="70"/>
                  </a:lnTo>
                  <a:lnTo>
                    <a:pt x="58" y="69"/>
                  </a:lnTo>
                  <a:lnTo>
                    <a:pt x="63" y="70"/>
                  </a:lnTo>
                  <a:lnTo>
                    <a:pt x="64" y="72"/>
                  </a:lnTo>
                  <a:lnTo>
                    <a:pt x="66" y="73"/>
                  </a:lnTo>
                  <a:lnTo>
                    <a:pt x="72" y="78"/>
                  </a:lnTo>
                  <a:lnTo>
                    <a:pt x="80" y="83"/>
                  </a:lnTo>
                  <a:lnTo>
                    <a:pt x="92" y="90"/>
                  </a:lnTo>
                  <a:lnTo>
                    <a:pt x="105" y="98"/>
                  </a:lnTo>
                  <a:lnTo>
                    <a:pt x="120" y="105"/>
                  </a:lnTo>
                  <a:lnTo>
                    <a:pt x="136" y="110"/>
                  </a:lnTo>
                  <a:lnTo>
                    <a:pt x="152" y="114"/>
                  </a:lnTo>
                  <a:lnTo>
                    <a:pt x="180" y="116"/>
                  </a:lnTo>
                  <a:lnTo>
                    <a:pt x="202" y="115"/>
                  </a:lnTo>
                  <a:lnTo>
                    <a:pt x="220" y="110"/>
                  </a:lnTo>
                  <a:lnTo>
                    <a:pt x="233" y="105"/>
                  </a:lnTo>
                  <a:lnTo>
                    <a:pt x="243" y="99"/>
                  </a:lnTo>
                  <a:lnTo>
                    <a:pt x="250" y="94"/>
                  </a:lnTo>
                  <a:lnTo>
                    <a:pt x="253" y="89"/>
                  </a:lnTo>
                  <a:lnTo>
                    <a:pt x="255" y="88"/>
                  </a:lnTo>
                  <a:lnTo>
                    <a:pt x="204" y="59"/>
                  </a:lnTo>
                  <a:lnTo>
                    <a:pt x="206" y="59"/>
                  </a:lnTo>
                  <a:lnTo>
                    <a:pt x="211" y="58"/>
                  </a:lnTo>
                  <a:lnTo>
                    <a:pt x="217" y="58"/>
                  </a:lnTo>
                  <a:lnTo>
                    <a:pt x="225" y="57"/>
                  </a:lnTo>
                  <a:lnTo>
                    <a:pt x="234" y="55"/>
                  </a:lnTo>
                  <a:lnTo>
                    <a:pt x="243" y="53"/>
                  </a:lnTo>
                  <a:lnTo>
                    <a:pt x="253" y="52"/>
                  </a:lnTo>
                  <a:lnTo>
                    <a:pt x="261" y="50"/>
                  </a:lnTo>
                  <a:lnTo>
                    <a:pt x="260" y="49"/>
                  </a:lnTo>
                  <a:lnTo>
                    <a:pt x="259" y="45"/>
                  </a:lnTo>
                  <a:lnTo>
                    <a:pt x="255" y="39"/>
                  </a:lnTo>
                  <a:lnTo>
                    <a:pt x="250" y="32"/>
                  </a:lnTo>
                  <a:lnTo>
                    <a:pt x="242" y="25"/>
                  </a:lnTo>
                  <a:lnTo>
                    <a:pt x="233" y="18"/>
                  </a:lnTo>
                  <a:lnTo>
                    <a:pt x="221" y="12"/>
                  </a:lnTo>
                  <a:lnTo>
                    <a:pt x="208" y="7"/>
                  </a:lnTo>
                  <a:lnTo>
                    <a:pt x="186" y="2"/>
                  </a:lnTo>
                  <a:lnTo>
                    <a:pt x="165" y="0"/>
                  </a:lnTo>
                  <a:lnTo>
                    <a:pt x="146" y="2"/>
                  </a:lnTo>
                  <a:lnTo>
                    <a:pt x="129" y="7"/>
                  </a:lnTo>
                  <a:lnTo>
                    <a:pt x="112" y="13"/>
                  </a:lnTo>
                  <a:lnTo>
                    <a:pt x="97" y="22"/>
                  </a:lnTo>
                  <a:lnTo>
                    <a:pt x="81" y="33"/>
                  </a:lnTo>
                  <a:lnTo>
                    <a:pt x="66" y="44"/>
                  </a:lnTo>
                  <a:lnTo>
                    <a:pt x="61" y="47"/>
                  </a:lnTo>
                  <a:lnTo>
                    <a:pt x="54" y="48"/>
                  </a:lnTo>
                  <a:lnTo>
                    <a:pt x="49" y="47"/>
                  </a:lnTo>
                  <a:lnTo>
                    <a:pt x="44" y="43"/>
                  </a:lnTo>
                  <a:lnTo>
                    <a:pt x="40" y="39"/>
                  </a:lnTo>
                  <a:lnTo>
                    <a:pt x="35" y="33"/>
                  </a:lnTo>
                  <a:lnTo>
                    <a:pt x="29" y="28"/>
                  </a:lnTo>
                  <a:lnTo>
                    <a:pt x="24" y="22"/>
                  </a:lnTo>
                  <a:lnTo>
                    <a:pt x="18" y="17"/>
                  </a:lnTo>
                  <a:lnTo>
                    <a:pt x="13" y="13"/>
                  </a:lnTo>
                  <a:lnTo>
                    <a:pt x="6" y="10"/>
                  </a:lnTo>
                  <a:lnTo>
                    <a:pt x="0" y="9"/>
                  </a:lnTo>
                  <a:lnTo>
                    <a:pt x="7" y="30"/>
                  </a:lnTo>
                  <a:lnTo>
                    <a:pt x="10" y="58"/>
                  </a:lnTo>
                  <a:lnTo>
                    <a:pt x="7" y="85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4187880" y="6581520"/>
              <a:ext cx="417240" cy="199800"/>
            </a:xfrm>
            <a:custGeom>
              <a:avLst/>
              <a:gdLst/>
              <a:ahLst/>
              <a:rect l="l" t="t" r="r" b="b"/>
              <a:pathLst>
                <a:path w="789" h="377">
                  <a:moveTo>
                    <a:pt x="0" y="62"/>
                  </a:moveTo>
                  <a:lnTo>
                    <a:pt x="10" y="72"/>
                  </a:lnTo>
                  <a:lnTo>
                    <a:pt x="21" y="82"/>
                  </a:lnTo>
                  <a:lnTo>
                    <a:pt x="31" y="92"/>
                  </a:lnTo>
                  <a:lnTo>
                    <a:pt x="40" y="102"/>
                  </a:lnTo>
                  <a:lnTo>
                    <a:pt x="49" y="112"/>
                  </a:lnTo>
                  <a:lnTo>
                    <a:pt x="57" y="122"/>
                  </a:lnTo>
                  <a:lnTo>
                    <a:pt x="65" y="131"/>
                  </a:lnTo>
                  <a:lnTo>
                    <a:pt x="73" y="138"/>
                  </a:lnTo>
                  <a:lnTo>
                    <a:pt x="80" y="145"/>
                  </a:lnTo>
                  <a:lnTo>
                    <a:pt x="89" y="150"/>
                  </a:lnTo>
                  <a:lnTo>
                    <a:pt x="100" y="153"/>
                  </a:lnTo>
                  <a:lnTo>
                    <a:pt x="110" y="153"/>
                  </a:lnTo>
                  <a:lnTo>
                    <a:pt x="119" y="153"/>
                  </a:lnTo>
                  <a:lnTo>
                    <a:pt x="129" y="151"/>
                  </a:lnTo>
                  <a:lnTo>
                    <a:pt x="139" y="146"/>
                  </a:lnTo>
                  <a:lnTo>
                    <a:pt x="148" y="141"/>
                  </a:lnTo>
                  <a:lnTo>
                    <a:pt x="174" y="122"/>
                  </a:lnTo>
                  <a:lnTo>
                    <a:pt x="198" y="104"/>
                  </a:lnTo>
                  <a:lnTo>
                    <a:pt x="224" y="86"/>
                  </a:lnTo>
                  <a:lnTo>
                    <a:pt x="249" y="70"/>
                  </a:lnTo>
                  <a:lnTo>
                    <a:pt x="275" y="55"/>
                  </a:lnTo>
                  <a:lnTo>
                    <a:pt x="300" y="41"/>
                  </a:lnTo>
                  <a:lnTo>
                    <a:pt x="326" y="30"/>
                  </a:lnTo>
                  <a:lnTo>
                    <a:pt x="354" y="20"/>
                  </a:lnTo>
                  <a:lnTo>
                    <a:pt x="381" y="11"/>
                  </a:lnTo>
                  <a:lnTo>
                    <a:pt x="410" y="5"/>
                  </a:lnTo>
                  <a:lnTo>
                    <a:pt x="440" y="1"/>
                  </a:lnTo>
                  <a:lnTo>
                    <a:pt x="471" y="0"/>
                  </a:lnTo>
                  <a:lnTo>
                    <a:pt x="504" y="0"/>
                  </a:lnTo>
                  <a:lnTo>
                    <a:pt x="539" y="4"/>
                  </a:lnTo>
                  <a:lnTo>
                    <a:pt x="575" y="10"/>
                  </a:lnTo>
                  <a:lnTo>
                    <a:pt x="612" y="19"/>
                  </a:lnTo>
                  <a:lnTo>
                    <a:pt x="658" y="35"/>
                  </a:lnTo>
                  <a:lnTo>
                    <a:pt x="694" y="56"/>
                  </a:lnTo>
                  <a:lnTo>
                    <a:pt x="725" y="80"/>
                  </a:lnTo>
                  <a:lnTo>
                    <a:pt x="750" y="104"/>
                  </a:lnTo>
                  <a:lnTo>
                    <a:pt x="767" y="126"/>
                  </a:lnTo>
                  <a:lnTo>
                    <a:pt x="780" y="145"/>
                  </a:lnTo>
                  <a:lnTo>
                    <a:pt x="786" y="157"/>
                  </a:lnTo>
                  <a:lnTo>
                    <a:pt x="789" y="162"/>
                  </a:lnTo>
                  <a:lnTo>
                    <a:pt x="761" y="167"/>
                  </a:lnTo>
                  <a:lnTo>
                    <a:pt x="732" y="171"/>
                  </a:lnTo>
                  <a:lnTo>
                    <a:pt x="701" y="176"/>
                  </a:lnTo>
                  <a:lnTo>
                    <a:pt x="671" y="181"/>
                  </a:lnTo>
                  <a:lnTo>
                    <a:pt x="644" y="185"/>
                  </a:lnTo>
                  <a:lnTo>
                    <a:pt x="622" y="188"/>
                  </a:lnTo>
                  <a:lnTo>
                    <a:pt x="607" y="190"/>
                  </a:lnTo>
                  <a:lnTo>
                    <a:pt x="602" y="191"/>
                  </a:lnTo>
                  <a:lnTo>
                    <a:pt x="769" y="286"/>
                  </a:lnTo>
                  <a:lnTo>
                    <a:pt x="768" y="287"/>
                  </a:lnTo>
                  <a:lnTo>
                    <a:pt x="765" y="291"/>
                  </a:lnTo>
                  <a:lnTo>
                    <a:pt x="760" y="297"/>
                  </a:lnTo>
                  <a:lnTo>
                    <a:pt x="754" y="304"/>
                  </a:lnTo>
                  <a:lnTo>
                    <a:pt x="743" y="313"/>
                  </a:lnTo>
                  <a:lnTo>
                    <a:pt x="730" y="322"/>
                  </a:lnTo>
                  <a:lnTo>
                    <a:pt x="716" y="332"/>
                  </a:lnTo>
                  <a:lnTo>
                    <a:pt x="698" y="342"/>
                  </a:lnTo>
                  <a:lnTo>
                    <a:pt x="677" y="351"/>
                  </a:lnTo>
                  <a:lnTo>
                    <a:pt x="653" y="359"/>
                  </a:lnTo>
                  <a:lnTo>
                    <a:pt x="625" y="367"/>
                  </a:lnTo>
                  <a:lnTo>
                    <a:pt x="594" y="373"/>
                  </a:lnTo>
                  <a:lnTo>
                    <a:pt x="559" y="376"/>
                  </a:lnTo>
                  <a:lnTo>
                    <a:pt x="522" y="377"/>
                  </a:lnTo>
                  <a:lnTo>
                    <a:pt x="479" y="376"/>
                  </a:lnTo>
                  <a:lnTo>
                    <a:pt x="432" y="371"/>
                  </a:lnTo>
                  <a:lnTo>
                    <a:pt x="405" y="366"/>
                  </a:lnTo>
                  <a:lnTo>
                    <a:pt x="377" y="359"/>
                  </a:lnTo>
                  <a:lnTo>
                    <a:pt x="351" y="351"/>
                  </a:lnTo>
                  <a:lnTo>
                    <a:pt x="324" y="341"/>
                  </a:lnTo>
                  <a:lnTo>
                    <a:pt x="299" y="329"/>
                  </a:lnTo>
                  <a:lnTo>
                    <a:pt x="275" y="318"/>
                  </a:lnTo>
                  <a:lnTo>
                    <a:pt x="253" y="307"/>
                  </a:lnTo>
                  <a:lnTo>
                    <a:pt x="230" y="294"/>
                  </a:lnTo>
                  <a:lnTo>
                    <a:pt x="211" y="283"/>
                  </a:lnTo>
                  <a:lnTo>
                    <a:pt x="194" y="272"/>
                  </a:lnTo>
                  <a:lnTo>
                    <a:pt x="179" y="261"/>
                  </a:lnTo>
                  <a:lnTo>
                    <a:pt x="166" y="252"/>
                  </a:lnTo>
                  <a:lnTo>
                    <a:pt x="155" y="245"/>
                  </a:lnTo>
                  <a:lnTo>
                    <a:pt x="148" y="238"/>
                  </a:lnTo>
                  <a:lnTo>
                    <a:pt x="142" y="235"/>
                  </a:lnTo>
                  <a:lnTo>
                    <a:pt x="141" y="233"/>
                  </a:lnTo>
                  <a:lnTo>
                    <a:pt x="140" y="232"/>
                  </a:lnTo>
                  <a:lnTo>
                    <a:pt x="136" y="231"/>
                  </a:lnTo>
                  <a:lnTo>
                    <a:pt x="129" y="228"/>
                  </a:lnTo>
                  <a:lnTo>
                    <a:pt x="122" y="227"/>
                  </a:lnTo>
                  <a:lnTo>
                    <a:pt x="113" y="226"/>
                  </a:lnTo>
                  <a:lnTo>
                    <a:pt x="102" y="227"/>
                  </a:lnTo>
                  <a:lnTo>
                    <a:pt x="92" y="232"/>
                  </a:lnTo>
                  <a:lnTo>
                    <a:pt x="82" y="240"/>
                  </a:lnTo>
                  <a:lnTo>
                    <a:pt x="75" y="248"/>
                  </a:lnTo>
                  <a:lnTo>
                    <a:pt x="67" y="258"/>
                  </a:lnTo>
                  <a:lnTo>
                    <a:pt x="60" y="271"/>
                  </a:lnTo>
                  <a:lnTo>
                    <a:pt x="51" y="283"/>
                  </a:lnTo>
                  <a:lnTo>
                    <a:pt x="40" y="297"/>
                  </a:lnTo>
                  <a:lnTo>
                    <a:pt x="28" y="309"/>
                  </a:lnTo>
                  <a:lnTo>
                    <a:pt x="16" y="322"/>
                  </a:lnTo>
                  <a:lnTo>
                    <a:pt x="0" y="333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4497120" y="6619680"/>
              <a:ext cx="36720" cy="34560"/>
            </a:xfrm>
            <a:custGeom>
              <a:avLst/>
              <a:gdLst/>
              <a:ahLst/>
              <a:rect l="l" t="t" r="r" b="b"/>
              <a:pathLst>
                <a:path w="70" h="68">
                  <a:moveTo>
                    <a:pt x="35" y="68"/>
                  </a:moveTo>
                  <a:lnTo>
                    <a:pt x="49" y="66"/>
                  </a:lnTo>
                  <a:lnTo>
                    <a:pt x="60" y="58"/>
                  </a:lnTo>
                  <a:lnTo>
                    <a:pt x="67" y="47"/>
                  </a:lnTo>
                  <a:lnTo>
                    <a:pt x="70" y="34"/>
                  </a:lnTo>
                  <a:lnTo>
                    <a:pt x="67" y="20"/>
                  </a:lnTo>
                  <a:lnTo>
                    <a:pt x="60" y="10"/>
                  </a:lnTo>
                  <a:lnTo>
                    <a:pt x="49" y="2"/>
                  </a:lnTo>
                  <a:lnTo>
                    <a:pt x="35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0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4405320" y="6522840"/>
              <a:ext cx="12600" cy="1080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1" y="21"/>
                  </a:moveTo>
                  <a:lnTo>
                    <a:pt x="15" y="20"/>
                  </a:lnTo>
                  <a:lnTo>
                    <a:pt x="19" y="17"/>
                  </a:lnTo>
                  <a:lnTo>
                    <a:pt x="20" y="15"/>
                  </a:lnTo>
                  <a:lnTo>
                    <a:pt x="22" y="11"/>
                  </a:lnTo>
                  <a:lnTo>
                    <a:pt x="20" y="6"/>
                  </a:lnTo>
                  <a:lnTo>
                    <a:pt x="19" y="3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4" y="3"/>
                  </a:lnTo>
                  <a:lnTo>
                    <a:pt x="1" y="6"/>
                  </a:lnTo>
                  <a:lnTo>
                    <a:pt x="0" y="11"/>
                  </a:lnTo>
                  <a:lnTo>
                    <a:pt x="1" y="15"/>
                  </a:lnTo>
                  <a:lnTo>
                    <a:pt x="4" y="17"/>
                  </a:lnTo>
                  <a:lnTo>
                    <a:pt x="6" y="20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" name=""/>
          <p:cNvGrpSpPr/>
          <p:nvPr/>
        </p:nvGrpSpPr>
        <p:grpSpPr>
          <a:xfrm>
            <a:off x="5289480" y="6696000"/>
            <a:ext cx="196920" cy="87120"/>
            <a:chOff x="5289480" y="6696000"/>
            <a:chExt cx="196920" cy="87120"/>
          </a:xfrm>
        </p:grpSpPr>
        <p:sp>
          <p:nvSpPr>
            <p:cNvPr id="23" name=""/>
            <p:cNvSpPr/>
            <p:nvPr/>
          </p:nvSpPr>
          <p:spPr>
            <a:xfrm>
              <a:off x="5289480" y="6696000"/>
              <a:ext cx="19692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440320" y="6713280"/>
              <a:ext cx="1584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" name=""/>
          <p:cNvGrpSpPr/>
          <p:nvPr/>
        </p:nvGrpSpPr>
        <p:grpSpPr>
          <a:xfrm>
            <a:off x="6940440" y="6618240"/>
            <a:ext cx="196920" cy="87480"/>
            <a:chOff x="6940440" y="6618240"/>
            <a:chExt cx="196920" cy="87480"/>
          </a:xfrm>
        </p:grpSpPr>
        <p:sp>
          <p:nvSpPr>
            <p:cNvPr id="26" name=""/>
            <p:cNvSpPr/>
            <p:nvPr/>
          </p:nvSpPr>
          <p:spPr>
            <a:xfrm>
              <a:off x="6940440" y="6618240"/>
              <a:ext cx="196920" cy="8748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7091280" y="6635880"/>
              <a:ext cx="15840" cy="1404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" name=""/>
          <p:cNvGrpSpPr/>
          <p:nvPr/>
        </p:nvGrpSpPr>
        <p:grpSpPr>
          <a:xfrm>
            <a:off x="1486080" y="6529320"/>
            <a:ext cx="196560" cy="87120"/>
            <a:chOff x="1486080" y="6529320"/>
            <a:chExt cx="196560" cy="87120"/>
          </a:xfrm>
        </p:grpSpPr>
        <p:sp>
          <p:nvSpPr>
            <p:cNvPr id="29" name=""/>
            <p:cNvSpPr/>
            <p:nvPr/>
          </p:nvSpPr>
          <p:spPr>
            <a:xfrm>
              <a:off x="1486080" y="6529320"/>
              <a:ext cx="19656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1636560" y="6546600"/>
              <a:ext cx="1548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" name=""/>
          <p:cNvSpPr/>
          <p:nvPr/>
        </p:nvSpPr>
        <p:spPr>
          <a:xfrm>
            <a:off x="7312320" y="6566040"/>
            <a:ext cx="191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Aft>
                <a:spcPts val="2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 algn="ctr"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 algn="ctr">
              <a:spcAft>
                <a:spcPts val="1500"/>
              </a:spcAft>
              <a:buClr>
                <a:srgbClr val="000000"/>
              </a:buClr>
              <a:buFont typeface="Arial Narrow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3716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18288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0" y="795240"/>
            <a:ext cx="9144000" cy="60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DRAFT - HPL Transition Plan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7" name=""/>
          <p:cNvGrpSpPr/>
          <p:nvPr/>
        </p:nvGrpSpPr>
        <p:grpSpPr>
          <a:xfrm>
            <a:off x="649440" y="528480"/>
            <a:ext cx="7858080" cy="76320"/>
            <a:chOff x="649440" y="528480"/>
            <a:chExt cx="7858080" cy="76320"/>
          </a:xfrm>
        </p:grpSpPr>
        <p:sp>
          <p:nvSpPr>
            <p:cNvPr id="48" name=""/>
            <p:cNvSpPr/>
            <p:nvPr/>
          </p:nvSpPr>
          <p:spPr>
            <a:xfrm>
              <a:off x="64944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75420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50" name="E_COLOR_R" descr=""/>
          <p:cNvPicPr/>
          <p:nvPr/>
        </p:nvPicPr>
        <p:blipFill>
          <a:blip r:embed="rId1"/>
          <a:stretch/>
        </p:blipFill>
        <p:spPr>
          <a:xfrm>
            <a:off x="3578400" y="1922400"/>
            <a:ext cx="200160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51" name=""/>
          <p:cNvGrpSpPr/>
          <p:nvPr/>
        </p:nvGrpSpPr>
        <p:grpSpPr>
          <a:xfrm>
            <a:off x="644400" y="6384960"/>
            <a:ext cx="7858080" cy="82440"/>
            <a:chOff x="644400" y="6384960"/>
            <a:chExt cx="7858080" cy="82440"/>
          </a:xfrm>
        </p:grpSpPr>
        <p:sp>
          <p:nvSpPr>
            <p:cNvPr id="52" name=""/>
            <p:cNvSpPr/>
            <p:nvPr/>
          </p:nvSpPr>
          <p:spPr>
            <a:xfrm>
              <a:off x="644400" y="646740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749160" y="638496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4" name=""/>
          <p:cNvSpPr/>
          <p:nvPr/>
        </p:nvSpPr>
        <p:spPr>
          <a:xfrm>
            <a:off x="0" y="56674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January 18,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0" y="44290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Strictly Confidential &amp; Subject to Attorney Client Privilege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078000" y="-360"/>
            <a:ext cx="299736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Objectives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09680" y="790560"/>
            <a:ext cx="837072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Satisfy Enron Conditions Precedent to Close: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Accounts transferred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 and liabilities transferred (A/S liabilities resolved)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systems operational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70000"/>
              </a:lnSpc>
              <a:spcAft>
                <a:spcPts val="349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Protect transaction value for Enron: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Unforseen costs and liabilities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Continued operation of the asset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Optimize transaction 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7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Protect key Enron employees, proprietary information/strategies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Traders crucial to ongoing business in Texas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accounting, risk management, and technical staff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7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 Enron to compete in Texas market post-Close: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Retain supplier/customer relationships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Retain ability to offer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235080" y="674640"/>
            <a:ext cx="8584920" cy="56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Transition team established representing each area of the deal: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Team Lead: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Jim Coffey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Human Res:   F. Mayes/K. Neal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Structure: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P. Wade/A. Koehler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Operations:    S. Schnieder/K. Kaase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Prod. Serves: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Zivley/G. Weissman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Field Ops.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D. Pribble/B. Brasher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G. Brazatis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Engineering:  N. Cocavessis/M. Carriere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 Shelton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Info Tech:      T. Yanowski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 Martin/E. Gottlob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Bus. Ops:       B. Hall/R. Wynne/E. Terry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Finance: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R. Dutt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B. Gray/S. Braband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Rhett Jackson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Acctg:            S. Orsak/E. Shield/G. Whirtling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Kick off meeting held 1/16: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Transition teams tasked with developing detailed action items for their areas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items will be consolidated and a critical path will be established based on available resources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Ongoing status meetings to track action items from each area of the transition team: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Resolve conflicts, prioritize resources, coordinate activities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common interface point with AEP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992320" y="0"/>
            <a:ext cx="492768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177840" y="731880"/>
            <a:ext cx="8813880" cy="581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Determine who is staying with Enron and who is going with AEP: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Expedite AEP interview process according to an agreed protocol and schedule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Gives AEP sufficient time to fill in employee gaps prior to Closing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Enron with certainty as to who is stay with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Protect access to non-HPL information during the transition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Co-locate all HPL employees on 35th floor to control access to non-HPL information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 require current non-HPL occupants on 35 to re-locate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Prevent access of HPL employees to trading floors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trading positions to ensure no additional exposure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 to resolve Cushion Gas issue with AEP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 to run simulation to ensure firm purchase/sale books remain flat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against marked term deals to offset unwind cost at Closing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 to run separate ENA book to ensure value of Texas Spec. trading remains with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106800" y="76320"/>
            <a:ext cx="4645080" cy="35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Immediate Needs &amp; 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177840" y="693720"/>
            <a:ext cx="8813880" cy="581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guidance to Enron employees to comply with the Transaction Agreements:  Legal drafting employee memos on the following: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can be said to employees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Conduct of business prior to Closing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Collection and transfer of HPL information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50000"/>
              </a:lnSpc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Obtain resources to support understaffed areas with increased transition workload (HR, business ops, accounting)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 will have to manage development of severence packages, interview processes, and employee concerns in addition to ongoing ENA activities.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Accounting will have to create a clean balance sheet for HPL that will require significant transfer of ENA assets out of HPL.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Ops will have to support the separation and set up of a separate HPL IT systems, and a duplication of HPL procedures.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Expedite A/S line repair and IT System set-up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must track and manage the completion of these activities to ensure they do not delay Closing.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106800" y="76320"/>
            <a:ext cx="4645080" cy="35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Immediate Needs &amp; 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030480" y="0"/>
            <a:ext cx="4508640" cy="372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Follow up Activities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7960" y="809280"/>
            <a:ext cx="8236080" cy="5367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Fully develop “To Do” list for each transition area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100000"/>
              </a:lnSpc>
              <a:spcAft>
                <a:spcPts val="55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critical path to reach Close while maximizing transaction value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100000"/>
              </a:lnSpc>
              <a:spcAft>
                <a:spcPts val="55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100000"/>
              </a:lnSpc>
              <a:spcAft>
                <a:spcPts val="55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Prioritize resources based on critical path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100000"/>
              </a:lnSpc>
              <a:spcAft>
                <a:spcPts val="55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lnSpc>
                <a:spcPct val="100000"/>
              </a:lnSpc>
              <a:spcAft>
                <a:spcPts val="55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 and track ongoing status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1999-11-17T21:08:25Z</dcterms:created>
  <dc:creator>Marilyn Connell</dc:creator>
  <dc:description/>
  <dc:language>en-US</dc:language>
  <cp:lastModifiedBy>bredmon</cp:lastModifiedBy>
  <cp:lastPrinted>2001-01-17T03:54:47Z</cp:lastPrinted>
  <dcterms:modified xsi:type="dcterms:W3CDTF">2001-01-17T03:55:54Z</dcterms:modified>
  <cp:revision>241</cp:revision>
  <dc:subject/>
  <dc:title>No Slide Title</dc:title>
</cp:coreProperties>
</file>