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322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963600" y="0"/>
            <a:ext cx="30322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1840" cy="3479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Click to move the slide</a:t>
            </a:r>
            <a:endParaRPr b="1" i="1" lang="en-US" sz="44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818560"/>
            <a:ext cx="30322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963600" y="8818560"/>
            <a:ext cx="30322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fld id="{1F28EF65-2848-4870-94C0-BF613C9DD66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 txBox="1"/>
          <p:nvPr/>
        </p:nvSpPr>
        <p:spPr>
          <a:xfrm>
            <a:off x="3963600" y="8818560"/>
            <a:ext cx="30322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p>
            <a:pPr algn="r"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fld id="{20FFF275-1537-42D7-8DAF-2212C7D8D52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 txBox="1"/>
          <p:nvPr/>
        </p:nvSpPr>
        <p:spPr>
          <a:xfrm>
            <a:off x="-360" y="8818560"/>
            <a:ext cx="30322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p>
            <a:pPr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 txBox="1"/>
          <p:nvPr/>
        </p:nvSpPr>
        <p:spPr>
          <a:xfrm>
            <a:off x="-360" y="0"/>
            <a:ext cx="30322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 txBox="1"/>
          <p:nvPr/>
        </p:nvSpPr>
        <p:spPr>
          <a:xfrm>
            <a:off x="3963600" y="0"/>
            <a:ext cx="30322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algn="r"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0040" cy="3479760"/>
          </a:xfrm>
          <a:prstGeom prst="rect">
            <a:avLst/>
          </a:prstGeom>
          <a:ln w="0">
            <a:noFill/>
          </a:ln>
        </p:spPr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1185840" y="696960"/>
            <a:ext cx="4638600" cy="3479760"/>
          </a:xfrm>
          <a:prstGeom prst="rect">
            <a:avLst/>
          </a:prstGeom>
          <a:ln w="0">
            <a:noFill/>
          </a:ln>
        </p:spPr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933480" y="4410000"/>
            <a:ext cx="5129280" cy="417528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44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5562360" y="627696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i="1" lang="en-US" sz="2000" strike="noStrike" u="none">
                <a:solidFill>
                  <a:srgbClr val="ff0b11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b11"/>
                </a:solidFill>
                <a:effectLst/>
                <a:uFillTx/>
                <a:latin typeface="Times New Roman"/>
              </a:rPr>
              <a:t>apx.com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880" y="6461640"/>
            <a:ext cx="2819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© Automated Power Exchange Inc, - 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44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2"/>
          </p:nvPr>
        </p:nvSpPr>
        <p:spPr>
          <a:xfrm>
            <a:off x="5562360" y="627696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i="1" lang="en-US" sz="2000" strike="noStrike" u="none">
                <a:solidFill>
                  <a:srgbClr val="ff0b11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b11"/>
                </a:solidFill>
                <a:effectLst/>
                <a:uFillTx/>
                <a:latin typeface="Times New Roman"/>
              </a:rPr>
              <a:t>apx.com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880" y="6461640"/>
            <a:ext cx="2819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© Automated Power Exchange Inc, - 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44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3"/>
          </p:nvPr>
        </p:nvSpPr>
        <p:spPr>
          <a:xfrm>
            <a:off x="5562360" y="627696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i="1" lang="en-US" sz="2000" strike="noStrike" u="none">
                <a:solidFill>
                  <a:srgbClr val="ff0b11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b11"/>
                </a:solidFill>
                <a:effectLst/>
                <a:uFillTx/>
                <a:latin typeface="Times New Roman"/>
              </a:rPr>
              <a:t>apx.com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880" y="6461640"/>
            <a:ext cx="2819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© Automated Power Exchange Inc, - 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apxlogotransparent" descr=""/>
          <p:cNvPicPr/>
          <p:nvPr/>
        </p:nvPicPr>
        <p:blipFill>
          <a:blip r:embed="rId1"/>
          <a:stretch/>
        </p:blipFill>
        <p:spPr>
          <a:xfrm>
            <a:off x="228600" y="2362320"/>
            <a:ext cx="8915400" cy="1689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990720" y="4038480"/>
            <a:ext cx="7391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0b11"/>
                </a:solidFill>
                <a:effectLst/>
                <a:uFillTx/>
                <a:latin typeface="Arial Narrow"/>
                <a:ea typeface="宋体"/>
              </a:rPr>
              <a:t>A</a:t>
            </a:r>
            <a:r>
              <a:rPr b="0" i="1" lang="en-US" sz="4000" strike="noStrike" u="none">
                <a:solidFill>
                  <a:srgbClr val="ff0b11"/>
                </a:solidFill>
                <a:effectLst/>
                <a:uFillTx/>
                <a:latin typeface="Arial Narrow"/>
                <a:ea typeface="宋体"/>
              </a:rPr>
              <a:t>utomated</a:t>
            </a:r>
            <a:r>
              <a:rPr b="1" i="1" lang="en-US" sz="4000" strike="noStrike" u="none">
                <a:solidFill>
                  <a:srgbClr val="ff0b11"/>
                </a:solidFill>
                <a:effectLst/>
                <a:uFillTx/>
                <a:latin typeface="Arial Narrow"/>
                <a:ea typeface="宋体"/>
              </a:rPr>
              <a:t> P</a:t>
            </a:r>
            <a:r>
              <a:rPr b="0" i="1" lang="en-US" sz="4000" strike="noStrike" u="none">
                <a:solidFill>
                  <a:srgbClr val="ff0b11"/>
                </a:solidFill>
                <a:effectLst/>
                <a:uFillTx/>
                <a:latin typeface="Arial Narrow"/>
                <a:ea typeface="宋体"/>
              </a:rPr>
              <a:t>ower</a:t>
            </a:r>
            <a:r>
              <a:rPr b="1" i="1" lang="en-US" sz="4000" strike="noStrike" u="none">
                <a:solidFill>
                  <a:srgbClr val="ff0b11"/>
                </a:solidFill>
                <a:effectLst/>
                <a:uFillTx/>
                <a:latin typeface="Arial Narrow"/>
                <a:ea typeface="宋体"/>
              </a:rPr>
              <a:t> E</a:t>
            </a:r>
            <a:r>
              <a:rPr b="0" i="1" lang="en-US" sz="4000" strike="noStrike" u="none">
                <a:solidFill>
                  <a:srgbClr val="ff0b11"/>
                </a:solidFill>
                <a:effectLst/>
                <a:uFillTx/>
                <a:latin typeface="Arial Narrow"/>
                <a:ea typeface="宋体"/>
              </a:rPr>
              <a:t>xchange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066680" y="-457200"/>
            <a:ext cx="1843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4920" y="609480"/>
            <a:ext cx="883908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宋体"/>
              </a:rPr>
              <a:t>e-Products for Scheduling and Trading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June 1st  - Exchange Opens</a:t>
            </a:r>
            <a:endParaRPr b="1" i="1" lang="en-US" sz="44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Energy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Definition, intervals and trading periods to be determined in this meeting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Non-Spinning Reserve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Responsive Reserve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is ERCOT-wide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Goals of Today’s Meeting</a:t>
            </a:r>
            <a:endParaRPr b="1" i="1" lang="en-US" sz="44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Goal: Define Firm Energy Product for APX Exchange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Secondary Goals: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trading intervals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trading periods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Why Define Firm Energy?</a:t>
            </a:r>
            <a:endParaRPr b="1" i="1" lang="en-US" sz="44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attract liquidity by creating consensus among ERCOT market participants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establish a firm product that satisfies existing UBU contracts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Entire market benefits from clarity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 algn="ctr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8487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Defining Firm Energy</a:t>
            </a:r>
            <a:endParaRPr b="1" i="1" lang="en-US" sz="40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80880" y="1676520"/>
            <a:ext cx="8229600" cy="35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the basic definition?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characteristics must it have?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 algn="ctr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pays the two hours of BES in event of non-delivery?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Intervals and Trading Periods</a:t>
            </a:r>
            <a:endParaRPr b="1" i="1" lang="en-US" sz="44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interval(s) should be offered?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Hour Blocks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 Strips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 to one or two intervals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4197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the trading period?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days out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week out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closes 15 minutes prior to beginning of Operating Period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ddddd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1904760"/>
            <a:ext cx="7772400" cy="190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400" strike="noStrike" u="none">
                <a:solidFill>
                  <a:srgbClr val="868686"/>
                </a:solidFill>
                <a:effectLst/>
                <a:uFillTx/>
                <a:latin typeface="Times New Roman"/>
              </a:rPr>
              <a:t>Discussion...</a:t>
            </a:r>
            <a:endParaRPr b="1" i="1" lang="en-US" sz="5400" strike="noStrike" u="none">
              <a:solidFill>
                <a:srgbClr val="868686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1998-02-08T22:32:50Z</dcterms:created>
  <dc:creator>Edward G. Cazalet</dc:creator>
  <dc:description/>
  <dc:language>en-US</dc:language>
  <cp:lastModifiedBy>wbrown</cp:lastModifiedBy>
  <cp:lastPrinted>1998-11-23T19:23:16Z</cp:lastPrinted>
  <dcterms:modified xsi:type="dcterms:W3CDTF">2001-05-08T12:59:06Z</dcterms:modified>
  <cp:revision>399</cp:revision>
  <dc:subject/>
  <dc:title>Presentation of APX  on ISO and PX Contingency Planning </dc:title>
</cp:coreProperties>
</file>