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6C98E8-85FB-4300-A874-05F35B4A228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B184B5D-ACB3-47A4-AF8F-C7CA55F4583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"/>
          <p:cNvCxnSpPr/>
          <p:nvPr/>
        </p:nvCxnSpPr>
        <p:spPr>
          <a:xfrm flipV="1">
            <a:off x="533160" y="2361960"/>
            <a:ext cx="1080" cy="2743920"/>
          </a:xfrm>
          <a:prstGeom prst="straightConnector1">
            <a:avLst/>
          </a:prstGeom>
          <a:ln w="9360">
            <a:solidFill>
              <a:srgbClr val="0000ff"/>
            </a:solidFill>
            <a:miter/>
          </a:ln>
        </p:spPr>
      </p:cxnSp>
      <p:sp>
        <p:nvSpPr>
          <p:cNvPr id="6" name=""/>
          <p:cNvSpPr/>
          <p:nvPr/>
        </p:nvSpPr>
        <p:spPr>
          <a:xfrm>
            <a:off x="838080" y="3048120"/>
            <a:ext cx="53352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752480" y="3048120"/>
            <a:ext cx="53352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153280" y="3048120"/>
            <a:ext cx="53352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666880" y="3048120"/>
            <a:ext cx="53352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581280" y="3048120"/>
            <a:ext cx="53352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324480" y="3048120"/>
            <a:ext cx="53352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495680" y="3048120"/>
            <a:ext cx="53352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819520" y="2666880"/>
            <a:ext cx="0" cy="2743200"/>
          </a:xfrm>
          <a:prstGeom prst="line">
            <a:avLst/>
          </a:prstGeom>
          <a:ln w="25560">
            <a:solidFill>
              <a:srgbClr val="00ff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934320" y="2743200"/>
            <a:ext cx="0" cy="2666880"/>
          </a:xfrm>
          <a:prstGeom prst="line">
            <a:avLst/>
          </a:prstGeom>
          <a:ln w="25560">
            <a:solidFill>
              <a:srgbClr val="00ff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19520" y="4495680"/>
            <a:ext cx="13716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105520" y="4495680"/>
            <a:ext cx="53316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823480" y="609480"/>
            <a:ext cx="4160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SAME DAY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819520" y="4038480"/>
            <a:ext cx="13716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638680" y="4495680"/>
            <a:ext cx="129564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106960" y="4572000"/>
            <a:ext cx="563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Run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105520" y="4038480"/>
            <a:ext cx="18288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177880" y="4114800"/>
            <a:ext cx="1680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Checks printed and mailed same 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637960" y="4572000"/>
            <a:ext cx="1357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Sent  to Citibank for funding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741760" y="4572000"/>
            <a:ext cx="1499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Submit signed CHECK requests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818080" y="4114800"/>
            <a:ext cx="1414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Submit signed WIRE requests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05320" y="3809880"/>
            <a:ext cx="685800" cy="22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429000" y="380988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r>
              <a:rPr b="0" lang="en-US" sz="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rst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SAP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Run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86000" y="1676520"/>
            <a:ext cx="1828800" cy="53316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364120" y="1828800"/>
            <a:ext cx="169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to SAP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277160" y="1600200"/>
            <a:ext cx="33055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Extract of GCP data (15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update in SAP (25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Xref to Interface Server (10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Xref to GCP / Exception Report (5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in GCP *Ready for load to Settlements (5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9048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60488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2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51928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43368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34808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10056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0568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105520" y="3809880"/>
            <a:ext cx="533160" cy="22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105520" y="3809880"/>
            <a:ext cx="595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r>
              <a:rPr b="0" lang="en-US" sz="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nd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SAP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Run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819520" y="3809880"/>
            <a:ext cx="457200" cy="22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3809880"/>
            <a:ext cx="511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Request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985120" y="1219320"/>
            <a:ext cx="3716280" cy="307440"/>
          </a:xfrm>
          <a:prstGeom prst="rect">
            <a:avLst/>
          </a:prstGeom>
          <a:noFill/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Duration of each of Master Data Steps during run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3" name=""/>
          <p:cNvCxnSpPr>
            <a:stCxn id="6" idx="3"/>
            <a:endCxn id="28" idx="1"/>
          </p:cNvCxnSpPr>
          <p:nvPr/>
        </p:nvCxnSpPr>
        <p:spPr>
          <a:xfrm flipV="1">
            <a:off x="1371600" y="1942920"/>
            <a:ext cx="914760" cy="213408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44" name=""/>
          <p:cNvCxnSpPr/>
          <p:nvPr/>
        </p:nvCxnSpPr>
        <p:spPr>
          <a:xfrm>
            <a:off x="304920" y="5105160"/>
            <a:ext cx="8687520" cy="1080"/>
          </a:xfrm>
          <a:prstGeom prst="straightConnector1">
            <a:avLst/>
          </a:prstGeom>
          <a:ln w="9360">
            <a:solidFill>
              <a:srgbClr val="0000ff"/>
            </a:solidFill>
            <a:miter/>
          </a:ln>
        </p:spPr>
      </p:cxnSp>
      <p:sp>
        <p:nvSpPr>
          <p:cNvPr id="45" name=""/>
          <p:cNvSpPr/>
          <p:nvPr/>
        </p:nvSpPr>
        <p:spPr>
          <a:xfrm flipV="1">
            <a:off x="5335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9907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14479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1905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23623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28195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32767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37339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4191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46483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51055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55627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60199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6477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69343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16200000">
            <a:off x="16128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rot="16200000">
            <a:off x="153288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6:00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rot="16200000">
            <a:off x="290448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9:00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rot="16200000">
            <a:off x="560952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16200000">
            <a:off x="698112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6:00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73915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78487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83059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8763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rot="16200000">
            <a:off x="835272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9:00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12193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16765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21337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25909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048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35053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39625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44197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48769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5334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57913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V="1">
            <a:off x="62485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flipV="1">
            <a:off x="67057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V="1">
            <a:off x="71629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V="1">
            <a:off x="7620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V="1">
            <a:off x="80773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V="1">
            <a:off x="85345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76212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6200000">
            <a:off x="61848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4:00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6200000">
            <a:off x="199008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7:00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6200000">
            <a:off x="3304440" y="5457960"/>
            <a:ext cx="800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10:00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rot="16200000">
            <a:off x="606672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4:00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16200000">
            <a:off x="743832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7:00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6200000">
            <a:off x="789552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8:00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6200000">
            <a:off x="107568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16200000">
            <a:off x="244728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8:00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rot="16200000">
            <a:off x="3761640" y="5457960"/>
            <a:ext cx="800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11:00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16200000">
            <a:off x="4695840" y="5438160"/>
            <a:ext cx="760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16200000">
            <a:off x="5153040" y="5438160"/>
            <a:ext cx="760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rot="16200000">
            <a:off x="652392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flipV="1">
            <a:off x="11430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16002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20574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25146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29718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34290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8862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V="1">
            <a:off x="43434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48006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52578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57150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61722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V="1">
            <a:off x="66294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70866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75438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flipV="1">
            <a:off x="80010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V="1">
            <a:off x="84582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V="1">
            <a:off x="13716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flipV="1">
            <a:off x="18288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flipV="1">
            <a:off x="22860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flipV="1">
            <a:off x="27432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flipV="1">
            <a:off x="32004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36576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flipV="1">
            <a:off x="41148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45720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50292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V="1">
            <a:off x="54864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V="1">
            <a:off x="59436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flipV="1">
            <a:off x="64008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flipV="1">
            <a:off x="68580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73152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V="1">
            <a:off x="77724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V="1">
            <a:off x="82296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V="1">
            <a:off x="86868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9144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V="1">
            <a:off x="1066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1523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V="1">
            <a:off x="1981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V="1">
            <a:off x="2438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V="1">
            <a:off x="2895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 flipV="1">
            <a:off x="3352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V="1">
            <a:off x="3809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flipV="1">
            <a:off x="4267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V="1">
            <a:off x="4724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V="1">
            <a:off x="5181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V="1">
            <a:off x="5638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V="1">
            <a:off x="6095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V="1">
            <a:off x="6553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V="1">
            <a:off x="7010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 flipV="1">
            <a:off x="7467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 flipV="1">
            <a:off x="7924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V="1">
            <a:off x="8381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V="1">
            <a:off x="1295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V="1">
            <a:off x="1752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 flipV="1">
            <a:off x="2209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2666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V="1">
            <a:off x="3124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3581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V="1">
            <a:off x="4038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V="1">
            <a:off x="4495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flipV="1">
            <a:off x="4952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V="1">
            <a:off x="5410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flipV="1">
            <a:off x="5867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V="1">
            <a:off x="6324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V="1">
            <a:off x="6781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7238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V="1">
            <a:off x="7696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V="1">
            <a:off x="8153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V="1">
            <a:off x="8610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V="1">
            <a:off x="838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V="1">
            <a:off x="6858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 flipV="1">
            <a:off x="609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 flipV="1">
            <a:off x="891540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 flipV="1">
            <a:off x="8839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 rot="16200000">
            <a:off x="4199760" y="5477040"/>
            <a:ext cx="83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12:00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3657600" y="6095880"/>
            <a:ext cx="1828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191120" y="3962520"/>
            <a:ext cx="923760" cy="231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Data Processing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191120" y="4572000"/>
            <a:ext cx="923760" cy="231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Data Processing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 flipV="1">
            <a:off x="4191120" y="2819520"/>
            <a:ext cx="0" cy="2286000"/>
          </a:xfrm>
          <a:prstGeom prst="line">
            <a:avLst/>
          </a:prstGeom>
          <a:ln w="25560">
            <a:solidFill>
              <a:srgbClr val="0000ff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585240" y="2590920"/>
            <a:ext cx="1147680" cy="21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11:00 a.m. Cutoff 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0" name=""/>
          <p:cNvCxnSpPr/>
          <p:nvPr/>
        </p:nvCxnSpPr>
        <p:spPr>
          <a:xfrm>
            <a:off x="228600" y="5105160"/>
            <a:ext cx="8687520" cy="1080"/>
          </a:xfrm>
          <a:prstGeom prst="straightConnector1">
            <a:avLst/>
          </a:prstGeom>
          <a:ln w="9360">
            <a:solidFill>
              <a:srgbClr val="0000ff"/>
            </a:solidFill>
            <a:miter/>
          </a:ln>
        </p:spPr>
      </p:cxnSp>
      <p:cxnSp>
        <p:nvCxnSpPr>
          <p:cNvPr id="181" name=""/>
          <p:cNvCxnSpPr/>
          <p:nvPr/>
        </p:nvCxnSpPr>
        <p:spPr>
          <a:xfrm flipV="1">
            <a:off x="456840" y="2361960"/>
            <a:ext cx="1080" cy="2743920"/>
          </a:xfrm>
          <a:prstGeom prst="straightConnector1">
            <a:avLst/>
          </a:prstGeom>
          <a:ln w="9360">
            <a:solidFill>
              <a:srgbClr val="0000ff"/>
            </a:solidFill>
            <a:miter/>
          </a:ln>
        </p:spPr>
      </p:cxnSp>
      <p:sp>
        <p:nvSpPr>
          <p:cNvPr id="182" name=""/>
          <p:cNvSpPr/>
          <p:nvPr/>
        </p:nvSpPr>
        <p:spPr>
          <a:xfrm flipV="1">
            <a:off x="4572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9144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V="1">
            <a:off x="13716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V="1">
            <a:off x="18288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V="1">
            <a:off x="22860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 flipV="1">
            <a:off x="27432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V="1">
            <a:off x="32004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flipV="1">
            <a:off x="36576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V="1">
            <a:off x="41148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flipV="1">
            <a:off x="45720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flipV="1">
            <a:off x="50292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V="1">
            <a:off x="54864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59436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flipV="1">
            <a:off x="64008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 flipV="1">
            <a:off x="68580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rot="16200000">
            <a:off x="8532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rot="16200000">
            <a:off x="145692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6:00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rot="16200000">
            <a:off x="282852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9:00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 rot="16200000">
            <a:off x="553356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rot="16200000">
            <a:off x="690516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6:00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flipV="1">
            <a:off x="73152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flipV="1">
            <a:off x="77724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 flipV="1">
            <a:off x="82296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86868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rot="16200000">
            <a:off x="827676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9:00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flipV="1">
            <a:off x="11430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 flipV="1">
            <a:off x="16002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 flipV="1">
            <a:off x="20574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 flipV="1">
            <a:off x="25146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V="1">
            <a:off x="29718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34290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 flipV="1">
            <a:off x="38862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flipV="1">
            <a:off x="43434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 flipV="1">
            <a:off x="48006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flipV="1">
            <a:off x="52578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 flipV="1">
            <a:off x="57150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V="1">
            <a:off x="61722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V="1">
            <a:off x="66294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V="1">
            <a:off x="70866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V="1">
            <a:off x="75438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 flipV="1">
            <a:off x="80010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 flipV="1">
            <a:off x="84582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flipV="1">
            <a:off x="685800" y="51055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 rot="16200000">
            <a:off x="54252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4:00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rot="16200000">
            <a:off x="191412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7:00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 rot="16200000">
            <a:off x="3228480" y="5457960"/>
            <a:ext cx="800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10:00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 rot="16200000">
            <a:off x="599076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4:00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 rot="16200000">
            <a:off x="736236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7:00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 rot="16200000">
            <a:off x="781956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8:00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rot="16200000">
            <a:off x="99972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 rot="16200000">
            <a:off x="2371320" y="547704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8:00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 rot="16200000">
            <a:off x="3685680" y="5457960"/>
            <a:ext cx="800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11:00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 rot="16200000">
            <a:off x="4619880" y="5438160"/>
            <a:ext cx="760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 rot="16200000">
            <a:off x="5077080" y="5438160"/>
            <a:ext cx="760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 rot="16200000">
            <a:off x="6447960" y="54388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 flipV="1">
            <a:off x="1066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flipV="1">
            <a:off x="1523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 flipV="1">
            <a:off x="1981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 flipV="1">
            <a:off x="2438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 flipV="1">
            <a:off x="2895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 flipV="1">
            <a:off x="3352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 flipV="1">
            <a:off x="3809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 flipV="1">
            <a:off x="4267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 flipV="1">
            <a:off x="4724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 flipV="1">
            <a:off x="5181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flipV="1">
            <a:off x="5638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flipV="1">
            <a:off x="6095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 flipV="1">
            <a:off x="6553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 flipV="1">
            <a:off x="7010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 flipV="1">
            <a:off x="7467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 flipV="1">
            <a:off x="7924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 flipV="1">
            <a:off x="8381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 flipV="1">
            <a:off x="1295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 flipV="1">
            <a:off x="1752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 flipV="1">
            <a:off x="2209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 flipV="1">
            <a:off x="2666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 flipV="1">
            <a:off x="3124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 flipV="1">
            <a:off x="3581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V="1">
            <a:off x="4038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flipV="1">
            <a:off x="4495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 flipV="1">
            <a:off x="4952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V="1">
            <a:off x="5410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 flipV="1">
            <a:off x="5867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 flipV="1">
            <a:off x="6324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V="1">
            <a:off x="67816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V="1">
            <a:off x="72388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 flipV="1">
            <a:off x="7696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 flipV="1">
            <a:off x="81532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V="1">
            <a:off x="8610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 flipV="1">
            <a:off x="838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 flipV="1">
            <a:off x="9907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 flipV="1">
            <a:off x="14479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 flipV="1">
            <a:off x="19051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flipV="1">
            <a:off x="23623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 flipV="1">
            <a:off x="28195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 flipV="1">
            <a:off x="32767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flipV="1">
            <a:off x="37339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 flipV="1">
            <a:off x="41911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 flipV="1">
            <a:off x="46483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 flipV="1">
            <a:off x="51055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55627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 flipV="1">
            <a:off x="60199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 flipV="1">
            <a:off x="64771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 flipV="1">
            <a:off x="69343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73915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 flipV="1">
            <a:off x="78487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83059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 flipV="1">
            <a:off x="12193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 flipV="1">
            <a:off x="16765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flipV="1">
            <a:off x="21337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 flipV="1">
            <a:off x="25909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 flipV="1">
            <a:off x="30481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 flipV="1">
            <a:off x="35053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 flipV="1">
            <a:off x="39625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 flipV="1">
            <a:off x="44197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48769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 flipV="1">
            <a:off x="53341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 flipV="1">
            <a:off x="57913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 flipV="1">
            <a:off x="62485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 flipV="1">
            <a:off x="67057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 flipV="1">
            <a:off x="71629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 flipV="1">
            <a:off x="76201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V="1">
            <a:off x="80773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 flipV="1">
            <a:off x="85345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 flipV="1">
            <a:off x="7621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 flipV="1">
            <a:off x="6094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 flipV="1">
            <a:off x="5335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 flipV="1">
            <a:off x="883908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 flipV="1">
            <a:off x="8763120" y="510516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762120" y="304812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1676520" y="304812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077320" y="304812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2590920" y="304812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505320" y="304812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4419720" y="304812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743200" y="2666880"/>
            <a:ext cx="0" cy="2743200"/>
          </a:xfrm>
          <a:prstGeom prst="line">
            <a:avLst/>
          </a:prstGeom>
          <a:ln w="25560">
            <a:solidFill>
              <a:srgbClr val="00ff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6858000" y="2743200"/>
            <a:ext cx="0" cy="2666880"/>
          </a:xfrm>
          <a:prstGeom prst="line">
            <a:avLst/>
          </a:prstGeom>
          <a:ln w="25560">
            <a:solidFill>
              <a:srgbClr val="00ff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743200" y="3809880"/>
            <a:ext cx="27432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743200" y="4495680"/>
            <a:ext cx="27432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315200" y="449568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2899080" y="609480"/>
            <a:ext cx="4126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DAY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7086600" y="3809880"/>
            <a:ext cx="14479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316640" y="4495680"/>
            <a:ext cx="563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Run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086600" y="3809880"/>
            <a:ext cx="14479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Sent  to Citibank for next day funding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2737800" y="4495680"/>
            <a:ext cx="2798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Submit signed CHECK requests with proper codes by 2:00 p.m.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737440" y="3809880"/>
            <a:ext cx="2713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Submit signed WIRE requests with proper codes by 2:00 p.m.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 rot="16200000">
            <a:off x="4123800" y="5477040"/>
            <a:ext cx="838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12:00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848720" y="4495680"/>
            <a:ext cx="106668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7837920" y="4495680"/>
            <a:ext cx="9946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Checks printed and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mailed next 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6248520" y="304812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553080" y="3809880"/>
            <a:ext cx="5335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6554520" y="3809880"/>
            <a:ext cx="563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Run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5486400" y="4572000"/>
            <a:ext cx="1828800" cy="152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5486400" y="3886200"/>
            <a:ext cx="1066680" cy="152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1416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52856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2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244296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335736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427176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602460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7929360" y="289548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2286000" y="1676520"/>
            <a:ext cx="1828800" cy="53316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2364120" y="1828800"/>
            <a:ext cx="169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to SAP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4277160" y="1600200"/>
            <a:ext cx="33055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Extract of GCP data (15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update in SAP (25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Xref to Interface Server (10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Xref to GCP / Exception Report (5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in GCP *Ready for load to Settlements (5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2985120" y="1219320"/>
            <a:ext cx="3716280" cy="307440"/>
          </a:xfrm>
          <a:prstGeom prst="rect">
            <a:avLst/>
          </a:prstGeom>
          <a:noFill/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Duration of each of Master Data Steps during run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47" name=""/>
          <p:cNvCxnSpPr>
            <a:stCxn id="311" idx="3"/>
            <a:endCxn id="343" idx="1"/>
          </p:cNvCxnSpPr>
          <p:nvPr/>
        </p:nvCxnSpPr>
        <p:spPr>
          <a:xfrm flipV="1">
            <a:off x="1295280" y="1942920"/>
            <a:ext cx="991440" cy="2134080"/>
          </a:xfrm>
          <a:prstGeom prst="bentConnector3">
            <a:avLst>
              <a:gd name="adj1" fmla="val 4998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48" name=""/>
          <p:cNvSpPr/>
          <p:nvPr/>
        </p:nvSpPr>
        <p:spPr>
          <a:xfrm>
            <a:off x="3657600" y="6095880"/>
            <a:ext cx="1828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 flipV="1">
            <a:off x="5486400" y="2819520"/>
            <a:ext cx="0" cy="2286000"/>
          </a:xfrm>
          <a:prstGeom prst="line">
            <a:avLst/>
          </a:prstGeom>
          <a:ln w="25560">
            <a:solidFill>
              <a:srgbClr val="0000ff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4881240" y="2590920"/>
            <a:ext cx="1102320" cy="21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2:00 p.m. Cutoff 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"/>
          <p:cNvSpPr/>
          <p:nvPr/>
        </p:nvSpPr>
        <p:spPr>
          <a:xfrm>
            <a:off x="2823120" y="609480"/>
            <a:ext cx="4007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DAY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52" name=""/>
          <p:cNvCxnSpPr/>
          <p:nvPr/>
        </p:nvCxnSpPr>
        <p:spPr>
          <a:xfrm>
            <a:off x="228600" y="5181120"/>
            <a:ext cx="8687520" cy="1080"/>
          </a:xfrm>
          <a:prstGeom prst="straightConnector1">
            <a:avLst/>
          </a:prstGeom>
          <a:ln w="9360">
            <a:solidFill>
              <a:srgbClr val="0000ff"/>
            </a:solidFill>
            <a:miter/>
          </a:ln>
        </p:spPr>
      </p:cxnSp>
      <p:cxnSp>
        <p:nvCxnSpPr>
          <p:cNvPr id="353" name=""/>
          <p:cNvCxnSpPr/>
          <p:nvPr/>
        </p:nvCxnSpPr>
        <p:spPr>
          <a:xfrm flipV="1">
            <a:off x="456840" y="2437920"/>
            <a:ext cx="1080" cy="2743920"/>
          </a:xfrm>
          <a:prstGeom prst="straightConnector1">
            <a:avLst/>
          </a:prstGeom>
          <a:ln w="9360">
            <a:solidFill>
              <a:srgbClr val="0000ff"/>
            </a:solidFill>
            <a:miter/>
          </a:ln>
        </p:spPr>
      </p:cxnSp>
      <p:sp>
        <p:nvSpPr>
          <p:cNvPr id="354" name=""/>
          <p:cNvSpPr/>
          <p:nvPr/>
        </p:nvSpPr>
        <p:spPr>
          <a:xfrm flipV="1">
            <a:off x="457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 flipV="1">
            <a:off x="914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V="1">
            <a:off x="1371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 flipV="1">
            <a:off x="1828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 flipV="1">
            <a:off x="2286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 flipV="1">
            <a:off x="2743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 flipV="1">
            <a:off x="3200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 flipV="1">
            <a:off x="3657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 flipV="1">
            <a:off x="4114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 flipV="1">
            <a:off x="4572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 flipV="1">
            <a:off x="5029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 flipV="1">
            <a:off x="5486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 flipV="1">
            <a:off x="5943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 flipV="1">
            <a:off x="6400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 flipV="1">
            <a:off x="6858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 rot="16200000">
            <a:off x="853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 rot="16200000">
            <a:off x="14569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6:00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 rot="16200000">
            <a:off x="28285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9:00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 rot="16200000">
            <a:off x="55335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 rot="16200000">
            <a:off x="69051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6:00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 flipV="1">
            <a:off x="7315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 flipV="1">
            <a:off x="7772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 flipV="1">
            <a:off x="8229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 flipV="1">
            <a:off x="8686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 rot="16200000">
            <a:off x="82767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9:00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 flipV="1">
            <a:off x="1143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 flipV="1">
            <a:off x="1600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 flipV="1">
            <a:off x="2057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 flipV="1">
            <a:off x="2514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 flipV="1">
            <a:off x="2971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 flipV="1">
            <a:off x="3429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 flipV="1">
            <a:off x="3886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 flipV="1">
            <a:off x="4343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 flipV="1">
            <a:off x="4800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 flipV="1">
            <a:off x="5257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 flipV="1">
            <a:off x="5715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 flipV="1">
            <a:off x="6172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 flipV="1">
            <a:off x="6629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 flipV="1">
            <a:off x="7086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 flipV="1">
            <a:off x="7543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 flipV="1">
            <a:off x="8001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 flipV="1">
            <a:off x="8458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 flipV="1">
            <a:off x="685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 rot="16200000">
            <a:off x="5425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4:00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 rot="16200000">
            <a:off x="19141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7:00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rot="16200000">
            <a:off x="3228480" y="5610600"/>
            <a:ext cx="799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10:00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 rot="16200000">
            <a:off x="59907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4:00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 rot="16200000">
            <a:off x="73623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7:00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 rot="16200000">
            <a:off x="78195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8:00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 rot="16200000">
            <a:off x="9997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 rot="16200000">
            <a:off x="23713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8:00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 rot="16200000">
            <a:off x="3685680" y="5610600"/>
            <a:ext cx="799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11:00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 rot="16200000">
            <a:off x="4619880" y="5590800"/>
            <a:ext cx="76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 rot="16200000">
            <a:off x="5077080" y="5590800"/>
            <a:ext cx="76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 rot="16200000">
            <a:off x="64479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 flipV="1">
            <a:off x="1066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 flipV="1">
            <a:off x="1523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 flipV="1">
            <a:off x="1981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 flipV="1">
            <a:off x="2438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 flipV="1">
            <a:off x="2895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 flipV="1">
            <a:off x="3352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 flipV="1">
            <a:off x="3809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 flipV="1">
            <a:off x="4267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V="1">
            <a:off x="4724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 flipV="1">
            <a:off x="5181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 flipV="1">
            <a:off x="5638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 flipV="1">
            <a:off x="6095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 flipV="1">
            <a:off x="6553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 flipV="1">
            <a:off x="7010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 flipV="1">
            <a:off x="7467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 flipV="1">
            <a:off x="7924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 flipV="1">
            <a:off x="8381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 flipV="1">
            <a:off x="1295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 flipV="1">
            <a:off x="1752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 flipV="1">
            <a:off x="2209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 flipV="1">
            <a:off x="2666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 flipV="1">
            <a:off x="3124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 flipV="1">
            <a:off x="3581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 flipV="1">
            <a:off x="4038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 flipV="1">
            <a:off x="4495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 flipV="1">
            <a:off x="4952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 flipV="1">
            <a:off x="5410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 flipV="1">
            <a:off x="5867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 flipV="1">
            <a:off x="6324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 flipV="1">
            <a:off x="6781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 flipV="1">
            <a:off x="7238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 flipV="1">
            <a:off x="7696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 flipV="1">
            <a:off x="8153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 flipV="1">
            <a:off x="8610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 flipV="1">
            <a:off x="838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 flipV="1">
            <a:off x="990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 flipV="1">
            <a:off x="1447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 flipV="1">
            <a:off x="1905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 flipV="1">
            <a:off x="2362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 flipV="1">
            <a:off x="2819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 flipV="1">
            <a:off x="3276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 flipV="1">
            <a:off x="3733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 flipV="1">
            <a:off x="4191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 flipV="1">
            <a:off x="4648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 flipV="1">
            <a:off x="5105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 flipV="1">
            <a:off x="5562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 flipV="1">
            <a:off x="6019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 flipV="1">
            <a:off x="6477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 flipV="1">
            <a:off x="6934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 flipV="1">
            <a:off x="7391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 flipV="1">
            <a:off x="7848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 flipV="1">
            <a:off x="8305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 flipV="1">
            <a:off x="1219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 flipV="1">
            <a:off x="1676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 flipV="1">
            <a:off x="2133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 flipV="1">
            <a:off x="2590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 flipV="1">
            <a:off x="3048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 flipV="1">
            <a:off x="3505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 flipV="1">
            <a:off x="3962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 flipV="1">
            <a:off x="4419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V="1">
            <a:off x="4876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 flipV="1">
            <a:off x="5334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 flipV="1">
            <a:off x="5791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 flipV="1">
            <a:off x="6248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 flipV="1">
            <a:off x="6705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 flipV="1">
            <a:off x="7162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 flipV="1">
            <a:off x="7620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 flipV="1">
            <a:off x="8077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 flipV="1">
            <a:off x="8534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 flipV="1">
            <a:off x="762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 flipV="1">
            <a:off x="609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 flipV="1">
            <a:off x="533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 flipV="1">
            <a:off x="8839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 flipV="1">
            <a:off x="8763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7621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16765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80773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25909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35053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62485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44197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2743200" y="2743200"/>
            <a:ext cx="0" cy="2743200"/>
          </a:xfrm>
          <a:prstGeom prst="line">
            <a:avLst/>
          </a:prstGeom>
          <a:ln w="25560">
            <a:solidFill>
              <a:srgbClr val="00ff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6858000" y="2819520"/>
            <a:ext cx="0" cy="2666880"/>
          </a:xfrm>
          <a:prstGeom prst="line">
            <a:avLst/>
          </a:prstGeom>
          <a:ln w="25560">
            <a:solidFill>
              <a:srgbClr val="00ff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5486400" y="4343400"/>
            <a:ext cx="1828800" cy="152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2743200" y="4267080"/>
            <a:ext cx="27432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315200" y="4267080"/>
            <a:ext cx="4572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240320" y="4267080"/>
            <a:ext cx="563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Run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2737080" y="4267080"/>
            <a:ext cx="2690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Submit signed check requests with proper codes by 2:00 p.m.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 rot="16200000">
            <a:off x="4123800" y="562968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12:00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8001000" y="4267080"/>
            <a:ext cx="9907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7924680" y="4267080"/>
            <a:ext cx="109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Checks printed next day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mailed or sent to Houston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141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5285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2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24429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33573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42717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602460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79293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2286000" y="1676520"/>
            <a:ext cx="1828800" cy="53316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2364120" y="1828800"/>
            <a:ext cx="169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to SAP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4277160" y="1600200"/>
            <a:ext cx="33055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Extract of GCP data (15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update in SAP (25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Xref to Interface Server (10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Xref to GCP / Exception Report (5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in GCP *Ready for load to Settlements (5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2985120" y="1219320"/>
            <a:ext cx="3716280" cy="307440"/>
          </a:xfrm>
          <a:prstGeom prst="rect">
            <a:avLst/>
          </a:prstGeom>
          <a:noFill/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Duration of each of Master Data Steps during run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11" name=""/>
          <p:cNvCxnSpPr>
            <a:stCxn id="483" idx="3"/>
            <a:endCxn id="507" idx="1"/>
          </p:cNvCxnSpPr>
          <p:nvPr/>
        </p:nvCxnSpPr>
        <p:spPr>
          <a:xfrm flipV="1">
            <a:off x="1295280" y="1942920"/>
            <a:ext cx="991440" cy="2210400"/>
          </a:xfrm>
          <a:prstGeom prst="bentConnector3">
            <a:avLst>
              <a:gd name="adj1" fmla="val 19033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512" name=""/>
          <p:cNvCxnSpPr>
            <a:stCxn id="494" idx="3"/>
            <a:endCxn id="498" idx="1"/>
          </p:cNvCxnSpPr>
          <p:nvPr/>
        </p:nvCxnSpPr>
        <p:spPr>
          <a:xfrm>
            <a:off x="7772040" y="4419360"/>
            <a:ext cx="229320" cy="1080"/>
          </a:xfrm>
          <a:prstGeom prst="curved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513" name=""/>
          <p:cNvSpPr/>
          <p:nvPr/>
        </p:nvSpPr>
        <p:spPr>
          <a:xfrm>
            <a:off x="3657600" y="6095880"/>
            <a:ext cx="1828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 flipV="1">
            <a:off x="5486400" y="2819520"/>
            <a:ext cx="0" cy="2286000"/>
          </a:xfrm>
          <a:prstGeom prst="line">
            <a:avLst/>
          </a:prstGeom>
          <a:ln w="25560">
            <a:solidFill>
              <a:srgbClr val="0000ff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4881240" y="2590920"/>
            <a:ext cx="1102320" cy="21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2:00 p.m. Cutoff 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"/>
          <p:cNvSpPr/>
          <p:nvPr/>
        </p:nvSpPr>
        <p:spPr>
          <a:xfrm>
            <a:off x="2670120" y="609480"/>
            <a:ext cx="429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THREE DAY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17" name=""/>
          <p:cNvCxnSpPr/>
          <p:nvPr/>
        </p:nvCxnSpPr>
        <p:spPr>
          <a:xfrm>
            <a:off x="228600" y="5181120"/>
            <a:ext cx="8687520" cy="1080"/>
          </a:xfrm>
          <a:prstGeom prst="straightConnector1">
            <a:avLst/>
          </a:prstGeom>
          <a:ln w="9360">
            <a:solidFill>
              <a:srgbClr val="0000ff"/>
            </a:solidFill>
            <a:miter/>
          </a:ln>
        </p:spPr>
      </p:cxnSp>
      <p:cxnSp>
        <p:nvCxnSpPr>
          <p:cNvPr id="518" name=""/>
          <p:cNvCxnSpPr/>
          <p:nvPr/>
        </p:nvCxnSpPr>
        <p:spPr>
          <a:xfrm flipV="1">
            <a:off x="456840" y="2437920"/>
            <a:ext cx="1080" cy="2743920"/>
          </a:xfrm>
          <a:prstGeom prst="straightConnector1">
            <a:avLst/>
          </a:prstGeom>
          <a:ln w="9360">
            <a:solidFill>
              <a:srgbClr val="0000ff"/>
            </a:solidFill>
            <a:miter/>
          </a:ln>
        </p:spPr>
      </p:cxnSp>
      <p:sp>
        <p:nvSpPr>
          <p:cNvPr id="519" name=""/>
          <p:cNvSpPr/>
          <p:nvPr/>
        </p:nvSpPr>
        <p:spPr>
          <a:xfrm flipV="1">
            <a:off x="457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 flipV="1">
            <a:off x="914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 flipV="1">
            <a:off x="1371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 flipV="1">
            <a:off x="1828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 flipV="1">
            <a:off x="2286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 flipV="1">
            <a:off x="2743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 flipV="1">
            <a:off x="3200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 flipV="1">
            <a:off x="3657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 flipV="1">
            <a:off x="4114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 flipV="1">
            <a:off x="4572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 flipV="1">
            <a:off x="5029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 flipV="1">
            <a:off x="5486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 flipV="1">
            <a:off x="5943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 flipV="1">
            <a:off x="6400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 flipV="1">
            <a:off x="6858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 rot="16200000">
            <a:off x="853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 rot="16200000">
            <a:off x="14569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6:00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 rot="16200000">
            <a:off x="28285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9:00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 rot="16200000">
            <a:off x="55335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 rot="16200000">
            <a:off x="69051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6:00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 flipV="1">
            <a:off x="7315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 flipV="1">
            <a:off x="7772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 flipV="1">
            <a:off x="8229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 flipV="1">
            <a:off x="8686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 rot="16200000">
            <a:off x="82767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9:00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 flipV="1">
            <a:off x="1143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 flipV="1">
            <a:off x="1600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 flipV="1">
            <a:off x="2057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 flipV="1">
            <a:off x="2514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 flipV="1">
            <a:off x="2971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 flipV="1">
            <a:off x="3429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 flipV="1">
            <a:off x="3886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 flipV="1">
            <a:off x="4343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 flipV="1">
            <a:off x="4800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 flipV="1">
            <a:off x="5257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 flipV="1">
            <a:off x="5715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 flipV="1">
            <a:off x="6172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 flipV="1">
            <a:off x="6629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 flipV="1">
            <a:off x="7086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 flipV="1">
            <a:off x="7543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 flipV="1">
            <a:off x="8001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 flipV="1">
            <a:off x="8458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 flipV="1">
            <a:off x="685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 rot="16200000">
            <a:off x="5425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4:00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 rot="16200000">
            <a:off x="19141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7:00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 rot="16200000">
            <a:off x="3228480" y="5610600"/>
            <a:ext cx="799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10:00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 rot="16200000">
            <a:off x="59907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4:00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 rot="16200000">
            <a:off x="73623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7:00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 rot="16200000">
            <a:off x="78195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8:00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 rot="16200000">
            <a:off x="9997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 rot="16200000">
            <a:off x="23713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8:00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 rot="16200000">
            <a:off x="3685680" y="5610600"/>
            <a:ext cx="799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11:00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 rot="16200000">
            <a:off x="4619880" y="5590800"/>
            <a:ext cx="76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 rot="16200000">
            <a:off x="5077080" y="5590800"/>
            <a:ext cx="76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 rot="16200000">
            <a:off x="64479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 flipV="1">
            <a:off x="1066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 flipV="1">
            <a:off x="1523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 flipV="1">
            <a:off x="1981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 flipV="1">
            <a:off x="2438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 flipV="1">
            <a:off x="2895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 flipV="1">
            <a:off x="3352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 flipV="1">
            <a:off x="3809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 flipV="1">
            <a:off x="4267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 flipV="1">
            <a:off x="4724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 flipV="1">
            <a:off x="5181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 flipV="1">
            <a:off x="5638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 flipV="1">
            <a:off x="6095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 flipV="1">
            <a:off x="6553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 flipV="1">
            <a:off x="7010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 flipV="1">
            <a:off x="7467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 flipV="1">
            <a:off x="7924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 flipV="1">
            <a:off x="8381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 flipV="1">
            <a:off x="1295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 flipV="1">
            <a:off x="1752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 flipV="1">
            <a:off x="2209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 flipV="1">
            <a:off x="2666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 flipV="1">
            <a:off x="3124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 flipV="1">
            <a:off x="3581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 flipV="1">
            <a:off x="4038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 flipV="1">
            <a:off x="4495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 flipV="1">
            <a:off x="4952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 flipV="1">
            <a:off x="5410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 flipV="1">
            <a:off x="5867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 flipV="1">
            <a:off x="6324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 flipV="1">
            <a:off x="6781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 flipV="1">
            <a:off x="7238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 flipV="1">
            <a:off x="7696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 flipV="1">
            <a:off x="8153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 flipV="1">
            <a:off x="8610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 flipV="1">
            <a:off x="838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 flipV="1">
            <a:off x="990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 flipV="1">
            <a:off x="1447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 flipV="1">
            <a:off x="1905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 flipV="1">
            <a:off x="2362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 flipV="1">
            <a:off x="2819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 flipV="1">
            <a:off x="3276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 flipV="1">
            <a:off x="3733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 flipV="1">
            <a:off x="4191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 flipV="1">
            <a:off x="4648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 flipV="1">
            <a:off x="5105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 flipV="1">
            <a:off x="5562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 flipV="1">
            <a:off x="6019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 flipV="1">
            <a:off x="6477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 flipV="1">
            <a:off x="6934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 flipV="1">
            <a:off x="7391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 flipV="1">
            <a:off x="7848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 flipV="1">
            <a:off x="8305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 flipV="1">
            <a:off x="1219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 flipV="1">
            <a:off x="1676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 flipV="1">
            <a:off x="2133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 flipV="1">
            <a:off x="2590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 flipV="1">
            <a:off x="3048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 flipV="1">
            <a:off x="3505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 flipV="1">
            <a:off x="3962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 flipV="1">
            <a:off x="4419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 flipV="1">
            <a:off x="4876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 flipV="1">
            <a:off x="5334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 flipV="1">
            <a:off x="5791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 flipV="1">
            <a:off x="6248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 flipV="1">
            <a:off x="6705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 flipV="1">
            <a:off x="7162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 flipV="1">
            <a:off x="7620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 flipV="1">
            <a:off x="8077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 flipV="1">
            <a:off x="8534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 flipV="1">
            <a:off x="762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 flipV="1">
            <a:off x="609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 flipV="1">
            <a:off x="533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 flipV="1">
            <a:off x="8839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 flipV="1">
            <a:off x="8763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7621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16765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80773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25909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35053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62485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44197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2743200" y="2743200"/>
            <a:ext cx="0" cy="2743200"/>
          </a:xfrm>
          <a:prstGeom prst="line">
            <a:avLst/>
          </a:prstGeom>
          <a:ln w="25560">
            <a:solidFill>
              <a:srgbClr val="00ff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6858000" y="2819520"/>
            <a:ext cx="0" cy="2666880"/>
          </a:xfrm>
          <a:prstGeom prst="line">
            <a:avLst/>
          </a:prstGeom>
          <a:ln w="25560">
            <a:solidFill>
              <a:srgbClr val="00ff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 rot="16200000">
            <a:off x="4123800" y="562968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12:00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5486400" y="4343400"/>
            <a:ext cx="1828800" cy="152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2743200" y="4267080"/>
            <a:ext cx="27432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7315200" y="4267080"/>
            <a:ext cx="4572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7240320" y="4267080"/>
            <a:ext cx="563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Run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2737080" y="4267080"/>
            <a:ext cx="2690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Submit signed check requests with proper codes by 2:00 p.m.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7985160" y="4243320"/>
            <a:ext cx="9907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7924680" y="4267080"/>
            <a:ext cx="109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Checks printed in two days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mailed or sent to Houston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6141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15285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2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24429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33573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42717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602460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79293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2286000" y="1676520"/>
            <a:ext cx="1828800" cy="53316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2364120" y="1828800"/>
            <a:ext cx="169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to SAP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4277160" y="1600200"/>
            <a:ext cx="33055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Extract of GCP data (15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update in SAP (25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Xref to Interface Server (10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Xref to GCP / Exception Report (5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in GCP *Ready for load to Settlements (5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2985120" y="1219320"/>
            <a:ext cx="3716280" cy="307440"/>
          </a:xfrm>
          <a:prstGeom prst="rect">
            <a:avLst/>
          </a:prstGeom>
          <a:noFill/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Duration of each of Master Data Steps during run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76" name=""/>
          <p:cNvCxnSpPr>
            <a:stCxn id="648" idx="3"/>
            <a:endCxn id="672" idx="1"/>
          </p:cNvCxnSpPr>
          <p:nvPr/>
        </p:nvCxnSpPr>
        <p:spPr>
          <a:xfrm flipV="1">
            <a:off x="1295280" y="1942920"/>
            <a:ext cx="991440" cy="2210400"/>
          </a:xfrm>
          <a:prstGeom prst="bentConnector3">
            <a:avLst>
              <a:gd name="adj1" fmla="val 17762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677" name=""/>
          <p:cNvCxnSpPr>
            <a:stCxn id="660" idx="3"/>
            <a:endCxn id="663" idx="1"/>
          </p:cNvCxnSpPr>
          <p:nvPr/>
        </p:nvCxnSpPr>
        <p:spPr>
          <a:xfrm flipV="1">
            <a:off x="7772040" y="4395600"/>
            <a:ext cx="213480" cy="24480"/>
          </a:xfrm>
          <a:prstGeom prst="curvedConnector5">
            <a:avLst>
              <a:gd name="adj1" fmla="val 50000"/>
              <a:gd name="adj2" fmla="val 49253"/>
              <a:gd name="adj3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678" name=""/>
          <p:cNvSpPr/>
          <p:nvPr/>
        </p:nvSpPr>
        <p:spPr>
          <a:xfrm>
            <a:off x="3657600" y="6095880"/>
            <a:ext cx="1828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 flipV="1">
            <a:off x="5486400" y="2819520"/>
            <a:ext cx="0" cy="2286000"/>
          </a:xfrm>
          <a:prstGeom prst="line">
            <a:avLst/>
          </a:prstGeom>
          <a:ln w="25560">
            <a:solidFill>
              <a:srgbClr val="0000ff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4881240" y="2590920"/>
            <a:ext cx="1102320" cy="21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2:00 p.m. Cutoff 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"/>
          <p:cNvSpPr/>
          <p:nvPr/>
        </p:nvSpPr>
        <p:spPr>
          <a:xfrm>
            <a:off x="3051360" y="609480"/>
            <a:ext cx="3220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82" name=""/>
          <p:cNvCxnSpPr/>
          <p:nvPr/>
        </p:nvCxnSpPr>
        <p:spPr>
          <a:xfrm>
            <a:off x="228600" y="5181120"/>
            <a:ext cx="8687520" cy="1080"/>
          </a:xfrm>
          <a:prstGeom prst="straightConnector1">
            <a:avLst/>
          </a:prstGeom>
          <a:ln w="9360">
            <a:solidFill>
              <a:srgbClr val="0000ff"/>
            </a:solidFill>
            <a:miter/>
          </a:ln>
        </p:spPr>
      </p:cxnSp>
      <p:cxnSp>
        <p:nvCxnSpPr>
          <p:cNvPr id="683" name=""/>
          <p:cNvCxnSpPr/>
          <p:nvPr/>
        </p:nvCxnSpPr>
        <p:spPr>
          <a:xfrm flipV="1">
            <a:off x="456840" y="2437920"/>
            <a:ext cx="1080" cy="2743920"/>
          </a:xfrm>
          <a:prstGeom prst="straightConnector1">
            <a:avLst/>
          </a:prstGeom>
          <a:ln w="9360">
            <a:solidFill>
              <a:srgbClr val="0000ff"/>
            </a:solidFill>
            <a:miter/>
          </a:ln>
        </p:spPr>
      </p:cxnSp>
      <p:sp>
        <p:nvSpPr>
          <p:cNvPr id="684" name=""/>
          <p:cNvSpPr/>
          <p:nvPr/>
        </p:nvSpPr>
        <p:spPr>
          <a:xfrm flipV="1">
            <a:off x="457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 flipV="1">
            <a:off x="914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 flipV="1">
            <a:off x="1371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 flipV="1">
            <a:off x="1828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 flipV="1">
            <a:off x="2286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 flipV="1">
            <a:off x="2743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 flipV="1">
            <a:off x="3200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 flipV="1">
            <a:off x="3657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 flipV="1">
            <a:off x="4114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 flipV="1">
            <a:off x="4572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 flipV="1">
            <a:off x="5029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 flipV="1">
            <a:off x="5486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 flipV="1">
            <a:off x="5943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 flipV="1">
            <a:off x="6400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 flipV="1">
            <a:off x="6858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 rot="16200000">
            <a:off x="853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 rot="16200000">
            <a:off x="14569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6:00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 rot="16200000">
            <a:off x="28285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9:00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 rot="16200000">
            <a:off x="55335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3:00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 rot="16200000">
            <a:off x="69051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6:00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 flipV="1">
            <a:off x="7315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 flipV="1">
            <a:off x="7772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 flipV="1">
            <a:off x="8229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7" name=""/>
          <p:cNvSpPr/>
          <p:nvPr/>
        </p:nvSpPr>
        <p:spPr>
          <a:xfrm flipV="1">
            <a:off x="8686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 rot="16200000">
            <a:off x="82767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9:00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 flipV="1">
            <a:off x="1143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 flipV="1">
            <a:off x="1600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 flipV="1">
            <a:off x="2057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 flipV="1">
            <a:off x="2514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 flipV="1">
            <a:off x="2971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 flipV="1">
            <a:off x="3429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 flipV="1">
            <a:off x="3886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 flipV="1">
            <a:off x="4343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 flipV="1">
            <a:off x="4800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 flipV="1">
            <a:off x="5257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 flipV="1">
            <a:off x="5715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0" name=""/>
          <p:cNvSpPr/>
          <p:nvPr/>
        </p:nvSpPr>
        <p:spPr>
          <a:xfrm flipV="1">
            <a:off x="6172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1" name=""/>
          <p:cNvSpPr/>
          <p:nvPr/>
        </p:nvSpPr>
        <p:spPr>
          <a:xfrm flipV="1">
            <a:off x="66294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2" name=""/>
          <p:cNvSpPr/>
          <p:nvPr/>
        </p:nvSpPr>
        <p:spPr>
          <a:xfrm flipV="1">
            <a:off x="70866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 flipV="1">
            <a:off x="7543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 flipV="1">
            <a:off x="80010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 flipV="1">
            <a:off x="84582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 flipV="1">
            <a:off x="685800" y="51811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 rot="16200000">
            <a:off x="5425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4:00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8" name=""/>
          <p:cNvSpPr/>
          <p:nvPr/>
        </p:nvSpPr>
        <p:spPr>
          <a:xfrm rot="16200000">
            <a:off x="19141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7:00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9" name=""/>
          <p:cNvSpPr/>
          <p:nvPr/>
        </p:nvSpPr>
        <p:spPr>
          <a:xfrm rot="16200000">
            <a:off x="3228480" y="5610600"/>
            <a:ext cx="799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10:00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0" name=""/>
          <p:cNvSpPr/>
          <p:nvPr/>
        </p:nvSpPr>
        <p:spPr>
          <a:xfrm rot="16200000">
            <a:off x="59907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4:00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 rot="16200000">
            <a:off x="73623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7:00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 rot="16200000">
            <a:off x="78195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8:00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 rot="16200000">
            <a:off x="9997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 rot="16200000">
            <a:off x="2371320" y="562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8:00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5" name=""/>
          <p:cNvSpPr/>
          <p:nvPr/>
        </p:nvSpPr>
        <p:spPr>
          <a:xfrm rot="16200000">
            <a:off x="3685680" y="5610600"/>
            <a:ext cx="799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11:00 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6" name=""/>
          <p:cNvSpPr/>
          <p:nvPr/>
        </p:nvSpPr>
        <p:spPr>
          <a:xfrm rot="16200000">
            <a:off x="4619880" y="5590800"/>
            <a:ext cx="76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7" name=""/>
          <p:cNvSpPr/>
          <p:nvPr/>
        </p:nvSpPr>
        <p:spPr>
          <a:xfrm rot="16200000">
            <a:off x="5077080" y="5590800"/>
            <a:ext cx="760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2:00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8" name=""/>
          <p:cNvSpPr/>
          <p:nvPr/>
        </p:nvSpPr>
        <p:spPr>
          <a:xfrm rot="16200000">
            <a:off x="6447960" y="55915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5:00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9" name=""/>
          <p:cNvSpPr/>
          <p:nvPr/>
        </p:nvSpPr>
        <p:spPr>
          <a:xfrm flipV="1">
            <a:off x="1066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0" name=""/>
          <p:cNvSpPr/>
          <p:nvPr/>
        </p:nvSpPr>
        <p:spPr>
          <a:xfrm flipV="1">
            <a:off x="1523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1" name=""/>
          <p:cNvSpPr/>
          <p:nvPr/>
        </p:nvSpPr>
        <p:spPr>
          <a:xfrm flipV="1">
            <a:off x="1981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2" name=""/>
          <p:cNvSpPr/>
          <p:nvPr/>
        </p:nvSpPr>
        <p:spPr>
          <a:xfrm flipV="1">
            <a:off x="2438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3" name=""/>
          <p:cNvSpPr/>
          <p:nvPr/>
        </p:nvSpPr>
        <p:spPr>
          <a:xfrm flipV="1">
            <a:off x="2895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4" name=""/>
          <p:cNvSpPr/>
          <p:nvPr/>
        </p:nvSpPr>
        <p:spPr>
          <a:xfrm flipV="1">
            <a:off x="3352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5" name=""/>
          <p:cNvSpPr/>
          <p:nvPr/>
        </p:nvSpPr>
        <p:spPr>
          <a:xfrm flipV="1">
            <a:off x="3809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 flipV="1">
            <a:off x="4267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 flipV="1">
            <a:off x="4724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 flipV="1">
            <a:off x="5181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 flipV="1">
            <a:off x="5638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0" name=""/>
          <p:cNvSpPr/>
          <p:nvPr/>
        </p:nvSpPr>
        <p:spPr>
          <a:xfrm flipV="1">
            <a:off x="6095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1" name=""/>
          <p:cNvSpPr/>
          <p:nvPr/>
        </p:nvSpPr>
        <p:spPr>
          <a:xfrm flipV="1">
            <a:off x="6553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2" name=""/>
          <p:cNvSpPr/>
          <p:nvPr/>
        </p:nvSpPr>
        <p:spPr>
          <a:xfrm flipV="1">
            <a:off x="7010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 flipV="1">
            <a:off x="7467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 flipV="1">
            <a:off x="7924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 flipV="1">
            <a:off x="8381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 flipV="1">
            <a:off x="1295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 flipV="1">
            <a:off x="1752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 flipV="1">
            <a:off x="2209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 flipV="1">
            <a:off x="2666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 flipV="1">
            <a:off x="3124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 flipV="1">
            <a:off x="3581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 flipV="1">
            <a:off x="4038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 flipV="1">
            <a:off x="4495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 flipV="1">
            <a:off x="4952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 flipV="1">
            <a:off x="5410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 flipV="1">
            <a:off x="5867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 flipV="1">
            <a:off x="6324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8" name=""/>
          <p:cNvSpPr/>
          <p:nvPr/>
        </p:nvSpPr>
        <p:spPr>
          <a:xfrm flipV="1">
            <a:off x="67816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9" name=""/>
          <p:cNvSpPr/>
          <p:nvPr/>
        </p:nvSpPr>
        <p:spPr>
          <a:xfrm flipV="1">
            <a:off x="72388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 flipV="1">
            <a:off x="7696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 flipV="1">
            <a:off x="81532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 flipV="1">
            <a:off x="8610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 flipV="1">
            <a:off x="838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 flipV="1">
            <a:off x="990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 flipV="1">
            <a:off x="1447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 flipV="1">
            <a:off x="1905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 flipV="1">
            <a:off x="2362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 flipV="1">
            <a:off x="2819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 flipV="1">
            <a:off x="3276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 flipV="1">
            <a:off x="3733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 flipV="1">
            <a:off x="4191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 flipV="1">
            <a:off x="4648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 flipV="1">
            <a:off x="5105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 flipV="1">
            <a:off x="5562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 flipV="1">
            <a:off x="6019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 flipV="1">
            <a:off x="6477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 flipV="1">
            <a:off x="6934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 flipV="1">
            <a:off x="7391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 flipV="1">
            <a:off x="7848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 flipV="1">
            <a:off x="8305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 flipV="1">
            <a:off x="1219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 flipV="1">
            <a:off x="1676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 flipV="1">
            <a:off x="2133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 flipV="1">
            <a:off x="2590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 flipV="1">
            <a:off x="3048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 flipV="1">
            <a:off x="3505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 flipV="1">
            <a:off x="3962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 flipV="1">
            <a:off x="4419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 flipV="1">
            <a:off x="4876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 flipV="1">
            <a:off x="5334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 flipV="1">
            <a:off x="5791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 flipV="1">
            <a:off x="6248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 flipV="1">
            <a:off x="67057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 flipV="1">
            <a:off x="71629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 flipV="1">
            <a:off x="7620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 flipV="1">
            <a:off x="80773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 flipV="1">
            <a:off x="8534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 flipV="1">
            <a:off x="762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 flipV="1">
            <a:off x="6094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 flipV="1">
            <a:off x="5335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 flipV="1">
            <a:off x="883908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 flipV="1">
            <a:off x="8763120" y="5181120"/>
            <a:ext cx="0" cy="2286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7621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16765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80773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25909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35053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62485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4419720" y="3124080"/>
            <a:ext cx="533160" cy="205740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2743200" y="2743200"/>
            <a:ext cx="0" cy="2743200"/>
          </a:xfrm>
          <a:prstGeom prst="line">
            <a:avLst/>
          </a:prstGeom>
          <a:ln w="25560">
            <a:solidFill>
              <a:srgbClr val="00ff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6858000" y="2819520"/>
            <a:ext cx="0" cy="2666880"/>
          </a:xfrm>
          <a:prstGeom prst="line">
            <a:avLst/>
          </a:prstGeom>
          <a:ln w="25560">
            <a:solidFill>
              <a:srgbClr val="00ff00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 rot="16200000">
            <a:off x="4123800" y="562968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12:00 pm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5486400" y="4343400"/>
            <a:ext cx="1828800" cy="15228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2743200" y="4267080"/>
            <a:ext cx="27432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7315200" y="4267080"/>
            <a:ext cx="4572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7240320" y="4267080"/>
            <a:ext cx="563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Run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2966040" y="4267080"/>
            <a:ext cx="234720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Submit signed check requests with proper codes and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 information by 2:00 p.m.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7953480" y="4243320"/>
            <a:ext cx="99036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7926120" y="4267080"/>
            <a:ext cx="10465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 takes two days to fund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6141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1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15285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2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24429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33573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>
            <a:off x="42717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>
            <a:off x="602460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>
            <a:off x="7929360" y="2971800"/>
            <a:ext cx="851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>
            <a:off x="2286000" y="1676520"/>
            <a:ext cx="1828800" cy="533160"/>
          </a:xfrm>
          <a:prstGeom prst="rect">
            <a:avLst/>
          </a:prstGeom>
          <a:solidFill>
            <a:srgbClr val="ccffff"/>
          </a:solidFill>
          <a:ln cap="rnd" w="9360">
            <a:solidFill>
              <a:srgbClr val="ff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8" name=""/>
          <p:cNvSpPr/>
          <p:nvPr/>
        </p:nvSpPr>
        <p:spPr>
          <a:xfrm>
            <a:off x="2364120" y="1828800"/>
            <a:ext cx="1696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Run to SAP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4277160" y="1600200"/>
            <a:ext cx="3305520" cy="8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Extract of GCP data (15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update in SAP (25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Xref to Interface Server (10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 Xref to GCP / Exception Report (5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Master Data in GCP *Ready for load to Settlements (5 Min.)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2985120" y="1219320"/>
            <a:ext cx="3716280" cy="307440"/>
          </a:xfrm>
          <a:prstGeom prst="rect">
            <a:avLst/>
          </a:prstGeom>
          <a:noFill/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Duration of each of Master Data Steps during run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41" name=""/>
          <p:cNvCxnSpPr>
            <a:stCxn id="813" idx="3"/>
            <a:endCxn id="837" idx="1"/>
          </p:cNvCxnSpPr>
          <p:nvPr/>
        </p:nvCxnSpPr>
        <p:spPr>
          <a:xfrm flipV="1">
            <a:off x="1295280" y="1942920"/>
            <a:ext cx="991440" cy="2210400"/>
          </a:xfrm>
          <a:prstGeom prst="bentConnector3">
            <a:avLst>
              <a:gd name="adj1" fmla="val 19033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42" name=""/>
          <p:cNvCxnSpPr>
            <a:stCxn id="825" idx="3"/>
            <a:endCxn id="828" idx="1"/>
          </p:cNvCxnSpPr>
          <p:nvPr/>
        </p:nvCxnSpPr>
        <p:spPr>
          <a:xfrm flipV="1">
            <a:off x="7772040" y="4395600"/>
            <a:ext cx="181800" cy="24480"/>
          </a:xfrm>
          <a:prstGeom prst="curvedConnector5">
            <a:avLst>
              <a:gd name="adj1" fmla="val 50000"/>
              <a:gd name="adj2" fmla="val 49253"/>
              <a:gd name="adj3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43" name=""/>
          <p:cNvSpPr/>
          <p:nvPr/>
        </p:nvSpPr>
        <p:spPr>
          <a:xfrm>
            <a:off x="3657600" y="6095880"/>
            <a:ext cx="1828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Houston Time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 flipV="1">
            <a:off x="5486400" y="2819520"/>
            <a:ext cx="0" cy="2286000"/>
          </a:xfrm>
          <a:prstGeom prst="line">
            <a:avLst/>
          </a:prstGeom>
          <a:ln w="25560">
            <a:solidFill>
              <a:srgbClr val="0000ff"/>
            </a:solidFill>
            <a:prstDash val="lgDashDot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4881240" y="2590920"/>
            <a:ext cx="1102320" cy="21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2:00 p.m. Cutoff Time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2000-06-07T17:46:02Z</dcterms:created>
  <dc:creator>Juan Felipe Salazar</dc:creator>
  <dc:description/>
  <dc:language>en-US</dc:language>
  <cp:lastModifiedBy>ECT</cp:lastModifiedBy>
  <cp:lastPrinted>2000-06-09T15:48:46Z</cp:lastPrinted>
  <dcterms:modified xsi:type="dcterms:W3CDTF">2000-06-27T20:27:53Z</dcterms:modified>
  <cp:revision>15</cp:revision>
  <dc:subject/>
  <dc:title>No Slide Title</dc:title>
</cp:coreProperties>
</file>