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wmf" ContentType="image/x-wmf"/>
  <Override PartName="/ppt/media/image3.png" ContentType="image/png"/>
  <Override PartName="/ppt/media/image4.wmf" ContentType="image/x-wmf"/>
  <Override PartName="/ppt/media/image5.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xlsx" ContentType="application/vnd.openxmlformats-officedocument.spreadsheetml.sheet"/>
  <Override PartName="/ppt/embeddings/oleObject1.bin" ContentType="application/vnd.openxmlformats-officedocument.oleObject"/>
  <Override PartName="/ppt/slides/slide1.xml" ContentType="application/vnd.openxmlformats-officedocument.presentationml.slide+xml"/>
  <Override PartName="/ppt/slides/_rels/slide9.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Slides/_rels/notesSlide7.xml.rels" ContentType="application/vnd.openxmlformats-package.relationships+xml"/>
  <Override PartName="/ppt/notesSlides/_rels/notesSlide6.xml.rels" ContentType="application/vnd.openxmlformats-package.relationships+xml"/>
  <Override PartName="/ppt/notesSlides/notesSlide6.xml" ContentType="application/vnd.openxmlformats-officedocument.presentationml.notesSlide+xml"/>
  <Override PartName="/ppt/notesSlides/notesSlide7.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Lst>
  <p:sldSz cx="9144000" cy="6858000"/>
  <p:notesSz cx="6994525"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 name=""/>
          <p:cNvSpPr/>
          <p:nvPr/>
        </p:nvSpPr>
        <p:spPr>
          <a:xfrm>
            <a:off x="0" y="0"/>
            <a:ext cx="6994800" cy="92808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Arial"/>
            </a:endParaRPr>
          </a:p>
        </p:txBody>
      </p:sp>
      <p:sp>
        <p:nvSpPr>
          <p:cNvPr id="13" name="PlaceHolder 1"/>
          <p:cNvSpPr>
            <a:spLocks noGrp="1"/>
          </p:cNvSpPr>
          <p:nvPr>
            <p:ph type="sldImg"/>
          </p:nvPr>
        </p:nvSpPr>
        <p:spPr>
          <a:xfrm>
            <a:off x="1185480" y="701280"/>
            <a:ext cx="4622760" cy="3467160"/>
          </a:xfrm>
          <a:prstGeom prst="rect">
            <a:avLst/>
          </a:prstGeom>
          <a:solidFill>
            <a:srgbClr val="ffffff"/>
          </a:solidFill>
          <a:ln w="12600">
            <a:solidFill>
              <a:srgbClr val="000000"/>
            </a:solidFill>
            <a:miter/>
          </a:ln>
        </p:spPr>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move the slide</a:t>
            </a:r>
            <a:endParaRPr b="0" lang="en-US" sz="4400" strike="noStrike" u="none">
              <a:solidFill>
                <a:srgbClr val="000000"/>
              </a:solidFill>
              <a:effectLst/>
              <a:uFillTx/>
              <a:latin typeface="Times New Roman"/>
            </a:endParaRPr>
          </a:p>
        </p:txBody>
      </p:sp>
      <p:sp>
        <p:nvSpPr>
          <p:cNvPr id="14" name="PlaceHolder 2"/>
          <p:cNvSpPr>
            <a:spLocks noGrp="1"/>
          </p:cNvSpPr>
          <p:nvPr>
            <p:ph type="body"/>
          </p:nvPr>
        </p:nvSpPr>
        <p:spPr>
          <a:xfrm>
            <a:off x="932040" y="4408200"/>
            <a:ext cx="5130720" cy="4174920"/>
          </a:xfrm>
          <a:prstGeom prst="rect">
            <a:avLst/>
          </a:prstGeom>
          <a:noFill/>
          <a:ln w="0">
            <a:noFill/>
          </a:ln>
        </p:spPr>
        <p:txBody>
          <a:bodyPr lIns="91800" rIns="91800" tIns="45000" bIns="450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Click to edit the notes format</a:t>
            </a:r>
            <a:endParaRPr b="0" lang="en-US" sz="1200" strike="noStrike" u="none">
              <a:solidFill>
                <a:srgbClr val="000000"/>
              </a:solidFill>
              <a:effectLst/>
              <a:uFillTx/>
              <a:latin typeface="Arial"/>
            </a:endParaRPr>
          </a:p>
        </p:txBody>
      </p:sp>
    </p:spTree>
  </p:cSld>
  <p:clrMap bg1="lt1" bg2="lt2" tx1="dk1" tx2="dk2" accent1="accent1" accent2="accent2" accent3="accent3" accent4="accent4" accent5="accent5" accent6="accent6" hlink="hlink" folHlink="folHlink"/>
</p:notesMaster>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8" name=""/>
          <p:cNvSpPr/>
          <p:nvPr/>
        </p:nvSpPr>
        <p:spPr>
          <a:xfrm>
            <a:off x="3963960" y="14400"/>
            <a:ext cx="3032280" cy="4269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89" name=""/>
          <p:cNvSpPr/>
          <p:nvPr/>
        </p:nvSpPr>
        <p:spPr>
          <a:xfrm>
            <a:off x="3963960" y="8831160"/>
            <a:ext cx="3032280" cy="430200"/>
          </a:xfrm>
          <a:prstGeom prst="rect">
            <a:avLst/>
          </a:prstGeom>
          <a:noFill/>
          <a:ln w="0">
            <a:noFill/>
          </a:ln>
        </p:spPr>
        <p:style>
          <a:lnRef idx="0"/>
          <a:fillRef idx="0"/>
          <a:effectRef idx="0"/>
          <a:fontRef idx="minor"/>
        </p:style>
        <p:txBody>
          <a:bodyPr lIns="19080" rIns="19080" tIns="0" bIns="0" anchor="b">
            <a:noAutofit/>
          </a:bodyPr>
          <a:p>
            <a:pPr algn="r">
              <a:tabLst>
                <a:tab algn="l" pos="0"/>
                <a:tab algn="l" pos="960480"/>
                <a:tab algn="l" pos="1920960"/>
                <a:tab algn="l" pos="2881440"/>
                <a:tab algn="l" pos="3841920"/>
                <a:tab algn="l" pos="4802040"/>
                <a:tab algn="l" pos="5762520"/>
                <a:tab algn="l" pos="6723000"/>
                <a:tab algn="l" pos="7683480"/>
                <a:tab algn="l" pos="8643960"/>
                <a:tab algn="l" pos="9604440"/>
                <a:tab algn="l" pos="10564920"/>
              </a:tabLst>
            </a:pPr>
            <a:r>
              <a:rPr b="0" i="1" lang="en-US" sz="1000" strike="noStrike" u="none">
                <a:solidFill>
                  <a:srgbClr val="000000"/>
                </a:solidFill>
                <a:effectLst/>
                <a:uFillTx/>
                <a:latin typeface="Arial"/>
              </a:rPr>
              <a:t>7</a:t>
            </a:r>
            <a:endParaRPr b="0" lang="en-US" sz="1000" strike="noStrike" u="none">
              <a:solidFill>
                <a:srgbClr val="000000"/>
              </a:solidFill>
              <a:effectLst/>
              <a:uFillTx/>
              <a:latin typeface="Arial"/>
            </a:endParaRPr>
          </a:p>
        </p:txBody>
      </p:sp>
      <p:sp>
        <p:nvSpPr>
          <p:cNvPr id="90" name=""/>
          <p:cNvSpPr/>
          <p:nvPr/>
        </p:nvSpPr>
        <p:spPr>
          <a:xfrm>
            <a:off x="-1440" y="8831160"/>
            <a:ext cx="3031920" cy="430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91" name=""/>
          <p:cNvSpPr/>
          <p:nvPr/>
        </p:nvSpPr>
        <p:spPr>
          <a:xfrm>
            <a:off x="-1440" y="14400"/>
            <a:ext cx="3031920" cy="4269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92" name="PlaceHolder 1"/>
          <p:cNvSpPr>
            <a:spLocks noGrp="1"/>
          </p:cNvSpPr>
          <p:nvPr>
            <p:ph type="body"/>
          </p:nvPr>
        </p:nvSpPr>
        <p:spPr>
          <a:xfrm>
            <a:off x="932040" y="4419360"/>
            <a:ext cx="5130720" cy="3925800"/>
          </a:xfrm>
          <a:prstGeom prst="rect">
            <a:avLst/>
          </a:prstGeom>
          <a:noFill/>
          <a:ln w="0">
            <a:noFill/>
          </a:ln>
        </p:spPr>
        <p:txBody>
          <a:bodyPr lIns="95400" rIns="95400" tIns="47520" bIns="475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
        <p:nvSpPr>
          <p:cNvPr id="93" name="PlaceHolder 2"/>
          <p:cNvSpPr>
            <a:spLocks noGrp="1"/>
          </p:cNvSpPr>
          <p:nvPr>
            <p:ph type="sldImg"/>
          </p:nvPr>
        </p:nvSpPr>
        <p:spPr>
          <a:xfrm>
            <a:off x="1554120" y="774720"/>
            <a:ext cx="4076640" cy="3057480"/>
          </a:xfrm>
          <a:prstGeom prst="rect">
            <a:avLst/>
          </a:prstGeom>
          <a:ln w="0">
            <a:noFill/>
          </a:ln>
        </p:spPr>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 name=""/>
          <p:cNvSpPr/>
          <p:nvPr/>
        </p:nvSpPr>
        <p:spPr>
          <a:xfrm>
            <a:off x="3963960" y="14400"/>
            <a:ext cx="3032280" cy="4269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95" name=""/>
          <p:cNvSpPr/>
          <p:nvPr/>
        </p:nvSpPr>
        <p:spPr>
          <a:xfrm>
            <a:off x="3963960" y="8831160"/>
            <a:ext cx="3032280" cy="430200"/>
          </a:xfrm>
          <a:prstGeom prst="rect">
            <a:avLst/>
          </a:prstGeom>
          <a:noFill/>
          <a:ln w="0">
            <a:noFill/>
          </a:ln>
        </p:spPr>
        <p:style>
          <a:lnRef idx="0"/>
          <a:fillRef idx="0"/>
          <a:effectRef idx="0"/>
          <a:fontRef idx="minor"/>
        </p:style>
        <p:txBody>
          <a:bodyPr lIns="19080" rIns="19080" tIns="0" bIns="0" anchor="b">
            <a:noAutofit/>
          </a:bodyPr>
          <a:p>
            <a:pPr algn="r">
              <a:tabLst>
                <a:tab algn="l" pos="0"/>
                <a:tab algn="l" pos="960480"/>
                <a:tab algn="l" pos="1920960"/>
                <a:tab algn="l" pos="2881440"/>
                <a:tab algn="l" pos="3841920"/>
                <a:tab algn="l" pos="4802040"/>
                <a:tab algn="l" pos="5762520"/>
                <a:tab algn="l" pos="6723000"/>
                <a:tab algn="l" pos="7683480"/>
                <a:tab algn="l" pos="8643960"/>
                <a:tab algn="l" pos="9604440"/>
                <a:tab algn="l" pos="10564920"/>
              </a:tabLst>
            </a:pPr>
            <a:r>
              <a:rPr b="0" i="1" lang="en-US" sz="1000" strike="noStrike" u="none">
                <a:solidFill>
                  <a:srgbClr val="000000"/>
                </a:solidFill>
                <a:effectLst/>
                <a:uFillTx/>
                <a:latin typeface="Arial"/>
              </a:rPr>
              <a:t>7</a:t>
            </a:r>
            <a:endParaRPr b="0" lang="en-US" sz="1000" strike="noStrike" u="none">
              <a:solidFill>
                <a:srgbClr val="000000"/>
              </a:solidFill>
              <a:effectLst/>
              <a:uFillTx/>
              <a:latin typeface="Arial"/>
            </a:endParaRPr>
          </a:p>
        </p:txBody>
      </p:sp>
      <p:sp>
        <p:nvSpPr>
          <p:cNvPr id="96" name=""/>
          <p:cNvSpPr/>
          <p:nvPr/>
        </p:nvSpPr>
        <p:spPr>
          <a:xfrm>
            <a:off x="-1440" y="8831160"/>
            <a:ext cx="3031920" cy="430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97" name=""/>
          <p:cNvSpPr/>
          <p:nvPr/>
        </p:nvSpPr>
        <p:spPr>
          <a:xfrm>
            <a:off x="-1440" y="14400"/>
            <a:ext cx="3031920" cy="4269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98" name="PlaceHolder 1"/>
          <p:cNvSpPr>
            <a:spLocks noGrp="1"/>
          </p:cNvSpPr>
          <p:nvPr>
            <p:ph type="body"/>
          </p:nvPr>
        </p:nvSpPr>
        <p:spPr>
          <a:xfrm>
            <a:off x="932040" y="4419360"/>
            <a:ext cx="5130720" cy="3925800"/>
          </a:xfrm>
          <a:prstGeom prst="rect">
            <a:avLst/>
          </a:prstGeom>
          <a:noFill/>
          <a:ln w="0">
            <a:noFill/>
          </a:ln>
        </p:spPr>
        <p:txBody>
          <a:bodyPr lIns="95400" rIns="95400" tIns="47520" bIns="475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
        <p:nvSpPr>
          <p:cNvPr id="99" name="PlaceHolder 2"/>
          <p:cNvSpPr>
            <a:spLocks noGrp="1"/>
          </p:cNvSpPr>
          <p:nvPr>
            <p:ph type="sldImg"/>
          </p:nvPr>
        </p:nvSpPr>
        <p:spPr>
          <a:xfrm>
            <a:off x="1554120" y="774720"/>
            <a:ext cx="4076640" cy="3057480"/>
          </a:xfrm>
          <a:prstGeom prst="rect">
            <a:avLst/>
          </a:prstGeom>
          <a:ln w="0">
            <a:noFill/>
          </a:ln>
        </p:spPr>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3809880" y="640080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900" strike="noStrike" u="none">
                <a:solidFill>
                  <a:srgbClr val="000000"/>
                </a:solidFill>
                <a:effectLst/>
                <a:uFillTx/>
                <a:latin typeface="Arial"/>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&lt;date/time&gt;</a:t>
            </a:r>
            <a:endParaRPr b="0" lang="en-US" sz="900" strike="noStrike" u="none">
              <a:solidFill>
                <a:srgbClr val="000000"/>
              </a:solidFill>
              <a:effectLst/>
              <a:uFillTx/>
              <a:latin typeface="Arial"/>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p:txBody>
      </p:sp>
      <p:sp>
        <p:nvSpPr>
          <p:cNvPr id="3" name="PlaceHolder 4"/>
          <p:cNvSpPr>
            <a:spLocks noGrp="1"/>
          </p:cNvSpPr>
          <p:nvPr>
            <p:ph type="ftr" idx="2"/>
          </p:nvPr>
        </p:nvSpPr>
        <p:spPr>
          <a:xfrm>
            <a:off x="63000" y="6438960"/>
            <a:ext cx="35816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Arial"/>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&lt;footer&gt;</a:t>
            </a:r>
            <a:endParaRPr b="0" lang="en-US" sz="800" strike="noStrike" u="none">
              <a:solidFill>
                <a:srgbClr val="000000"/>
              </a:solidFill>
              <a:effectLst/>
              <a:uFillTx/>
              <a:latin typeface="Arial"/>
            </a:endParaRPr>
          </a:p>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Arial"/>
            </a:endParaRPr>
          </a:p>
        </p:txBody>
      </p:sp>
      <p:pic>
        <p:nvPicPr>
          <p:cNvPr id="4" name="endlesslogo" descr=""/>
          <p:cNvPicPr/>
          <p:nvPr/>
        </p:nvPicPr>
        <p:blipFill>
          <a:blip r:embed="rId2"/>
          <a:stretch/>
        </p:blipFill>
        <p:spPr>
          <a:xfrm>
            <a:off x="6908760" y="38160"/>
            <a:ext cx="2000160" cy="657000"/>
          </a:xfrm>
          <a:prstGeom prst="rect">
            <a:avLst/>
          </a:prstGeom>
          <a:noFill/>
          <a:ln w="0">
            <a:noFill/>
          </a:ln>
        </p:spPr>
      </p:pic>
      <p:sp>
        <p:nvSpPr>
          <p:cNvPr id="5" name="PlaceHolder 5"/>
          <p:cNvSpPr>
            <a:spLocks noGrp="1"/>
          </p:cNvSpPr>
          <p:nvPr>
            <p:ph type="sldNum" idx="3"/>
          </p:nvPr>
        </p:nvSpPr>
        <p:spPr>
          <a:xfrm>
            <a:off x="6845040" y="6248520"/>
            <a:ext cx="190476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19C68CD-13F1-40C9-95C3-E2CBC3163707}"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bg>
      <p:bgPr>
        <a:solidFill>
          <a:srgbClr val="ffffff"/>
        </a:solidFill>
      </p:bgPr>
    </p:bg>
    <p:spTree>
      <p:nvGrpSpPr>
        <p:cNvPr id="1" name=""/>
        <p:cNvGrpSpPr/>
        <p:nvPr/>
      </p:nvGrpSpPr>
      <p:grpSpPr>
        <a:xfrm>
          <a:off x="0" y="0"/>
          <a:ext cx="0" cy="0"/>
          <a:chOff x="0" y="0"/>
          <a:chExt cx="0" cy="0"/>
        </a:xfrm>
      </p:grpSpPr>
      <p:sp>
        <p:nvSpPr>
          <p:cNvPr id="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7"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8" name="PlaceHolder 3"/>
          <p:cNvSpPr>
            <a:spLocks noGrp="1"/>
          </p:cNvSpPr>
          <p:nvPr>
            <p:ph type="dt" idx="4"/>
          </p:nvPr>
        </p:nvSpPr>
        <p:spPr>
          <a:xfrm>
            <a:off x="3809880" y="640080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900" strike="noStrike" u="none">
                <a:solidFill>
                  <a:srgbClr val="000000"/>
                </a:solidFill>
                <a:effectLst/>
                <a:uFillTx/>
                <a:latin typeface="Arial"/>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&lt;date/time&gt;</a:t>
            </a:r>
            <a:endParaRPr b="0" lang="en-US" sz="900" strike="noStrike" u="none">
              <a:solidFill>
                <a:srgbClr val="000000"/>
              </a:solidFill>
              <a:effectLst/>
              <a:uFillTx/>
              <a:latin typeface="Arial"/>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p:txBody>
      </p:sp>
      <p:sp>
        <p:nvSpPr>
          <p:cNvPr id="9" name="PlaceHolder 4"/>
          <p:cNvSpPr>
            <a:spLocks noGrp="1"/>
          </p:cNvSpPr>
          <p:nvPr>
            <p:ph type="ftr" idx="5"/>
          </p:nvPr>
        </p:nvSpPr>
        <p:spPr>
          <a:xfrm>
            <a:off x="63000" y="6438960"/>
            <a:ext cx="35816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Arial"/>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&lt;footer&gt;</a:t>
            </a:r>
            <a:endParaRPr b="0" lang="en-US" sz="800" strike="noStrike" u="none">
              <a:solidFill>
                <a:srgbClr val="000000"/>
              </a:solidFill>
              <a:effectLst/>
              <a:uFillTx/>
              <a:latin typeface="Arial"/>
            </a:endParaRPr>
          </a:p>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Arial"/>
            </a:endParaRPr>
          </a:p>
        </p:txBody>
      </p:sp>
      <p:pic>
        <p:nvPicPr>
          <p:cNvPr id="10" name="endlesslogo" descr=""/>
          <p:cNvPicPr/>
          <p:nvPr/>
        </p:nvPicPr>
        <p:blipFill>
          <a:blip r:embed="rId2"/>
          <a:stretch/>
        </p:blipFill>
        <p:spPr>
          <a:xfrm>
            <a:off x="6908760" y="38160"/>
            <a:ext cx="2000160" cy="657000"/>
          </a:xfrm>
          <a:prstGeom prst="rect">
            <a:avLst/>
          </a:prstGeom>
          <a:noFill/>
          <a:ln w="0">
            <a:noFill/>
          </a:ln>
        </p:spPr>
      </p:pic>
      <p:sp>
        <p:nvSpPr>
          <p:cNvPr id="11" name="PlaceHolder 5"/>
          <p:cNvSpPr>
            <a:spLocks noGrp="1"/>
          </p:cNvSpPr>
          <p:nvPr>
            <p:ph type="sldNum" idx="6"/>
          </p:nvPr>
        </p:nvSpPr>
        <p:spPr>
          <a:xfrm>
            <a:off x="6845040" y="6248520"/>
            <a:ext cx="190476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4DEAD97-BA27-4B1D-BCC1-E4BDC8FC97F6}"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wmf"/><Relationship Id="rId3"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4.wmf"/><Relationship Id="rId3" Type="http://schemas.openxmlformats.org/officeDocument/2006/relationships/slideLayout" Target="../slideLayouts/slideLayout2.xml"/><Relationship Id="rId4"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5.wmf"/><Relationship Id="rId3" Type="http://schemas.openxmlformats.org/officeDocument/2006/relationships/slideLayout" Target="../slideLayouts/slideLayout2.xml"/><Relationship Id="rId4"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
          <p:cNvSpPr/>
          <p:nvPr/>
        </p:nvSpPr>
        <p:spPr>
          <a:xfrm>
            <a:off x="795240" y="2690640"/>
            <a:ext cx="7705800" cy="551160"/>
          </a:xfrm>
          <a:prstGeom prst="rect">
            <a:avLst/>
          </a:prstGeom>
          <a:noFill/>
          <a:ln w="0">
            <a:noFill/>
          </a:ln>
        </p:spPr>
        <p:style>
          <a:lnRef idx="0"/>
          <a:fillRef idx="0"/>
          <a:effectRef idx="0"/>
          <a:fontRef idx="minor"/>
        </p:style>
        <p:txBody>
          <a:bodyPr lIns="90000" rIns="90000" tIns="46800" bIns="46800" anchor="t">
            <a:spAutoFit/>
          </a:bodyPr>
          <a:p>
            <a:pPr algn="ct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Transammonia</a:t>
            </a:r>
            <a:r>
              <a:rPr b="1" lang="en-GB" sz="3000" strike="noStrike" u="none">
                <a:solidFill>
                  <a:srgbClr val="000000"/>
                </a:solidFill>
                <a:effectLst/>
                <a:uFillTx/>
                <a:latin typeface="Arial"/>
              </a:rPr>
              <a:t> Inc.</a:t>
            </a:r>
            <a:endParaRPr b="0" lang="en-US" sz="3000" strike="noStrike" u="none">
              <a:solidFill>
                <a:srgbClr val="000000"/>
              </a:solidFill>
              <a:effectLst/>
              <a:uFillTx/>
              <a:latin typeface="Arial"/>
            </a:endParaRPr>
          </a:p>
        </p:txBody>
      </p:sp>
      <p:sp>
        <p:nvSpPr>
          <p:cNvPr id="16" name=""/>
          <p:cNvSpPr/>
          <p:nvPr/>
        </p:nvSpPr>
        <p:spPr>
          <a:xfrm>
            <a:off x="1606680" y="5673600"/>
            <a:ext cx="5873760" cy="544680"/>
          </a:xfrm>
          <a:prstGeom prst="rect">
            <a:avLst/>
          </a:prstGeom>
          <a:noFill/>
          <a:ln w="0">
            <a:noFill/>
          </a:ln>
        </p:spPr>
        <p:style>
          <a:lnRef idx="0"/>
          <a:fillRef idx="0"/>
          <a:effectRef idx="0"/>
          <a:fontRef idx="minor"/>
        </p:style>
        <p:txBody>
          <a:bodyPr lIns="90360" rIns="90360" tIns="44280" bIns="442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6E42C9D-0746-4155-BDD5-0E6ACDD32628}" type="datetime3">
              <a:rPr b="1" lang="en-US" sz="1400" strike="noStrike" u="none">
                <a:solidFill>
                  <a:srgbClr val="000000"/>
                </a:solidFill>
                <a:effectLst/>
                <a:uFillTx/>
                <a:latin typeface="Arial"/>
              </a:rPr>
              <a:t>September 27, 2025</a:t>
            </a:fld>
            <a:endParaRPr b="0" lang="en-US" sz="1400" strike="noStrike" u="none">
              <a:solidFill>
                <a:srgbClr val="000000"/>
              </a:solidFill>
              <a:effectLst/>
              <a:uFillTx/>
              <a:latin typeface="Arial"/>
            </a:endParaRPr>
          </a:p>
        </p:txBody>
      </p:sp>
      <p:sp>
        <p:nvSpPr>
          <p:cNvPr id="17" name=""/>
          <p:cNvSpPr/>
          <p:nvPr/>
        </p:nvSpPr>
        <p:spPr>
          <a:xfrm>
            <a:off x="1606680" y="4419720"/>
            <a:ext cx="5873760" cy="544320"/>
          </a:xfrm>
          <a:prstGeom prst="rect">
            <a:avLst/>
          </a:prstGeom>
          <a:noFill/>
          <a:ln w="0">
            <a:noFill/>
          </a:ln>
        </p:spPr>
        <p:style>
          <a:lnRef idx="0"/>
          <a:fillRef idx="0"/>
          <a:effectRef idx="0"/>
          <a:fontRef idx="minor"/>
        </p:style>
        <p:txBody>
          <a:bodyPr lIns="90360" rIns="90360" tIns="44280" bIns="442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0000"/>
                </a:solidFill>
                <a:effectLst/>
                <a:uFillTx/>
                <a:latin typeface="Arial"/>
              </a:rPr>
              <a:t>CONFIDENTIAL</a:t>
            </a:r>
            <a:endParaRPr b="0" lang="en-US" sz="1800" strike="noStrike" u="none">
              <a:solidFill>
                <a:srgbClr val="000000"/>
              </a:solidFill>
              <a:effectLst/>
              <a:uFillTx/>
              <a:latin typeface="Arial"/>
            </a:endParaRPr>
          </a:p>
        </p:txBody>
      </p:sp>
      <p:sp>
        <p:nvSpPr>
          <p:cNvPr id="18" name=""/>
          <p:cNvSpPr/>
          <p:nvPr/>
        </p:nvSpPr>
        <p:spPr>
          <a:xfrm>
            <a:off x="304920" y="76320"/>
            <a:ext cx="253980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Project Ice</a:t>
            </a:r>
            <a:endParaRPr b="0" lang="en-US" sz="2000" strike="noStrike" u="none">
              <a:solidFill>
                <a:srgbClr val="000000"/>
              </a:solidFill>
              <a:effectLst/>
              <a:uFillTx/>
              <a:latin typeface="Arial"/>
            </a:endParaRPr>
          </a:p>
        </p:txBody>
      </p:sp>
      <p:sp>
        <p:nvSpPr>
          <p:cNvPr id="19" name=""/>
          <p:cNvSpPr/>
          <p:nvPr/>
        </p:nvSpPr>
        <p:spPr>
          <a:xfrm flipV="1">
            <a:off x="369720" y="417960"/>
            <a:ext cx="7504200" cy="2700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19800" bIns="-19800" anchor="ctr">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
          <p:cNvSpPr/>
          <p:nvPr/>
        </p:nvSpPr>
        <p:spPr>
          <a:xfrm>
            <a:off x="681120" y="1384200"/>
            <a:ext cx="7767720" cy="3787920"/>
          </a:xfrm>
          <a:prstGeom prst="rect">
            <a:avLst/>
          </a:prstGeom>
          <a:noFill/>
          <a:ln w="0">
            <a:noFill/>
          </a:ln>
        </p:spPr>
        <p:style>
          <a:lnRef idx="0"/>
          <a:fillRef idx="0"/>
          <a:effectRef idx="0"/>
          <a:fontRef idx="minor"/>
        </p:style>
        <p:txBody>
          <a:bodyPr lIns="90000" rIns="90000" tIns="46800" bIns="46800" anchor="t">
            <a:spAutoFit/>
          </a:bodyPr>
          <a:p>
            <a:pPr algn="ctr">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Arial"/>
              </a:rPr>
              <a:t>FAVORABLE</a:t>
            </a:r>
            <a:endParaRPr b="0" lang="en-US" sz="1400" strike="noStrike" u="none">
              <a:solidFill>
                <a:srgbClr val="000000"/>
              </a:solidFill>
              <a:effectLst/>
              <a:uFillTx/>
              <a:latin typeface="Arial"/>
            </a:endParaRPr>
          </a:p>
          <a:p>
            <a:pPr>
              <a:spcBef>
                <a:spcPts val="601"/>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Large numbers of international buyers and sellers</a:t>
            </a:r>
            <a:endParaRPr b="0" lang="en-US" sz="1600" strike="noStrike" u="none">
              <a:solidFill>
                <a:srgbClr val="000000"/>
              </a:solidFill>
              <a:effectLst/>
              <a:uFillTx/>
              <a:latin typeface="Arial"/>
            </a:endParaRPr>
          </a:p>
          <a:p>
            <a:pPr>
              <a:spcBef>
                <a:spcPts val="601"/>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Existence of intermediaries</a:t>
            </a:r>
            <a:endParaRPr b="0" lang="en-US" sz="1600" strike="noStrike" u="none">
              <a:solidFill>
                <a:srgbClr val="000000"/>
              </a:solidFill>
              <a:effectLst/>
              <a:uFillTx/>
              <a:latin typeface="Arial"/>
            </a:endParaRPr>
          </a:p>
          <a:p>
            <a:pPr>
              <a:spcBef>
                <a:spcPts val="601"/>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High price volatility</a:t>
            </a:r>
            <a:endParaRPr b="0" lang="en-US" sz="1600" strike="noStrike" u="none">
              <a:solidFill>
                <a:srgbClr val="000000"/>
              </a:solidFill>
              <a:effectLst/>
              <a:uFillTx/>
              <a:latin typeface="Arial"/>
            </a:endParaRPr>
          </a:p>
          <a:p>
            <a:pPr>
              <a:spcBef>
                <a:spcPts val="601"/>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Poor price discovery</a:t>
            </a:r>
            <a:endParaRPr b="0" lang="en-US" sz="1600" strike="noStrike" u="none">
              <a:solidFill>
                <a:srgbClr val="000000"/>
              </a:solidFill>
              <a:effectLst/>
              <a:uFillTx/>
              <a:latin typeface="Arial"/>
            </a:endParaRPr>
          </a:p>
          <a:p>
            <a:pPr>
              <a:spcBef>
                <a:spcPts val="601"/>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Commoditized / standardized product</a:t>
            </a:r>
            <a:endParaRPr b="0" lang="en-US" sz="1600" strike="noStrike" u="none">
              <a:solidFill>
                <a:srgbClr val="000000"/>
              </a:solidFill>
              <a:effectLst/>
              <a:uFillTx/>
              <a:latin typeface="Arial"/>
            </a:endParaRPr>
          </a:p>
          <a:p>
            <a:pPr>
              <a:spcBef>
                <a:spcPts val="601"/>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Largely a wholesale product</a:t>
            </a:r>
            <a:endParaRPr b="0" lang="en-US" sz="1600" strike="noStrike" u="none">
              <a:solidFill>
                <a:srgbClr val="000000"/>
              </a:solidFill>
              <a:effectLst/>
              <a:uFillTx/>
              <a:latin typeface="Arial"/>
            </a:endParaRPr>
          </a:p>
          <a:p>
            <a:pPr>
              <a:spcBef>
                <a:spcPts val="601"/>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Gas represents up to 80% of input costs</a:t>
            </a:r>
            <a:endParaRPr b="0" lang="en-US" sz="1600" strike="noStrike" u="none">
              <a:solidFill>
                <a:srgbClr val="000000"/>
              </a:solidFill>
              <a:effectLst/>
              <a:uFillTx/>
              <a:latin typeface="Arial"/>
            </a:endParaRPr>
          </a:p>
          <a:p>
            <a:pPr algn="ctr">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algn="ctr">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Arial"/>
              </a:rPr>
              <a:t>UNFAVORABLE</a:t>
            </a:r>
            <a:endParaRPr b="0" lang="en-US" sz="1400" strike="noStrike" u="none">
              <a:solidFill>
                <a:srgbClr val="000000"/>
              </a:solidFill>
              <a:effectLst/>
              <a:uFillTx/>
              <a:latin typeface="Arial"/>
            </a:endParaRPr>
          </a:p>
          <a:p>
            <a:pPr>
              <a:spcBef>
                <a:spcPts val="601"/>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Sovereign and counterparty risk</a:t>
            </a:r>
            <a:endParaRPr b="0" lang="en-US" sz="1600" strike="noStrike" u="none">
              <a:solidFill>
                <a:srgbClr val="000000"/>
              </a:solidFill>
              <a:effectLst/>
              <a:uFillTx/>
              <a:latin typeface="Arial"/>
            </a:endParaRPr>
          </a:p>
          <a:p>
            <a:pPr>
              <a:spcBef>
                <a:spcPts val="601"/>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Potential for government supply influence / interference </a:t>
            </a:r>
            <a:endParaRPr b="0" lang="en-US" sz="1600" strike="noStrike" u="none">
              <a:solidFill>
                <a:srgbClr val="000000"/>
              </a:solidFill>
              <a:effectLst/>
              <a:uFillTx/>
              <a:latin typeface="Arial"/>
            </a:endParaRPr>
          </a:p>
        </p:txBody>
      </p:sp>
      <p:sp>
        <p:nvSpPr>
          <p:cNvPr id="21" name=""/>
          <p:cNvSpPr/>
          <p:nvPr/>
        </p:nvSpPr>
        <p:spPr>
          <a:xfrm>
            <a:off x="304920" y="76320"/>
            <a:ext cx="253980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Project Ice</a:t>
            </a:r>
            <a:endParaRPr b="0" lang="en-US" sz="2000" strike="noStrike" u="none">
              <a:solidFill>
                <a:srgbClr val="000000"/>
              </a:solidFill>
              <a:effectLst/>
              <a:uFillTx/>
              <a:latin typeface="Arial"/>
            </a:endParaRPr>
          </a:p>
        </p:txBody>
      </p:sp>
      <p:sp>
        <p:nvSpPr>
          <p:cNvPr id="22" name=""/>
          <p:cNvSpPr/>
          <p:nvPr/>
        </p:nvSpPr>
        <p:spPr>
          <a:xfrm>
            <a:off x="406440" y="571680"/>
            <a:ext cx="5602320" cy="337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Fertilizer Products:  Market Characteristics</a:t>
            </a:r>
            <a:endParaRPr b="0" lang="en-US" sz="1600" strike="noStrike" u="none">
              <a:solidFill>
                <a:srgbClr val="000000"/>
              </a:solidFill>
              <a:effectLst/>
              <a:uFillTx/>
              <a:latin typeface="Arial"/>
            </a:endParaRPr>
          </a:p>
        </p:txBody>
      </p:sp>
      <p:sp>
        <p:nvSpPr>
          <p:cNvPr id="23" name=""/>
          <p:cNvSpPr/>
          <p:nvPr/>
        </p:nvSpPr>
        <p:spPr>
          <a:xfrm flipV="1">
            <a:off x="369720" y="417960"/>
            <a:ext cx="7504200" cy="2700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19800" bIns="-19800" anchor="ctr">
            <a:noAutofit/>
          </a:bodyPr>
          <a:p>
            <a:endParaRPr b="0" lang="en-US" sz="2400" strike="noStrike" u="none">
              <a:solidFill>
                <a:srgbClr val="000000"/>
              </a:solidFill>
              <a:effectLst/>
              <a:uFillTx/>
              <a:latin typeface="Arial"/>
            </a:endParaRPr>
          </a:p>
        </p:txBody>
      </p:sp>
      <p:sp>
        <p:nvSpPr>
          <p:cNvPr id="24" name=""/>
          <p:cNvSpPr/>
          <p:nvPr/>
        </p:nvSpPr>
        <p:spPr>
          <a:xfrm flipV="1">
            <a:off x="369720" y="6350040"/>
            <a:ext cx="7504200" cy="936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37440" bIns="-37440" anchor="ctr">
            <a:noAutofit/>
          </a:bodyPr>
          <a:p>
            <a:endParaRPr b="0" lang="en-US" sz="2400" strike="noStrike" u="none">
              <a:solidFill>
                <a:srgbClr val="000000"/>
              </a:solidFill>
              <a:effectLst/>
              <a:uFillTx/>
              <a:latin typeface="Arial"/>
            </a:endParaRPr>
          </a:p>
        </p:txBody>
      </p:sp>
      <p:sp>
        <p:nvSpPr>
          <p:cNvPr id="25" name=""/>
          <p:cNvSpPr/>
          <p:nvPr/>
        </p:nvSpPr>
        <p:spPr>
          <a:xfrm>
            <a:off x="222840" y="6399720"/>
            <a:ext cx="1108440" cy="24660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0000"/>
                </a:solidFill>
                <a:effectLst/>
                <a:uFillTx/>
                <a:latin typeface="Arial Narrow"/>
              </a:rPr>
              <a:t>CONFIDENTIAL</a:t>
            </a:r>
            <a:endParaRPr b="0" lang="en-US" sz="1000" strike="noStrike" u="none">
              <a:solidFill>
                <a:srgbClr val="000000"/>
              </a:solidFill>
              <a:effectLst/>
              <a:uFillTx/>
              <a:latin typeface="Arial"/>
            </a:endParaRPr>
          </a:p>
        </p:txBody>
      </p:sp>
      <p:sp>
        <p:nvSpPr>
          <p:cNvPr id="2" name="PlaceHolder 1"/>
          <p:cNvSpPr>
            <a:spLocks noGrp="1"/>
          </p:cNvSpPr>
          <p:nvPr>
            <p:ph type="sldNum" idx="3"/>
          </p:nvPr>
        </p:nvSpPr>
        <p:spPr/>
        <p:txBody>
          <a:bodyPr/>
          <a:p>
            <a:fld id="{742B6097-0AB1-4E0A-B1A1-728115533998}"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
          <p:cNvSpPr/>
          <p:nvPr/>
        </p:nvSpPr>
        <p:spPr>
          <a:xfrm>
            <a:off x="457200" y="5715000"/>
            <a:ext cx="7696080" cy="5806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Arial"/>
              </a:rPr>
              <a:t>^ Denotes Ammonia and Urea markets only</a:t>
            </a:r>
            <a:endParaRPr b="0" lang="en-US" sz="8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Arial"/>
              </a:rPr>
              <a:t># Defined as only the petrochemical products that Enron is considering:  monomers, aromatics, and polymers.</a:t>
            </a:r>
            <a:endParaRPr b="0" lang="en-US" sz="8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Arial"/>
              </a:rPr>
              <a:t>* Defined as only the refined products that Enron is considering:  gasoline, distillates, residuals, and jet fuel.</a:t>
            </a:r>
            <a:endParaRPr b="0" lang="en-US" sz="8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Arial"/>
              </a:rPr>
              <a:t>Sources:  Lehman Brothers, Energy Information Administration (EIA), and United Nations Statistics Division Homepage</a:t>
            </a:r>
            <a:endParaRPr b="0" lang="en-US" sz="800" strike="noStrike" u="none">
              <a:solidFill>
                <a:srgbClr val="000000"/>
              </a:solidFill>
              <a:effectLst/>
              <a:uFillTx/>
              <a:latin typeface="Arial"/>
            </a:endParaRPr>
          </a:p>
        </p:txBody>
      </p:sp>
      <p:graphicFrame>
        <p:nvGraphicFramePr>
          <p:cNvPr id="27" name=""/>
          <p:cNvGraphicFramePr/>
          <p:nvPr/>
        </p:nvGraphicFramePr>
        <p:xfrm>
          <a:off x="1182600" y="1150920"/>
          <a:ext cx="6705720" cy="4532400"/>
        </p:xfrm>
        <a:graphic>
          <a:graphicData uri="http://schemas.openxmlformats.org/presentationml/2006/ole">
            <p:oleObj progId="Excel.Sheet.12" r:id="rId1" spid="">
              <p:embed/>
              <p:pic>
                <p:nvPicPr>
                  <p:cNvPr id="28" name="" descr=""/>
                  <p:cNvPicPr/>
                  <p:nvPr/>
                </p:nvPicPr>
                <p:blipFill>
                  <a:blip r:embed="rId2"/>
                  <a:stretch/>
                </p:blipFill>
                <p:spPr>
                  <a:xfrm>
                    <a:off x="1182600" y="1150920"/>
                    <a:ext cx="6705720" cy="4532400"/>
                  </a:xfrm>
                  <a:prstGeom prst="rect">
                    <a:avLst/>
                  </a:prstGeom>
                  <a:noFill/>
                  <a:ln w="0">
                    <a:noFill/>
                  </a:ln>
                </p:spPr>
              </p:pic>
            </p:oleObj>
          </a:graphicData>
        </a:graphic>
      </p:graphicFrame>
      <p:sp>
        <p:nvSpPr>
          <p:cNvPr id="29" name=""/>
          <p:cNvSpPr/>
          <p:nvPr/>
        </p:nvSpPr>
        <p:spPr>
          <a:xfrm>
            <a:off x="3525840" y="1662120"/>
            <a:ext cx="793800" cy="23184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a:t>
            </a:r>
            <a:r>
              <a:rPr b="0" lang="en-US" sz="1400" strike="noStrike" u="none">
                <a:solidFill>
                  <a:srgbClr val="000000"/>
                </a:solidFill>
                <a:effectLst/>
                <a:uFillTx/>
                <a:latin typeface="Symbol"/>
                <a:ea typeface="Symbol"/>
              </a:rPr>
              <a:t></a:t>
            </a:r>
            <a:r>
              <a:rPr b="0" lang="en-US" sz="1400" strike="noStrike" u="none">
                <a:solidFill>
                  <a:srgbClr val="000000"/>
                </a:solidFill>
                <a:effectLst/>
                <a:uFillTx/>
                <a:latin typeface="Arial Narrow"/>
              </a:rPr>
              <a:t> $35B)</a:t>
            </a:r>
            <a:endParaRPr b="0" lang="en-US" sz="1400" strike="noStrike" u="none">
              <a:solidFill>
                <a:srgbClr val="000000"/>
              </a:solidFill>
              <a:effectLst/>
              <a:uFillTx/>
              <a:latin typeface="Arial"/>
            </a:endParaRPr>
          </a:p>
        </p:txBody>
      </p:sp>
      <p:sp>
        <p:nvSpPr>
          <p:cNvPr id="30" name=""/>
          <p:cNvSpPr/>
          <p:nvPr/>
        </p:nvSpPr>
        <p:spPr>
          <a:xfrm>
            <a:off x="304920" y="76320"/>
            <a:ext cx="253980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Project Ice</a:t>
            </a:r>
            <a:endParaRPr b="0" lang="en-US" sz="2000" strike="noStrike" u="none">
              <a:solidFill>
                <a:srgbClr val="000000"/>
              </a:solidFill>
              <a:effectLst/>
              <a:uFillTx/>
              <a:latin typeface="Arial"/>
            </a:endParaRPr>
          </a:p>
        </p:txBody>
      </p:sp>
      <p:sp>
        <p:nvSpPr>
          <p:cNvPr id="31" name=""/>
          <p:cNvSpPr/>
          <p:nvPr/>
        </p:nvSpPr>
        <p:spPr>
          <a:xfrm>
            <a:off x="406440" y="571680"/>
            <a:ext cx="2340000" cy="337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World Market Size</a:t>
            </a:r>
            <a:endParaRPr b="0" lang="en-US" sz="1600" strike="noStrike" u="none">
              <a:solidFill>
                <a:srgbClr val="000000"/>
              </a:solidFill>
              <a:effectLst/>
              <a:uFillTx/>
              <a:latin typeface="Arial"/>
            </a:endParaRPr>
          </a:p>
        </p:txBody>
      </p:sp>
      <p:sp>
        <p:nvSpPr>
          <p:cNvPr id="32" name=""/>
          <p:cNvSpPr/>
          <p:nvPr/>
        </p:nvSpPr>
        <p:spPr>
          <a:xfrm flipV="1">
            <a:off x="369720" y="417960"/>
            <a:ext cx="7504200" cy="2700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19800" bIns="-19800" anchor="ctr">
            <a:noAutofit/>
          </a:bodyPr>
          <a:p>
            <a:endParaRPr b="0" lang="en-US" sz="2400" strike="noStrike" u="none">
              <a:solidFill>
                <a:srgbClr val="000000"/>
              </a:solidFill>
              <a:effectLst/>
              <a:uFillTx/>
              <a:latin typeface="Arial"/>
            </a:endParaRPr>
          </a:p>
        </p:txBody>
      </p:sp>
      <p:sp>
        <p:nvSpPr>
          <p:cNvPr id="33" name=""/>
          <p:cNvSpPr/>
          <p:nvPr/>
        </p:nvSpPr>
        <p:spPr>
          <a:xfrm>
            <a:off x="550800" y="5718240"/>
            <a:ext cx="14716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4" name=""/>
          <p:cNvSpPr/>
          <p:nvPr/>
        </p:nvSpPr>
        <p:spPr>
          <a:xfrm flipV="1">
            <a:off x="369720" y="6350040"/>
            <a:ext cx="7504200" cy="936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37440" bIns="-37440" anchor="ctr">
            <a:noAutofit/>
          </a:bodyPr>
          <a:p>
            <a:endParaRPr b="0" lang="en-US" sz="2400" strike="noStrike" u="none">
              <a:solidFill>
                <a:srgbClr val="000000"/>
              </a:solidFill>
              <a:effectLst/>
              <a:uFillTx/>
              <a:latin typeface="Arial"/>
            </a:endParaRPr>
          </a:p>
        </p:txBody>
      </p:sp>
      <p:sp>
        <p:nvSpPr>
          <p:cNvPr id="35" name=""/>
          <p:cNvSpPr/>
          <p:nvPr/>
        </p:nvSpPr>
        <p:spPr>
          <a:xfrm>
            <a:off x="222840" y="6399720"/>
            <a:ext cx="1108440" cy="24660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0000"/>
                </a:solidFill>
                <a:effectLst/>
                <a:uFillTx/>
                <a:latin typeface="Arial Narrow"/>
              </a:rPr>
              <a:t>CONFIDENTIAL</a:t>
            </a:r>
            <a:endParaRPr b="0" lang="en-US" sz="1000" strike="noStrike" u="none">
              <a:solidFill>
                <a:srgbClr val="000000"/>
              </a:solidFill>
              <a:effectLst/>
              <a:uFillTx/>
              <a:latin typeface="Arial"/>
            </a:endParaRPr>
          </a:p>
        </p:txBody>
      </p:sp>
      <p:sp>
        <p:nvSpPr>
          <p:cNvPr id="2" name="PlaceHolder 1"/>
          <p:cNvSpPr>
            <a:spLocks noGrp="1"/>
          </p:cNvSpPr>
          <p:nvPr>
            <p:ph type="sldNum" idx="3"/>
          </p:nvPr>
        </p:nvSpPr>
        <p:spPr/>
        <p:txBody>
          <a:bodyPr/>
          <a:p>
            <a:fld id="{961D09C7-788F-435C-AF51-38A55363D8F9}"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 name=""/>
          <p:cNvSpPr/>
          <p:nvPr/>
        </p:nvSpPr>
        <p:spPr>
          <a:xfrm>
            <a:off x="4638600" y="2987640"/>
            <a:ext cx="1900440" cy="3256920"/>
          </a:xfrm>
          <a:prstGeom prst="rect">
            <a:avLst/>
          </a:prstGeom>
          <a:noFill/>
          <a:ln w="19080">
            <a:solidFill>
              <a:srgbClr val="000000"/>
            </a:solidFill>
            <a:miter/>
          </a:ln>
        </p:spPr>
        <p:style>
          <a:lnRef idx="0"/>
          <a:fillRef idx="0"/>
          <a:effectRef idx="0"/>
          <a:fontRef idx="minor"/>
        </p:style>
        <p:txBody>
          <a:bodyPr lIns="90000" rIns="90000" tIns="46800" bIns="46800" anchor="t">
            <a:spAutoFit/>
          </a:bodyPr>
          <a:p>
            <a:pPr marL="114480" indent="-114480"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In 1995, Transammonia started the TrammoGas Division, located in Houston, Texas trading LPG in the US. 2000 volume reached 1.7 million metric tons. Majority of the volume is propane but also includes ethane, butane, iso-butane, and natural gasoline</a:t>
            </a: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Sea-3, an operating unit, owns LPG terminals in NH and FL. It is the largest importer of LPG into the north-east and Florida providing interesting arbitrage opportunities between MT Bellevue and world LPG prices</a:t>
            </a: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Sea-3 also participates in gas marketing on the Gulf Coast and other parts of the US. Annual volume is about 300,000 metric tons</a:t>
            </a: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p:txBody>
      </p:sp>
      <p:sp>
        <p:nvSpPr>
          <p:cNvPr id="37" name=""/>
          <p:cNvSpPr/>
          <p:nvPr/>
        </p:nvSpPr>
        <p:spPr>
          <a:xfrm>
            <a:off x="533520" y="2987640"/>
            <a:ext cx="1914480" cy="3256920"/>
          </a:xfrm>
          <a:prstGeom prst="rect">
            <a:avLst/>
          </a:prstGeom>
          <a:noFill/>
          <a:ln w="19080">
            <a:solidFill>
              <a:srgbClr val="000000"/>
            </a:solidFill>
            <a:miter/>
          </a:ln>
        </p:spPr>
        <p:style>
          <a:lnRef idx="0"/>
          <a:fillRef idx="0"/>
          <a:effectRef idx="0"/>
          <a:fontRef idx="minor"/>
        </p:style>
        <p:txBody>
          <a:bodyPr lIns="90000" rIns="90000" tIns="46800" bIns="46800" anchor="t">
            <a:spAutoFit/>
          </a:bodyPr>
          <a:p>
            <a:pPr marL="114480" indent="-114480"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World’s leading independent marketer and transporter of  anhydrous ammonia</a:t>
            </a: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In 2000 traded 11.6 million metric tons of fertilizer</a:t>
            </a: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Broad base of supply and sales in over 57 countries</a:t>
            </a: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Strong domestic presence with product available along the Gulf Central ammonia pipeline system</a:t>
            </a: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Imports or trades to the US market through direct purchase, swaps and other trading arrangements</a:t>
            </a: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Its wholly-owned 36,000 short ton Meredosia facility is a big factor in the domestic business </a:t>
            </a: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p:txBody>
      </p:sp>
      <p:sp>
        <p:nvSpPr>
          <p:cNvPr id="38" name=""/>
          <p:cNvSpPr/>
          <p:nvPr/>
        </p:nvSpPr>
        <p:spPr>
          <a:xfrm>
            <a:off x="822240" y="1209600"/>
            <a:ext cx="7877160" cy="1654200"/>
          </a:xfrm>
          <a:prstGeom prst="rect">
            <a:avLst/>
          </a:prstGeom>
          <a:noFill/>
          <a:ln w="0">
            <a:noFill/>
          </a:ln>
        </p:spPr>
        <p:style>
          <a:lnRef idx="0"/>
          <a:fillRef idx="0"/>
          <a:effectRef idx="0"/>
          <a:fontRef idx="minor"/>
        </p:style>
        <p:txBody>
          <a:bodyPr lIns="0" rIns="0" tIns="46080" bIns="46080" anchor="t">
            <a:noAutofit/>
          </a:bodyPr>
          <a:p>
            <a:pPr marL="291960" indent="-291960">
              <a:lnSpc>
                <a:spcPct val="105000"/>
              </a:lnSpc>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 leading international physical trader, distributor, and transporter of ammonia and other fertilizer products, LPG, petrochemicals and methanol</a:t>
            </a:r>
            <a:endParaRPr b="0" lang="en-US" sz="1400" strike="noStrike" u="none">
              <a:solidFill>
                <a:srgbClr val="000000"/>
              </a:solidFill>
              <a:effectLst/>
              <a:uFillTx/>
              <a:latin typeface="Arial"/>
            </a:endParaRPr>
          </a:p>
          <a:p>
            <a:pPr marL="291960" indent="-291960">
              <a:lnSpc>
                <a:spcPct val="105000"/>
              </a:lnSpc>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Privately held with 100% of stock owned by the Stanton family</a:t>
            </a:r>
            <a:endParaRPr b="0" lang="en-US" sz="1400" strike="noStrike" u="none">
              <a:solidFill>
                <a:srgbClr val="000000"/>
              </a:solidFill>
              <a:effectLst/>
              <a:uFillTx/>
              <a:latin typeface="Arial"/>
            </a:endParaRPr>
          </a:p>
          <a:p>
            <a:pPr marL="291960" indent="-291960">
              <a:lnSpc>
                <a:spcPct val="105000"/>
              </a:lnSpc>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Headquartered in New York.  Employs 230 people in 26 cities worldwide</a:t>
            </a:r>
            <a:endParaRPr b="0" lang="en-US" sz="1400" strike="noStrike" u="none">
              <a:solidFill>
                <a:srgbClr val="000000"/>
              </a:solidFill>
              <a:effectLst/>
              <a:uFillTx/>
              <a:latin typeface="Arial"/>
            </a:endParaRPr>
          </a:p>
          <a:p>
            <a:pPr marL="291960" indent="-291960">
              <a:lnSpc>
                <a:spcPct val="105000"/>
              </a:lnSpc>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2000 sales of over 17.2 million tons of all products, with revenues of $2.4 billion</a:t>
            </a:r>
            <a:endParaRPr b="0" lang="en-US" sz="1400" strike="noStrike" u="none">
              <a:solidFill>
                <a:srgbClr val="000000"/>
              </a:solidFill>
              <a:effectLst/>
              <a:uFillTx/>
              <a:latin typeface="Arial"/>
            </a:endParaRPr>
          </a:p>
          <a:p>
            <a:pPr marL="291960" indent="-291960">
              <a:lnSpc>
                <a:spcPct val="105000"/>
              </a:lnSpc>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Owns or leases several terminal, tanks and warehouses in various parts of the world</a:t>
            </a:r>
            <a:endParaRPr b="0" lang="en-US" sz="1400" strike="noStrike" u="none">
              <a:solidFill>
                <a:srgbClr val="000000"/>
              </a:solidFill>
              <a:effectLst/>
              <a:uFillTx/>
              <a:latin typeface="Arial"/>
            </a:endParaRPr>
          </a:p>
        </p:txBody>
      </p:sp>
      <p:sp>
        <p:nvSpPr>
          <p:cNvPr id="39" name=""/>
          <p:cNvSpPr/>
          <p:nvPr/>
        </p:nvSpPr>
        <p:spPr>
          <a:xfrm>
            <a:off x="533520" y="2705040"/>
            <a:ext cx="1917720" cy="378000"/>
          </a:xfrm>
          <a:prstGeom prst="rect">
            <a:avLst/>
          </a:prstGeom>
          <a:solidFill>
            <a:srgbClr val="00cc99"/>
          </a:solidFill>
          <a:ln w="19080">
            <a:solidFill>
              <a:srgbClr val="000000"/>
            </a:solidFill>
            <a:miter/>
          </a:ln>
        </p:spPr>
        <p:style>
          <a:lnRef idx="0"/>
          <a:fillRef idx="0"/>
          <a:effectRef idx="0"/>
          <a:fontRef idx="minor"/>
        </p:style>
        <p:txBody>
          <a:bodyPr wrap="none" lIns="0" rIns="0" tIns="38160" bIns="38160" anchor="ctr">
            <a:noAutofit/>
          </a:bodyPr>
          <a:p>
            <a:pPr algn="ctr">
              <a:spcBef>
                <a:spcPts val="751"/>
              </a:spcBef>
              <a:tabLst>
                <a:tab algn="l" pos="0"/>
                <a:tab algn="l" pos="639720"/>
                <a:tab algn="l" pos="1279440"/>
                <a:tab algn="l" pos="1919160"/>
                <a:tab algn="l" pos="2558880"/>
                <a:tab algn="l" pos="3198960"/>
                <a:tab algn="l" pos="3838680"/>
                <a:tab algn="l" pos="4478400"/>
                <a:tab algn="l" pos="5118120"/>
                <a:tab algn="l" pos="5757840"/>
                <a:tab algn="l" pos="6397560"/>
                <a:tab algn="l" pos="7037280"/>
                <a:tab algn="l" pos="7677000"/>
                <a:tab algn="l" pos="8317080"/>
                <a:tab algn="l" pos="8956800"/>
                <a:tab algn="l" pos="9596520"/>
                <a:tab algn="l" pos="10236240"/>
                <a:tab algn="l" pos="10875960"/>
              </a:tabLst>
            </a:pPr>
            <a:r>
              <a:rPr b="1" lang="en-US" sz="1200" strike="noStrike" u="none">
                <a:solidFill>
                  <a:srgbClr val="000000"/>
                </a:solidFill>
                <a:effectLst/>
                <a:uFillTx/>
                <a:latin typeface="Arial"/>
              </a:rPr>
              <a:t>Ammonia</a:t>
            </a:r>
            <a:endParaRPr b="0" lang="en-US" sz="1200" strike="noStrike" u="none">
              <a:solidFill>
                <a:srgbClr val="000000"/>
              </a:solidFill>
              <a:effectLst/>
              <a:uFillTx/>
              <a:latin typeface="Arial"/>
            </a:endParaRPr>
          </a:p>
        </p:txBody>
      </p:sp>
      <p:sp>
        <p:nvSpPr>
          <p:cNvPr id="40" name=""/>
          <p:cNvSpPr/>
          <p:nvPr/>
        </p:nvSpPr>
        <p:spPr>
          <a:xfrm>
            <a:off x="2590920" y="2987640"/>
            <a:ext cx="1900080" cy="3256920"/>
          </a:xfrm>
          <a:prstGeom prst="rect">
            <a:avLst/>
          </a:prstGeom>
          <a:noFill/>
          <a:ln w="19080">
            <a:solidFill>
              <a:srgbClr val="000000"/>
            </a:solidFill>
            <a:miter/>
          </a:ln>
        </p:spPr>
        <p:style>
          <a:lnRef idx="0"/>
          <a:fillRef idx="0"/>
          <a:effectRef idx="0"/>
          <a:fontRef idx="minor"/>
        </p:style>
        <p:txBody>
          <a:bodyPr lIns="90000" rIns="90000" tIns="46800" bIns="46800" anchor="t">
            <a:spAutoFit/>
          </a:bodyPr>
          <a:p>
            <a:pPr marL="114480" indent="-114480"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Sold over 2.8 million metric tons of urea worldwide in 2000</a:t>
            </a: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Has been appointed exclusive marketer of 500,000 metric tons of granular urea produced in Bangladesh by Karnaphuli Fertilizer Company, Ltd.</a:t>
            </a: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Sells about 1.1 million metric tons of other nitrogenous fertilizers around the world</a:t>
            </a: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Sales of sulfur exceeded 1.8 million metric tons</a:t>
            </a: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Phosphatic fertilizer sales above 1 million metric tons</a:t>
            </a: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Sulfuric acid trading of over 660,000 metric tons in 2000</a:t>
            </a: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Sales of around 600,000 metric tons of potash to worldwide markets</a:t>
            </a: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p:txBody>
      </p:sp>
      <p:sp>
        <p:nvSpPr>
          <p:cNvPr id="41" name=""/>
          <p:cNvSpPr/>
          <p:nvPr/>
        </p:nvSpPr>
        <p:spPr>
          <a:xfrm>
            <a:off x="6653160" y="3089160"/>
            <a:ext cx="1900440" cy="3119400"/>
          </a:xfrm>
          <a:prstGeom prst="rect">
            <a:avLst/>
          </a:prstGeom>
          <a:noFill/>
          <a:ln w="19080">
            <a:solidFill>
              <a:srgbClr val="000000"/>
            </a:solidFill>
            <a:miter/>
          </a:ln>
        </p:spPr>
        <p:style>
          <a:lnRef idx="0"/>
          <a:fillRef idx="0"/>
          <a:effectRef idx="0"/>
          <a:fontRef idx="minor"/>
        </p:style>
        <p:txBody>
          <a:bodyPr lIns="90000" rIns="90000" tIns="46800" bIns="46800" anchor="t">
            <a:spAutoFit/>
          </a:bodyPr>
          <a:p>
            <a:pPr marL="114480" indent="-11448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The TrammoChem Division is active in all significant petrochemicals markets around the world with sales of about 3.8 million metric tons</a:t>
            </a: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A trader of MTBE worldwide and a major exporter of petrochemicals from China</a:t>
            </a: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Started with an emphasis on trading aromatics: Benzene, Toluene, Xylene, etc. Methanol and MTBE have become the largest volume products over the years. Recently, Trammochem started trading Propylene, Ethylene and Butadiene</a:t>
            </a: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p:txBody>
      </p:sp>
      <p:sp>
        <p:nvSpPr>
          <p:cNvPr id="42" name=""/>
          <p:cNvSpPr/>
          <p:nvPr/>
        </p:nvSpPr>
        <p:spPr>
          <a:xfrm>
            <a:off x="4638600" y="2684520"/>
            <a:ext cx="1900440" cy="403200"/>
          </a:xfrm>
          <a:prstGeom prst="rect">
            <a:avLst/>
          </a:prstGeom>
          <a:solidFill>
            <a:srgbClr val="00cc99"/>
          </a:solidFill>
          <a:ln w="19080">
            <a:solidFill>
              <a:srgbClr val="000000"/>
            </a:solidFill>
            <a:miter/>
          </a:ln>
        </p:spPr>
        <p:style>
          <a:lnRef idx="0"/>
          <a:fillRef idx="0"/>
          <a:effectRef idx="0"/>
          <a:fontRef idx="minor"/>
        </p:style>
        <p:txBody>
          <a:bodyPr wrap="none" lIns="0" rIns="0" tIns="38160" bIns="38160" anchor="ctr">
            <a:noAutofit/>
          </a:bodyPr>
          <a:p>
            <a:pPr algn="ctr">
              <a:spcBef>
                <a:spcPts val="751"/>
              </a:spcBef>
              <a:tabLst>
                <a:tab algn="l" pos="0"/>
                <a:tab algn="l" pos="639720"/>
                <a:tab algn="l" pos="1279440"/>
                <a:tab algn="l" pos="1919160"/>
                <a:tab algn="l" pos="2558880"/>
                <a:tab algn="l" pos="3198960"/>
                <a:tab algn="l" pos="3838680"/>
                <a:tab algn="l" pos="4478400"/>
                <a:tab algn="l" pos="5118120"/>
                <a:tab algn="l" pos="5757840"/>
                <a:tab algn="l" pos="6397560"/>
                <a:tab algn="l" pos="7037280"/>
                <a:tab algn="l" pos="7677000"/>
                <a:tab algn="l" pos="8317080"/>
                <a:tab algn="l" pos="8956800"/>
                <a:tab algn="l" pos="9596520"/>
                <a:tab algn="l" pos="10236240"/>
                <a:tab algn="l" pos="10875960"/>
              </a:tabLst>
            </a:pPr>
            <a:r>
              <a:rPr b="1" lang="en-US" sz="1200" strike="noStrike" u="none">
                <a:solidFill>
                  <a:srgbClr val="000000"/>
                </a:solidFill>
                <a:effectLst/>
                <a:uFillTx/>
                <a:latin typeface="Arial"/>
              </a:rPr>
              <a:t>LPG’s</a:t>
            </a:r>
            <a:endParaRPr b="0" lang="en-US" sz="1200" strike="noStrike" u="none">
              <a:solidFill>
                <a:srgbClr val="000000"/>
              </a:solidFill>
              <a:effectLst/>
              <a:uFillTx/>
              <a:latin typeface="Arial"/>
            </a:endParaRPr>
          </a:p>
        </p:txBody>
      </p:sp>
      <p:sp>
        <p:nvSpPr>
          <p:cNvPr id="43" name=""/>
          <p:cNvSpPr/>
          <p:nvPr/>
        </p:nvSpPr>
        <p:spPr>
          <a:xfrm>
            <a:off x="2590920" y="2692440"/>
            <a:ext cx="1900080" cy="390600"/>
          </a:xfrm>
          <a:prstGeom prst="rect">
            <a:avLst/>
          </a:prstGeom>
          <a:solidFill>
            <a:srgbClr val="00cc99"/>
          </a:solidFill>
          <a:ln w="19080">
            <a:solidFill>
              <a:srgbClr val="000000"/>
            </a:solidFill>
            <a:miter/>
          </a:ln>
        </p:spPr>
        <p:style>
          <a:lnRef idx="0"/>
          <a:fillRef idx="0"/>
          <a:effectRef idx="0"/>
          <a:fontRef idx="minor"/>
        </p:style>
        <p:txBody>
          <a:bodyPr wrap="none" lIns="0" rIns="0" tIns="38160" bIns="38160" anchor="ctr">
            <a:noAutofit/>
          </a:bodyPr>
          <a:p>
            <a:pPr algn="ctr">
              <a:spcBef>
                <a:spcPts val="751"/>
              </a:spcBef>
              <a:tabLst>
                <a:tab algn="l" pos="0"/>
                <a:tab algn="l" pos="639720"/>
                <a:tab algn="l" pos="1279440"/>
                <a:tab algn="l" pos="1919160"/>
                <a:tab algn="l" pos="2558880"/>
                <a:tab algn="l" pos="3198960"/>
                <a:tab algn="l" pos="3838680"/>
                <a:tab algn="l" pos="4478400"/>
                <a:tab algn="l" pos="5118120"/>
                <a:tab algn="l" pos="5757840"/>
                <a:tab algn="l" pos="6397560"/>
                <a:tab algn="l" pos="7037280"/>
                <a:tab algn="l" pos="7677000"/>
                <a:tab algn="l" pos="8317080"/>
                <a:tab algn="l" pos="8956800"/>
                <a:tab algn="l" pos="9596520"/>
                <a:tab algn="l" pos="10236240"/>
                <a:tab algn="l" pos="10875960"/>
              </a:tabLst>
            </a:pPr>
            <a:r>
              <a:rPr b="1" lang="en-US" sz="1200" strike="noStrike" u="none">
                <a:solidFill>
                  <a:srgbClr val="000000"/>
                </a:solidFill>
                <a:effectLst/>
                <a:uFillTx/>
                <a:latin typeface="Arial"/>
              </a:rPr>
              <a:t>Other Fertilizers</a:t>
            </a:r>
            <a:endParaRPr b="0" lang="en-US" sz="1200" strike="noStrike" u="none">
              <a:solidFill>
                <a:srgbClr val="000000"/>
              </a:solidFill>
              <a:effectLst/>
              <a:uFillTx/>
              <a:latin typeface="Arial"/>
            </a:endParaRPr>
          </a:p>
        </p:txBody>
      </p:sp>
      <p:sp>
        <p:nvSpPr>
          <p:cNvPr id="44" name=""/>
          <p:cNvSpPr/>
          <p:nvPr/>
        </p:nvSpPr>
        <p:spPr>
          <a:xfrm>
            <a:off x="6647040" y="2682720"/>
            <a:ext cx="1906560" cy="420840"/>
          </a:xfrm>
          <a:prstGeom prst="rect">
            <a:avLst/>
          </a:prstGeom>
          <a:solidFill>
            <a:srgbClr val="00cc99"/>
          </a:solidFill>
          <a:ln w="19080">
            <a:solidFill>
              <a:srgbClr val="000000"/>
            </a:solidFill>
            <a:miter/>
          </a:ln>
        </p:spPr>
        <p:style>
          <a:lnRef idx="0"/>
          <a:fillRef idx="0"/>
          <a:effectRef idx="0"/>
          <a:fontRef idx="minor"/>
        </p:style>
        <p:txBody>
          <a:bodyPr wrap="none" lIns="0" rIns="0" tIns="38160" bIns="38160" anchor="ctr">
            <a:noAutofit/>
          </a:bodyPr>
          <a:p>
            <a:pPr algn="ctr">
              <a:spcBef>
                <a:spcPts val="814"/>
              </a:spcBef>
              <a:tabLst>
                <a:tab algn="l" pos="0"/>
                <a:tab algn="l" pos="639720"/>
                <a:tab algn="l" pos="1279440"/>
                <a:tab algn="l" pos="1919160"/>
                <a:tab algn="l" pos="2558880"/>
                <a:tab algn="l" pos="3198960"/>
                <a:tab algn="l" pos="3838680"/>
                <a:tab algn="l" pos="4478400"/>
                <a:tab algn="l" pos="5118120"/>
                <a:tab algn="l" pos="5757840"/>
                <a:tab algn="l" pos="6397560"/>
                <a:tab algn="l" pos="7037280"/>
                <a:tab algn="l" pos="7677000"/>
                <a:tab algn="l" pos="8317080"/>
                <a:tab algn="l" pos="8956800"/>
                <a:tab algn="l" pos="9596520"/>
                <a:tab algn="l" pos="10236240"/>
                <a:tab algn="l" pos="10875960"/>
              </a:tabLst>
            </a:pPr>
            <a:r>
              <a:rPr b="1" lang="en-US" sz="1200" strike="noStrike" u="none">
                <a:solidFill>
                  <a:srgbClr val="000000"/>
                </a:solidFill>
                <a:effectLst/>
                <a:uFillTx/>
                <a:latin typeface="Arial"/>
              </a:rPr>
              <a:t>Petrochemicals</a:t>
            </a:r>
            <a:r>
              <a:rPr b="1" lang="en-US" sz="1300" strike="noStrike" u="none">
                <a:solidFill>
                  <a:srgbClr val="000000"/>
                </a:solidFill>
                <a:effectLst/>
                <a:uFillTx/>
                <a:latin typeface="Arial"/>
              </a:rPr>
              <a:t> &amp; MTBE</a:t>
            </a:r>
            <a:endParaRPr b="0" lang="en-US" sz="1300" strike="noStrike" u="none">
              <a:solidFill>
                <a:srgbClr val="000000"/>
              </a:solidFill>
              <a:effectLst/>
              <a:uFillTx/>
              <a:latin typeface="Arial"/>
            </a:endParaRPr>
          </a:p>
        </p:txBody>
      </p:sp>
      <p:sp>
        <p:nvSpPr>
          <p:cNvPr id="45" name=""/>
          <p:cNvSpPr/>
          <p:nvPr/>
        </p:nvSpPr>
        <p:spPr>
          <a:xfrm>
            <a:off x="304920" y="76320"/>
            <a:ext cx="253980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Project Ice</a:t>
            </a:r>
            <a:endParaRPr b="0" lang="en-US" sz="2000" strike="noStrike" u="none">
              <a:solidFill>
                <a:srgbClr val="000000"/>
              </a:solidFill>
              <a:effectLst/>
              <a:uFillTx/>
              <a:latin typeface="Arial"/>
            </a:endParaRPr>
          </a:p>
        </p:txBody>
      </p:sp>
      <p:sp>
        <p:nvSpPr>
          <p:cNvPr id="46" name=""/>
          <p:cNvSpPr/>
          <p:nvPr/>
        </p:nvSpPr>
        <p:spPr>
          <a:xfrm>
            <a:off x="406440" y="571680"/>
            <a:ext cx="4649760" cy="337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Transammonia, Inc. Overview</a:t>
            </a:r>
            <a:endParaRPr b="0" lang="en-US" sz="1600" strike="noStrike" u="none">
              <a:solidFill>
                <a:srgbClr val="000000"/>
              </a:solidFill>
              <a:effectLst/>
              <a:uFillTx/>
              <a:latin typeface="Arial"/>
            </a:endParaRPr>
          </a:p>
        </p:txBody>
      </p:sp>
      <p:sp>
        <p:nvSpPr>
          <p:cNvPr id="47" name=""/>
          <p:cNvSpPr/>
          <p:nvPr/>
        </p:nvSpPr>
        <p:spPr>
          <a:xfrm flipV="1">
            <a:off x="369720" y="417960"/>
            <a:ext cx="7504200" cy="2700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19800" bIns="-19800" anchor="ctr">
            <a:noAutofit/>
          </a:bodyPr>
          <a:p>
            <a:endParaRPr b="0" lang="en-US" sz="2400" strike="noStrike" u="none">
              <a:solidFill>
                <a:srgbClr val="000000"/>
              </a:solidFill>
              <a:effectLst/>
              <a:uFillTx/>
              <a:latin typeface="Arial"/>
            </a:endParaRPr>
          </a:p>
        </p:txBody>
      </p:sp>
      <p:sp>
        <p:nvSpPr>
          <p:cNvPr id="48" name=""/>
          <p:cNvSpPr/>
          <p:nvPr/>
        </p:nvSpPr>
        <p:spPr>
          <a:xfrm flipV="1">
            <a:off x="369720" y="6350040"/>
            <a:ext cx="7504200" cy="936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37440" bIns="-37440" anchor="ctr">
            <a:noAutofit/>
          </a:bodyPr>
          <a:p>
            <a:endParaRPr b="0" lang="en-US" sz="2400" strike="noStrike" u="none">
              <a:solidFill>
                <a:srgbClr val="000000"/>
              </a:solidFill>
              <a:effectLst/>
              <a:uFillTx/>
              <a:latin typeface="Arial"/>
            </a:endParaRPr>
          </a:p>
        </p:txBody>
      </p:sp>
      <p:sp>
        <p:nvSpPr>
          <p:cNvPr id="49" name=""/>
          <p:cNvSpPr/>
          <p:nvPr/>
        </p:nvSpPr>
        <p:spPr>
          <a:xfrm>
            <a:off x="222840" y="6399720"/>
            <a:ext cx="1108440" cy="24660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0000"/>
                </a:solidFill>
                <a:effectLst/>
                <a:uFillTx/>
                <a:latin typeface="Arial Narrow"/>
              </a:rPr>
              <a:t>CONFIDENTIAL</a:t>
            </a:r>
            <a:endParaRPr b="0" lang="en-US" sz="1000" strike="noStrike" u="none">
              <a:solidFill>
                <a:srgbClr val="000000"/>
              </a:solidFill>
              <a:effectLst/>
              <a:uFillTx/>
              <a:latin typeface="Arial"/>
            </a:endParaRPr>
          </a:p>
        </p:txBody>
      </p:sp>
      <p:sp>
        <p:nvSpPr>
          <p:cNvPr id="2" name="PlaceHolder 1"/>
          <p:cNvSpPr>
            <a:spLocks noGrp="1"/>
          </p:cNvSpPr>
          <p:nvPr>
            <p:ph type="sldNum" idx="3"/>
          </p:nvPr>
        </p:nvSpPr>
        <p:spPr/>
        <p:txBody>
          <a:bodyPr/>
          <a:p>
            <a:fld id="{B50EA0BE-642E-4241-8DAB-53F460C9759F}"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 name=""/>
          <p:cNvSpPr/>
          <p:nvPr/>
        </p:nvSpPr>
        <p:spPr>
          <a:xfrm>
            <a:off x="304920" y="76320"/>
            <a:ext cx="253980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Project Ice</a:t>
            </a:r>
            <a:endParaRPr b="0" lang="en-US" sz="2000" strike="noStrike" u="none">
              <a:solidFill>
                <a:srgbClr val="000000"/>
              </a:solidFill>
              <a:effectLst/>
              <a:uFillTx/>
              <a:latin typeface="Arial"/>
            </a:endParaRPr>
          </a:p>
        </p:txBody>
      </p:sp>
      <p:sp>
        <p:nvSpPr>
          <p:cNvPr id="51" name=""/>
          <p:cNvSpPr/>
          <p:nvPr/>
        </p:nvSpPr>
        <p:spPr>
          <a:xfrm>
            <a:off x="406440" y="571680"/>
            <a:ext cx="4417920" cy="337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Transammonia Breakdown by Segment</a:t>
            </a:r>
            <a:endParaRPr b="0" lang="en-US" sz="1600" strike="noStrike" u="none">
              <a:solidFill>
                <a:srgbClr val="000000"/>
              </a:solidFill>
              <a:effectLst/>
              <a:uFillTx/>
              <a:latin typeface="Arial"/>
            </a:endParaRPr>
          </a:p>
        </p:txBody>
      </p:sp>
      <p:sp>
        <p:nvSpPr>
          <p:cNvPr id="52" name=""/>
          <p:cNvSpPr/>
          <p:nvPr/>
        </p:nvSpPr>
        <p:spPr>
          <a:xfrm flipV="1">
            <a:off x="369720" y="417960"/>
            <a:ext cx="7504200" cy="2700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19800" bIns="-19800" anchor="ctr">
            <a:noAutofit/>
          </a:bodyPr>
          <a:p>
            <a:endParaRPr b="0" lang="en-US" sz="2400" strike="noStrike" u="none">
              <a:solidFill>
                <a:srgbClr val="000000"/>
              </a:solidFill>
              <a:effectLst/>
              <a:uFillTx/>
              <a:latin typeface="Arial"/>
            </a:endParaRPr>
          </a:p>
        </p:txBody>
      </p:sp>
      <p:sp>
        <p:nvSpPr>
          <p:cNvPr id="53" name=""/>
          <p:cNvSpPr/>
          <p:nvPr/>
        </p:nvSpPr>
        <p:spPr>
          <a:xfrm flipV="1">
            <a:off x="369720" y="6350040"/>
            <a:ext cx="7504200" cy="936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37440" bIns="-37440" anchor="ctr">
            <a:noAutofit/>
          </a:bodyPr>
          <a:p>
            <a:endParaRPr b="0" lang="en-US" sz="2400" strike="noStrike" u="none">
              <a:solidFill>
                <a:srgbClr val="000000"/>
              </a:solidFill>
              <a:effectLst/>
              <a:uFillTx/>
              <a:latin typeface="Arial"/>
            </a:endParaRPr>
          </a:p>
        </p:txBody>
      </p:sp>
      <p:pic>
        <p:nvPicPr>
          <p:cNvPr id="54" name="" descr=""/>
          <p:cNvPicPr/>
          <p:nvPr/>
        </p:nvPicPr>
        <p:blipFill>
          <a:blip r:embed="rId1"/>
          <a:stretch/>
        </p:blipFill>
        <p:spPr>
          <a:xfrm>
            <a:off x="650880" y="1460520"/>
            <a:ext cx="7786800" cy="4075200"/>
          </a:xfrm>
          <a:prstGeom prst="rect">
            <a:avLst/>
          </a:prstGeom>
          <a:noFill/>
          <a:ln w="0">
            <a:noFill/>
          </a:ln>
        </p:spPr>
      </p:pic>
      <p:sp>
        <p:nvSpPr>
          <p:cNvPr id="55" name=""/>
          <p:cNvSpPr/>
          <p:nvPr/>
        </p:nvSpPr>
        <p:spPr>
          <a:xfrm>
            <a:off x="272880" y="5521320"/>
            <a:ext cx="8680680" cy="8874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300" strike="noStrike" u="none">
                <a:solidFill>
                  <a:srgbClr val="000000"/>
                </a:solidFill>
                <a:effectLst/>
                <a:uFillTx/>
                <a:latin typeface="Arial"/>
              </a:rPr>
              <a:t>Included deductions for interest, taxes and depreciation of $4,942, $6,730 and $13,681 in ‘98, ‘99, ‘00 respectively</a:t>
            </a:r>
            <a:endParaRPr b="0" lang="en-US" sz="13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300" strike="noStrike" u="none">
                <a:solidFill>
                  <a:srgbClr val="000000"/>
                </a:solidFill>
                <a:effectLst/>
                <a:uFillTx/>
                <a:latin typeface="Arial"/>
              </a:rPr>
              <a:t>Deductions for ‘97 are also included but the exact number is not available</a:t>
            </a:r>
            <a:endParaRPr b="0" lang="en-US" sz="13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300" strike="noStrike" u="none">
                <a:solidFill>
                  <a:srgbClr val="000000"/>
                </a:solidFill>
                <a:effectLst/>
                <a:uFillTx/>
                <a:latin typeface="Arial"/>
              </a:rPr>
              <a:t>Corporate income is the interest rate spread charged to trading and paid to banks.</a:t>
            </a:r>
            <a:endParaRPr b="0" lang="en-US" sz="13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300" strike="noStrike" u="none">
                <a:solidFill>
                  <a:srgbClr val="000000"/>
                </a:solidFill>
                <a:effectLst/>
                <a:uFillTx/>
                <a:latin typeface="Arial"/>
              </a:rPr>
              <a:t>Sea-3 business includes the 2 LPG terminals.</a:t>
            </a:r>
            <a:endParaRPr b="0" lang="en-US" sz="1300" strike="noStrike" u="none">
              <a:solidFill>
                <a:srgbClr val="000000"/>
              </a:solidFill>
              <a:effectLst/>
              <a:uFillTx/>
              <a:latin typeface="Arial"/>
            </a:endParaRPr>
          </a:p>
        </p:txBody>
      </p:sp>
      <p:sp>
        <p:nvSpPr>
          <p:cNvPr id="56" name=""/>
          <p:cNvSpPr/>
          <p:nvPr/>
        </p:nvSpPr>
        <p:spPr>
          <a:xfrm>
            <a:off x="392040" y="5500800"/>
            <a:ext cx="14716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57" name=""/>
          <p:cNvSpPr/>
          <p:nvPr/>
        </p:nvSpPr>
        <p:spPr>
          <a:xfrm>
            <a:off x="222840" y="6399720"/>
            <a:ext cx="1108440" cy="24660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0000"/>
                </a:solidFill>
                <a:effectLst/>
                <a:uFillTx/>
                <a:latin typeface="Arial Narrow"/>
              </a:rPr>
              <a:t>CONFIDENTIAL</a:t>
            </a:r>
            <a:endParaRPr b="0" lang="en-US" sz="1000" strike="noStrike" u="none">
              <a:solidFill>
                <a:srgbClr val="000000"/>
              </a:solidFill>
              <a:effectLst/>
              <a:uFillTx/>
              <a:latin typeface="Arial"/>
            </a:endParaRPr>
          </a:p>
        </p:txBody>
      </p:sp>
      <p:sp>
        <p:nvSpPr>
          <p:cNvPr id="2" name="PlaceHolder 1"/>
          <p:cNvSpPr>
            <a:spLocks noGrp="1"/>
          </p:cNvSpPr>
          <p:nvPr>
            <p:ph type="sldNum" idx="3"/>
          </p:nvPr>
        </p:nvSpPr>
        <p:spPr/>
        <p:txBody>
          <a:bodyPr/>
          <a:p>
            <a:fld id="{20B79E3D-07FD-4CE3-8507-4FC6BF3AA0FA}"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8" name=""/>
          <p:cNvSpPr/>
          <p:nvPr/>
        </p:nvSpPr>
        <p:spPr>
          <a:xfrm>
            <a:off x="701640" y="6248520"/>
            <a:ext cx="18986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9" name=""/>
          <p:cNvSpPr/>
          <p:nvPr/>
        </p:nvSpPr>
        <p:spPr>
          <a:xfrm>
            <a:off x="3164040" y="6248520"/>
            <a:ext cx="28130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aphicFrame>
        <p:nvGraphicFramePr>
          <p:cNvPr id="60" name=""/>
          <p:cNvGraphicFramePr/>
          <p:nvPr/>
        </p:nvGraphicFramePr>
        <p:xfrm>
          <a:off x="412920" y="1811160"/>
          <a:ext cx="8210520" cy="4257720"/>
        </p:xfrm>
        <a:graphic>
          <a:graphicData uri="http://schemas.openxmlformats.org/presentationml/2006/ole">
            <p:oleObj r:id="rId1" spid="">
              <p:embed/>
              <p:pic>
                <p:nvPicPr>
                  <p:cNvPr id="61" name="" descr=""/>
                  <p:cNvPicPr/>
                  <p:nvPr/>
                </p:nvPicPr>
                <p:blipFill>
                  <a:blip r:embed="rId2"/>
                  <a:stretch/>
                </p:blipFill>
                <p:spPr>
                  <a:xfrm>
                    <a:off x="412920" y="1811160"/>
                    <a:ext cx="8210520" cy="4257720"/>
                  </a:xfrm>
                  <a:prstGeom prst="rect">
                    <a:avLst/>
                  </a:prstGeom>
                  <a:noFill/>
                  <a:ln w="0">
                    <a:noFill/>
                  </a:ln>
                </p:spPr>
              </p:pic>
            </p:oleObj>
          </a:graphicData>
        </a:graphic>
      </p:graphicFrame>
      <p:sp>
        <p:nvSpPr>
          <p:cNvPr id="62" name=""/>
          <p:cNvSpPr/>
          <p:nvPr/>
        </p:nvSpPr>
        <p:spPr>
          <a:xfrm>
            <a:off x="304920" y="76320"/>
            <a:ext cx="253980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Project Ice</a:t>
            </a:r>
            <a:endParaRPr b="0" lang="en-US" sz="2000" strike="noStrike" u="none">
              <a:solidFill>
                <a:srgbClr val="000000"/>
              </a:solidFill>
              <a:effectLst/>
              <a:uFillTx/>
              <a:latin typeface="Arial"/>
            </a:endParaRPr>
          </a:p>
        </p:txBody>
      </p:sp>
      <p:sp>
        <p:nvSpPr>
          <p:cNvPr id="63" name=""/>
          <p:cNvSpPr/>
          <p:nvPr/>
        </p:nvSpPr>
        <p:spPr>
          <a:xfrm>
            <a:off x="406440" y="571680"/>
            <a:ext cx="4807080" cy="337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461880"/>
                <a:tab algn="l" pos="923760"/>
                <a:tab algn="l" pos="1386000"/>
                <a:tab algn="l" pos="1847880"/>
                <a:tab algn="l" pos="2309760"/>
                <a:tab algn="l" pos="2771640"/>
                <a:tab algn="l" pos="3233880"/>
                <a:tab algn="l" pos="3695760"/>
                <a:tab algn="l" pos="4157640"/>
                <a:tab algn="l" pos="4619520"/>
                <a:tab algn="l" pos="5081760"/>
                <a:tab algn="l" pos="5543640"/>
                <a:tab algn="l" pos="6005520"/>
                <a:tab algn="l" pos="6467400"/>
                <a:tab algn="l" pos="6929280"/>
                <a:tab algn="l" pos="7391520"/>
                <a:tab algn="l" pos="7853400"/>
                <a:tab algn="l" pos="8315280"/>
                <a:tab algn="l" pos="8777160"/>
                <a:tab algn="l" pos="9239400"/>
              </a:tabLst>
            </a:pPr>
            <a:r>
              <a:rPr b="1" lang="en-US" sz="1600" strike="noStrike" u="none">
                <a:solidFill>
                  <a:srgbClr val="000000"/>
                </a:solidFill>
                <a:effectLst/>
                <a:uFillTx/>
                <a:latin typeface="Arial"/>
              </a:rPr>
              <a:t>Sources By Country - All Products</a:t>
            </a:r>
            <a:endParaRPr b="0" lang="en-US" sz="1600" strike="noStrike" u="none">
              <a:solidFill>
                <a:srgbClr val="000000"/>
              </a:solidFill>
              <a:effectLst/>
              <a:uFillTx/>
              <a:latin typeface="Arial"/>
            </a:endParaRPr>
          </a:p>
        </p:txBody>
      </p:sp>
      <p:sp>
        <p:nvSpPr>
          <p:cNvPr id="64" name=""/>
          <p:cNvSpPr/>
          <p:nvPr/>
        </p:nvSpPr>
        <p:spPr>
          <a:xfrm flipV="1">
            <a:off x="369720" y="417960"/>
            <a:ext cx="7504200" cy="2700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19800" bIns="-19800" anchor="ctr">
            <a:noAutofit/>
          </a:bodyPr>
          <a:p>
            <a:endParaRPr b="0" lang="en-US" sz="2400" strike="noStrike" u="none">
              <a:solidFill>
                <a:srgbClr val="000000"/>
              </a:solidFill>
              <a:effectLst/>
              <a:uFillTx/>
              <a:latin typeface="Arial"/>
            </a:endParaRPr>
          </a:p>
        </p:txBody>
      </p:sp>
      <p:sp>
        <p:nvSpPr>
          <p:cNvPr id="65" name=""/>
          <p:cNvSpPr/>
          <p:nvPr/>
        </p:nvSpPr>
        <p:spPr>
          <a:xfrm flipV="1">
            <a:off x="369720" y="6350040"/>
            <a:ext cx="7504200" cy="936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37440" bIns="-37440" anchor="ctr">
            <a:noAutofit/>
          </a:bodyPr>
          <a:p>
            <a:endParaRPr b="0" lang="en-US" sz="2400" strike="noStrike" u="none">
              <a:solidFill>
                <a:srgbClr val="000000"/>
              </a:solidFill>
              <a:effectLst/>
              <a:uFillTx/>
              <a:latin typeface="Arial"/>
            </a:endParaRPr>
          </a:p>
        </p:txBody>
      </p:sp>
      <p:sp>
        <p:nvSpPr>
          <p:cNvPr id="66" name=""/>
          <p:cNvSpPr/>
          <p:nvPr/>
        </p:nvSpPr>
        <p:spPr>
          <a:xfrm>
            <a:off x="3006000" y="1312560"/>
            <a:ext cx="3164040" cy="52092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Arial"/>
              </a:rPr>
              <a:t>Year 2000 Tonnage - 11,411,804 MT</a:t>
            </a:r>
            <a:endParaRPr b="0" lang="en-US" sz="1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sp>
        <p:nvSpPr>
          <p:cNvPr id="67" name=""/>
          <p:cNvSpPr/>
          <p:nvPr/>
        </p:nvSpPr>
        <p:spPr>
          <a:xfrm>
            <a:off x="222840" y="6399720"/>
            <a:ext cx="1108440" cy="24660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0000"/>
                </a:solidFill>
                <a:effectLst/>
                <a:uFillTx/>
                <a:latin typeface="Arial Narrow"/>
              </a:rPr>
              <a:t>CONFIDENTIAL</a:t>
            </a:r>
            <a:endParaRPr b="0" lang="en-US" sz="1000" strike="noStrike" u="none">
              <a:solidFill>
                <a:srgbClr val="000000"/>
              </a:solidFill>
              <a:effectLst/>
              <a:uFillTx/>
              <a:latin typeface="Arial"/>
            </a:endParaRPr>
          </a:p>
        </p:txBody>
      </p:sp>
      <p:sp>
        <p:nvSpPr>
          <p:cNvPr id="2" name="PlaceHolder 1"/>
          <p:cNvSpPr>
            <a:spLocks noGrp="1"/>
          </p:cNvSpPr>
          <p:nvPr>
            <p:ph type="sldNum" idx="3"/>
          </p:nvPr>
        </p:nvSpPr>
        <p:spPr/>
        <p:txBody>
          <a:bodyPr/>
          <a:p>
            <a:fld id="{D3070F77-6E23-42AD-A55B-631691E34609}" type="slidenum">
              <a:t>6</a:t>
            </a:fld>
          </a:p>
        </p:txBody>
      </p:sp>
    </p:spTree>
  </p:cSld>
  <p:transition spd="slow">
    <p:pull dir="r"/>
  </p:transition>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8" name=""/>
          <p:cNvSpPr/>
          <p:nvPr/>
        </p:nvSpPr>
        <p:spPr>
          <a:xfrm>
            <a:off x="701640" y="6248520"/>
            <a:ext cx="18986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9" name=""/>
          <p:cNvSpPr/>
          <p:nvPr/>
        </p:nvSpPr>
        <p:spPr>
          <a:xfrm>
            <a:off x="3164040" y="6248520"/>
            <a:ext cx="28130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aphicFrame>
        <p:nvGraphicFramePr>
          <p:cNvPr id="70" name=""/>
          <p:cNvGraphicFramePr/>
          <p:nvPr/>
        </p:nvGraphicFramePr>
        <p:xfrm>
          <a:off x="603360" y="1914480"/>
          <a:ext cx="7559640" cy="4335480"/>
        </p:xfrm>
        <a:graphic>
          <a:graphicData uri="http://schemas.openxmlformats.org/presentationml/2006/ole">
            <p:oleObj r:id="rId1" spid="">
              <p:embed/>
              <p:pic>
                <p:nvPicPr>
                  <p:cNvPr id="71" name="" descr=""/>
                  <p:cNvPicPr/>
                  <p:nvPr/>
                </p:nvPicPr>
                <p:blipFill>
                  <a:blip r:embed="rId2"/>
                  <a:stretch/>
                </p:blipFill>
                <p:spPr>
                  <a:xfrm>
                    <a:off x="603360" y="1914480"/>
                    <a:ext cx="7559640" cy="4335480"/>
                  </a:xfrm>
                  <a:prstGeom prst="rect">
                    <a:avLst/>
                  </a:prstGeom>
                  <a:noFill/>
                  <a:ln w="0">
                    <a:noFill/>
                  </a:ln>
                </p:spPr>
              </p:pic>
            </p:oleObj>
          </a:graphicData>
        </a:graphic>
      </p:graphicFrame>
      <p:sp>
        <p:nvSpPr>
          <p:cNvPr id="72" name=""/>
          <p:cNvSpPr/>
          <p:nvPr/>
        </p:nvSpPr>
        <p:spPr>
          <a:xfrm>
            <a:off x="304920" y="76320"/>
            <a:ext cx="253980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Project Ice</a:t>
            </a:r>
            <a:endParaRPr b="0" lang="en-US" sz="2000" strike="noStrike" u="none">
              <a:solidFill>
                <a:srgbClr val="000000"/>
              </a:solidFill>
              <a:effectLst/>
              <a:uFillTx/>
              <a:latin typeface="Arial"/>
            </a:endParaRPr>
          </a:p>
        </p:txBody>
      </p:sp>
      <p:sp>
        <p:nvSpPr>
          <p:cNvPr id="73" name=""/>
          <p:cNvSpPr/>
          <p:nvPr/>
        </p:nvSpPr>
        <p:spPr>
          <a:xfrm>
            <a:off x="406440" y="571680"/>
            <a:ext cx="4965840" cy="337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Sales By Country - All Products</a:t>
            </a:r>
            <a:endParaRPr b="0" lang="en-US" sz="1600" strike="noStrike" u="none">
              <a:solidFill>
                <a:srgbClr val="000000"/>
              </a:solidFill>
              <a:effectLst/>
              <a:uFillTx/>
              <a:latin typeface="Arial"/>
            </a:endParaRPr>
          </a:p>
        </p:txBody>
      </p:sp>
      <p:sp>
        <p:nvSpPr>
          <p:cNvPr id="74" name=""/>
          <p:cNvSpPr/>
          <p:nvPr/>
        </p:nvSpPr>
        <p:spPr>
          <a:xfrm flipV="1">
            <a:off x="369720" y="417960"/>
            <a:ext cx="7504200" cy="2700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19800" bIns="-19800" anchor="ctr">
            <a:noAutofit/>
          </a:bodyPr>
          <a:p>
            <a:endParaRPr b="0" lang="en-US" sz="2400" strike="noStrike" u="none">
              <a:solidFill>
                <a:srgbClr val="000000"/>
              </a:solidFill>
              <a:effectLst/>
              <a:uFillTx/>
              <a:latin typeface="Arial"/>
            </a:endParaRPr>
          </a:p>
        </p:txBody>
      </p:sp>
      <p:sp>
        <p:nvSpPr>
          <p:cNvPr id="75" name=""/>
          <p:cNvSpPr/>
          <p:nvPr/>
        </p:nvSpPr>
        <p:spPr>
          <a:xfrm flipV="1">
            <a:off x="369720" y="6350040"/>
            <a:ext cx="7504200" cy="936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37440" bIns="-37440" anchor="ctr">
            <a:noAutofit/>
          </a:bodyPr>
          <a:p>
            <a:endParaRPr b="0" lang="en-US" sz="2400" strike="noStrike" u="none">
              <a:solidFill>
                <a:srgbClr val="000000"/>
              </a:solidFill>
              <a:effectLst/>
              <a:uFillTx/>
              <a:latin typeface="Arial"/>
            </a:endParaRPr>
          </a:p>
        </p:txBody>
      </p:sp>
      <p:sp>
        <p:nvSpPr>
          <p:cNvPr id="76" name=""/>
          <p:cNvSpPr/>
          <p:nvPr/>
        </p:nvSpPr>
        <p:spPr>
          <a:xfrm>
            <a:off x="2991600" y="1391040"/>
            <a:ext cx="3164040" cy="30744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Arial"/>
              </a:rPr>
              <a:t>Year 2000 Tonnage - 11,411,804 MT</a:t>
            </a:r>
            <a:endParaRPr b="0" lang="en-US" sz="1400" strike="noStrike" u="none">
              <a:solidFill>
                <a:srgbClr val="000000"/>
              </a:solidFill>
              <a:effectLst/>
              <a:uFillTx/>
              <a:latin typeface="Arial"/>
            </a:endParaRPr>
          </a:p>
        </p:txBody>
      </p:sp>
      <p:sp>
        <p:nvSpPr>
          <p:cNvPr id="77" name=""/>
          <p:cNvSpPr/>
          <p:nvPr/>
        </p:nvSpPr>
        <p:spPr>
          <a:xfrm>
            <a:off x="222840" y="6399720"/>
            <a:ext cx="1108440" cy="24660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0000"/>
                </a:solidFill>
                <a:effectLst/>
                <a:uFillTx/>
                <a:latin typeface="Arial Narrow"/>
              </a:rPr>
              <a:t>CONFIDENTIAL</a:t>
            </a:r>
            <a:endParaRPr b="0" lang="en-US" sz="1000" strike="noStrike" u="none">
              <a:solidFill>
                <a:srgbClr val="000000"/>
              </a:solidFill>
              <a:effectLst/>
              <a:uFillTx/>
              <a:latin typeface="Arial"/>
            </a:endParaRPr>
          </a:p>
        </p:txBody>
      </p:sp>
      <p:sp>
        <p:nvSpPr>
          <p:cNvPr id="2" name="PlaceHolder 1"/>
          <p:cNvSpPr>
            <a:spLocks noGrp="1"/>
          </p:cNvSpPr>
          <p:nvPr>
            <p:ph type="sldNum" idx="3"/>
          </p:nvPr>
        </p:nvSpPr>
        <p:spPr/>
        <p:txBody>
          <a:bodyPr/>
          <a:p>
            <a:fld id="{8B2DA894-EF0C-4F2F-B37E-9BB0F8B39555}" type="slidenum">
              <a:t>7</a:t>
            </a:fld>
          </a:p>
        </p:txBody>
      </p:sp>
    </p:spTree>
  </p:cSld>
  <p:transition spd="slow">
    <p:pull dir="r"/>
  </p:transition>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8" name=""/>
          <p:cNvSpPr/>
          <p:nvPr/>
        </p:nvSpPr>
        <p:spPr>
          <a:xfrm>
            <a:off x="584280" y="1486080"/>
            <a:ext cx="8007120" cy="4991040"/>
          </a:xfrm>
          <a:prstGeom prst="rect">
            <a:avLst/>
          </a:prstGeom>
          <a:noFill/>
          <a:ln w="0">
            <a:noFill/>
          </a:ln>
        </p:spPr>
        <p:style>
          <a:lnRef idx="0"/>
          <a:fillRef idx="0"/>
          <a:effectRef idx="0"/>
          <a:fontRef idx="minor"/>
        </p:style>
        <p:txBody>
          <a:bodyPr lIns="90000" rIns="90000" tIns="46800" bIns="46800" anchor="t">
            <a:normAutofit/>
          </a:bodyPr>
          <a:p>
            <a:pPr marL="406440" indent="-398520">
              <a:lnSpc>
                <a:spcPct val="100000"/>
              </a:lnSpc>
              <a:spcBef>
                <a:spcPts val="1001"/>
              </a:spcBef>
              <a:buClr>
                <a:srgbClr val="000000"/>
              </a:buClr>
              <a:buFont typeface="Marlett" charset="2"/>
              <a:buChar char=""/>
              <a:tabLst>
                <a:tab algn="l" pos="96696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Credit Exposure</a:t>
            </a:r>
            <a:endParaRPr b="0" lang="en-US" sz="1600" strike="noStrike" u="none">
              <a:solidFill>
                <a:srgbClr val="000000"/>
              </a:solidFill>
              <a:effectLst/>
              <a:uFillTx/>
              <a:latin typeface="Arial"/>
            </a:endParaRPr>
          </a:p>
          <a:p>
            <a:pPr lvl="2" marL="635040">
              <a:lnSpc>
                <a:spcPct val="100000"/>
              </a:lnSpc>
              <a:spcBef>
                <a:spcPts val="1001"/>
              </a:spcBef>
              <a:buClr>
                <a:srgbClr val="000000"/>
              </a:buClr>
              <a:buFont typeface="Marlett" charset="2"/>
              <a:buChar char=""/>
              <a:tabLst>
                <a:tab algn="l" pos="96696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Sovereign risk (China, Russia, Ukraine, Turkey)</a:t>
            </a:r>
            <a:endParaRPr b="0" lang="en-US" sz="1600" strike="noStrike" u="none">
              <a:solidFill>
                <a:srgbClr val="000000"/>
              </a:solidFill>
              <a:effectLst/>
              <a:uFillTx/>
              <a:latin typeface="Arial"/>
            </a:endParaRPr>
          </a:p>
          <a:p>
            <a:pPr lvl="2" marL="635040">
              <a:lnSpc>
                <a:spcPct val="100000"/>
              </a:lnSpc>
              <a:spcBef>
                <a:spcPts val="1001"/>
              </a:spcBef>
              <a:buClr>
                <a:srgbClr val="000000"/>
              </a:buClr>
              <a:buFont typeface="Marlett" charset="2"/>
              <a:buChar char=""/>
              <a:tabLst>
                <a:tab algn="l" pos="96696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Counterparty risk in 3rd world countries</a:t>
            </a:r>
            <a:endParaRPr b="0" lang="en-US" sz="1600" strike="noStrike" u="none">
              <a:solidFill>
                <a:srgbClr val="000000"/>
              </a:solidFill>
              <a:effectLst/>
              <a:uFillTx/>
              <a:latin typeface="Arial"/>
            </a:endParaRPr>
          </a:p>
          <a:p>
            <a:pPr marL="406440" indent="-398520">
              <a:lnSpc>
                <a:spcPct val="100000"/>
              </a:lnSpc>
              <a:spcBef>
                <a:spcPts val="1001"/>
              </a:spcBef>
              <a:buClr>
                <a:srgbClr val="000000"/>
              </a:buClr>
              <a:buFont typeface="Marlett" charset="2"/>
              <a:buChar char=""/>
              <a:tabLst>
                <a:tab algn="l" pos="96696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Integration</a:t>
            </a:r>
            <a:endParaRPr b="0" lang="en-US" sz="1600" strike="noStrike" u="none">
              <a:solidFill>
                <a:srgbClr val="000000"/>
              </a:solidFill>
              <a:effectLst/>
              <a:uFillTx/>
              <a:latin typeface="Arial"/>
            </a:endParaRPr>
          </a:p>
          <a:p>
            <a:pPr lvl="2" marL="635040">
              <a:lnSpc>
                <a:spcPct val="100000"/>
              </a:lnSpc>
              <a:spcBef>
                <a:spcPts val="1001"/>
              </a:spcBef>
              <a:buClr>
                <a:srgbClr val="000000"/>
              </a:buClr>
              <a:buFont typeface="Marlett" charset="2"/>
              <a:buChar char=""/>
              <a:tabLst>
                <a:tab algn="l" pos="96696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ENE must retain and incentivize traders and key personnel </a:t>
            </a:r>
            <a:r>
              <a:rPr b="1" lang="en-US" sz="1600" strike="noStrike" u="none">
                <a:solidFill>
                  <a:srgbClr val="000000"/>
                </a:solidFill>
                <a:effectLst/>
                <a:uFillTx/>
                <a:latin typeface="Arial"/>
              </a:rPr>
              <a:t>*</a:t>
            </a:r>
            <a:endParaRPr b="0" lang="en-US" sz="1600" strike="noStrike" u="none">
              <a:solidFill>
                <a:srgbClr val="000000"/>
              </a:solidFill>
              <a:effectLst/>
              <a:uFillTx/>
              <a:latin typeface="Arial"/>
            </a:endParaRPr>
          </a:p>
          <a:p>
            <a:pPr lvl="2" marL="635040">
              <a:lnSpc>
                <a:spcPct val="100000"/>
              </a:lnSpc>
              <a:spcBef>
                <a:spcPts val="1001"/>
              </a:spcBef>
              <a:buClr>
                <a:srgbClr val="000000"/>
              </a:buClr>
              <a:buFont typeface="Marlett" charset="2"/>
              <a:buChar char=""/>
              <a:tabLst>
                <a:tab algn="l" pos="96696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Review of international business methods</a:t>
            </a:r>
            <a:endParaRPr b="0" lang="en-US" sz="1600" strike="noStrike" u="none">
              <a:solidFill>
                <a:srgbClr val="000000"/>
              </a:solidFill>
              <a:effectLst/>
              <a:uFillTx/>
              <a:latin typeface="Arial"/>
            </a:endParaRPr>
          </a:p>
          <a:p>
            <a:pPr lvl="2" marL="635040">
              <a:lnSpc>
                <a:spcPct val="100000"/>
              </a:lnSpc>
              <a:spcBef>
                <a:spcPts val="1001"/>
              </a:spcBef>
              <a:buClr>
                <a:srgbClr val="000000"/>
              </a:buClr>
              <a:buFont typeface="Marlett" charset="2"/>
              <a:buChar char=""/>
              <a:tabLst>
                <a:tab algn="l" pos="96696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406440" indent="-398520">
              <a:lnSpc>
                <a:spcPct val="100000"/>
              </a:lnSpc>
              <a:spcBef>
                <a:spcPts val="1001"/>
              </a:spcBef>
              <a:tabLst>
                <a:tab algn="l" pos="0"/>
                <a:tab algn="l" pos="96696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 </a:t>
            </a:r>
            <a:r>
              <a:rPr b="0" lang="en-US" sz="1600" strike="noStrike" u="none">
                <a:solidFill>
                  <a:srgbClr val="000000"/>
                </a:solidFill>
                <a:effectLst/>
                <a:uFillTx/>
                <a:latin typeface="Arial"/>
              </a:rPr>
              <a:t>Head of fertilizers is highly compensated. Without him, deal has questionable merit</a:t>
            </a:r>
            <a:endParaRPr b="0" lang="en-US" sz="1600" strike="noStrike" u="none">
              <a:solidFill>
                <a:srgbClr val="000000"/>
              </a:solidFill>
              <a:effectLst/>
              <a:uFillTx/>
              <a:latin typeface="Arial"/>
            </a:endParaRPr>
          </a:p>
          <a:p>
            <a:pPr marL="406440" indent="-398520">
              <a:lnSpc>
                <a:spcPct val="100000"/>
              </a:lnSpc>
              <a:spcBef>
                <a:spcPts val="1001"/>
              </a:spcBef>
              <a:tabLst>
                <a:tab algn="l" pos="0"/>
                <a:tab algn="l" pos="96696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lvl="2" marL="635040">
              <a:lnSpc>
                <a:spcPct val="100000"/>
              </a:lnSpc>
              <a:spcBef>
                <a:spcPts val="1001"/>
              </a:spcBef>
              <a:buClr>
                <a:srgbClr val="000000"/>
              </a:buClr>
              <a:buFont typeface="Marlett" charset="2"/>
              <a:buChar char=""/>
              <a:tabLst>
                <a:tab algn="l" pos="96696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79" name=""/>
          <p:cNvSpPr/>
          <p:nvPr/>
        </p:nvSpPr>
        <p:spPr>
          <a:xfrm>
            <a:off x="304920" y="76320"/>
            <a:ext cx="253980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Project Ice</a:t>
            </a:r>
            <a:endParaRPr b="0" lang="en-US" sz="2000" strike="noStrike" u="none">
              <a:solidFill>
                <a:srgbClr val="000000"/>
              </a:solidFill>
              <a:effectLst/>
              <a:uFillTx/>
              <a:latin typeface="Arial"/>
            </a:endParaRPr>
          </a:p>
        </p:txBody>
      </p:sp>
      <p:sp>
        <p:nvSpPr>
          <p:cNvPr id="80" name=""/>
          <p:cNvSpPr/>
          <p:nvPr/>
        </p:nvSpPr>
        <p:spPr>
          <a:xfrm>
            <a:off x="406440" y="571680"/>
            <a:ext cx="2340000" cy="337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Transaction Issues</a:t>
            </a:r>
            <a:endParaRPr b="0" lang="en-US" sz="1600" strike="noStrike" u="none">
              <a:solidFill>
                <a:srgbClr val="000000"/>
              </a:solidFill>
              <a:effectLst/>
              <a:uFillTx/>
              <a:latin typeface="Arial"/>
            </a:endParaRPr>
          </a:p>
        </p:txBody>
      </p:sp>
      <p:sp>
        <p:nvSpPr>
          <p:cNvPr id="81" name=""/>
          <p:cNvSpPr/>
          <p:nvPr/>
        </p:nvSpPr>
        <p:spPr>
          <a:xfrm flipV="1">
            <a:off x="369720" y="417960"/>
            <a:ext cx="7504200" cy="2700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19800" bIns="-19800" anchor="ctr">
            <a:noAutofit/>
          </a:bodyPr>
          <a:p>
            <a:endParaRPr b="0" lang="en-US" sz="2400" strike="noStrike" u="none">
              <a:solidFill>
                <a:srgbClr val="000000"/>
              </a:solidFill>
              <a:effectLst/>
              <a:uFillTx/>
              <a:latin typeface="Arial"/>
            </a:endParaRPr>
          </a:p>
        </p:txBody>
      </p:sp>
      <p:sp>
        <p:nvSpPr>
          <p:cNvPr id="82" name=""/>
          <p:cNvSpPr/>
          <p:nvPr/>
        </p:nvSpPr>
        <p:spPr>
          <a:xfrm flipV="1">
            <a:off x="369720" y="6350040"/>
            <a:ext cx="7504200" cy="936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37440" bIns="-37440" anchor="ctr">
            <a:noAutofit/>
          </a:bodyPr>
          <a:p>
            <a:endParaRPr b="0" lang="en-US" sz="2400" strike="noStrike" u="none">
              <a:solidFill>
                <a:srgbClr val="000000"/>
              </a:solidFill>
              <a:effectLst/>
              <a:uFillTx/>
              <a:latin typeface="Arial"/>
            </a:endParaRPr>
          </a:p>
        </p:txBody>
      </p:sp>
      <p:sp>
        <p:nvSpPr>
          <p:cNvPr id="83" name=""/>
          <p:cNvSpPr/>
          <p:nvPr/>
        </p:nvSpPr>
        <p:spPr>
          <a:xfrm>
            <a:off x="222840" y="6399720"/>
            <a:ext cx="1108440" cy="24660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0000"/>
                </a:solidFill>
                <a:effectLst/>
                <a:uFillTx/>
                <a:latin typeface="Arial Narrow"/>
              </a:rPr>
              <a:t>CONFIDENTIAL</a:t>
            </a:r>
            <a:endParaRPr b="0" lang="en-US" sz="1000" strike="noStrike" u="none">
              <a:solidFill>
                <a:srgbClr val="000000"/>
              </a:solidFill>
              <a:effectLst/>
              <a:uFillTx/>
              <a:latin typeface="Arial"/>
            </a:endParaRPr>
          </a:p>
        </p:txBody>
      </p:sp>
      <p:sp>
        <p:nvSpPr>
          <p:cNvPr id="2" name="PlaceHolder 1"/>
          <p:cNvSpPr>
            <a:spLocks noGrp="1"/>
          </p:cNvSpPr>
          <p:nvPr>
            <p:ph type="sldNum" idx="3"/>
          </p:nvPr>
        </p:nvSpPr>
        <p:spPr/>
        <p:txBody>
          <a:bodyPr/>
          <a:p>
            <a:fld id="{10DB6B2E-F189-40B5-A04D-8CDBD9CA4A9B}"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4" name=""/>
          <p:cNvSpPr/>
          <p:nvPr/>
        </p:nvSpPr>
        <p:spPr>
          <a:xfrm>
            <a:off x="2520360" y="3155040"/>
            <a:ext cx="4330440" cy="45972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Narrow"/>
              </a:rPr>
              <a:t>Supplemental Financial Data</a:t>
            </a:r>
            <a:endParaRPr b="0" lang="en-US" sz="2400" strike="noStrike" u="none">
              <a:solidFill>
                <a:srgbClr val="000000"/>
              </a:solidFill>
              <a:effectLst/>
              <a:uFillTx/>
              <a:latin typeface="Arial"/>
            </a:endParaRPr>
          </a:p>
        </p:txBody>
      </p:sp>
      <p:sp>
        <p:nvSpPr>
          <p:cNvPr id="85" name=""/>
          <p:cNvSpPr/>
          <p:nvPr/>
        </p:nvSpPr>
        <p:spPr>
          <a:xfrm>
            <a:off x="222840" y="6399720"/>
            <a:ext cx="1108440" cy="24660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0000"/>
                </a:solidFill>
                <a:effectLst/>
                <a:uFillTx/>
                <a:latin typeface="Arial Narrow"/>
              </a:rPr>
              <a:t>CONFIDENTIAL</a:t>
            </a:r>
            <a:endParaRPr b="0" lang="en-US" sz="1000" strike="noStrike" u="none">
              <a:solidFill>
                <a:srgbClr val="000000"/>
              </a:solidFill>
              <a:effectLst/>
              <a:uFillTx/>
              <a:latin typeface="Arial"/>
            </a:endParaRPr>
          </a:p>
        </p:txBody>
      </p:sp>
      <p:sp>
        <p:nvSpPr>
          <p:cNvPr id="86" name=""/>
          <p:cNvSpPr/>
          <p:nvPr/>
        </p:nvSpPr>
        <p:spPr>
          <a:xfrm>
            <a:off x="304920" y="76320"/>
            <a:ext cx="253980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Project Ice</a:t>
            </a:r>
            <a:endParaRPr b="0" lang="en-US" sz="2000" strike="noStrike" u="none">
              <a:solidFill>
                <a:srgbClr val="000000"/>
              </a:solidFill>
              <a:effectLst/>
              <a:uFillTx/>
              <a:latin typeface="Arial"/>
            </a:endParaRPr>
          </a:p>
        </p:txBody>
      </p:sp>
      <p:sp>
        <p:nvSpPr>
          <p:cNvPr id="87" name=""/>
          <p:cNvSpPr/>
          <p:nvPr/>
        </p:nvSpPr>
        <p:spPr>
          <a:xfrm flipV="1">
            <a:off x="369720" y="417960"/>
            <a:ext cx="7504200" cy="2700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19800" bIns="-19800" anchor="ctr">
            <a:noAutofit/>
          </a:bodyPr>
          <a:p>
            <a:endParaRPr b="0" lang="en-US" sz="2400" strike="noStrike" u="none">
              <a:solidFill>
                <a:srgbClr val="000000"/>
              </a:solidFill>
              <a:effectLst/>
              <a:uFillTx/>
              <a:latin typeface="Arial"/>
            </a:endParaRPr>
          </a:p>
        </p:txBody>
      </p:sp>
      <p:sp>
        <p:nvSpPr>
          <p:cNvPr id="2" name="PlaceHolder 1"/>
          <p:cNvSpPr>
            <a:spLocks noGrp="1"/>
          </p:cNvSpPr>
          <p:nvPr>
            <p:ph type="sldNum" idx="3"/>
          </p:nvPr>
        </p:nvSpPr>
        <p:spPr/>
        <p:txBody>
          <a:bodyPr/>
          <a:p>
            <a:fld id="{6B1A6940-49D3-4048-91D6-C99F3F96DFBD}"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21676</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1999-03-09T20:12:26Z</dcterms:created>
  <dc:creator>smusch</dc:creator>
  <dc:description/>
  <dc:language>en-US</dc:language>
  <cp:lastModifiedBy>gbenite</cp:lastModifiedBy>
  <cp:lastPrinted>2001-03-13T19:47:13Z</cp:lastPrinted>
  <dcterms:modified xsi:type="dcterms:W3CDTF">2001-03-13T20:44:53Z</dcterms:modified>
  <cp:revision>370</cp:revision>
  <dc:subject/>
  <dc:title>No Slide Title</dc:title>
</cp:coreProperties>
</file>