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27.png" ContentType="image/png"/>
  <Override PartName="/ppt/media/image12.wmf" ContentType="image/x-wmf"/>
  <Override PartName="/ppt/media/image8.png" ContentType="image/png"/>
  <Override PartName="/ppt/media/image17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1.jpeg" ContentType="image/jpeg"/>
  <Override PartName="/ppt/media/image33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10.wmf" ContentType="image/x-wmf"/>
  <Override PartName="/ppt/media/image25.png" ContentType="image/png"/>
  <Override PartName="/ppt/media/image7.png" ContentType="image/png"/>
  <Override PartName="/ppt/media/image16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35.png" ContentType="image/png"/>
  <Override PartName="/ppt/media/image3.png" ContentType="image/png"/>
  <Override PartName="/ppt/media/image6.png" ContentType="image/png"/>
  <Override PartName="/ppt/media/image15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03F09C-8366-4273-B6AB-C63E032D903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E2D246-D8B5-4F04-AF10-98F97EA9A88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FE5BC6-866A-4965-A6F9-F1EEF676E0F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AA00A7-0569-4F4B-AD84-3C667195A5D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png"/><Relationship Id="rId9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2.png"/><Relationship Id="rId9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1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32.png"/><Relationship Id="rId9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6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37.png"/><Relationship Id="rId9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1904760"/>
            <a:ext cx="807732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1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304920" y="1295280"/>
            <a:ext cx="8305560" cy="47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Presentation to Natural Gas Pipeline Co.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February 23, 2001</a:t>
            </a:r>
            <a:r>
              <a:rPr b="1" lang="en-US" sz="2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457200" y="205740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Providing Access to the World’s largest online gas market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728035-ED60-431A-A238-6A89A513823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/>
          </p:nvPr>
        </p:nvSpPr>
        <p:spPr>
          <a:xfrm>
            <a:off x="456840" y="1447920"/>
            <a:ext cx="8201160" cy="449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Since its launch in 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EnronOnline has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revolutionized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business at Enron: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600,000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3,750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$365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has EnronOnline done for Enron?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FB1F7C-40CC-45A7-BED4-008DCCAE2EF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has EnronOnline done for Enron?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7" name=""/>
          <p:cNvGraphicFramePr/>
          <p:nvPr/>
        </p:nvGraphicFramePr>
        <p:xfrm>
          <a:off x="0" y="1084320"/>
          <a:ext cx="9144000" cy="5207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84320"/>
                    <a:ext cx="9144000" cy="5207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E7776A-27A4-4769-8225-7C16C4568A4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0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2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74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77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6EE994-2AAB-4955-9518-99E2B2CB568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B7E216-339E-4FC3-8FA7-26AB7A1B9449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" name=""/>
          <p:cNvSpPr/>
          <p:nvPr/>
        </p:nvSpPr>
        <p:spPr>
          <a:xfrm>
            <a:off x="60948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05740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What can EnronOnline do for NGPL?</a:t>
            </a:r>
            <a:endParaRPr b="1" lang="en-US" sz="34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0A8714-646E-43C1-91AC-66E260303E8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can EnronOnline do for NGPL?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380880" y="1142640"/>
            <a:ext cx="8382240" cy="518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number  of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Short Term sales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% of Pipeline utilization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Mitigate Turnback risk for future expiring Long Term contracts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Reduce Operational &amp; Administrative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Provide value added services for your existing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your customer base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ED88AD-2460-4BB2-B7D2-153DCD047B22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828440" y="0"/>
            <a:ext cx="53341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80880" y="1143000"/>
            <a:ext cx="8229600" cy="510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90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is a true business solution, not just a software tool.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90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Proven track record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90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Short Time to market - minimum development time required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90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Scalability - Flexible Products structure is designed to grow as your needs change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6EB3BD-2E9A-4825-B0AB-8A6E0BCA63D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05740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The EnronOnline Solution</a:t>
            </a:r>
            <a:endParaRPr b="1" lang="en-US" sz="34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CDEBD4-9BDF-4512-9F0E-B8AB1975F74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The EnronOnline Trading Solution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85800" y="1142640"/>
            <a:ext cx="7848720" cy="434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Website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Highest concentration of natural gas traffic/transactions.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Best liquidity in hundreds of US Natural Gas Products.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Stack Manager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Used by Enron traders to provide liquidity to the EnronOnline Website.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Enabled to work for non-Enron companies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Provides tools to quickly construct “stacks” of prices and volumes and efficiently manage multiple products.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0">
              <a:spcBef>
                <a:spcPts val="451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B6320F-DB58-40DC-A282-794F8C6926B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The EnronOnline Trading Solution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33520" y="1142640"/>
            <a:ext cx="8153280" cy="441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Support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Proven skills and processes supporting your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IT Support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Hours/7 Days, 100 languages Help Desk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Development support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Training - on site with reference manuals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E-commerce advice -legal, tax, credit,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Contracts/Documentation - PA, ETA, GTC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Marketing Support - presentation materials, press releases, ticker text, demo CD’s, Industry Trade Fairs.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91E54A-D419-4951-9F89-68E12E32D207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2362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Agenda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6840" y="1219320"/>
            <a:ext cx="754380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Introduction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What is EnronOnline?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What has EnronOnline done for Enron?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What can EnronOnline do for NGPL?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EnronOnline Solution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0">
              <a:spcBef>
                <a:spcPts val="15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8" name=""/>
          <p:cNvGraphicFramePr/>
          <p:nvPr/>
        </p:nvGraphicFramePr>
        <p:xfrm>
          <a:off x="7010280" y="4114800"/>
          <a:ext cx="1876680" cy="1981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10280" y="4114800"/>
                    <a:ext cx="1876680" cy="198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98E31C-35CB-470C-ADE9-161EC663E26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3520" y="24382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Providing Access to the World’s largest online gas market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E29A11-1457-49A5-BC7A-1B071C230FD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6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3520" y="24382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Appendix</a:t>
            </a:r>
            <a:endParaRPr b="1" lang="en-US" sz="28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ED8A72-D24B-4685-B536-D4DF8263AAE2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7015B2-B44B-4D6B-AFC9-92F3724D478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Functionality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0" y="1030320"/>
          <a:ext cx="9144000" cy="529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30320"/>
                    <a:ext cx="9144000" cy="529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87226B-ED15-462D-9A7F-2E61DD368430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18" name=""/>
          <p:cNvGrpSpPr/>
          <p:nvPr/>
        </p:nvGrpSpPr>
        <p:grpSpPr>
          <a:xfrm>
            <a:off x="5791320" y="4840200"/>
            <a:ext cx="1368360" cy="722520"/>
            <a:chOff x="5791320" y="4840200"/>
            <a:chExt cx="1368360" cy="722520"/>
          </a:xfrm>
        </p:grpSpPr>
        <p:sp>
          <p:nvSpPr>
            <p:cNvPr id="119" name=""/>
            <p:cNvSpPr/>
            <p:nvPr/>
          </p:nvSpPr>
          <p:spPr>
            <a:xfrm>
              <a:off x="5891400" y="48610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5791320" y="48402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5918040" y="48726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5914800" y="48726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5870880" y="50043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857200" y="50126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6153840" y="49032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6121440" y="48736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992920" y="49158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6571440" y="52509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6535440" y="52707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867640" y="51152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900760" y="51404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928840" y="48808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6016320" y="49186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6150960" y="48736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3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9" name=""/>
          <p:cNvSpPr/>
          <p:nvPr/>
        </p:nvSpPr>
        <p:spPr>
          <a:xfrm>
            <a:off x="7162920" y="236232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4191120" y="2590920"/>
            <a:ext cx="2874600" cy="2286000"/>
            <a:chOff x="4191120" y="2590920"/>
            <a:chExt cx="2874600" cy="2286000"/>
          </a:xfrm>
        </p:grpSpPr>
        <p:sp>
          <p:nvSpPr>
            <p:cNvPr id="145" name=""/>
            <p:cNvSpPr/>
            <p:nvPr/>
          </p:nvSpPr>
          <p:spPr>
            <a:xfrm>
              <a:off x="6511680" y="259092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4191120" y="259092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41BA84-EF2A-4F16-94B9-E7EB91E6AE1E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5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3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5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" name=""/>
          <p:cNvGraphicFramePr/>
          <p:nvPr/>
        </p:nvGraphicFramePr>
        <p:xfrm>
          <a:off x="0" y="1676520"/>
          <a:ext cx="9144000" cy="4601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676520"/>
                    <a:ext cx="9144000" cy="460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5CB503-5370-4238-BD07-1F6E1BD77BE1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8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6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" name=""/>
          <p:cNvGraphicFramePr/>
          <p:nvPr/>
        </p:nvGraphicFramePr>
        <p:xfrm>
          <a:off x="0" y="1752480"/>
          <a:ext cx="9144000" cy="43722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6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752480"/>
                    <a:ext cx="9144000" cy="437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393EBB-A36D-43D9-BFCF-51781EF7094D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69" name=""/>
          <p:cNvGraphicFramePr/>
          <p:nvPr/>
        </p:nvGraphicFramePr>
        <p:xfrm>
          <a:off x="3429000" y="1523880"/>
          <a:ext cx="5526000" cy="4511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1523880"/>
                    <a:ext cx="5526000" cy="451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FB3B6C-2650-4882-8D9E-D43C86247CB3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3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7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472428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F9EA4C-23DC-428E-AED4-9B62AB4E7250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The EnronOnline Trading Solution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85800" y="1142640"/>
            <a:ext cx="7848720" cy="434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Website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Capacity Trade Screen - accessed through 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Capacity Markets Vertical - market information, presentations, library, news, marketing contacts.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Internal Trading Applications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Stack Manager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is the tool Enron’s traders use to “make markets”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provides the ability to manage “stack depth”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ability to change volumes and prices in real-time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allows you to determine the product suite which will be displayed to the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0">
              <a:spcBef>
                <a:spcPts val="451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0">
              <a:spcBef>
                <a:spcPts val="451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2E731B-CB7B-440F-B6A4-4672E0DE5A31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05740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What is EnronOnline?</a:t>
            </a:r>
            <a:endParaRPr b="1" lang="en-US" sz="34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22F294-6402-430D-840A-F6154118263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380880" y="152280"/>
            <a:ext cx="7086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Functions of Stack Manager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838080" y="1295280"/>
            <a:ext cx="8001000" cy="40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Activate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Manage Products on 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Add, Edit or Delete Offers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Modify Volume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Modify Prices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Activate, Inactivate, or Suspend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and volume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Set Price and Volume increments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Checks against inaccurate price and volume entries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0343D6-32DA-4E0D-B413-6E2F7E55F60A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609480" y="228600"/>
            <a:ext cx="7086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Functions of Stack Manager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09480" y="1523880"/>
            <a:ext cx="8001000" cy="38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Manage Price Defaults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Assign Trading hours for each Product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Track Completed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Time Stamp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Counterparty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6360" indent="-11916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1C07E1-4470-4A50-8149-9B195C312673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218960" y="0"/>
            <a:ext cx="388620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Stack Manager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84" name=""/>
          <p:cNvGraphicFramePr/>
          <p:nvPr/>
        </p:nvGraphicFramePr>
        <p:xfrm>
          <a:off x="0" y="1066680"/>
          <a:ext cx="9144000" cy="522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66680"/>
                    <a:ext cx="9144000" cy="522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A769D1-1DA5-446F-BBD6-994D48976762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685800" y="1447920"/>
            <a:ext cx="7848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7" name=""/>
          <p:cNvGraphicFramePr/>
          <p:nvPr/>
        </p:nvGraphicFramePr>
        <p:xfrm>
          <a:off x="0" y="1063800"/>
          <a:ext cx="9144000" cy="5108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63800"/>
                    <a:ext cx="9144000" cy="510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9" name=""/>
          <p:cNvSpPr/>
          <p:nvPr/>
        </p:nvSpPr>
        <p:spPr>
          <a:xfrm>
            <a:off x="1066680" y="380880"/>
            <a:ext cx="6782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Log On to Stack Manger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04920" y="1219320"/>
            <a:ext cx="838080" cy="838080"/>
          </a:xfrm>
          <a:prstGeom prst="ellipse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 flipH="1" flipV="1">
            <a:off x="685800" y="1828800"/>
            <a:ext cx="990720" cy="12952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 flipH="1" flipV="1">
            <a:off x="685800" y="1828440"/>
            <a:ext cx="2362320" cy="1523880"/>
          </a:xfrm>
          <a:prstGeom prst="line">
            <a:avLst/>
          </a:prstGeom>
          <a:ln w="76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3" name=""/>
          <p:cNvGraphicFramePr/>
          <p:nvPr/>
        </p:nvGraphicFramePr>
        <p:xfrm>
          <a:off x="2286000" y="3429000"/>
          <a:ext cx="4257720" cy="1228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286000" y="3429000"/>
                    <a:ext cx="4257720" cy="122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922DF8-8E14-4A72-AE63-856E418B805B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685800" y="1447920"/>
            <a:ext cx="7848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6" name=""/>
          <p:cNvGraphicFramePr/>
          <p:nvPr/>
        </p:nvGraphicFramePr>
        <p:xfrm>
          <a:off x="0" y="1038240"/>
          <a:ext cx="9144000" cy="5210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38240"/>
                    <a:ext cx="9144000" cy="5210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8" name=""/>
          <p:cNvSpPr/>
          <p:nvPr/>
        </p:nvSpPr>
        <p:spPr>
          <a:xfrm>
            <a:off x="914400" y="304920"/>
            <a:ext cx="72388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Select Products to Manage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9" name=""/>
          <p:cNvGraphicFramePr/>
          <p:nvPr/>
        </p:nvGraphicFramePr>
        <p:xfrm>
          <a:off x="6324480" y="1981080"/>
          <a:ext cx="1924200" cy="4133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324480" y="1981080"/>
                    <a:ext cx="1924200" cy="4133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" name=""/>
          <p:cNvGraphicFramePr/>
          <p:nvPr/>
        </p:nvGraphicFramePr>
        <p:xfrm>
          <a:off x="3200400" y="3962520"/>
          <a:ext cx="619200" cy="7999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0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200400" y="3962520"/>
                    <a:ext cx="619200" cy="79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3" name=""/>
          <p:cNvSpPr/>
          <p:nvPr/>
        </p:nvSpPr>
        <p:spPr>
          <a:xfrm flipH="1" flipV="1">
            <a:off x="609480" y="2819160"/>
            <a:ext cx="2362320" cy="1523880"/>
          </a:xfrm>
          <a:prstGeom prst="line">
            <a:avLst/>
          </a:prstGeom>
          <a:ln w="76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4" name=""/>
          <p:cNvGraphicFramePr/>
          <p:nvPr/>
        </p:nvGraphicFramePr>
        <p:xfrm>
          <a:off x="0" y="990720"/>
          <a:ext cx="9144000" cy="5195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0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519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6" name=""/>
          <p:cNvSpPr/>
          <p:nvPr/>
        </p:nvSpPr>
        <p:spPr>
          <a:xfrm>
            <a:off x="1295280" y="2362320"/>
            <a:ext cx="1067040" cy="761760"/>
          </a:xfrm>
          <a:prstGeom prst="ellipse">
            <a:avLst/>
          </a:prstGeom>
          <a:noFill/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722B56-18F7-433E-9662-A49D6C13FF20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"/>
          <p:cNvGraphicFramePr/>
          <p:nvPr/>
        </p:nvGraphicFramePr>
        <p:xfrm>
          <a:off x="0" y="990720"/>
          <a:ext cx="9144000" cy="519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19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9" name=""/>
          <p:cNvGraphicFramePr/>
          <p:nvPr/>
        </p:nvGraphicFramePr>
        <p:xfrm>
          <a:off x="6400800" y="1523880"/>
          <a:ext cx="1876320" cy="3924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400800" y="1523880"/>
                    <a:ext cx="1876320" cy="392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" name=""/>
          <p:cNvGraphicFramePr/>
          <p:nvPr/>
        </p:nvGraphicFramePr>
        <p:xfrm>
          <a:off x="1143000" y="762120"/>
          <a:ext cx="6907320" cy="53640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1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43000" y="762120"/>
                    <a:ext cx="6907320" cy="536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3" name=""/>
          <p:cNvSpPr/>
          <p:nvPr/>
        </p:nvSpPr>
        <p:spPr>
          <a:xfrm>
            <a:off x="685800" y="1447920"/>
            <a:ext cx="7848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4" name=""/>
          <p:cNvGrpSpPr/>
          <p:nvPr/>
        </p:nvGrpSpPr>
        <p:grpSpPr>
          <a:xfrm>
            <a:off x="76320" y="3581280"/>
            <a:ext cx="4038480" cy="1447920"/>
            <a:chOff x="76320" y="3581280"/>
            <a:chExt cx="4038480" cy="1447920"/>
          </a:xfrm>
        </p:grpSpPr>
        <p:sp>
          <p:nvSpPr>
            <p:cNvPr id="215" name=""/>
            <p:cNvSpPr/>
            <p:nvPr/>
          </p:nvSpPr>
          <p:spPr>
            <a:xfrm>
              <a:off x="76320" y="3581280"/>
              <a:ext cx="3600360" cy="642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6600"/>
                  </a:solidFill>
                  <a:effectLst/>
                  <a:uFillTx/>
                  <a:latin typeface="Verdana"/>
                </a:rPr>
                <a:t>Control the price tick size at which orders maybe set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3429000" y="4267080"/>
              <a:ext cx="685800" cy="762120"/>
            </a:xfrm>
            <a:prstGeom prst="line">
              <a:avLst/>
            </a:prstGeom>
            <a:ln w="6660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7" name=""/>
          <p:cNvGrpSpPr/>
          <p:nvPr/>
        </p:nvGrpSpPr>
        <p:grpSpPr>
          <a:xfrm>
            <a:off x="4038480" y="3276720"/>
            <a:ext cx="3600720" cy="1600200"/>
            <a:chOff x="4038480" y="3276720"/>
            <a:chExt cx="3600720" cy="1600200"/>
          </a:xfrm>
        </p:grpSpPr>
        <p:sp>
          <p:nvSpPr>
            <p:cNvPr id="218" name=""/>
            <p:cNvSpPr/>
            <p:nvPr/>
          </p:nvSpPr>
          <p:spPr>
            <a:xfrm>
              <a:off x="4038480" y="3276720"/>
              <a:ext cx="3600720" cy="642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6600"/>
                  </a:solidFill>
                  <a:effectLst/>
                  <a:uFillTx/>
                  <a:latin typeface="Verdana"/>
                </a:rPr>
                <a:t>Turn Price Limit Order Function on and off.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 flipH="1">
              <a:off x="5257800" y="3886200"/>
              <a:ext cx="457200" cy="990720"/>
            </a:xfrm>
            <a:prstGeom prst="line">
              <a:avLst/>
            </a:prstGeom>
            <a:ln w="6660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0" name=""/>
          <p:cNvGrpSpPr/>
          <p:nvPr/>
        </p:nvGrpSpPr>
        <p:grpSpPr>
          <a:xfrm>
            <a:off x="5315040" y="3733920"/>
            <a:ext cx="3752640" cy="1371600"/>
            <a:chOff x="5315040" y="3733920"/>
            <a:chExt cx="3752640" cy="1371600"/>
          </a:xfrm>
        </p:grpSpPr>
        <p:sp>
          <p:nvSpPr>
            <p:cNvPr id="221" name=""/>
            <p:cNvSpPr/>
            <p:nvPr/>
          </p:nvSpPr>
          <p:spPr>
            <a:xfrm>
              <a:off x="5315040" y="3733920"/>
              <a:ext cx="3752640" cy="642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6600"/>
                  </a:solidFill>
                  <a:effectLst/>
                  <a:uFillTx/>
                  <a:latin typeface="Verdana"/>
                </a:rPr>
                <a:t>Enter Max Price Limit Order volume allowed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 flipH="1">
              <a:off x="6324480" y="4343400"/>
              <a:ext cx="533520" cy="762120"/>
            </a:xfrm>
            <a:prstGeom prst="line">
              <a:avLst/>
            </a:prstGeom>
            <a:ln w="6660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3" name=""/>
          <p:cNvGrpSpPr/>
          <p:nvPr/>
        </p:nvGrpSpPr>
        <p:grpSpPr>
          <a:xfrm>
            <a:off x="0" y="609480"/>
            <a:ext cx="3600360" cy="1763640"/>
            <a:chOff x="0" y="609480"/>
            <a:chExt cx="3600360" cy="1763640"/>
          </a:xfrm>
        </p:grpSpPr>
        <p:sp>
          <p:nvSpPr>
            <p:cNvPr id="224" name=""/>
            <p:cNvSpPr/>
            <p:nvPr/>
          </p:nvSpPr>
          <p:spPr>
            <a:xfrm>
              <a:off x="0" y="609480"/>
              <a:ext cx="3600360" cy="916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6600"/>
                  </a:solidFill>
                  <a:effectLst/>
                  <a:uFillTx/>
                  <a:latin typeface="Verdana"/>
                </a:rPr>
                <a:t>Control the tick size at which prices maybe changed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 flipH="1">
              <a:off x="2666880" y="1535040"/>
              <a:ext cx="609840" cy="838080"/>
            </a:xfrm>
            <a:prstGeom prst="line">
              <a:avLst/>
            </a:prstGeom>
            <a:ln w="6660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" name=""/>
          <p:cNvGrpSpPr/>
          <p:nvPr/>
        </p:nvGrpSpPr>
        <p:grpSpPr>
          <a:xfrm>
            <a:off x="3733560" y="685800"/>
            <a:ext cx="3677040" cy="1789200"/>
            <a:chOff x="3733560" y="685800"/>
            <a:chExt cx="3677040" cy="1789200"/>
          </a:xfrm>
        </p:grpSpPr>
        <p:grpSp>
          <p:nvGrpSpPr>
            <p:cNvPr id="227" name=""/>
            <p:cNvGrpSpPr/>
            <p:nvPr/>
          </p:nvGrpSpPr>
          <p:grpSpPr>
            <a:xfrm>
              <a:off x="3733560" y="685800"/>
              <a:ext cx="3677040" cy="1676160"/>
              <a:chOff x="3733560" y="685800"/>
              <a:chExt cx="3677040" cy="1676160"/>
            </a:xfrm>
          </p:grpSpPr>
          <p:sp>
            <p:nvSpPr>
              <p:cNvPr id="228" name=""/>
              <p:cNvSpPr/>
              <p:nvPr/>
            </p:nvSpPr>
            <p:spPr>
              <a:xfrm>
                <a:off x="3810240" y="685800"/>
                <a:ext cx="3600360" cy="91692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ff66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6600"/>
                    </a:solidFill>
                    <a:effectLst/>
                    <a:uFillTx/>
                    <a:latin typeface="Verdana"/>
                  </a:rPr>
                  <a:t>Checks the price inputs to reduce erroneous price changes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 flipH="1">
                <a:off x="3733560" y="1560240"/>
                <a:ext cx="609480" cy="801720"/>
              </a:xfrm>
              <a:prstGeom prst="line">
                <a:avLst/>
              </a:prstGeom>
              <a:ln w="66600">
                <a:solidFill>
                  <a:srgbClr val="ff66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0" name=""/>
            <p:cNvSpPr/>
            <p:nvPr/>
          </p:nvSpPr>
          <p:spPr>
            <a:xfrm>
              <a:off x="5257800" y="1600200"/>
              <a:ext cx="304920" cy="874800"/>
            </a:xfrm>
            <a:prstGeom prst="line">
              <a:avLst/>
            </a:prstGeom>
            <a:ln w="6660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1" name=""/>
          <p:cNvGrpSpPr/>
          <p:nvPr/>
        </p:nvGrpSpPr>
        <p:grpSpPr>
          <a:xfrm>
            <a:off x="3124080" y="2666880"/>
            <a:ext cx="4515120" cy="2210040"/>
            <a:chOff x="3124080" y="2666880"/>
            <a:chExt cx="4515120" cy="2210040"/>
          </a:xfrm>
        </p:grpSpPr>
        <p:sp>
          <p:nvSpPr>
            <p:cNvPr id="232" name=""/>
            <p:cNvSpPr/>
            <p:nvPr/>
          </p:nvSpPr>
          <p:spPr>
            <a:xfrm flipH="1">
              <a:off x="3124080" y="3200400"/>
              <a:ext cx="914400" cy="304920"/>
            </a:xfrm>
            <a:prstGeom prst="line">
              <a:avLst/>
            </a:prstGeom>
            <a:ln w="66600">
              <a:solidFill>
                <a:srgbClr val="ff66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3" name=""/>
            <p:cNvGrpSpPr/>
            <p:nvPr/>
          </p:nvGrpSpPr>
          <p:grpSpPr>
            <a:xfrm>
              <a:off x="3200400" y="2666880"/>
              <a:ext cx="4438800" cy="2210040"/>
              <a:chOff x="3200400" y="2666880"/>
              <a:chExt cx="4438800" cy="2210040"/>
            </a:xfrm>
          </p:grpSpPr>
          <p:sp>
            <p:nvSpPr>
              <p:cNvPr id="234" name=""/>
              <p:cNvSpPr/>
              <p:nvPr/>
            </p:nvSpPr>
            <p:spPr>
              <a:xfrm>
                <a:off x="4038480" y="2666880"/>
                <a:ext cx="3600720" cy="64260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ff66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ff6600"/>
                    </a:solidFill>
                    <a:effectLst/>
                    <a:uFillTx/>
                    <a:latin typeface="Verdana"/>
                  </a:rPr>
                  <a:t>Control the tick size at volumes maybe set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" name=""/>
              <p:cNvSpPr/>
              <p:nvPr/>
            </p:nvSpPr>
            <p:spPr>
              <a:xfrm flipH="1">
                <a:off x="3200400" y="3429000"/>
                <a:ext cx="990720" cy="1447920"/>
              </a:xfrm>
              <a:prstGeom prst="line">
                <a:avLst/>
              </a:prstGeom>
              <a:ln w="66600">
                <a:solidFill>
                  <a:srgbClr val="ff66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6" name=""/>
          <p:cNvSpPr/>
          <p:nvPr/>
        </p:nvSpPr>
        <p:spPr>
          <a:xfrm>
            <a:off x="685800" y="152280"/>
            <a:ext cx="7696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Selecting Product Properties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34F140-CACF-42E7-BB63-514299FBBC6E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"/>
          <p:cNvSpPr/>
          <p:nvPr/>
        </p:nvSpPr>
        <p:spPr>
          <a:xfrm>
            <a:off x="685800" y="1447920"/>
            <a:ext cx="7848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533520" y="228600"/>
            <a:ext cx="7696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Insert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Offer Prices and Volumes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0" y="990720"/>
          <a:ext cx="9144000" cy="519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19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 flipH="1" flipV="1">
            <a:off x="3124080" y="5181480"/>
            <a:ext cx="1981440" cy="990720"/>
          </a:xfrm>
          <a:prstGeom prst="line">
            <a:avLst/>
          </a:prstGeom>
          <a:ln w="7632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2" name=""/>
          <p:cNvGraphicFramePr/>
          <p:nvPr/>
        </p:nvGraphicFramePr>
        <p:xfrm>
          <a:off x="4572000" y="3505320"/>
          <a:ext cx="3486240" cy="1361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4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72000" y="3505320"/>
                    <a:ext cx="3486240" cy="136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" name=""/>
          <p:cNvGraphicFramePr/>
          <p:nvPr/>
        </p:nvGraphicFramePr>
        <p:xfrm>
          <a:off x="4572000" y="3505320"/>
          <a:ext cx="3438360" cy="1361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4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72000" y="3505320"/>
                    <a:ext cx="3438360" cy="136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6" name=""/>
          <p:cNvGraphicFramePr/>
          <p:nvPr/>
        </p:nvGraphicFramePr>
        <p:xfrm>
          <a:off x="1371600" y="5029200"/>
          <a:ext cx="1076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4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371600" y="5029200"/>
                    <a:ext cx="1076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38CA92-671B-4E4E-AC9E-BFAACB750166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0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33520" y="24382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Q&amp;A</a:t>
            </a:r>
            <a:endParaRPr b="1" lang="en-US" sz="4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59C9ED-D5DB-4324-BFEF-92A634A7B356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/>
          </p:nvPr>
        </p:nvSpPr>
        <p:spPr>
          <a:xfrm>
            <a:off x="456840" y="1447920"/>
            <a:ext cx="8201160" cy="221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65240" indent="-165240"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System Managed by Enron Net Works, an independent subsidiary of Enron Corporation.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165240" indent="-165240">
              <a:spcBef>
                <a:spcPts val="125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Allows Customers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35" name=""/>
          <p:cNvGrpSpPr/>
          <p:nvPr/>
        </p:nvGrpSpPr>
        <p:grpSpPr>
          <a:xfrm>
            <a:off x="4343400" y="3429000"/>
            <a:ext cx="4495680" cy="2819520"/>
            <a:chOff x="4343400" y="3429000"/>
            <a:chExt cx="4495680" cy="2819520"/>
          </a:xfrm>
        </p:grpSpPr>
        <p:graphicFrame>
          <p:nvGraphicFramePr>
            <p:cNvPr id="36" name=""/>
            <p:cNvGraphicFramePr/>
            <p:nvPr/>
          </p:nvGraphicFramePr>
          <p:xfrm>
            <a:off x="4343400" y="4035960"/>
            <a:ext cx="4495680" cy="2212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4343400" y="4035960"/>
                      <a:ext cx="4495680" cy="2212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8" name=""/>
            <p:cNvGraphicFramePr/>
            <p:nvPr/>
          </p:nvGraphicFramePr>
          <p:xfrm>
            <a:off x="4343400" y="3429000"/>
            <a:ext cx="4493520" cy="60156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4343400" y="3429000"/>
                      <a:ext cx="4493520" cy="601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BC2948-8BD2-4245-89C2-87E2CA4EC24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83059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to Customers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762120" y="1447560"/>
            <a:ext cx="5867280" cy="388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Reliable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0">
              <a:spcBef>
                <a:spcPts val="15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3" name=""/>
          <p:cNvGraphicFramePr/>
          <p:nvPr/>
        </p:nvGraphicFramePr>
        <p:xfrm>
          <a:off x="7238880" y="3809880"/>
          <a:ext cx="1314720" cy="1371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38880" y="3809880"/>
                    <a:ext cx="1314720" cy="1371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" name=""/>
          <p:cNvGraphicFramePr/>
          <p:nvPr/>
        </p:nvGraphicFramePr>
        <p:xfrm>
          <a:off x="6324480" y="4800600"/>
          <a:ext cx="1343160" cy="136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324480" y="4800600"/>
                    <a:ext cx="1343160" cy="136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8924CD-86BE-47EB-B826-260EBFFE605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838224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to Customers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914040" y="1599840"/>
            <a:ext cx="7543800" cy="350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Advanced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6400800" y="1219320"/>
          <a:ext cx="1447920" cy="1384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400800" y="1219320"/>
                    <a:ext cx="1447920" cy="13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" name=""/>
          <p:cNvGraphicFramePr/>
          <p:nvPr/>
        </p:nvGraphicFramePr>
        <p:xfrm>
          <a:off x="7086600" y="2362320"/>
          <a:ext cx="1523880" cy="1458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086600" y="2362320"/>
                    <a:ext cx="1523880" cy="145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D31A49-E607-4B30-B479-B24878CD00C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89154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 Today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403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 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6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50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81BF9A-109A-41AE-82D6-D658CFE8099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Deal Types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Physical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Index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Swaptions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Swings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0">
              <a:spcBef>
                <a:spcPts val="15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15605A-2AC9-4644-B3B4-41788CB9523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0" y="990720"/>
          <a:ext cx="9144000" cy="5300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0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914400" y="0"/>
            <a:ext cx="807732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 Capacity Trading on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05740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Verdana"/>
              </a:rPr>
              <a:t>What has EnronOnline done for Enron?</a:t>
            </a:r>
            <a:endParaRPr b="1" lang="en-US" sz="34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FFEC93-5BF6-4D79-9AF3-090FEAF51DDC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DFORSTER</cp:lastModifiedBy>
  <cp:lastPrinted>2001-02-22T11:10:26Z</cp:lastPrinted>
  <dcterms:modified xsi:type="dcterms:W3CDTF">2001-02-22T11:49:27Z</dcterms:modified>
  <cp:revision>188</cp:revision>
  <dc:subject/>
  <dc:title>No Slide Title</dc:title>
</cp:coreProperties>
</file>