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6585120"/>
            <a:ext cx="8394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r" pos="777384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 &amp; Proprietary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 flipV="1">
            <a:off x="1041480" y="6686640"/>
            <a:ext cx="7365960" cy="936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966960" y="6648480"/>
            <a:ext cx="74102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1ED3F6B-5E70-4EAB-B9AB-BB219F585252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95400" y="0"/>
            <a:ext cx="53964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838080" y="0"/>
            <a:ext cx="466740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Texas Gas Origination -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348000" y="0"/>
            <a:ext cx="48182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7" name=""/>
          <p:cNvSpPr/>
          <p:nvPr/>
        </p:nvSpPr>
        <p:spPr>
          <a:xfrm>
            <a:off x="809640" y="409680"/>
            <a:ext cx="785808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V="1">
            <a:off x="857160" y="476280"/>
            <a:ext cx="7886880" cy="936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Aft>
                <a:spcPts val="20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200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spcAft>
                <a:spcPts val="2001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11" name="E_RGB_R" descr=""/>
          <p:cNvPicPr/>
          <p:nvPr/>
        </p:nvPicPr>
        <p:blipFill>
          <a:blip r:embed="rId2"/>
          <a:stretch/>
        </p:blipFill>
        <p:spPr>
          <a:xfrm>
            <a:off x="4027320" y="512640"/>
            <a:ext cx="997200" cy="984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687240" y="5192640"/>
            <a:ext cx="775656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931000" y="6653160"/>
            <a:ext cx="361800" cy="141480"/>
          </a:xfrm>
          <a:custGeom>
            <a:avLst/>
            <a:gdLst/>
            <a:ahLst/>
            <a:rect l="l" t="t" r="r" b="b"/>
            <a:pathLst>
              <a:path w="685" h="268">
                <a:moveTo>
                  <a:pt x="670" y="228"/>
                </a:moveTo>
                <a:lnTo>
                  <a:pt x="537" y="152"/>
                </a:lnTo>
                <a:lnTo>
                  <a:pt x="540" y="152"/>
                </a:lnTo>
                <a:lnTo>
                  <a:pt x="552" y="149"/>
                </a:lnTo>
                <a:lnTo>
                  <a:pt x="570" y="147"/>
                </a:lnTo>
                <a:lnTo>
                  <a:pt x="591" y="143"/>
                </a:lnTo>
                <a:lnTo>
                  <a:pt x="616" y="141"/>
                </a:lnTo>
                <a:lnTo>
                  <a:pt x="640" y="136"/>
                </a:lnTo>
                <a:lnTo>
                  <a:pt x="663" y="132"/>
                </a:lnTo>
                <a:lnTo>
                  <a:pt x="685" y="128"/>
                </a:lnTo>
                <a:lnTo>
                  <a:pt x="684" y="124"/>
                </a:lnTo>
                <a:lnTo>
                  <a:pt x="678" y="115"/>
                </a:lnTo>
                <a:lnTo>
                  <a:pt x="669" y="100"/>
                </a:lnTo>
                <a:lnTo>
                  <a:pt x="654" y="82"/>
                </a:lnTo>
                <a:lnTo>
                  <a:pt x="635" y="62"/>
                </a:lnTo>
                <a:lnTo>
                  <a:pt x="612" y="43"/>
                </a:lnTo>
                <a:lnTo>
                  <a:pt x="582" y="27"/>
                </a:lnTo>
                <a:lnTo>
                  <a:pt x="546" y="15"/>
                </a:lnTo>
                <a:lnTo>
                  <a:pt x="515" y="7"/>
                </a:lnTo>
                <a:lnTo>
                  <a:pt x="486" y="3"/>
                </a:lnTo>
                <a:lnTo>
                  <a:pt x="459" y="0"/>
                </a:lnTo>
                <a:lnTo>
                  <a:pt x="433" y="0"/>
                </a:lnTo>
                <a:lnTo>
                  <a:pt x="407" y="1"/>
                </a:lnTo>
                <a:lnTo>
                  <a:pt x="384" y="5"/>
                </a:lnTo>
                <a:lnTo>
                  <a:pt x="360" y="10"/>
                </a:lnTo>
                <a:lnTo>
                  <a:pt x="338" y="16"/>
                </a:lnTo>
                <a:lnTo>
                  <a:pt x="316" y="23"/>
                </a:lnTo>
                <a:lnTo>
                  <a:pt x="296" y="33"/>
                </a:lnTo>
                <a:lnTo>
                  <a:pt x="275" y="43"/>
                </a:lnTo>
                <a:lnTo>
                  <a:pt x="256" y="56"/>
                </a:lnTo>
                <a:lnTo>
                  <a:pt x="235" y="68"/>
                </a:lnTo>
                <a:lnTo>
                  <a:pt x="214" y="82"/>
                </a:lnTo>
                <a:lnTo>
                  <a:pt x="195" y="97"/>
                </a:lnTo>
                <a:lnTo>
                  <a:pt x="174" y="112"/>
                </a:lnTo>
                <a:lnTo>
                  <a:pt x="166" y="116"/>
                </a:lnTo>
                <a:lnTo>
                  <a:pt x="160" y="120"/>
                </a:lnTo>
                <a:lnTo>
                  <a:pt x="151" y="121"/>
                </a:lnTo>
                <a:lnTo>
                  <a:pt x="143" y="122"/>
                </a:lnTo>
                <a:lnTo>
                  <a:pt x="135" y="121"/>
                </a:lnTo>
                <a:lnTo>
                  <a:pt x="127" y="120"/>
                </a:lnTo>
                <a:lnTo>
                  <a:pt x="121" y="116"/>
                </a:lnTo>
                <a:lnTo>
                  <a:pt x="114" y="110"/>
                </a:lnTo>
                <a:lnTo>
                  <a:pt x="104" y="98"/>
                </a:lnTo>
                <a:lnTo>
                  <a:pt x="91" y="85"/>
                </a:lnTo>
                <a:lnTo>
                  <a:pt x="77" y="70"/>
                </a:lnTo>
                <a:lnTo>
                  <a:pt x="63" y="56"/>
                </a:lnTo>
                <a:lnTo>
                  <a:pt x="47" y="42"/>
                </a:lnTo>
                <a:lnTo>
                  <a:pt x="32" y="32"/>
                </a:lnTo>
                <a:lnTo>
                  <a:pt x="16" y="25"/>
                </a:lnTo>
                <a:lnTo>
                  <a:pt x="0" y="22"/>
                </a:lnTo>
                <a:lnTo>
                  <a:pt x="11" y="47"/>
                </a:lnTo>
                <a:lnTo>
                  <a:pt x="19" y="75"/>
                </a:lnTo>
                <a:lnTo>
                  <a:pt x="25" y="107"/>
                </a:lnTo>
                <a:lnTo>
                  <a:pt x="28" y="139"/>
                </a:lnTo>
                <a:lnTo>
                  <a:pt x="26" y="174"/>
                </a:lnTo>
                <a:lnTo>
                  <a:pt x="24" y="207"/>
                </a:lnTo>
                <a:lnTo>
                  <a:pt x="16" y="239"/>
                </a:lnTo>
                <a:lnTo>
                  <a:pt x="6" y="268"/>
                </a:lnTo>
                <a:lnTo>
                  <a:pt x="54" y="268"/>
                </a:lnTo>
                <a:lnTo>
                  <a:pt x="67" y="259"/>
                </a:lnTo>
                <a:lnTo>
                  <a:pt x="77" y="249"/>
                </a:lnTo>
                <a:lnTo>
                  <a:pt x="86" y="238"/>
                </a:lnTo>
                <a:lnTo>
                  <a:pt x="95" y="227"/>
                </a:lnTo>
                <a:lnTo>
                  <a:pt x="103" y="216"/>
                </a:lnTo>
                <a:lnTo>
                  <a:pt x="109" y="206"/>
                </a:lnTo>
                <a:lnTo>
                  <a:pt x="116" y="197"/>
                </a:lnTo>
                <a:lnTo>
                  <a:pt x="121" y="191"/>
                </a:lnTo>
                <a:lnTo>
                  <a:pt x="129" y="184"/>
                </a:lnTo>
                <a:lnTo>
                  <a:pt x="138" y="181"/>
                </a:lnTo>
                <a:lnTo>
                  <a:pt x="146" y="179"/>
                </a:lnTo>
                <a:lnTo>
                  <a:pt x="153" y="181"/>
                </a:lnTo>
                <a:lnTo>
                  <a:pt x="160" y="182"/>
                </a:lnTo>
                <a:lnTo>
                  <a:pt x="165" y="183"/>
                </a:lnTo>
                <a:lnTo>
                  <a:pt x="168" y="184"/>
                </a:lnTo>
                <a:lnTo>
                  <a:pt x="169" y="186"/>
                </a:lnTo>
                <a:lnTo>
                  <a:pt x="171" y="188"/>
                </a:lnTo>
                <a:lnTo>
                  <a:pt x="179" y="194"/>
                </a:lnTo>
                <a:lnTo>
                  <a:pt x="191" y="203"/>
                </a:lnTo>
                <a:lnTo>
                  <a:pt x="208" y="214"/>
                </a:lnTo>
                <a:lnTo>
                  <a:pt x="227" y="227"/>
                </a:lnTo>
                <a:lnTo>
                  <a:pt x="250" y="241"/>
                </a:lnTo>
                <a:lnTo>
                  <a:pt x="276" y="254"/>
                </a:lnTo>
                <a:lnTo>
                  <a:pt x="305" y="268"/>
                </a:lnTo>
                <a:lnTo>
                  <a:pt x="622" y="268"/>
                </a:lnTo>
                <a:lnTo>
                  <a:pt x="634" y="261"/>
                </a:lnTo>
                <a:lnTo>
                  <a:pt x="644" y="254"/>
                </a:lnTo>
                <a:lnTo>
                  <a:pt x="653" y="247"/>
                </a:lnTo>
                <a:lnTo>
                  <a:pt x="660" y="241"/>
                </a:lnTo>
                <a:lnTo>
                  <a:pt x="663" y="236"/>
                </a:lnTo>
                <a:lnTo>
                  <a:pt x="667" y="232"/>
                </a:lnTo>
                <a:lnTo>
                  <a:pt x="670" y="229"/>
                </a:lnTo>
                <a:lnTo>
                  <a:pt x="670" y="2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684760" y="6672240"/>
            <a:ext cx="182520" cy="81000"/>
          </a:xfrm>
          <a:custGeom>
            <a:avLst/>
            <a:gdLst/>
            <a:ahLst/>
            <a:rect l="l" t="t" r="r" b="b"/>
            <a:pathLst>
              <a:path w="344" h="151">
                <a:moveTo>
                  <a:pt x="0" y="141"/>
                </a:moveTo>
                <a:lnTo>
                  <a:pt x="13" y="140"/>
                </a:lnTo>
                <a:lnTo>
                  <a:pt x="25" y="136"/>
                </a:lnTo>
                <a:lnTo>
                  <a:pt x="34" y="131"/>
                </a:lnTo>
                <a:lnTo>
                  <a:pt x="41" y="124"/>
                </a:lnTo>
                <a:lnTo>
                  <a:pt x="48" y="115"/>
                </a:lnTo>
                <a:lnTo>
                  <a:pt x="53" y="108"/>
                </a:lnTo>
                <a:lnTo>
                  <a:pt x="58" y="101"/>
                </a:lnTo>
                <a:lnTo>
                  <a:pt x="62" y="96"/>
                </a:lnTo>
                <a:lnTo>
                  <a:pt x="71" y="91"/>
                </a:lnTo>
                <a:lnTo>
                  <a:pt x="78" y="91"/>
                </a:lnTo>
                <a:lnTo>
                  <a:pt x="83" y="93"/>
                </a:lnTo>
                <a:lnTo>
                  <a:pt x="85" y="94"/>
                </a:lnTo>
                <a:lnTo>
                  <a:pt x="88" y="96"/>
                </a:lnTo>
                <a:lnTo>
                  <a:pt x="96" y="101"/>
                </a:lnTo>
                <a:lnTo>
                  <a:pt x="106" y="109"/>
                </a:lnTo>
                <a:lnTo>
                  <a:pt x="122" y="119"/>
                </a:lnTo>
                <a:lnTo>
                  <a:pt x="138" y="128"/>
                </a:lnTo>
                <a:lnTo>
                  <a:pt x="159" y="138"/>
                </a:lnTo>
                <a:lnTo>
                  <a:pt x="180" y="144"/>
                </a:lnTo>
                <a:lnTo>
                  <a:pt x="202" y="149"/>
                </a:lnTo>
                <a:lnTo>
                  <a:pt x="237" y="151"/>
                </a:lnTo>
                <a:lnTo>
                  <a:pt x="267" y="149"/>
                </a:lnTo>
                <a:lnTo>
                  <a:pt x="290" y="144"/>
                </a:lnTo>
                <a:lnTo>
                  <a:pt x="308" y="138"/>
                </a:lnTo>
                <a:lnTo>
                  <a:pt x="321" y="129"/>
                </a:lnTo>
                <a:lnTo>
                  <a:pt x="330" y="123"/>
                </a:lnTo>
                <a:lnTo>
                  <a:pt x="335" y="118"/>
                </a:lnTo>
                <a:lnTo>
                  <a:pt x="337" y="115"/>
                </a:lnTo>
                <a:lnTo>
                  <a:pt x="269" y="77"/>
                </a:lnTo>
                <a:lnTo>
                  <a:pt x="272" y="77"/>
                </a:lnTo>
                <a:lnTo>
                  <a:pt x="277" y="75"/>
                </a:lnTo>
                <a:lnTo>
                  <a:pt x="286" y="74"/>
                </a:lnTo>
                <a:lnTo>
                  <a:pt x="296" y="73"/>
                </a:lnTo>
                <a:lnTo>
                  <a:pt x="308" y="72"/>
                </a:lnTo>
                <a:lnTo>
                  <a:pt x="321" y="69"/>
                </a:lnTo>
                <a:lnTo>
                  <a:pt x="333" y="68"/>
                </a:lnTo>
                <a:lnTo>
                  <a:pt x="344" y="65"/>
                </a:lnTo>
                <a:lnTo>
                  <a:pt x="343" y="63"/>
                </a:lnTo>
                <a:lnTo>
                  <a:pt x="340" y="58"/>
                </a:lnTo>
                <a:lnTo>
                  <a:pt x="335" y="50"/>
                </a:lnTo>
                <a:lnTo>
                  <a:pt x="329" y="42"/>
                </a:lnTo>
                <a:lnTo>
                  <a:pt x="320" y="32"/>
                </a:lnTo>
                <a:lnTo>
                  <a:pt x="307" y="23"/>
                </a:lnTo>
                <a:lnTo>
                  <a:pt x="293" y="14"/>
                </a:lnTo>
                <a:lnTo>
                  <a:pt x="274" y="8"/>
                </a:lnTo>
                <a:lnTo>
                  <a:pt x="245" y="2"/>
                </a:lnTo>
                <a:lnTo>
                  <a:pt x="217" y="0"/>
                </a:lnTo>
                <a:lnTo>
                  <a:pt x="193" y="3"/>
                </a:lnTo>
                <a:lnTo>
                  <a:pt x="171" y="8"/>
                </a:lnTo>
                <a:lnTo>
                  <a:pt x="149" y="17"/>
                </a:lnTo>
                <a:lnTo>
                  <a:pt x="129" y="28"/>
                </a:lnTo>
                <a:lnTo>
                  <a:pt x="109" y="42"/>
                </a:lnTo>
                <a:lnTo>
                  <a:pt x="88" y="57"/>
                </a:lnTo>
                <a:lnTo>
                  <a:pt x="80" y="60"/>
                </a:lnTo>
                <a:lnTo>
                  <a:pt x="72" y="62"/>
                </a:lnTo>
                <a:lnTo>
                  <a:pt x="65" y="60"/>
                </a:lnTo>
                <a:lnTo>
                  <a:pt x="58" y="55"/>
                </a:lnTo>
                <a:lnTo>
                  <a:pt x="53" y="49"/>
                </a:lnTo>
                <a:lnTo>
                  <a:pt x="47" y="43"/>
                </a:lnTo>
                <a:lnTo>
                  <a:pt x="40" y="35"/>
                </a:lnTo>
                <a:lnTo>
                  <a:pt x="32" y="28"/>
                </a:lnTo>
                <a:lnTo>
                  <a:pt x="25" y="22"/>
                </a:lnTo>
                <a:lnTo>
                  <a:pt x="17" y="17"/>
                </a:lnTo>
                <a:lnTo>
                  <a:pt x="9" y="13"/>
                </a:lnTo>
                <a:lnTo>
                  <a:pt x="1" y="12"/>
                </a:lnTo>
                <a:lnTo>
                  <a:pt x="12" y="40"/>
                </a:lnTo>
                <a:lnTo>
                  <a:pt x="15" y="75"/>
                </a:lnTo>
                <a:lnTo>
                  <a:pt x="12" y="110"/>
                </a:lnTo>
                <a:lnTo>
                  <a:pt x="0" y="14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207120" y="6681960"/>
            <a:ext cx="74520" cy="28440"/>
          </a:xfrm>
          <a:custGeom>
            <a:avLst/>
            <a:gdLst/>
            <a:ahLst/>
            <a:rect l="l" t="t" r="r" b="b"/>
            <a:pathLst>
              <a:path w="56" h="54">
                <a:moveTo>
                  <a:pt x="29" y="54"/>
                </a:moveTo>
                <a:lnTo>
                  <a:pt x="39" y="51"/>
                </a:lnTo>
                <a:lnTo>
                  <a:pt x="48" y="45"/>
                </a:lnTo>
                <a:lnTo>
                  <a:pt x="53" y="36"/>
                </a:lnTo>
                <a:lnTo>
                  <a:pt x="56" y="26"/>
                </a:lnTo>
                <a:lnTo>
                  <a:pt x="53" y="16"/>
                </a:lnTo>
                <a:lnTo>
                  <a:pt x="48" y="7"/>
                </a:lnTo>
                <a:lnTo>
                  <a:pt x="39" y="2"/>
                </a:lnTo>
                <a:lnTo>
                  <a:pt x="29" y="0"/>
                </a:lnTo>
                <a:lnTo>
                  <a:pt x="18" y="2"/>
                </a:lnTo>
                <a:lnTo>
                  <a:pt x="9" y="7"/>
                </a:lnTo>
                <a:lnTo>
                  <a:pt x="3" y="16"/>
                </a:lnTo>
                <a:lnTo>
                  <a:pt x="0" y="26"/>
                </a:lnTo>
                <a:lnTo>
                  <a:pt x="3" y="36"/>
                </a:lnTo>
                <a:lnTo>
                  <a:pt x="9" y="45"/>
                </a:lnTo>
                <a:lnTo>
                  <a:pt x="18" y="51"/>
                </a:lnTo>
                <a:lnTo>
                  <a:pt x="29" y="5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824440" y="6688080"/>
            <a:ext cx="74880" cy="14400"/>
          </a:xfrm>
          <a:custGeom>
            <a:avLst/>
            <a:gdLst/>
            <a:ahLst/>
            <a:rect l="l" t="t" r="r" b="b"/>
            <a:pathLst>
              <a:path w="27" h="27">
                <a:moveTo>
                  <a:pt x="14" y="27"/>
                </a:moveTo>
                <a:lnTo>
                  <a:pt x="19" y="26"/>
                </a:lnTo>
                <a:lnTo>
                  <a:pt x="23" y="24"/>
                </a:lnTo>
                <a:lnTo>
                  <a:pt x="26" y="19"/>
                </a:lnTo>
                <a:lnTo>
                  <a:pt x="27" y="14"/>
                </a:lnTo>
                <a:lnTo>
                  <a:pt x="26" y="9"/>
                </a:lnTo>
                <a:lnTo>
                  <a:pt x="23" y="4"/>
                </a:lnTo>
                <a:lnTo>
                  <a:pt x="19" y="1"/>
                </a:lnTo>
                <a:lnTo>
                  <a:pt x="14" y="0"/>
                </a:lnTo>
                <a:lnTo>
                  <a:pt x="9" y="1"/>
                </a:lnTo>
                <a:lnTo>
                  <a:pt x="4" y="4"/>
                </a:lnTo>
                <a:lnTo>
                  <a:pt x="1" y="9"/>
                </a:lnTo>
                <a:lnTo>
                  <a:pt x="0" y="14"/>
                </a:lnTo>
                <a:lnTo>
                  <a:pt x="1" y="19"/>
                </a:lnTo>
                <a:lnTo>
                  <a:pt x="4" y="24"/>
                </a:lnTo>
                <a:lnTo>
                  <a:pt x="9" y="26"/>
                </a:lnTo>
                <a:lnTo>
                  <a:pt x="14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4187880" y="6512040"/>
            <a:ext cx="417240" cy="269280"/>
            <a:chOff x="4187880" y="6512040"/>
            <a:chExt cx="417240" cy="269280"/>
          </a:xfrm>
        </p:grpSpPr>
        <p:sp>
          <p:nvSpPr>
            <p:cNvPr id="18" name=""/>
            <p:cNvSpPr/>
            <p:nvPr/>
          </p:nvSpPr>
          <p:spPr>
            <a:xfrm>
              <a:off x="4289400" y="6512040"/>
              <a:ext cx="137880" cy="60120"/>
            </a:xfrm>
            <a:custGeom>
              <a:avLst/>
              <a:gdLst/>
              <a:ahLst/>
              <a:rect l="l" t="t" r="r" b="b"/>
              <a:pathLst>
                <a:path w="261" h="116">
                  <a:moveTo>
                    <a:pt x="0" y="109"/>
                  </a:moveTo>
                  <a:lnTo>
                    <a:pt x="10" y="108"/>
                  </a:lnTo>
                  <a:lnTo>
                    <a:pt x="18" y="105"/>
                  </a:lnTo>
                  <a:lnTo>
                    <a:pt x="24" y="100"/>
                  </a:lnTo>
                  <a:lnTo>
                    <a:pt x="31" y="95"/>
                  </a:lnTo>
                  <a:lnTo>
                    <a:pt x="36" y="89"/>
                  </a:lnTo>
                  <a:lnTo>
                    <a:pt x="40" y="83"/>
                  </a:lnTo>
                  <a:lnTo>
                    <a:pt x="44" y="78"/>
                  </a:lnTo>
                  <a:lnTo>
                    <a:pt x="46" y="74"/>
                  </a:lnTo>
                  <a:lnTo>
                    <a:pt x="53" y="70"/>
                  </a:lnTo>
                  <a:lnTo>
                    <a:pt x="58" y="69"/>
                  </a:lnTo>
                  <a:lnTo>
                    <a:pt x="63" y="70"/>
                  </a:lnTo>
                  <a:lnTo>
                    <a:pt x="64" y="72"/>
                  </a:lnTo>
                  <a:lnTo>
                    <a:pt x="66" y="73"/>
                  </a:lnTo>
                  <a:lnTo>
                    <a:pt x="72" y="78"/>
                  </a:lnTo>
                  <a:lnTo>
                    <a:pt x="80" y="83"/>
                  </a:lnTo>
                  <a:lnTo>
                    <a:pt x="92" y="90"/>
                  </a:lnTo>
                  <a:lnTo>
                    <a:pt x="105" y="98"/>
                  </a:lnTo>
                  <a:lnTo>
                    <a:pt x="120" y="105"/>
                  </a:lnTo>
                  <a:lnTo>
                    <a:pt x="136" y="110"/>
                  </a:lnTo>
                  <a:lnTo>
                    <a:pt x="152" y="114"/>
                  </a:lnTo>
                  <a:lnTo>
                    <a:pt x="180" y="116"/>
                  </a:lnTo>
                  <a:lnTo>
                    <a:pt x="202" y="115"/>
                  </a:lnTo>
                  <a:lnTo>
                    <a:pt x="220" y="110"/>
                  </a:lnTo>
                  <a:lnTo>
                    <a:pt x="233" y="105"/>
                  </a:lnTo>
                  <a:lnTo>
                    <a:pt x="243" y="99"/>
                  </a:lnTo>
                  <a:lnTo>
                    <a:pt x="250" y="94"/>
                  </a:lnTo>
                  <a:lnTo>
                    <a:pt x="253" y="89"/>
                  </a:lnTo>
                  <a:lnTo>
                    <a:pt x="255" y="88"/>
                  </a:lnTo>
                  <a:lnTo>
                    <a:pt x="204" y="59"/>
                  </a:lnTo>
                  <a:lnTo>
                    <a:pt x="206" y="59"/>
                  </a:lnTo>
                  <a:lnTo>
                    <a:pt x="211" y="58"/>
                  </a:lnTo>
                  <a:lnTo>
                    <a:pt x="217" y="58"/>
                  </a:lnTo>
                  <a:lnTo>
                    <a:pt x="225" y="57"/>
                  </a:lnTo>
                  <a:lnTo>
                    <a:pt x="234" y="55"/>
                  </a:lnTo>
                  <a:lnTo>
                    <a:pt x="243" y="53"/>
                  </a:lnTo>
                  <a:lnTo>
                    <a:pt x="253" y="52"/>
                  </a:lnTo>
                  <a:lnTo>
                    <a:pt x="261" y="50"/>
                  </a:lnTo>
                  <a:lnTo>
                    <a:pt x="260" y="49"/>
                  </a:lnTo>
                  <a:lnTo>
                    <a:pt x="259" y="45"/>
                  </a:lnTo>
                  <a:lnTo>
                    <a:pt x="255" y="39"/>
                  </a:lnTo>
                  <a:lnTo>
                    <a:pt x="250" y="32"/>
                  </a:lnTo>
                  <a:lnTo>
                    <a:pt x="242" y="25"/>
                  </a:lnTo>
                  <a:lnTo>
                    <a:pt x="233" y="18"/>
                  </a:lnTo>
                  <a:lnTo>
                    <a:pt x="221" y="12"/>
                  </a:lnTo>
                  <a:lnTo>
                    <a:pt x="208" y="7"/>
                  </a:lnTo>
                  <a:lnTo>
                    <a:pt x="186" y="2"/>
                  </a:lnTo>
                  <a:lnTo>
                    <a:pt x="165" y="0"/>
                  </a:lnTo>
                  <a:lnTo>
                    <a:pt x="146" y="2"/>
                  </a:lnTo>
                  <a:lnTo>
                    <a:pt x="129" y="7"/>
                  </a:lnTo>
                  <a:lnTo>
                    <a:pt x="112" y="13"/>
                  </a:lnTo>
                  <a:lnTo>
                    <a:pt x="97" y="22"/>
                  </a:lnTo>
                  <a:lnTo>
                    <a:pt x="81" y="33"/>
                  </a:lnTo>
                  <a:lnTo>
                    <a:pt x="66" y="44"/>
                  </a:lnTo>
                  <a:lnTo>
                    <a:pt x="61" y="47"/>
                  </a:lnTo>
                  <a:lnTo>
                    <a:pt x="54" y="48"/>
                  </a:lnTo>
                  <a:lnTo>
                    <a:pt x="49" y="47"/>
                  </a:lnTo>
                  <a:lnTo>
                    <a:pt x="44" y="43"/>
                  </a:lnTo>
                  <a:lnTo>
                    <a:pt x="40" y="39"/>
                  </a:lnTo>
                  <a:lnTo>
                    <a:pt x="35" y="33"/>
                  </a:lnTo>
                  <a:lnTo>
                    <a:pt x="29" y="28"/>
                  </a:lnTo>
                  <a:lnTo>
                    <a:pt x="24" y="22"/>
                  </a:lnTo>
                  <a:lnTo>
                    <a:pt x="18" y="17"/>
                  </a:lnTo>
                  <a:lnTo>
                    <a:pt x="13" y="13"/>
                  </a:lnTo>
                  <a:lnTo>
                    <a:pt x="6" y="10"/>
                  </a:lnTo>
                  <a:lnTo>
                    <a:pt x="0" y="9"/>
                  </a:lnTo>
                  <a:lnTo>
                    <a:pt x="7" y="30"/>
                  </a:lnTo>
                  <a:lnTo>
                    <a:pt x="10" y="58"/>
                  </a:lnTo>
                  <a:lnTo>
                    <a:pt x="7" y="85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4187880" y="6581520"/>
              <a:ext cx="417240" cy="199800"/>
            </a:xfrm>
            <a:custGeom>
              <a:avLst/>
              <a:gdLst/>
              <a:ahLst/>
              <a:rect l="l" t="t" r="r" b="b"/>
              <a:pathLst>
                <a:path w="789" h="377">
                  <a:moveTo>
                    <a:pt x="0" y="62"/>
                  </a:moveTo>
                  <a:lnTo>
                    <a:pt x="10" y="72"/>
                  </a:lnTo>
                  <a:lnTo>
                    <a:pt x="21" y="82"/>
                  </a:lnTo>
                  <a:lnTo>
                    <a:pt x="31" y="92"/>
                  </a:lnTo>
                  <a:lnTo>
                    <a:pt x="40" y="102"/>
                  </a:lnTo>
                  <a:lnTo>
                    <a:pt x="49" y="112"/>
                  </a:lnTo>
                  <a:lnTo>
                    <a:pt x="57" y="122"/>
                  </a:lnTo>
                  <a:lnTo>
                    <a:pt x="65" y="131"/>
                  </a:lnTo>
                  <a:lnTo>
                    <a:pt x="73" y="138"/>
                  </a:lnTo>
                  <a:lnTo>
                    <a:pt x="80" y="145"/>
                  </a:lnTo>
                  <a:lnTo>
                    <a:pt x="89" y="150"/>
                  </a:lnTo>
                  <a:lnTo>
                    <a:pt x="100" y="153"/>
                  </a:lnTo>
                  <a:lnTo>
                    <a:pt x="110" y="153"/>
                  </a:lnTo>
                  <a:lnTo>
                    <a:pt x="119" y="153"/>
                  </a:lnTo>
                  <a:lnTo>
                    <a:pt x="129" y="151"/>
                  </a:lnTo>
                  <a:lnTo>
                    <a:pt x="139" y="146"/>
                  </a:lnTo>
                  <a:lnTo>
                    <a:pt x="148" y="141"/>
                  </a:lnTo>
                  <a:lnTo>
                    <a:pt x="174" y="122"/>
                  </a:lnTo>
                  <a:lnTo>
                    <a:pt x="198" y="104"/>
                  </a:lnTo>
                  <a:lnTo>
                    <a:pt x="224" y="86"/>
                  </a:lnTo>
                  <a:lnTo>
                    <a:pt x="249" y="70"/>
                  </a:lnTo>
                  <a:lnTo>
                    <a:pt x="275" y="55"/>
                  </a:lnTo>
                  <a:lnTo>
                    <a:pt x="300" y="41"/>
                  </a:lnTo>
                  <a:lnTo>
                    <a:pt x="326" y="30"/>
                  </a:lnTo>
                  <a:lnTo>
                    <a:pt x="354" y="20"/>
                  </a:lnTo>
                  <a:lnTo>
                    <a:pt x="381" y="11"/>
                  </a:lnTo>
                  <a:lnTo>
                    <a:pt x="410" y="5"/>
                  </a:lnTo>
                  <a:lnTo>
                    <a:pt x="440" y="1"/>
                  </a:lnTo>
                  <a:lnTo>
                    <a:pt x="471" y="0"/>
                  </a:lnTo>
                  <a:lnTo>
                    <a:pt x="504" y="0"/>
                  </a:lnTo>
                  <a:lnTo>
                    <a:pt x="539" y="4"/>
                  </a:lnTo>
                  <a:lnTo>
                    <a:pt x="575" y="10"/>
                  </a:lnTo>
                  <a:lnTo>
                    <a:pt x="612" y="19"/>
                  </a:lnTo>
                  <a:lnTo>
                    <a:pt x="658" y="35"/>
                  </a:lnTo>
                  <a:lnTo>
                    <a:pt x="694" y="56"/>
                  </a:lnTo>
                  <a:lnTo>
                    <a:pt x="725" y="80"/>
                  </a:lnTo>
                  <a:lnTo>
                    <a:pt x="750" y="104"/>
                  </a:lnTo>
                  <a:lnTo>
                    <a:pt x="767" y="126"/>
                  </a:lnTo>
                  <a:lnTo>
                    <a:pt x="780" y="145"/>
                  </a:lnTo>
                  <a:lnTo>
                    <a:pt x="786" y="157"/>
                  </a:lnTo>
                  <a:lnTo>
                    <a:pt x="789" y="162"/>
                  </a:lnTo>
                  <a:lnTo>
                    <a:pt x="761" y="167"/>
                  </a:lnTo>
                  <a:lnTo>
                    <a:pt x="732" y="171"/>
                  </a:lnTo>
                  <a:lnTo>
                    <a:pt x="701" y="176"/>
                  </a:lnTo>
                  <a:lnTo>
                    <a:pt x="671" y="181"/>
                  </a:lnTo>
                  <a:lnTo>
                    <a:pt x="644" y="185"/>
                  </a:lnTo>
                  <a:lnTo>
                    <a:pt x="622" y="188"/>
                  </a:lnTo>
                  <a:lnTo>
                    <a:pt x="607" y="190"/>
                  </a:lnTo>
                  <a:lnTo>
                    <a:pt x="602" y="191"/>
                  </a:lnTo>
                  <a:lnTo>
                    <a:pt x="769" y="286"/>
                  </a:lnTo>
                  <a:lnTo>
                    <a:pt x="768" y="287"/>
                  </a:lnTo>
                  <a:lnTo>
                    <a:pt x="765" y="291"/>
                  </a:lnTo>
                  <a:lnTo>
                    <a:pt x="760" y="297"/>
                  </a:lnTo>
                  <a:lnTo>
                    <a:pt x="754" y="304"/>
                  </a:lnTo>
                  <a:lnTo>
                    <a:pt x="743" y="313"/>
                  </a:lnTo>
                  <a:lnTo>
                    <a:pt x="730" y="322"/>
                  </a:lnTo>
                  <a:lnTo>
                    <a:pt x="716" y="332"/>
                  </a:lnTo>
                  <a:lnTo>
                    <a:pt x="698" y="342"/>
                  </a:lnTo>
                  <a:lnTo>
                    <a:pt x="677" y="351"/>
                  </a:lnTo>
                  <a:lnTo>
                    <a:pt x="653" y="359"/>
                  </a:lnTo>
                  <a:lnTo>
                    <a:pt x="625" y="367"/>
                  </a:lnTo>
                  <a:lnTo>
                    <a:pt x="594" y="373"/>
                  </a:lnTo>
                  <a:lnTo>
                    <a:pt x="559" y="376"/>
                  </a:lnTo>
                  <a:lnTo>
                    <a:pt x="522" y="377"/>
                  </a:lnTo>
                  <a:lnTo>
                    <a:pt x="479" y="376"/>
                  </a:lnTo>
                  <a:lnTo>
                    <a:pt x="432" y="371"/>
                  </a:lnTo>
                  <a:lnTo>
                    <a:pt x="405" y="366"/>
                  </a:lnTo>
                  <a:lnTo>
                    <a:pt x="377" y="359"/>
                  </a:lnTo>
                  <a:lnTo>
                    <a:pt x="351" y="351"/>
                  </a:lnTo>
                  <a:lnTo>
                    <a:pt x="324" y="341"/>
                  </a:lnTo>
                  <a:lnTo>
                    <a:pt x="299" y="329"/>
                  </a:lnTo>
                  <a:lnTo>
                    <a:pt x="275" y="318"/>
                  </a:lnTo>
                  <a:lnTo>
                    <a:pt x="253" y="307"/>
                  </a:lnTo>
                  <a:lnTo>
                    <a:pt x="230" y="294"/>
                  </a:lnTo>
                  <a:lnTo>
                    <a:pt x="211" y="283"/>
                  </a:lnTo>
                  <a:lnTo>
                    <a:pt x="194" y="272"/>
                  </a:lnTo>
                  <a:lnTo>
                    <a:pt x="179" y="261"/>
                  </a:lnTo>
                  <a:lnTo>
                    <a:pt x="166" y="252"/>
                  </a:lnTo>
                  <a:lnTo>
                    <a:pt x="155" y="245"/>
                  </a:lnTo>
                  <a:lnTo>
                    <a:pt x="148" y="238"/>
                  </a:lnTo>
                  <a:lnTo>
                    <a:pt x="142" y="235"/>
                  </a:lnTo>
                  <a:lnTo>
                    <a:pt x="141" y="233"/>
                  </a:lnTo>
                  <a:lnTo>
                    <a:pt x="140" y="232"/>
                  </a:lnTo>
                  <a:lnTo>
                    <a:pt x="136" y="231"/>
                  </a:lnTo>
                  <a:lnTo>
                    <a:pt x="129" y="228"/>
                  </a:lnTo>
                  <a:lnTo>
                    <a:pt x="122" y="227"/>
                  </a:lnTo>
                  <a:lnTo>
                    <a:pt x="113" y="226"/>
                  </a:lnTo>
                  <a:lnTo>
                    <a:pt x="102" y="227"/>
                  </a:lnTo>
                  <a:lnTo>
                    <a:pt x="92" y="232"/>
                  </a:lnTo>
                  <a:lnTo>
                    <a:pt x="82" y="240"/>
                  </a:lnTo>
                  <a:lnTo>
                    <a:pt x="75" y="248"/>
                  </a:lnTo>
                  <a:lnTo>
                    <a:pt x="67" y="258"/>
                  </a:lnTo>
                  <a:lnTo>
                    <a:pt x="60" y="271"/>
                  </a:lnTo>
                  <a:lnTo>
                    <a:pt x="51" y="283"/>
                  </a:lnTo>
                  <a:lnTo>
                    <a:pt x="40" y="297"/>
                  </a:lnTo>
                  <a:lnTo>
                    <a:pt x="28" y="309"/>
                  </a:lnTo>
                  <a:lnTo>
                    <a:pt x="16" y="322"/>
                  </a:lnTo>
                  <a:lnTo>
                    <a:pt x="0" y="333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4497120" y="6619680"/>
              <a:ext cx="36720" cy="34560"/>
            </a:xfrm>
            <a:custGeom>
              <a:avLst/>
              <a:gdLst/>
              <a:ahLst/>
              <a:rect l="l" t="t" r="r" b="b"/>
              <a:pathLst>
                <a:path w="70" h="68">
                  <a:moveTo>
                    <a:pt x="35" y="68"/>
                  </a:moveTo>
                  <a:lnTo>
                    <a:pt x="49" y="66"/>
                  </a:lnTo>
                  <a:lnTo>
                    <a:pt x="60" y="58"/>
                  </a:lnTo>
                  <a:lnTo>
                    <a:pt x="67" y="47"/>
                  </a:lnTo>
                  <a:lnTo>
                    <a:pt x="70" y="34"/>
                  </a:lnTo>
                  <a:lnTo>
                    <a:pt x="67" y="20"/>
                  </a:lnTo>
                  <a:lnTo>
                    <a:pt x="60" y="10"/>
                  </a:lnTo>
                  <a:lnTo>
                    <a:pt x="49" y="2"/>
                  </a:lnTo>
                  <a:lnTo>
                    <a:pt x="35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0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5" y="6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4405320" y="6522840"/>
              <a:ext cx="12600" cy="1080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1" y="21"/>
                  </a:moveTo>
                  <a:lnTo>
                    <a:pt x="15" y="20"/>
                  </a:lnTo>
                  <a:lnTo>
                    <a:pt x="19" y="17"/>
                  </a:lnTo>
                  <a:lnTo>
                    <a:pt x="20" y="15"/>
                  </a:lnTo>
                  <a:lnTo>
                    <a:pt x="22" y="11"/>
                  </a:lnTo>
                  <a:lnTo>
                    <a:pt x="20" y="6"/>
                  </a:lnTo>
                  <a:lnTo>
                    <a:pt x="19" y="3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4" y="3"/>
                  </a:lnTo>
                  <a:lnTo>
                    <a:pt x="1" y="6"/>
                  </a:lnTo>
                  <a:lnTo>
                    <a:pt x="0" y="11"/>
                  </a:lnTo>
                  <a:lnTo>
                    <a:pt x="1" y="15"/>
                  </a:lnTo>
                  <a:lnTo>
                    <a:pt x="4" y="17"/>
                  </a:lnTo>
                  <a:lnTo>
                    <a:pt x="6" y="20"/>
                  </a:lnTo>
                  <a:lnTo>
                    <a:pt x="1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" name=""/>
          <p:cNvGrpSpPr/>
          <p:nvPr/>
        </p:nvGrpSpPr>
        <p:grpSpPr>
          <a:xfrm>
            <a:off x="5289480" y="6696000"/>
            <a:ext cx="196920" cy="87120"/>
            <a:chOff x="5289480" y="6696000"/>
            <a:chExt cx="196920" cy="87120"/>
          </a:xfrm>
        </p:grpSpPr>
        <p:sp>
          <p:nvSpPr>
            <p:cNvPr id="23" name=""/>
            <p:cNvSpPr/>
            <p:nvPr/>
          </p:nvSpPr>
          <p:spPr>
            <a:xfrm>
              <a:off x="5289480" y="6696000"/>
              <a:ext cx="19692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5440320" y="6713280"/>
              <a:ext cx="1584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" name=""/>
          <p:cNvGrpSpPr/>
          <p:nvPr/>
        </p:nvGrpSpPr>
        <p:grpSpPr>
          <a:xfrm>
            <a:off x="6940440" y="6618240"/>
            <a:ext cx="196920" cy="87480"/>
            <a:chOff x="6940440" y="6618240"/>
            <a:chExt cx="196920" cy="87480"/>
          </a:xfrm>
        </p:grpSpPr>
        <p:sp>
          <p:nvSpPr>
            <p:cNvPr id="26" name=""/>
            <p:cNvSpPr/>
            <p:nvPr/>
          </p:nvSpPr>
          <p:spPr>
            <a:xfrm>
              <a:off x="6940440" y="6618240"/>
              <a:ext cx="196920" cy="8748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7091280" y="6635880"/>
              <a:ext cx="15840" cy="1404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" name=""/>
          <p:cNvGrpSpPr/>
          <p:nvPr/>
        </p:nvGrpSpPr>
        <p:grpSpPr>
          <a:xfrm>
            <a:off x="1486080" y="6529320"/>
            <a:ext cx="196560" cy="87120"/>
            <a:chOff x="1486080" y="6529320"/>
            <a:chExt cx="196560" cy="87120"/>
          </a:xfrm>
        </p:grpSpPr>
        <p:sp>
          <p:nvSpPr>
            <p:cNvPr id="29" name=""/>
            <p:cNvSpPr/>
            <p:nvPr/>
          </p:nvSpPr>
          <p:spPr>
            <a:xfrm>
              <a:off x="1486080" y="6529320"/>
              <a:ext cx="19656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1636560" y="6546600"/>
              <a:ext cx="1548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" name=""/>
          <p:cNvSpPr/>
          <p:nvPr/>
        </p:nvSpPr>
        <p:spPr>
          <a:xfrm>
            <a:off x="7312320" y="6566040"/>
            <a:ext cx="191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Aft>
                <a:spcPts val="2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 algn="ctr"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 algn="ctr">
              <a:spcAft>
                <a:spcPts val="1500"/>
              </a:spcAft>
              <a:buClr>
                <a:srgbClr val="000000"/>
              </a:buClr>
              <a:buFont typeface="Arial Narrow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3716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18288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0" y="795240"/>
            <a:ext cx="9144000" cy="60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Enron North America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" name=""/>
          <p:cNvGrpSpPr/>
          <p:nvPr/>
        </p:nvGrpSpPr>
        <p:grpSpPr>
          <a:xfrm>
            <a:off x="649440" y="528480"/>
            <a:ext cx="7858080" cy="76320"/>
            <a:chOff x="649440" y="528480"/>
            <a:chExt cx="7858080" cy="76320"/>
          </a:xfrm>
        </p:grpSpPr>
        <p:sp>
          <p:nvSpPr>
            <p:cNvPr id="35" name=""/>
            <p:cNvSpPr/>
            <p:nvPr/>
          </p:nvSpPr>
          <p:spPr>
            <a:xfrm>
              <a:off x="649440" y="5284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754200" y="604800"/>
              <a:ext cx="765792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37" name="E_COLOR_R" descr=""/>
          <p:cNvPicPr/>
          <p:nvPr/>
        </p:nvPicPr>
        <p:blipFill>
          <a:blip r:embed="rId1"/>
          <a:stretch/>
        </p:blipFill>
        <p:spPr>
          <a:xfrm>
            <a:off x="3578400" y="1922400"/>
            <a:ext cx="2001600" cy="1976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38" name=""/>
          <p:cNvGrpSpPr/>
          <p:nvPr/>
        </p:nvGrpSpPr>
        <p:grpSpPr>
          <a:xfrm>
            <a:off x="644400" y="6384960"/>
            <a:ext cx="7858080" cy="82440"/>
            <a:chOff x="644400" y="6384960"/>
            <a:chExt cx="7858080" cy="82440"/>
          </a:xfrm>
        </p:grpSpPr>
        <p:sp>
          <p:nvSpPr>
            <p:cNvPr id="39" name=""/>
            <p:cNvSpPr/>
            <p:nvPr/>
          </p:nvSpPr>
          <p:spPr>
            <a:xfrm>
              <a:off x="644400" y="646740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749160" y="6384960"/>
              <a:ext cx="765828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" name=""/>
          <p:cNvSpPr/>
          <p:nvPr/>
        </p:nvSpPr>
        <p:spPr>
          <a:xfrm>
            <a:off x="0" y="56674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July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0" y="44290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Texas Gas Origination 2001 </a:t>
            </a:r>
            <a:br>
              <a:rPr sz="2400"/>
            </a:br>
            <a:br>
              <a:rPr sz="2400"/>
            </a:br>
            <a:r>
              <a:rPr b="1" i="1" lang="en-US" sz="2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Tactical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816360" y="-360"/>
            <a:ext cx="505152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Target Industrials, IPPs and Utilities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graphicFrame>
        <p:nvGraphicFramePr>
          <p:cNvPr id="70" name=""/>
          <p:cNvGraphicFramePr/>
          <p:nvPr/>
        </p:nvGraphicFramePr>
        <p:xfrm>
          <a:off x="965160" y="1031760"/>
          <a:ext cx="7143840" cy="4616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65160" y="1031760"/>
                    <a:ext cx="7143840" cy="4616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649400" y="18720"/>
            <a:ext cx="384012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Network 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194760" y="833400"/>
            <a:ext cx="873468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 flexible network of commodity, transport, and storage positions to serve customers concerned about supply and/or offtake reliability: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Acquire control or access to pipeline capacity to serve demand.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Acquire storage capacity to serve swing markets – IPPs and others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direct access to both suppliers and end-use 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9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8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Enron to take advantage of expected increase in price volatility and basis tightening: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flexibility by being able to layoff contract positions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Minimize capital invested in hard assets to increase ROCE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100000"/>
              </a:lnSpc>
              <a:spcAft>
                <a:spcPts val="45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Biggest impediments/issues: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Establishing a capacity position without significant capital investment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Forcing the industry to unbundle transportation and commodity products.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649760" y="18720"/>
            <a:ext cx="32688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Network 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194760" y="719280"/>
            <a:ext cx="873468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Integrate EOL into Texas market to get access to power and gas information;  Key points of presence: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00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Hubs – King Ranch, Katy, Carthage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00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 Zones – Agua Dulce, Thompsonville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00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Areas – Houston Ship Channel, Beaumont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00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Intrastate Transportation – HPL, Midcon/KN, Tejas, El Paso, Oasis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80000"/>
              </a:lnSpc>
              <a:spcAft>
                <a:spcPts val="349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Biggest impediment/issue:  resistance of pipelines to price unbundling;  Competition to EOL from other platforms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80000"/>
              </a:lnSpc>
              <a:spcAft>
                <a:spcPts val="349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targets to pursue: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Joint presentations w/ Networks to customers and the Texas Railroad Commission to push for unbundled services: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lnSpc>
                <a:spcPct val="8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–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 market constituents who are pushing for enhanced price transparency and market liquidity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lnSpc>
                <a:spcPct val="8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–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EOL as a tool to increase liquidity and price transparency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lnSpc>
                <a:spcPct val="8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–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Re-enforce implementation of Code of Conduct for intrastate pipelines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Aggressively  pricing of EOL service offering to develop a track record and force industry to unbundle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60000"/>
              </a:lnSpc>
              <a:spcAft>
                <a:spcPts val="451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649760" y="18720"/>
            <a:ext cx="32688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Summary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181080" y="662040"/>
            <a:ext cx="873432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origination team: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internal knowledge of Texas market and structured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Get quality origination resources who can complete energy/asset management deals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Define and develop products – force market changes: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 and storage products – unbundled from delivered gas.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risk management products – bundled or unbundled.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Outsourcing and asset management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Overcome resistance to dealing with Enron without HPL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and demonstrate the ability to link serve suppliers and end users in Texas without ownership of physical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Show benefits of being an “asset-neutral” service provider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Get contractual access to strategic capacity positions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customer relationships on market expertise: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Demonstrate how Enron can “create and share” value with 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Distinguish Enron from other marketers, traders, transporters in Texas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 “non-HPL” track record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649760" y="18720"/>
            <a:ext cx="32688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Tactical Plan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394920" y="704520"/>
            <a:ext cx="8248680" cy="5357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Re-staff Texas gas origination team: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existing internal resources with knowledge of TX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internal knowledge of structured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0">
              <a:lnSpc>
                <a:spcPct val="90000"/>
              </a:lnSpc>
              <a:spcAft>
                <a:spcPts val="499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Re-fill the deal pipeline: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Mid-market deals to establish information flow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and asset management deals to obtain a market position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0">
              <a:lnSpc>
                <a:spcPct val="90000"/>
              </a:lnSpc>
              <a:spcAft>
                <a:spcPts val="499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 flexible/decentralized gas network of commodity, transport and storage positions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lnSpc>
                <a:spcPct val="90000"/>
              </a:lnSpc>
              <a:spcAft>
                <a:spcPts val="60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 track record to demonstrate Enron’s “asset-neutral” value proposition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0">
              <a:lnSpc>
                <a:spcPct val="90000"/>
              </a:lnSpc>
              <a:spcAft>
                <a:spcPts val="499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with producers, customers, and regulators to increase price transparency and transport liquidity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649760" y="18720"/>
            <a:ext cx="32688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Resource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graphicFrame>
        <p:nvGraphicFramePr>
          <p:cNvPr id="46" name=""/>
          <p:cNvGraphicFramePr/>
          <p:nvPr/>
        </p:nvGraphicFramePr>
        <p:xfrm>
          <a:off x="1652760" y="3114720"/>
          <a:ext cx="7091280" cy="3422520"/>
        </p:xfrm>
        <a:graphic>
          <a:graphicData uri="http://schemas.openxmlformats.org/drawingml/2006/table">
            <a:tbl>
              <a:tblPr/>
              <a:tblGrid>
                <a:gridCol w="1127880"/>
                <a:gridCol w="216000"/>
                <a:gridCol w="1439280"/>
                <a:gridCol w="1365120"/>
                <a:gridCol w="1536120"/>
                <a:gridCol w="1406880"/>
              </a:tblGrid>
              <a:tr h="1059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Power Utilities &amp; IPPS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D. Tingleaf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Industrial Users &amp; Gas LDCs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Intl/Ext. Hire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Pipelines &amp; Storage Cos.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J. Schwieger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Producers &amp; Gatherers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Internal Hire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47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Transactional Products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Trading &amp; mid-marketing gas/power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Trading &amp; mid-marketing gas/power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Trading &amp; mid-marketing of transport &amp; storage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Trading &amp; mid-marketing of gas 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61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Structured Products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Gas supply, power offtake, generation, energy/asset mgmt, capital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Gas supply, power offtake , generation, energy/ asset mgmt., capital, 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Transport and storage capacity purchases and capacity mgmt.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Offtake, risk mgmt., asset mgmt., capital 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34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Service Products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 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EOL, Networks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EOL, Networks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EOL, Upstream Services, Networks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EOL, Upstream Services, ECR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244080" y="457200"/>
            <a:ext cx="8456760" cy="228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Define customers and products – work closely with ERCOT Orig., Upstream Services, ECR, and Networks: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Transactional:  Trading and mid-market activities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Structural: Structured commodity/capacity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Services:  EOL, Producer One, and other fee based activities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" name=""/>
          <p:cNvSpPr/>
          <p:nvPr/>
        </p:nvSpPr>
        <p:spPr>
          <a:xfrm>
            <a:off x="2971800" y="2800440"/>
            <a:ext cx="5772240" cy="307440"/>
          </a:xfrm>
          <a:prstGeom prst="rect">
            <a:avLst/>
          </a:prstGeom>
          <a:solidFill>
            <a:srgbClr val="efaf8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Gas Orig.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967120" y="2481120"/>
            <a:ext cx="2843280" cy="307440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ERCOT Power Orig.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rot="16200000">
            <a:off x="206640" y="5097960"/>
            <a:ext cx="2585880" cy="307440"/>
          </a:xfrm>
          <a:prstGeom prst="rect">
            <a:avLst/>
          </a:prstGeom>
          <a:solidFill>
            <a:srgbClr val="efaf8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Gas Orig.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rot="16200000">
            <a:off x="97920" y="5304240"/>
            <a:ext cx="1757520" cy="734400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Networks, Upstream Services, ECR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649760" y="18720"/>
            <a:ext cx="32688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Resource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309600" y="647280"/>
            <a:ext cx="8734320" cy="188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601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100000"/>
              </a:lnSpc>
              <a:spcAft>
                <a:spcPts val="60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54" name=""/>
          <p:cNvGraphicFramePr/>
          <p:nvPr/>
        </p:nvGraphicFramePr>
        <p:xfrm>
          <a:off x="669960" y="3067200"/>
          <a:ext cx="4078080" cy="3060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69960" y="3067200"/>
                    <a:ext cx="4078080" cy="306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" name=""/>
          <p:cNvGraphicFramePr/>
          <p:nvPr/>
        </p:nvGraphicFramePr>
        <p:xfrm>
          <a:off x="4983120" y="2959200"/>
          <a:ext cx="3705120" cy="30337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983120" y="2959200"/>
                    <a:ext cx="3705120" cy="3033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8" name=""/>
          <p:cNvSpPr/>
          <p:nvPr/>
        </p:nvSpPr>
        <p:spPr>
          <a:xfrm>
            <a:off x="243000" y="571680"/>
            <a:ext cx="8456400" cy="160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team and assign coverage responsibility: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customer segment will have a lead “coordinator” and each customer will have a dedicated account manager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analytical competence in each market segment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Coordination with power origination and service products groups to transfer product knowledge between customer segments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649760" y="18720"/>
            <a:ext cx="32688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Producers/Gatherers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309240" y="647640"/>
            <a:ext cx="862020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Secure access to commodity positions: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smaller gathering companies or producers with limited marketing resources (once 3 month HPL non-compete period expires).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producers with limited physical access to markets.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Bundle products to aggregate supply dedicated to Enron: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lnSpc>
                <a:spcPct val="80000"/>
              </a:lnSpc>
              <a:spcAft>
                <a:spcPts val="400"/>
              </a:spcAft>
              <a:buClr>
                <a:srgbClr val="000000"/>
              </a:buClr>
              <a:buFont typeface="Arial"/>
              <a:buChar char="–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with Networks, Producer Services, and ECR to aggregate supplies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lnSpc>
                <a:spcPct val="80000"/>
              </a:lnSpc>
              <a:spcAft>
                <a:spcPts val="400"/>
              </a:spcAft>
              <a:buClr>
                <a:srgbClr val="000000"/>
              </a:buClr>
              <a:buFont typeface="Arial"/>
              <a:buChar char="–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Investigate ways to use 3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party funds to own gathering assets and provide Enron with marketing rights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8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Biggest impediments/issues: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transport gas from wellhead to pooling points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process wellhead gas for delivery to pipelines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90000"/>
              </a:lnSpc>
              <a:spcAft>
                <a:spcPts val="45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targets to pursue: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Conoco – Extensive production in S. Texas; owns some firm transport on 3</a:t>
            </a:r>
            <a:r>
              <a:rPr b="0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party pipes; possibly ally for developing transport trading market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Mitchell Gas Holdings – Extensive production/gathering system north of Houston – limited access to Ship Channel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Sulphur River Gathering – Production in N. Texas with limited pipeline position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90000"/>
              </a:lnSpc>
              <a:spcAft>
                <a:spcPts val="45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649400" y="18720"/>
            <a:ext cx="404028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Pipelines &amp; Storage Operators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309240" y="647640"/>
            <a:ext cx="862020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 access to transport/storage capacity between supply and market areas: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Convince pipelines/storage operators to market capacity via EOL.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for transport/storage capacity that we can trade around.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Purchase/structure capacity that can be re-marketed via EOL.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8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Biggest impediments/issues: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Resistance to unbundle transportation from commodity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Resistance to use EOL vs. “competing platforms” being developed to trade capacity (e.g., ICE, Williams).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8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targets to pursue: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MidCon (KN):  provide MidCon with a physical HSC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 (Valero, Channel):  Valero competes directly with HPL (50% JV partner) to sell capacity on the A/S line – may be open to using EOL to market this capacity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Duke Energy Field Services – has significant production that it now sells to Duke Energy or markets at pooling points; potential for Enron to add value by providing trading/marketing expertise or EOL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649760" y="18720"/>
            <a:ext cx="32688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Gas LDCs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309240" y="647640"/>
            <a:ext cx="842004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Enron as an “asset neutral” alternative to pipeline marketing affiliates: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Demonstrate how Enron can add value through energy outsourcing or supply management deals.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EOL as a way for LDCs to rate Enron’s performance vs. market.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opportunities for “Peoples Energy” structures where LDCs bring assets and Enron brings trading expertise.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70000"/>
              </a:lnSpc>
              <a:spcAft>
                <a:spcPts val="45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Biggest impediments/issues: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Many LDCs currently wrapped up in term supply agreements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LDCs are conservative buyers – limited incentive to increase profitability.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60000"/>
              </a:lnSpc>
              <a:spcAft>
                <a:spcPts val="349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targets to pursue: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secured Corpus supply contract and has limited ability to source swing volumes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City Public Service may be interested in Enron as a fuel manager.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with Texas Railroad Commission and PUC to institute incentive-based rate making.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649760" y="18720"/>
            <a:ext cx="32688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Industrial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309240" y="647280"/>
            <a:ext cx="8620200" cy="600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sophisticated end-users with unbundled services; Provide smaller end-users with energy mgmt.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Differentiate ourselves from pipelines by unbundling products.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EOL as a tool to increase liquidity and price transparency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on cross selling / bundling gas and power services (total energy management).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Overcome resistance to using Enron to supply gas without having HPL as a physical transport hedge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8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Biggest impediments/issues: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access to customer through 3</a:t>
            </a:r>
            <a:r>
              <a:rPr b="0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party pipelines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Demonstrate that we can provide a secure gas supply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8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targets to pursue: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Highly competitive, multi-connected customers: Dow Chemical, Exxon-Mobil, Dupont, Shell – focus on market making for these purchasers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Smaller less competitive players: Formosa, Air Liquide, Solvay, Javelina – focus on providing total energy management services (power/gas) for these 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649760" y="18720"/>
            <a:ext cx="32688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Power Utilities / IPPs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81080" y="504720"/>
            <a:ext cx="874872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energy management services to smaller utilities/IPPs with limited marketing resources; Provide market  liquidity to larger utilities and IPPS: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EOL as a tool to increase liquidity and price transparency for sophisticated gas purchasers.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Enron to provide total energy management services.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with utilities/IPPs to increase gas delivery options through contract transport or new interconnects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mid-market business with IPPs as long term gas contracts end.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8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Biggest impediments/issues: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IPPs are looking for term deals to enable project finance;  IPPs want Enron to participate in power offtake at favorable rates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 are looking for secure supply; requires Enron to first establish its contractual transport, storage and commodity network.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8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targets to pursue: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Highly competitive multi-connected IPPs:  Texas Indep Energy, SkyGen, Sweeney, Constellation/Pace, Donohue Paper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IPPs with limited connections: ANP, Coastal/FPL, Tractabel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18491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1999-11-17T21:08:25Z</dcterms:created>
  <dc:creator>Marilyn Connell</dc:creator>
  <dc:description/>
  <dc:language>en-US</dc:language>
  <cp:lastModifiedBy>bredmon</cp:lastModifiedBy>
  <cp:lastPrinted>2001-02-01T21:30:03Z</cp:lastPrinted>
  <dcterms:modified xsi:type="dcterms:W3CDTF">2001-07-03T17:51:13Z</dcterms:modified>
  <cp:revision>263</cp:revision>
  <dc:subject/>
  <dc:title>No Slide Title</dc:title>
</cp:coreProperties>
</file>