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395066-E175-4D60-BE28-41B8C6AE3F84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Industrial Gas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795240"/>
            <a:ext cx="9144000" cy="6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Industrial Gas Market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35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7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8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39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September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Tactical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649400" y="18720"/>
            <a:ext cx="38401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Margin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94760" y="833400"/>
            <a:ext cx="873468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2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Margin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94760" y="719280"/>
            <a:ext cx="873468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2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81080" y="662040"/>
            <a:ext cx="87343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2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94920" y="533520"/>
            <a:ext cx="824868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 Industrial Gas Market is a [    ]bcfd market: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[   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[   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[   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[  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Industrial Gas market is [    ] bcfd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Pure commodity sales are competitive: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deal is less than one year with 1 to 2 cent 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competitors are pipelines affiliates pure marketers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is typically made by “energy manager” responsible for power, gas, demand management,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Issues to discuss: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Plan – who are we going to focus 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Plan – what are market needs and how can we meet them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Plan – who and how to identify and define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Closure Plan – how to structure and close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 Plan – what kind of money can we make?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Customer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09240" y="647280"/>
            <a:ext cx="8620200" cy="600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sophisticated industrials: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decisions are made by an “energy manager” responsible for cost vs. risk vs. market indicies.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access to market information and understand trading and risk management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have suppliers responding to bids for both bundled and unbundled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Smaller industrials: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9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7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816360" y="-360"/>
            <a:ext cx="50515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Key Customers by Region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965160" y="1033560"/>
          <a:ext cx="7137360" cy="4748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5160" y="1033560"/>
                    <a:ext cx="7137360" cy="474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Product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309240" y="647280"/>
            <a:ext cx="8620200" cy="600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sophisticated customers: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both bundled and unbundled energy products;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sell and bundle value-added non-commodity services.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at the CFO/CEO level to sell financial and credit support products that address other business needs.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Smaller end-users with energy mgmt.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Differentiate ourselves from pipelines by unbundling products.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EOL as a tool to increase liquidity and price transparency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cross selling / bundling gas and power services (total energy management).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9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7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Product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930240" y="2506680"/>
          <a:ext cx="7813800" cy="4013280"/>
        </p:xfrm>
        <a:graphic>
          <a:graphicData uri="http://schemas.openxmlformats.org/drawingml/2006/table">
            <a:tbl>
              <a:tblPr/>
              <a:tblGrid>
                <a:gridCol w="1247040"/>
                <a:gridCol w="216000"/>
                <a:gridCol w="1590840"/>
                <a:gridCol w="1508400"/>
                <a:gridCol w="1696320"/>
                <a:gridCol w="1555200"/>
              </a:tblGrid>
              <a:tr h="72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Transactional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Structured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Related Products and Services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74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Large Sophisticated Industrials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Trading &amp; mid-marketing of energy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Asset management, structured term deals, cross-commodity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EOL, Finance, Commodity Logic, Asset Development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74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Smaller Industrials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Trading and mid-marketing of energy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Asset management, structured term deals, cross-commodity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EOL, Finance, Commodity Logic, Asset Development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7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Aft>
                          <a:spcPts val="876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244080" y="557280"/>
            <a:ext cx="8456760" cy="1466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Types to 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Transactional:  Trading and mid-market activities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Structural: Structured commodity/capacity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Services:  EOL, Producer One, and other fee based activities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"/>
          <p:cNvSpPr/>
          <p:nvPr/>
        </p:nvSpPr>
        <p:spPr>
          <a:xfrm>
            <a:off x="2371680" y="2192400"/>
            <a:ext cx="6370560" cy="307440"/>
          </a:xfrm>
          <a:prstGeom prst="rect">
            <a:avLst/>
          </a:prstGeom>
          <a:solidFill>
            <a:srgbClr val="efaf8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Gas Orig.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16200000">
            <a:off x="-521640" y="5027040"/>
            <a:ext cx="2586240" cy="307440"/>
          </a:xfrm>
          <a:prstGeom prst="rect">
            <a:avLst/>
          </a:prstGeom>
          <a:solidFill>
            <a:srgbClr val="efaf8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Gas Orig.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Resource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09600" y="647280"/>
            <a:ext cx="8734320" cy="188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674640" y="4076640"/>
          <a:ext cx="4067280" cy="1040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4640" y="4076640"/>
                    <a:ext cx="4067280" cy="104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" name=""/>
          <p:cNvGraphicFramePr/>
          <p:nvPr/>
        </p:nvGraphicFramePr>
        <p:xfrm>
          <a:off x="5237280" y="2959200"/>
          <a:ext cx="3193920" cy="3031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37280" y="2959200"/>
                    <a:ext cx="3193920" cy="30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" name=""/>
          <p:cNvSpPr/>
          <p:nvPr/>
        </p:nvSpPr>
        <p:spPr>
          <a:xfrm>
            <a:off x="243000" y="571680"/>
            <a:ext cx="8456400" cy="16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team and assign coverage responsibility: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customer segment will have a lead “coordinator” and each customer will have a dedicated account 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analytical competence in each market segment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 with power origination and service products groups to transfer product knowledge between customer segments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Resource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2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6497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Transaction Closure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09240" y="647640"/>
            <a:ext cx="842004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decision making and resources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7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7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7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strategy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7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7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7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impediments/issues: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lnSpc>
                <a:spcPct val="60000"/>
              </a:lnSpc>
              <a:spcAft>
                <a:spcPts val="7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2001-02-01T21:30:03Z</cp:lastPrinted>
  <dcterms:modified xsi:type="dcterms:W3CDTF">2001-09-06T15:57:47Z</dcterms:modified>
  <cp:revision>268</cp:revision>
  <dc:subject/>
  <dc:title>No Slide Title</dc:title>
</cp:coreProperties>
</file>