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_rels/presentation.xml.rels" ContentType="application/vnd.openxmlformats-package.relationships+xml"/>
  <Override PartName="/ppt/media/image1.png" ContentType="image/png"/>
  <Override PartName="/ppt/slides/slide1.xml" ContentType="application/vnd.openxmlformats-officedocument.presentationml.slide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</p:sldIdLst>
  <p:sldSz cx="9144000" cy="6858000"/>
  <p:notesSz cx="6858000" cy="9294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"/>
          <p:cNvSpPr/>
          <p:nvPr/>
        </p:nvSpPr>
        <p:spPr>
          <a:xfrm>
            <a:off x="0" y="6585120"/>
            <a:ext cx="83948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r">
              <a:lnSpc>
                <a:spcPct val="100000"/>
              </a:lnSpc>
              <a:tabLst>
                <a:tab algn="l" pos="0"/>
                <a:tab algn="r" pos="777384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	</a:t>
            </a:r>
            <a:r>
              <a:rPr b="0" i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Confidential &amp; Proprietary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"/>
          <p:cNvSpPr/>
          <p:nvPr/>
        </p:nvSpPr>
        <p:spPr>
          <a:xfrm flipV="1">
            <a:off x="1041480" y="6686640"/>
            <a:ext cx="7365960" cy="9360"/>
          </a:xfrm>
          <a:prstGeom prst="line">
            <a:avLst/>
          </a:prstGeom>
          <a:ln w="1908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7440" bIns="-374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"/>
          <p:cNvSpPr/>
          <p:nvPr/>
        </p:nvSpPr>
        <p:spPr>
          <a:xfrm>
            <a:off x="966960" y="6648480"/>
            <a:ext cx="7410240" cy="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"/>
          <p:cNvSpPr/>
          <p:nvPr/>
        </p:nvSpPr>
        <p:spPr>
          <a:xfrm>
            <a:off x="4244400" y="6681960"/>
            <a:ext cx="67428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5962049A-5E11-4202-86F1-C44E2FE965B0}" type="slidenum"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4" name="E_COLOR_R" descr=""/>
          <p:cNvPicPr/>
          <p:nvPr/>
        </p:nvPicPr>
        <p:blipFill>
          <a:blip r:embed="rId2"/>
          <a:stretch/>
        </p:blipFill>
        <p:spPr>
          <a:xfrm>
            <a:off x="95400" y="0"/>
            <a:ext cx="539640" cy="5317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5" name=""/>
          <p:cNvSpPr/>
          <p:nvPr/>
        </p:nvSpPr>
        <p:spPr>
          <a:xfrm>
            <a:off x="838080" y="0"/>
            <a:ext cx="4667400" cy="39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Sugarcane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3348000" y="0"/>
            <a:ext cx="4818240" cy="393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8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Impact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Impact"/>
            </a:endParaRPr>
          </a:p>
        </p:txBody>
      </p:sp>
      <p:sp>
        <p:nvSpPr>
          <p:cNvPr id="7" name=""/>
          <p:cNvSpPr/>
          <p:nvPr/>
        </p:nvSpPr>
        <p:spPr>
          <a:xfrm>
            <a:off x="809640" y="409680"/>
            <a:ext cx="7858080" cy="0"/>
          </a:xfrm>
          <a:prstGeom prst="line">
            <a:avLst/>
          </a:prstGeom>
          <a:ln w="507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"/>
          <p:cNvSpPr/>
          <p:nvPr/>
        </p:nvSpPr>
        <p:spPr>
          <a:xfrm flipV="1">
            <a:off x="857160" y="476280"/>
            <a:ext cx="7886880" cy="9360"/>
          </a:xfrm>
          <a:prstGeom prst="line">
            <a:avLst/>
          </a:prstGeom>
          <a:ln w="255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7440" bIns="-374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 type="body"/>
          </p:nvPr>
        </p:nvSpPr>
        <p:spPr>
          <a:xfrm>
            <a:off x="799920" y="1359000"/>
            <a:ext cx="758484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77500" lnSpcReduction="19999"/>
          </a:bodyPr>
          <a:p>
            <a:pPr marL="343080" indent="-343080">
              <a:spcAft>
                <a:spcPts val="2001"/>
              </a:spcAft>
              <a:buClr>
                <a:srgbClr val="0066ff"/>
              </a:buClr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93800" indent="-336600">
              <a:spcAft>
                <a:spcPts val="2001"/>
              </a:spcAft>
              <a:buClr>
                <a:srgbClr val="ff0000"/>
              </a:buClr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2" marL="1139760" indent="-225360">
              <a:spcAft>
                <a:spcPts val="2001"/>
              </a:spcAft>
              <a:buClr>
                <a:srgbClr val="000000"/>
              </a:buClr>
              <a:buFont typeface="Arial Narrow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3" marL="1600200" indent="-228600">
              <a:spcAft>
                <a:spcPts val="2001"/>
              </a:spcAft>
              <a:buClr>
                <a:srgbClr val="000000"/>
              </a:buClr>
              <a:buFont typeface="Arial Narrow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4" marL="2057400" indent="-228600">
              <a:spcAft>
                <a:spcPts val="2001"/>
              </a:spcAft>
              <a:buClr>
                <a:srgbClr val="000000"/>
              </a:buClr>
              <a:buFont typeface="Arial Narrow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5" marL="2057400" indent="-228600">
              <a:spcAft>
                <a:spcPts val="2001"/>
              </a:spcAft>
              <a:buClr>
                <a:srgbClr val="000000"/>
              </a:buClr>
              <a:buFont typeface="Arial Narrow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6" marL="2057400" indent="-228600">
              <a:spcAft>
                <a:spcPts val="2001"/>
              </a:spcAft>
              <a:buClr>
                <a:srgbClr val="000000"/>
              </a:buClr>
              <a:buFont typeface="Arial Narrow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Title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685800" y="22856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8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400" strike="noStrike" u="none">
                <a:solidFill>
                  <a:srgbClr val="000000"/>
                </a:solidFill>
                <a:effectLst/>
                <a:uFillTx/>
                <a:latin typeface="Impact"/>
              </a:rPr>
              <a:t>Click to edit the title text format</a:t>
            </a:r>
            <a:endParaRPr b="0" lang="en-US" sz="5400" strike="noStrike" u="none">
              <a:solidFill>
                <a:srgbClr val="000000"/>
              </a:solidFill>
              <a:effectLst/>
              <a:uFillTx/>
              <a:latin typeface="Impact"/>
            </a:endParaRPr>
          </a:p>
        </p:txBody>
      </p:sp>
      <p:pic>
        <p:nvPicPr>
          <p:cNvPr id="11" name="E_RGB_R" descr=""/>
          <p:cNvPicPr/>
          <p:nvPr/>
        </p:nvPicPr>
        <p:blipFill>
          <a:blip r:embed="rId2"/>
          <a:stretch/>
        </p:blipFill>
        <p:spPr>
          <a:xfrm>
            <a:off x="4027320" y="512640"/>
            <a:ext cx="997200" cy="9842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2" name=""/>
          <p:cNvSpPr/>
          <p:nvPr/>
        </p:nvSpPr>
        <p:spPr>
          <a:xfrm>
            <a:off x="687240" y="5192640"/>
            <a:ext cx="7756560" cy="484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"/>
          <p:cNvSpPr/>
          <p:nvPr/>
        </p:nvSpPr>
        <p:spPr>
          <a:xfrm>
            <a:off x="5931000" y="6653160"/>
            <a:ext cx="361800" cy="141480"/>
          </a:xfrm>
          <a:custGeom>
            <a:avLst/>
            <a:gdLst/>
            <a:ahLst/>
            <a:rect l="l" t="t" r="r" b="b"/>
            <a:pathLst>
              <a:path w="685" h="268">
                <a:moveTo>
                  <a:pt x="670" y="228"/>
                </a:moveTo>
                <a:lnTo>
                  <a:pt x="537" y="152"/>
                </a:lnTo>
                <a:lnTo>
                  <a:pt x="540" y="152"/>
                </a:lnTo>
                <a:lnTo>
                  <a:pt x="552" y="149"/>
                </a:lnTo>
                <a:lnTo>
                  <a:pt x="570" y="147"/>
                </a:lnTo>
                <a:lnTo>
                  <a:pt x="591" y="143"/>
                </a:lnTo>
                <a:lnTo>
                  <a:pt x="616" y="141"/>
                </a:lnTo>
                <a:lnTo>
                  <a:pt x="640" y="136"/>
                </a:lnTo>
                <a:lnTo>
                  <a:pt x="663" y="132"/>
                </a:lnTo>
                <a:lnTo>
                  <a:pt x="685" y="128"/>
                </a:lnTo>
                <a:lnTo>
                  <a:pt x="684" y="124"/>
                </a:lnTo>
                <a:lnTo>
                  <a:pt x="678" y="115"/>
                </a:lnTo>
                <a:lnTo>
                  <a:pt x="669" y="100"/>
                </a:lnTo>
                <a:lnTo>
                  <a:pt x="654" y="82"/>
                </a:lnTo>
                <a:lnTo>
                  <a:pt x="635" y="62"/>
                </a:lnTo>
                <a:lnTo>
                  <a:pt x="612" y="43"/>
                </a:lnTo>
                <a:lnTo>
                  <a:pt x="582" y="27"/>
                </a:lnTo>
                <a:lnTo>
                  <a:pt x="546" y="15"/>
                </a:lnTo>
                <a:lnTo>
                  <a:pt x="515" y="7"/>
                </a:lnTo>
                <a:lnTo>
                  <a:pt x="486" y="3"/>
                </a:lnTo>
                <a:lnTo>
                  <a:pt x="459" y="0"/>
                </a:lnTo>
                <a:lnTo>
                  <a:pt x="433" y="0"/>
                </a:lnTo>
                <a:lnTo>
                  <a:pt x="407" y="1"/>
                </a:lnTo>
                <a:lnTo>
                  <a:pt x="384" y="5"/>
                </a:lnTo>
                <a:lnTo>
                  <a:pt x="360" y="10"/>
                </a:lnTo>
                <a:lnTo>
                  <a:pt x="338" y="16"/>
                </a:lnTo>
                <a:lnTo>
                  <a:pt x="316" y="23"/>
                </a:lnTo>
                <a:lnTo>
                  <a:pt x="296" y="33"/>
                </a:lnTo>
                <a:lnTo>
                  <a:pt x="275" y="43"/>
                </a:lnTo>
                <a:lnTo>
                  <a:pt x="256" y="56"/>
                </a:lnTo>
                <a:lnTo>
                  <a:pt x="235" y="68"/>
                </a:lnTo>
                <a:lnTo>
                  <a:pt x="214" y="82"/>
                </a:lnTo>
                <a:lnTo>
                  <a:pt x="195" y="97"/>
                </a:lnTo>
                <a:lnTo>
                  <a:pt x="174" y="112"/>
                </a:lnTo>
                <a:lnTo>
                  <a:pt x="166" y="116"/>
                </a:lnTo>
                <a:lnTo>
                  <a:pt x="160" y="120"/>
                </a:lnTo>
                <a:lnTo>
                  <a:pt x="151" y="121"/>
                </a:lnTo>
                <a:lnTo>
                  <a:pt x="143" y="122"/>
                </a:lnTo>
                <a:lnTo>
                  <a:pt x="135" y="121"/>
                </a:lnTo>
                <a:lnTo>
                  <a:pt x="127" y="120"/>
                </a:lnTo>
                <a:lnTo>
                  <a:pt x="121" y="116"/>
                </a:lnTo>
                <a:lnTo>
                  <a:pt x="114" y="110"/>
                </a:lnTo>
                <a:lnTo>
                  <a:pt x="104" y="98"/>
                </a:lnTo>
                <a:lnTo>
                  <a:pt x="91" y="85"/>
                </a:lnTo>
                <a:lnTo>
                  <a:pt x="77" y="70"/>
                </a:lnTo>
                <a:lnTo>
                  <a:pt x="63" y="56"/>
                </a:lnTo>
                <a:lnTo>
                  <a:pt x="47" y="42"/>
                </a:lnTo>
                <a:lnTo>
                  <a:pt x="32" y="32"/>
                </a:lnTo>
                <a:lnTo>
                  <a:pt x="16" y="25"/>
                </a:lnTo>
                <a:lnTo>
                  <a:pt x="0" y="22"/>
                </a:lnTo>
                <a:lnTo>
                  <a:pt x="11" y="47"/>
                </a:lnTo>
                <a:lnTo>
                  <a:pt x="19" y="75"/>
                </a:lnTo>
                <a:lnTo>
                  <a:pt x="25" y="107"/>
                </a:lnTo>
                <a:lnTo>
                  <a:pt x="28" y="139"/>
                </a:lnTo>
                <a:lnTo>
                  <a:pt x="26" y="174"/>
                </a:lnTo>
                <a:lnTo>
                  <a:pt x="24" y="207"/>
                </a:lnTo>
                <a:lnTo>
                  <a:pt x="16" y="239"/>
                </a:lnTo>
                <a:lnTo>
                  <a:pt x="6" y="268"/>
                </a:lnTo>
                <a:lnTo>
                  <a:pt x="54" y="268"/>
                </a:lnTo>
                <a:lnTo>
                  <a:pt x="67" y="259"/>
                </a:lnTo>
                <a:lnTo>
                  <a:pt x="77" y="249"/>
                </a:lnTo>
                <a:lnTo>
                  <a:pt x="86" y="238"/>
                </a:lnTo>
                <a:lnTo>
                  <a:pt x="95" y="227"/>
                </a:lnTo>
                <a:lnTo>
                  <a:pt x="103" y="216"/>
                </a:lnTo>
                <a:lnTo>
                  <a:pt x="109" y="206"/>
                </a:lnTo>
                <a:lnTo>
                  <a:pt x="116" y="197"/>
                </a:lnTo>
                <a:lnTo>
                  <a:pt x="121" y="191"/>
                </a:lnTo>
                <a:lnTo>
                  <a:pt x="129" y="184"/>
                </a:lnTo>
                <a:lnTo>
                  <a:pt x="138" y="181"/>
                </a:lnTo>
                <a:lnTo>
                  <a:pt x="146" y="179"/>
                </a:lnTo>
                <a:lnTo>
                  <a:pt x="153" y="181"/>
                </a:lnTo>
                <a:lnTo>
                  <a:pt x="160" y="182"/>
                </a:lnTo>
                <a:lnTo>
                  <a:pt x="165" y="183"/>
                </a:lnTo>
                <a:lnTo>
                  <a:pt x="168" y="184"/>
                </a:lnTo>
                <a:lnTo>
                  <a:pt x="169" y="186"/>
                </a:lnTo>
                <a:lnTo>
                  <a:pt x="171" y="188"/>
                </a:lnTo>
                <a:lnTo>
                  <a:pt x="179" y="194"/>
                </a:lnTo>
                <a:lnTo>
                  <a:pt x="191" y="203"/>
                </a:lnTo>
                <a:lnTo>
                  <a:pt x="208" y="214"/>
                </a:lnTo>
                <a:lnTo>
                  <a:pt x="227" y="227"/>
                </a:lnTo>
                <a:lnTo>
                  <a:pt x="250" y="241"/>
                </a:lnTo>
                <a:lnTo>
                  <a:pt x="276" y="254"/>
                </a:lnTo>
                <a:lnTo>
                  <a:pt x="305" y="268"/>
                </a:lnTo>
                <a:lnTo>
                  <a:pt x="622" y="268"/>
                </a:lnTo>
                <a:lnTo>
                  <a:pt x="634" y="261"/>
                </a:lnTo>
                <a:lnTo>
                  <a:pt x="644" y="254"/>
                </a:lnTo>
                <a:lnTo>
                  <a:pt x="653" y="247"/>
                </a:lnTo>
                <a:lnTo>
                  <a:pt x="660" y="241"/>
                </a:lnTo>
                <a:lnTo>
                  <a:pt x="663" y="236"/>
                </a:lnTo>
                <a:lnTo>
                  <a:pt x="667" y="232"/>
                </a:lnTo>
                <a:lnTo>
                  <a:pt x="670" y="229"/>
                </a:lnTo>
                <a:lnTo>
                  <a:pt x="670" y="228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>
            <a:off x="5684760" y="6672240"/>
            <a:ext cx="182520" cy="81000"/>
          </a:xfrm>
          <a:custGeom>
            <a:avLst/>
            <a:gdLst/>
            <a:ahLst/>
            <a:rect l="l" t="t" r="r" b="b"/>
            <a:pathLst>
              <a:path w="344" h="151">
                <a:moveTo>
                  <a:pt x="0" y="141"/>
                </a:moveTo>
                <a:lnTo>
                  <a:pt x="13" y="140"/>
                </a:lnTo>
                <a:lnTo>
                  <a:pt x="25" y="136"/>
                </a:lnTo>
                <a:lnTo>
                  <a:pt x="34" y="131"/>
                </a:lnTo>
                <a:lnTo>
                  <a:pt x="41" y="124"/>
                </a:lnTo>
                <a:lnTo>
                  <a:pt x="48" y="115"/>
                </a:lnTo>
                <a:lnTo>
                  <a:pt x="53" y="108"/>
                </a:lnTo>
                <a:lnTo>
                  <a:pt x="58" y="101"/>
                </a:lnTo>
                <a:lnTo>
                  <a:pt x="62" y="96"/>
                </a:lnTo>
                <a:lnTo>
                  <a:pt x="71" y="91"/>
                </a:lnTo>
                <a:lnTo>
                  <a:pt x="78" y="91"/>
                </a:lnTo>
                <a:lnTo>
                  <a:pt x="83" y="93"/>
                </a:lnTo>
                <a:lnTo>
                  <a:pt x="85" y="94"/>
                </a:lnTo>
                <a:lnTo>
                  <a:pt x="88" y="96"/>
                </a:lnTo>
                <a:lnTo>
                  <a:pt x="96" y="101"/>
                </a:lnTo>
                <a:lnTo>
                  <a:pt x="106" y="109"/>
                </a:lnTo>
                <a:lnTo>
                  <a:pt x="122" y="119"/>
                </a:lnTo>
                <a:lnTo>
                  <a:pt x="138" y="128"/>
                </a:lnTo>
                <a:lnTo>
                  <a:pt x="159" y="138"/>
                </a:lnTo>
                <a:lnTo>
                  <a:pt x="180" y="144"/>
                </a:lnTo>
                <a:lnTo>
                  <a:pt x="202" y="149"/>
                </a:lnTo>
                <a:lnTo>
                  <a:pt x="237" y="151"/>
                </a:lnTo>
                <a:lnTo>
                  <a:pt x="267" y="149"/>
                </a:lnTo>
                <a:lnTo>
                  <a:pt x="290" y="144"/>
                </a:lnTo>
                <a:lnTo>
                  <a:pt x="308" y="138"/>
                </a:lnTo>
                <a:lnTo>
                  <a:pt x="321" y="129"/>
                </a:lnTo>
                <a:lnTo>
                  <a:pt x="330" y="123"/>
                </a:lnTo>
                <a:lnTo>
                  <a:pt x="335" y="118"/>
                </a:lnTo>
                <a:lnTo>
                  <a:pt x="337" y="115"/>
                </a:lnTo>
                <a:lnTo>
                  <a:pt x="269" y="77"/>
                </a:lnTo>
                <a:lnTo>
                  <a:pt x="272" y="77"/>
                </a:lnTo>
                <a:lnTo>
                  <a:pt x="277" y="75"/>
                </a:lnTo>
                <a:lnTo>
                  <a:pt x="286" y="74"/>
                </a:lnTo>
                <a:lnTo>
                  <a:pt x="296" y="73"/>
                </a:lnTo>
                <a:lnTo>
                  <a:pt x="308" y="72"/>
                </a:lnTo>
                <a:lnTo>
                  <a:pt x="321" y="69"/>
                </a:lnTo>
                <a:lnTo>
                  <a:pt x="333" y="68"/>
                </a:lnTo>
                <a:lnTo>
                  <a:pt x="344" y="65"/>
                </a:lnTo>
                <a:lnTo>
                  <a:pt x="343" y="63"/>
                </a:lnTo>
                <a:lnTo>
                  <a:pt x="340" y="58"/>
                </a:lnTo>
                <a:lnTo>
                  <a:pt x="335" y="50"/>
                </a:lnTo>
                <a:lnTo>
                  <a:pt x="329" y="42"/>
                </a:lnTo>
                <a:lnTo>
                  <a:pt x="320" y="32"/>
                </a:lnTo>
                <a:lnTo>
                  <a:pt x="307" y="23"/>
                </a:lnTo>
                <a:lnTo>
                  <a:pt x="293" y="14"/>
                </a:lnTo>
                <a:lnTo>
                  <a:pt x="274" y="8"/>
                </a:lnTo>
                <a:lnTo>
                  <a:pt x="245" y="2"/>
                </a:lnTo>
                <a:lnTo>
                  <a:pt x="217" y="0"/>
                </a:lnTo>
                <a:lnTo>
                  <a:pt x="193" y="3"/>
                </a:lnTo>
                <a:lnTo>
                  <a:pt x="171" y="8"/>
                </a:lnTo>
                <a:lnTo>
                  <a:pt x="149" y="17"/>
                </a:lnTo>
                <a:lnTo>
                  <a:pt x="129" y="28"/>
                </a:lnTo>
                <a:lnTo>
                  <a:pt x="109" y="42"/>
                </a:lnTo>
                <a:lnTo>
                  <a:pt x="88" y="57"/>
                </a:lnTo>
                <a:lnTo>
                  <a:pt x="80" y="60"/>
                </a:lnTo>
                <a:lnTo>
                  <a:pt x="72" y="62"/>
                </a:lnTo>
                <a:lnTo>
                  <a:pt x="65" y="60"/>
                </a:lnTo>
                <a:lnTo>
                  <a:pt x="58" y="55"/>
                </a:lnTo>
                <a:lnTo>
                  <a:pt x="53" y="49"/>
                </a:lnTo>
                <a:lnTo>
                  <a:pt x="47" y="43"/>
                </a:lnTo>
                <a:lnTo>
                  <a:pt x="40" y="35"/>
                </a:lnTo>
                <a:lnTo>
                  <a:pt x="32" y="28"/>
                </a:lnTo>
                <a:lnTo>
                  <a:pt x="25" y="22"/>
                </a:lnTo>
                <a:lnTo>
                  <a:pt x="17" y="17"/>
                </a:lnTo>
                <a:lnTo>
                  <a:pt x="9" y="13"/>
                </a:lnTo>
                <a:lnTo>
                  <a:pt x="1" y="12"/>
                </a:lnTo>
                <a:lnTo>
                  <a:pt x="12" y="40"/>
                </a:lnTo>
                <a:lnTo>
                  <a:pt x="15" y="75"/>
                </a:lnTo>
                <a:lnTo>
                  <a:pt x="12" y="110"/>
                </a:lnTo>
                <a:lnTo>
                  <a:pt x="0" y="141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34200" bIns="34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"/>
          <p:cNvSpPr/>
          <p:nvPr/>
        </p:nvSpPr>
        <p:spPr>
          <a:xfrm>
            <a:off x="6207120" y="6681960"/>
            <a:ext cx="74520" cy="28440"/>
          </a:xfrm>
          <a:custGeom>
            <a:avLst/>
            <a:gdLst/>
            <a:ahLst/>
            <a:rect l="l" t="t" r="r" b="b"/>
            <a:pathLst>
              <a:path w="56" h="54">
                <a:moveTo>
                  <a:pt x="29" y="54"/>
                </a:moveTo>
                <a:lnTo>
                  <a:pt x="39" y="51"/>
                </a:lnTo>
                <a:lnTo>
                  <a:pt x="48" y="45"/>
                </a:lnTo>
                <a:lnTo>
                  <a:pt x="53" y="36"/>
                </a:lnTo>
                <a:lnTo>
                  <a:pt x="56" y="26"/>
                </a:lnTo>
                <a:lnTo>
                  <a:pt x="53" y="16"/>
                </a:lnTo>
                <a:lnTo>
                  <a:pt x="48" y="7"/>
                </a:lnTo>
                <a:lnTo>
                  <a:pt x="39" y="2"/>
                </a:lnTo>
                <a:lnTo>
                  <a:pt x="29" y="0"/>
                </a:lnTo>
                <a:lnTo>
                  <a:pt x="18" y="2"/>
                </a:lnTo>
                <a:lnTo>
                  <a:pt x="9" y="7"/>
                </a:lnTo>
                <a:lnTo>
                  <a:pt x="3" y="16"/>
                </a:lnTo>
                <a:lnTo>
                  <a:pt x="0" y="26"/>
                </a:lnTo>
                <a:lnTo>
                  <a:pt x="3" y="36"/>
                </a:lnTo>
                <a:lnTo>
                  <a:pt x="9" y="45"/>
                </a:lnTo>
                <a:lnTo>
                  <a:pt x="18" y="51"/>
                </a:lnTo>
                <a:lnTo>
                  <a:pt x="29" y="54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18360" bIns="-18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>
            <a:off x="5824440" y="6688080"/>
            <a:ext cx="74880" cy="14400"/>
          </a:xfrm>
          <a:custGeom>
            <a:avLst/>
            <a:gdLst/>
            <a:ahLst/>
            <a:rect l="l" t="t" r="r" b="b"/>
            <a:pathLst>
              <a:path w="27" h="27">
                <a:moveTo>
                  <a:pt x="14" y="27"/>
                </a:moveTo>
                <a:lnTo>
                  <a:pt x="19" y="26"/>
                </a:lnTo>
                <a:lnTo>
                  <a:pt x="23" y="24"/>
                </a:lnTo>
                <a:lnTo>
                  <a:pt x="26" y="19"/>
                </a:lnTo>
                <a:lnTo>
                  <a:pt x="27" y="14"/>
                </a:lnTo>
                <a:lnTo>
                  <a:pt x="26" y="9"/>
                </a:lnTo>
                <a:lnTo>
                  <a:pt x="23" y="4"/>
                </a:lnTo>
                <a:lnTo>
                  <a:pt x="19" y="1"/>
                </a:lnTo>
                <a:lnTo>
                  <a:pt x="14" y="0"/>
                </a:lnTo>
                <a:lnTo>
                  <a:pt x="9" y="1"/>
                </a:lnTo>
                <a:lnTo>
                  <a:pt x="4" y="4"/>
                </a:lnTo>
                <a:lnTo>
                  <a:pt x="1" y="9"/>
                </a:lnTo>
                <a:lnTo>
                  <a:pt x="0" y="14"/>
                </a:lnTo>
                <a:lnTo>
                  <a:pt x="1" y="19"/>
                </a:lnTo>
                <a:lnTo>
                  <a:pt x="4" y="24"/>
                </a:lnTo>
                <a:lnTo>
                  <a:pt x="9" y="26"/>
                </a:lnTo>
                <a:lnTo>
                  <a:pt x="14" y="27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2400" bIns="-32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7" name=""/>
          <p:cNvGrpSpPr/>
          <p:nvPr/>
        </p:nvGrpSpPr>
        <p:grpSpPr>
          <a:xfrm>
            <a:off x="4187880" y="6512040"/>
            <a:ext cx="417240" cy="269280"/>
            <a:chOff x="4187880" y="6512040"/>
            <a:chExt cx="417240" cy="269280"/>
          </a:xfrm>
        </p:grpSpPr>
        <p:sp>
          <p:nvSpPr>
            <p:cNvPr id="18" name=""/>
            <p:cNvSpPr/>
            <p:nvPr/>
          </p:nvSpPr>
          <p:spPr>
            <a:xfrm>
              <a:off x="4289400" y="6512040"/>
              <a:ext cx="137880" cy="60120"/>
            </a:xfrm>
            <a:custGeom>
              <a:avLst/>
              <a:gdLst/>
              <a:ahLst/>
              <a:rect l="l" t="t" r="r" b="b"/>
              <a:pathLst>
                <a:path w="261" h="116">
                  <a:moveTo>
                    <a:pt x="0" y="109"/>
                  </a:moveTo>
                  <a:lnTo>
                    <a:pt x="10" y="108"/>
                  </a:lnTo>
                  <a:lnTo>
                    <a:pt x="18" y="105"/>
                  </a:lnTo>
                  <a:lnTo>
                    <a:pt x="24" y="100"/>
                  </a:lnTo>
                  <a:lnTo>
                    <a:pt x="31" y="95"/>
                  </a:lnTo>
                  <a:lnTo>
                    <a:pt x="36" y="89"/>
                  </a:lnTo>
                  <a:lnTo>
                    <a:pt x="40" y="83"/>
                  </a:lnTo>
                  <a:lnTo>
                    <a:pt x="44" y="78"/>
                  </a:lnTo>
                  <a:lnTo>
                    <a:pt x="46" y="74"/>
                  </a:lnTo>
                  <a:lnTo>
                    <a:pt x="53" y="70"/>
                  </a:lnTo>
                  <a:lnTo>
                    <a:pt x="58" y="69"/>
                  </a:lnTo>
                  <a:lnTo>
                    <a:pt x="63" y="70"/>
                  </a:lnTo>
                  <a:lnTo>
                    <a:pt x="64" y="72"/>
                  </a:lnTo>
                  <a:lnTo>
                    <a:pt x="66" y="73"/>
                  </a:lnTo>
                  <a:lnTo>
                    <a:pt x="72" y="78"/>
                  </a:lnTo>
                  <a:lnTo>
                    <a:pt x="80" y="83"/>
                  </a:lnTo>
                  <a:lnTo>
                    <a:pt x="92" y="90"/>
                  </a:lnTo>
                  <a:lnTo>
                    <a:pt x="105" y="98"/>
                  </a:lnTo>
                  <a:lnTo>
                    <a:pt x="120" y="105"/>
                  </a:lnTo>
                  <a:lnTo>
                    <a:pt x="136" y="110"/>
                  </a:lnTo>
                  <a:lnTo>
                    <a:pt x="152" y="114"/>
                  </a:lnTo>
                  <a:lnTo>
                    <a:pt x="180" y="116"/>
                  </a:lnTo>
                  <a:lnTo>
                    <a:pt x="202" y="115"/>
                  </a:lnTo>
                  <a:lnTo>
                    <a:pt x="220" y="110"/>
                  </a:lnTo>
                  <a:lnTo>
                    <a:pt x="233" y="105"/>
                  </a:lnTo>
                  <a:lnTo>
                    <a:pt x="243" y="99"/>
                  </a:lnTo>
                  <a:lnTo>
                    <a:pt x="250" y="94"/>
                  </a:lnTo>
                  <a:lnTo>
                    <a:pt x="253" y="89"/>
                  </a:lnTo>
                  <a:lnTo>
                    <a:pt x="255" y="88"/>
                  </a:lnTo>
                  <a:lnTo>
                    <a:pt x="204" y="59"/>
                  </a:lnTo>
                  <a:lnTo>
                    <a:pt x="206" y="59"/>
                  </a:lnTo>
                  <a:lnTo>
                    <a:pt x="211" y="58"/>
                  </a:lnTo>
                  <a:lnTo>
                    <a:pt x="217" y="58"/>
                  </a:lnTo>
                  <a:lnTo>
                    <a:pt x="225" y="57"/>
                  </a:lnTo>
                  <a:lnTo>
                    <a:pt x="234" y="55"/>
                  </a:lnTo>
                  <a:lnTo>
                    <a:pt x="243" y="53"/>
                  </a:lnTo>
                  <a:lnTo>
                    <a:pt x="253" y="52"/>
                  </a:lnTo>
                  <a:lnTo>
                    <a:pt x="261" y="50"/>
                  </a:lnTo>
                  <a:lnTo>
                    <a:pt x="260" y="49"/>
                  </a:lnTo>
                  <a:lnTo>
                    <a:pt x="259" y="45"/>
                  </a:lnTo>
                  <a:lnTo>
                    <a:pt x="255" y="39"/>
                  </a:lnTo>
                  <a:lnTo>
                    <a:pt x="250" y="32"/>
                  </a:lnTo>
                  <a:lnTo>
                    <a:pt x="242" y="25"/>
                  </a:lnTo>
                  <a:lnTo>
                    <a:pt x="233" y="18"/>
                  </a:lnTo>
                  <a:lnTo>
                    <a:pt x="221" y="12"/>
                  </a:lnTo>
                  <a:lnTo>
                    <a:pt x="208" y="7"/>
                  </a:lnTo>
                  <a:lnTo>
                    <a:pt x="186" y="2"/>
                  </a:lnTo>
                  <a:lnTo>
                    <a:pt x="165" y="0"/>
                  </a:lnTo>
                  <a:lnTo>
                    <a:pt x="146" y="2"/>
                  </a:lnTo>
                  <a:lnTo>
                    <a:pt x="129" y="7"/>
                  </a:lnTo>
                  <a:lnTo>
                    <a:pt x="112" y="13"/>
                  </a:lnTo>
                  <a:lnTo>
                    <a:pt x="97" y="22"/>
                  </a:lnTo>
                  <a:lnTo>
                    <a:pt x="81" y="33"/>
                  </a:lnTo>
                  <a:lnTo>
                    <a:pt x="66" y="44"/>
                  </a:lnTo>
                  <a:lnTo>
                    <a:pt x="61" y="47"/>
                  </a:lnTo>
                  <a:lnTo>
                    <a:pt x="54" y="48"/>
                  </a:lnTo>
                  <a:lnTo>
                    <a:pt x="49" y="47"/>
                  </a:lnTo>
                  <a:lnTo>
                    <a:pt x="44" y="43"/>
                  </a:lnTo>
                  <a:lnTo>
                    <a:pt x="40" y="39"/>
                  </a:lnTo>
                  <a:lnTo>
                    <a:pt x="35" y="33"/>
                  </a:lnTo>
                  <a:lnTo>
                    <a:pt x="29" y="28"/>
                  </a:lnTo>
                  <a:lnTo>
                    <a:pt x="24" y="22"/>
                  </a:lnTo>
                  <a:lnTo>
                    <a:pt x="18" y="17"/>
                  </a:lnTo>
                  <a:lnTo>
                    <a:pt x="13" y="13"/>
                  </a:lnTo>
                  <a:lnTo>
                    <a:pt x="6" y="10"/>
                  </a:lnTo>
                  <a:lnTo>
                    <a:pt x="0" y="9"/>
                  </a:lnTo>
                  <a:lnTo>
                    <a:pt x="7" y="30"/>
                  </a:lnTo>
                  <a:lnTo>
                    <a:pt x="10" y="58"/>
                  </a:lnTo>
                  <a:lnTo>
                    <a:pt x="7" y="85"/>
                  </a:lnTo>
                  <a:lnTo>
                    <a:pt x="0" y="109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3320" bIns="13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" name=""/>
            <p:cNvSpPr/>
            <p:nvPr/>
          </p:nvSpPr>
          <p:spPr>
            <a:xfrm>
              <a:off x="4187880" y="6581520"/>
              <a:ext cx="417240" cy="199800"/>
            </a:xfrm>
            <a:custGeom>
              <a:avLst/>
              <a:gdLst/>
              <a:ahLst/>
              <a:rect l="l" t="t" r="r" b="b"/>
              <a:pathLst>
                <a:path w="789" h="377">
                  <a:moveTo>
                    <a:pt x="0" y="62"/>
                  </a:moveTo>
                  <a:lnTo>
                    <a:pt x="10" y="72"/>
                  </a:lnTo>
                  <a:lnTo>
                    <a:pt x="21" y="82"/>
                  </a:lnTo>
                  <a:lnTo>
                    <a:pt x="31" y="92"/>
                  </a:lnTo>
                  <a:lnTo>
                    <a:pt x="40" y="102"/>
                  </a:lnTo>
                  <a:lnTo>
                    <a:pt x="49" y="112"/>
                  </a:lnTo>
                  <a:lnTo>
                    <a:pt x="57" y="122"/>
                  </a:lnTo>
                  <a:lnTo>
                    <a:pt x="65" y="131"/>
                  </a:lnTo>
                  <a:lnTo>
                    <a:pt x="73" y="138"/>
                  </a:lnTo>
                  <a:lnTo>
                    <a:pt x="80" y="145"/>
                  </a:lnTo>
                  <a:lnTo>
                    <a:pt x="89" y="150"/>
                  </a:lnTo>
                  <a:lnTo>
                    <a:pt x="100" y="153"/>
                  </a:lnTo>
                  <a:lnTo>
                    <a:pt x="110" y="153"/>
                  </a:lnTo>
                  <a:lnTo>
                    <a:pt x="119" y="153"/>
                  </a:lnTo>
                  <a:lnTo>
                    <a:pt x="129" y="151"/>
                  </a:lnTo>
                  <a:lnTo>
                    <a:pt x="139" y="146"/>
                  </a:lnTo>
                  <a:lnTo>
                    <a:pt x="148" y="141"/>
                  </a:lnTo>
                  <a:lnTo>
                    <a:pt x="174" y="122"/>
                  </a:lnTo>
                  <a:lnTo>
                    <a:pt x="198" y="104"/>
                  </a:lnTo>
                  <a:lnTo>
                    <a:pt x="224" y="86"/>
                  </a:lnTo>
                  <a:lnTo>
                    <a:pt x="249" y="70"/>
                  </a:lnTo>
                  <a:lnTo>
                    <a:pt x="275" y="55"/>
                  </a:lnTo>
                  <a:lnTo>
                    <a:pt x="300" y="41"/>
                  </a:lnTo>
                  <a:lnTo>
                    <a:pt x="326" y="30"/>
                  </a:lnTo>
                  <a:lnTo>
                    <a:pt x="354" y="20"/>
                  </a:lnTo>
                  <a:lnTo>
                    <a:pt x="381" y="11"/>
                  </a:lnTo>
                  <a:lnTo>
                    <a:pt x="410" y="5"/>
                  </a:lnTo>
                  <a:lnTo>
                    <a:pt x="440" y="1"/>
                  </a:lnTo>
                  <a:lnTo>
                    <a:pt x="471" y="0"/>
                  </a:lnTo>
                  <a:lnTo>
                    <a:pt x="504" y="0"/>
                  </a:lnTo>
                  <a:lnTo>
                    <a:pt x="539" y="4"/>
                  </a:lnTo>
                  <a:lnTo>
                    <a:pt x="575" y="10"/>
                  </a:lnTo>
                  <a:lnTo>
                    <a:pt x="612" y="19"/>
                  </a:lnTo>
                  <a:lnTo>
                    <a:pt x="658" y="35"/>
                  </a:lnTo>
                  <a:lnTo>
                    <a:pt x="694" y="56"/>
                  </a:lnTo>
                  <a:lnTo>
                    <a:pt x="725" y="80"/>
                  </a:lnTo>
                  <a:lnTo>
                    <a:pt x="750" y="104"/>
                  </a:lnTo>
                  <a:lnTo>
                    <a:pt x="767" y="126"/>
                  </a:lnTo>
                  <a:lnTo>
                    <a:pt x="780" y="145"/>
                  </a:lnTo>
                  <a:lnTo>
                    <a:pt x="786" y="157"/>
                  </a:lnTo>
                  <a:lnTo>
                    <a:pt x="789" y="162"/>
                  </a:lnTo>
                  <a:lnTo>
                    <a:pt x="761" y="167"/>
                  </a:lnTo>
                  <a:lnTo>
                    <a:pt x="732" y="171"/>
                  </a:lnTo>
                  <a:lnTo>
                    <a:pt x="701" y="176"/>
                  </a:lnTo>
                  <a:lnTo>
                    <a:pt x="671" y="181"/>
                  </a:lnTo>
                  <a:lnTo>
                    <a:pt x="644" y="185"/>
                  </a:lnTo>
                  <a:lnTo>
                    <a:pt x="622" y="188"/>
                  </a:lnTo>
                  <a:lnTo>
                    <a:pt x="607" y="190"/>
                  </a:lnTo>
                  <a:lnTo>
                    <a:pt x="602" y="191"/>
                  </a:lnTo>
                  <a:lnTo>
                    <a:pt x="769" y="286"/>
                  </a:lnTo>
                  <a:lnTo>
                    <a:pt x="768" y="287"/>
                  </a:lnTo>
                  <a:lnTo>
                    <a:pt x="765" y="291"/>
                  </a:lnTo>
                  <a:lnTo>
                    <a:pt x="760" y="297"/>
                  </a:lnTo>
                  <a:lnTo>
                    <a:pt x="754" y="304"/>
                  </a:lnTo>
                  <a:lnTo>
                    <a:pt x="743" y="313"/>
                  </a:lnTo>
                  <a:lnTo>
                    <a:pt x="730" y="322"/>
                  </a:lnTo>
                  <a:lnTo>
                    <a:pt x="716" y="332"/>
                  </a:lnTo>
                  <a:lnTo>
                    <a:pt x="698" y="342"/>
                  </a:lnTo>
                  <a:lnTo>
                    <a:pt x="677" y="351"/>
                  </a:lnTo>
                  <a:lnTo>
                    <a:pt x="653" y="359"/>
                  </a:lnTo>
                  <a:lnTo>
                    <a:pt x="625" y="367"/>
                  </a:lnTo>
                  <a:lnTo>
                    <a:pt x="594" y="373"/>
                  </a:lnTo>
                  <a:lnTo>
                    <a:pt x="559" y="376"/>
                  </a:lnTo>
                  <a:lnTo>
                    <a:pt x="522" y="377"/>
                  </a:lnTo>
                  <a:lnTo>
                    <a:pt x="479" y="376"/>
                  </a:lnTo>
                  <a:lnTo>
                    <a:pt x="432" y="371"/>
                  </a:lnTo>
                  <a:lnTo>
                    <a:pt x="405" y="366"/>
                  </a:lnTo>
                  <a:lnTo>
                    <a:pt x="377" y="359"/>
                  </a:lnTo>
                  <a:lnTo>
                    <a:pt x="351" y="351"/>
                  </a:lnTo>
                  <a:lnTo>
                    <a:pt x="324" y="341"/>
                  </a:lnTo>
                  <a:lnTo>
                    <a:pt x="299" y="329"/>
                  </a:lnTo>
                  <a:lnTo>
                    <a:pt x="275" y="318"/>
                  </a:lnTo>
                  <a:lnTo>
                    <a:pt x="253" y="307"/>
                  </a:lnTo>
                  <a:lnTo>
                    <a:pt x="230" y="294"/>
                  </a:lnTo>
                  <a:lnTo>
                    <a:pt x="211" y="283"/>
                  </a:lnTo>
                  <a:lnTo>
                    <a:pt x="194" y="272"/>
                  </a:lnTo>
                  <a:lnTo>
                    <a:pt x="179" y="261"/>
                  </a:lnTo>
                  <a:lnTo>
                    <a:pt x="166" y="252"/>
                  </a:lnTo>
                  <a:lnTo>
                    <a:pt x="155" y="245"/>
                  </a:lnTo>
                  <a:lnTo>
                    <a:pt x="148" y="238"/>
                  </a:lnTo>
                  <a:lnTo>
                    <a:pt x="142" y="235"/>
                  </a:lnTo>
                  <a:lnTo>
                    <a:pt x="141" y="233"/>
                  </a:lnTo>
                  <a:lnTo>
                    <a:pt x="140" y="232"/>
                  </a:lnTo>
                  <a:lnTo>
                    <a:pt x="136" y="231"/>
                  </a:lnTo>
                  <a:lnTo>
                    <a:pt x="129" y="228"/>
                  </a:lnTo>
                  <a:lnTo>
                    <a:pt x="122" y="227"/>
                  </a:lnTo>
                  <a:lnTo>
                    <a:pt x="113" y="226"/>
                  </a:lnTo>
                  <a:lnTo>
                    <a:pt x="102" y="227"/>
                  </a:lnTo>
                  <a:lnTo>
                    <a:pt x="92" y="232"/>
                  </a:lnTo>
                  <a:lnTo>
                    <a:pt x="82" y="240"/>
                  </a:lnTo>
                  <a:lnTo>
                    <a:pt x="75" y="248"/>
                  </a:lnTo>
                  <a:lnTo>
                    <a:pt x="67" y="258"/>
                  </a:lnTo>
                  <a:lnTo>
                    <a:pt x="60" y="271"/>
                  </a:lnTo>
                  <a:lnTo>
                    <a:pt x="51" y="283"/>
                  </a:lnTo>
                  <a:lnTo>
                    <a:pt x="40" y="297"/>
                  </a:lnTo>
                  <a:lnTo>
                    <a:pt x="28" y="309"/>
                  </a:lnTo>
                  <a:lnTo>
                    <a:pt x="16" y="322"/>
                  </a:lnTo>
                  <a:lnTo>
                    <a:pt x="0" y="333"/>
                  </a:lnTo>
                  <a:lnTo>
                    <a:pt x="0" y="62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" name=""/>
            <p:cNvSpPr/>
            <p:nvPr/>
          </p:nvSpPr>
          <p:spPr>
            <a:xfrm>
              <a:off x="4497120" y="6619680"/>
              <a:ext cx="36720" cy="34560"/>
            </a:xfrm>
            <a:custGeom>
              <a:avLst/>
              <a:gdLst/>
              <a:ahLst/>
              <a:rect l="l" t="t" r="r" b="b"/>
              <a:pathLst>
                <a:path w="70" h="68">
                  <a:moveTo>
                    <a:pt x="35" y="68"/>
                  </a:moveTo>
                  <a:lnTo>
                    <a:pt x="49" y="66"/>
                  </a:lnTo>
                  <a:lnTo>
                    <a:pt x="60" y="58"/>
                  </a:lnTo>
                  <a:lnTo>
                    <a:pt x="67" y="47"/>
                  </a:lnTo>
                  <a:lnTo>
                    <a:pt x="70" y="34"/>
                  </a:lnTo>
                  <a:lnTo>
                    <a:pt x="67" y="20"/>
                  </a:lnTo>
                  <a:lnTo>
                    <a:pt x="60" y="10"/>
                  </a:lnTo>
                  <a:lnTo>
                    <a:pt x="49" y="2"/>
                  </a:lnTo>
                  <a:lnTo>
                    <a:pt x="35" y="0"/>
                  </a:lnTo>
                  <a:lnTo>
                    <a:pt x="21" y="2"/>
                  </a:lnTo>
                  <a:lnTo>
                    <a:pt x="10" y="10"/>
                  </a:lnTo>
                  <a:lnTo>
                    <a:pt x="3" y="20"/>
                  </a:lnTo>
                  <a:lnTo>
                    <a:pt x="0" y="34"/>
                  </a:lnTo>
                  <a:lnTo>
                    <a:pt x="3" y="47"/>
                  </a:lnTo>
                  <a:lnTo>
                    <a:pt x="10" y="58"/>
                  </a:lnTo>
                  <a:lnTo>
                    <a:pt x="21" y="66"/>
                  </a:lnTo>
                  <a:lnTo>
                    <a:pt x="35" y="68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2240" bIns="-12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" name=""/>
            <p:cNvSpPr/>
            <p:nvPr/>
          </p:nvSpPr>
          <p:spPr>
            <a:xfrm>
              <a:off x="4405320" y="6522840"/>
              <a:ext cx="12600" cy="10800"/>
            </a:xfrm>
            <a:custGeom>
              <a:avLst/>
              <a:gdLst/>
              <a:ahLst/>
              <a:rect l="l" t="t" r="r" b="b"/>
              <a:pathLst>
                <a:path w="22" h="21">
                  <a:moveTo>
                    <a:pt x="11" y="21"/>
                  </a:moveTo>
                  <a:lnTo>
                    <a:pt x="15" y="20"/>
                  </a:lnTo>
                  <a:lnTo>
                    <a:pt x="19" y="17"/>
                  </a:lnTo>
                  <a:lnTo>
                    <a:pt x="20" y="15"/>
                  </a:lnTo>
                  <a:lnTo>
                    <a:pt x="22" y="11"/>
                  </a:lnTo>
                  <a:lnTo>
                    <a:pt x="20" y="6"/>
                  </a:lnTo>
                  <a:lnTo>
                    <a:pt x="19" y="3"/>
                  </a:lnTo>
                  <a:lnTo>
                    <a:pt x="15" y="1"/>
                  </a:lnTo>
                  <a:lnTo>
                    <a:pt x="11" y="0"/>
                  </a:lnTo>
                  <a:lnTo>
                    <a:pt x="6" y="1"/>
                  </a:lnTo>
                  <a:lnTo>
                    <a:pt x="4" y="3"/>
                  </a:lnTo>
                  <a:lnTo>
                    <a:pt x="1" y="6"/>
                  </a:lnTo>
                  <a:lnTo>
                    <a:pt x="0" y="11"/>
                  </a:lnTo>
                  <a:lnTo>
                    <a:pt x="1" y="15"/>
                  </a:lnTo>
                  <a:lnTo>
                    <a:pt x="4" y="17"/>
                  </a:lnTo>
                  <a:lnTo>
                    <a:pt x="6" y="20"/>
                  </a:lnTo>
                  <a:lnTo>
                    <a:pt x="11" y="21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6000" bIns="-36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2" name=""/>
          <p:cNvGrpSpPr/>
          <p:nvPr/>
        </p:nvGrpSpPr>
        <p:grpSpPr>
          <a:xfrm>
            <a:off x="5289480" y="6696000"/>
            <a:ext cx="196920" cy="87120"/>
            <a:chOff x="5289480" y="6696000"/>
            <a:chExt cx="196920" cy="87120"/>
          </a:xfrm>
        </p:grpSpPr>
        <p:sp>
          <p:nvSpPr>
            <p:cNvPr id="23" name=""/>
            <p:cNvSpPr/>
            <p:nvPr/>
          </p:nvSpPr>
          <p:spPr>
            <a:xfrm>
              <a:off x="5289480" y="6696000"/>
              <a:ext cx="196920" cy="87120"/>
            </a:xfrm>
            <a:custGeom>
              <a:avLst/>
              <a:gdLst/>
              <a:ahLst/>
              <a:rect l="l" t="t" r="r" b="b"/>
              <a:pathLst>
                <a:path w="373" h="164">
                  <a:moveTo>
                    <a:pt x="0" y="154"/>
                  </a:moveTo>
                  <a:lnTo>
                    <a:pt x="14" y="153"/>
                  </a:lnTo>
                  <a:lnTo>
                    <a:pt x="26" y="149"/>
                  </a:lnTo>
                  <a:lnTo>
                    <a:pt x="36" y="141"/>
                  </a:lnTo>
                  <a:lnTo>
                    <a:pt x="46" y="134"/>
                  </a:lnTo>
                  <a:lnTo>
                    <a:pt x="52" y="126"/>
                  </a:lnTo>
                  <a:lnTo>
                    <a:pt x="58" y="118"/>
                  </a:lnTo>
                  <a:lnTo>
                    <a:pt x="62" y="110"/>
                  </a:lnTo>
                  <a:lnTo>
                    <a:pt x="68" y="105"/>
                  </a:lnTo>
                  <a:lnTo>
                    <a:pt x="77" y="99"/>
                  </a:lnTo>
                  <a:lnTo>
                    <a:pt x="84" y="99"/>
                  </a:lnTo>
                  <a:lnTo>
                    <a:pt x="90" y="100"/>
                  </a:lnTo>
                  <a:lnTo>
                    <a:pt x="92" y="101"/>
                  </a:lnTo>
                  <a:lnTo>
                    <a:pt x="95" y="104"/>
                  </a:lnTo>
                  <a:lnTo>
                    <a:pt x="102" y="110"/>
                  </a:lnTo>
                  <a:lnTo>
                    <a:pt x="115" y="118"/>
                  </a:lnTo>
                  <a:lnTo>
                    <a:pt x="131" y="128"/>
                  </a:lnTo>
                  <a:lnTo>
                    <a:pt x="150" y="139"/>
                  </a:lnTo>
                  <a:lnTo>
                    <a:pt x="172" y="149"/>
                  </a:lnTo>
                  <a:lnTo>
                    <a:pt x="194" y="156"/>
                  </a:lnTo>
                  <a:lnTo>
                    <a:pt x="219" y="161"/>
                  </a:lnTo>
                  <a:lnTo>
                    <a:pt x="258" y="164"/>
                  </a:lnTo>
                  <a:lnTo>
                    <a:pt x="289" y="163"/>
                  </a:lnTo>
                  <a:lnTo>
                    <a:pt x="314" y="158"/>
                  </a:lnTo>
                  <a:lnTo>
                    <a:pt x="333" y="149"/>
                  </a:lnTo>
                  <a:lnTo>
                    <a:pt x="347" y="141"/>
                  </a:lnTo>
                  <a:lnTo>
                    <a:pt x="358" y="133"/>
                  </a:lnTo>
                  <a:lnTo>
                    <a:pt x="363" y="128"/>
                  </a:lnTo>
                  <a:lnTo>
                    <a:pt x="364" y="125"/>
                  </a:lnTo>
                  <a:lnTo>
                    <a:pt x="292" y="83"/>
                  </a:lnTo>
                  <a:lnTo>
                    <a:pt x="294" y="83"/>
                  </a:lnTo>
                  <a:lnTo>
                    <a:pt x="301" y="81"/>
                  </a:lnTo>
                  <a:lnTo>
                    <a:pt x="310" y="80"/>
                  </a:lnTo>
                  <a:lnTo>
                    <a:pt x="321" y="79"/>
                  </a:lnTo>
                  <a:lnTo>
                    <a:pt x="334" y="78"/>
                  </a:lnTo>
                  <a:lnTo>
                    <a:pt x="347" y="75"/>
                  </a:lnTo>
                  <a:lnTo>
                    <a:pt x="361" y="74"/>
                  </a:lnTo>
                  <a:lnTo>
                    <a:pt x="373" y="71"/>
                  </a:lnTo>
                  <a:lnTo>
                    <a:pt x="372" y="69"/>
                  </a:lnTo>
                  <a:lnTo>
                    <a:pt x="369" y="64"/>
                  </a:lnTo>
                  <a:lnTo>
                    <a:pt x="364" y="55"/>
                  </a:lnTo>
                  <a:lnTo>
                    <a:pt x="356" y="45"/>
                  </a:lnTo>
                  <a:lnTo>
                    <a:pt x="346" y="35"/>
                  </a:lnTo>
                  <a:lnTo>
                    <a:pt x="332" y="25"/>
                  </a:lnTo>
                  <a:lnTo>
                    <a:pt x="316" y="17"/>
                  </a:lnTo>
                  <a:lnTo>
                    <a:pt x="297" y="9"/>
                  </a:lnTo>
                  <a:lnTo>
                    <a:pt x="264" y="3"/>
                  </a:lnTo>
                  <a:lnTo>
                    <a:pt x="236" y="0"/>
                  </a:lnTo>
                  <a:lnTo>
                    <a:pt x="209" y="3"/>
                  </a:lnTo>
                  <a:lnTo>
                    <a:pt x="185" y="9"/>
                  </a:lnTo>
                  <a:lnTo>
                    <a:pt x="162" y="19"/>
                  </a:lnTo>
                  <a:lnTo>
                    <a:pt x="140" y="32"/>
                  </a:lnTo>
                  <a:lnTo>
                    <a:pt x="118" y="45"/>
                  </a:lnTo>
                  <a:lnTo>
                    <a:pt x="96" y="61"/>
                  </a:lnTo>
                  <a:lnTo>
                    <a:pt x="88" y="65"/>
                  </a:lnTo>
                  <a:lnTo>
                    <a:pt x="79" y="68"/>
                  </a:lnTo>
                  <a:lnTo>
                    <a:pt x="71" y="65"/>
                  </a:lnTo>
                  <a:lnTo>
                    <a:pt x="64" y="60"/>
                  </a:lnTo>
                  <a:lnTo>
                    <a:pt x="58" y="54"/>
                  </a:lnTo>
                  <a:lnTo>
                    <a:pt x="51" y="46"/>
                  </a:lnTo>
                  <a:lnTo>
                    <a:pt x="44" y="39"/>
                  </a:lnTo>
                  <a:lnTo>
                    <a:pt x="36" y="30"/>
                  </a:lnTo>
                  <a:lnTo>
                    <a:pt x="27" y="24"/>
                  </a:lnTo>
                  <a:lnTo>
                    <a:pt x="20" y="18"/>
                  </a:lnTo>
                  <a:lnTo>
                    <a:pt x="11" y="14"/>
                  </a:lnTo>
                  <a:lnTo>
                    <a:pt x="1" y="13"/>
                  </a:lnTo>
                  <a:lnTo>
                    <a:pt x="12" y="44"/>
                  </a:lnTo>
                  <a:lnTo>
                    <a:pt x="17" y="83"/>
                  </a:lnTo>
                  <a:lnTo>
                    <a:pt x="13" y="121"/>
                  </a:lnTo>
                  <a:lnTo>
                    <a:pt x="0" y="154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0320" bIns="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" name=""/>
            <p:cNvSpPr/>
            <p:nvPr/>
          </p:nvSpPr>
          <p:spPr>
            <a:xfrm>
              <a:off x="5440320" y="6713280"/>
              <a:ext cx="15840" cy="14400"/>
            </a:xfrm>
            <a:custGeom>
              <a:avLst/>
              <a:gdLst/>
              <a:ahLst/>
              <a:rect l="l" t="t" r="r" b="b"/>
              <a:pathLst>
                <a:path w="31" h="28">
                  <a:moveTo>
                    <a:pt x="15" y="28"/>
                  </a:moveTo>
                  <a:lnTo>
                    <a:pt x="22" y="27"/>
                  </a:lnTo>
                  <a:lnTo>
                    <a:pt x="27" y="24"/>
                  </a:lnTo>
                  <a:lnTo>
                    <a:pt x="30" y="19"/>
                  </a:lnTo>
                  <a:lnTo>
                    <a:pt x="31" y="14"/>
                  </a:lnTo>
                  <a:lnTo>
                    <a:pt x="30" y="8"/>
                  </a:lnTo>
                  <a:lnTo>
                    <a:pt x="27" y="3"/>
                  </a:lnTo>
                  <a:lnTo>
                    <a:pt x="22" y="1"/>
                  </a:lnTo>
                  <a:lnTo>
                    <a:pt x="15" y="0"/>
                  </a:lnTo>
                  <a:lnTo>
                    <a:pt x="10" y="1"/>
                  </a:lnTo>
                  <a:lnTo>
                    <a:pt x="5" y="3"/>
                  </a:lnTo>
                  <a:lnTo>
                    <a:pt x="1" y="8"/>
                  </a:lnTo>
                  <a:lnTo>
                    <a:pt x="0" y="14"/>
                  </a:lnTo>
                  <a:lnTo>
                    <a:pt x="1" y="19"/>
                  </a:lnTo>
                  <a:lnTo>
                    <a:pt x="5" y="24"/>
                  </a:lnTo>
                  <a:lnTo>
                    <a:pt x="10" y="27"/>
                  </a:lnTo>
                  <a:lnTo>
                    <a:pt x="15" y="28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5" name=""/>
          <p:cNvGrpSpPr/>
          <p:nvPr/>
        </p:nvGrpSpPr>
        <p:grpSpPr>
          <a:xfrm>
            <a:off x="6940440" y="6618240"/>
            <a:ext cx="196920" cy="87480"/>
            <a:chOff x="6940440" y="6618240"/>
            <a:chExt cx="196920" cy="87480"/>
          </a:xfrm>
        </p:grpSpPr>
        <p:sp>
          <p:nvSpPr>
            <p:cNvPr id="26" name=""/>
            <p:cNvSpPr/>
            <p:nvPr/>
          </p:nvSpPr>
          <p:spPr>
            <a:xfrm>
              <a:off x="6940440" y="6618240"/>
              <a:ext cx="196920" cy="87480"/>
            </a:xfrm>
            <a:custGeom>
              <a:avLst/>
              <a:gdLst/>
              <a:ahLst/>
              <a:rect l="l" t="t" r="r" b="b"/>
              <a:pathLst>
                <a:path w="373" h="164">
                  <a:moveTo>
                    <a:pt x="0" y="154"/>
                  </a:moveTo>
                  <a:lnTo>
                    <a:pt x="14" y="153"/>
                  </a:lnTo>
                  <a:lnTo>
                    <a:pt x="26" y="149"/>
                  </a:lnTo>
                  <a:lnTo>
                    <a:pt x="36" y="141"/>
                  </a:lnTo>
                  <a:lnTo>
                    <a:pt x="46" y="134"/>
                  </a:lnTo>
                  <a:lnTo>
                    <a:pt x="52" y="126"/>
                  </a:lnTo>
                  <a:lnTo>
                    <a:pt x="58" y="118"/>
                  </a:lnTo>
                  <a:lnTo>
                    <a:pt x="62" y="110"/>
                  </a:lnTo>
                  <a:lnTo>
                    <a:pt x="68" y="105"/>
                  </a:lnTo>
                  <a:lnTo>
                    <a:pt x="77" y="99"/>
                  </a:lnTo>
                  <a:lnTo>
                    <a:pt x="84" y="99"/>
                  </a:lnTo>
                  <a:lnTo>
                    <a:pt x="90" y="100"/>
                  </a:lnTo>
                  <a:lnTo>
                    <a:pt x="92" y="101"/>
                  </a:lnTo>
                  <a:lnTo>
                    <a:pt x="95" y="104"/>
                  </a:lnTo>
                  <a:lnTo>
                    <a:pt x="102" y="110"/>
                  </a:lnTo>
                  <a:lnTo>
                    <a:pt x="115" y="118"/>
                  </a:lnTo>
                  <a:lnTo>
                    <a:pt x="131" y="128"/>
                  </a:lnTo>
                  <a:lnTo>
                    <a:pt x="150" y="139"/>
                  </a:lnTo>
                  <a:lnTo>
                    <a:pt x="172" y="149"/>
                  </a:lnTo>
                  <a:lnTo>
                    <a:pt x="194" y="156"/>
                  </a:lnTo>
                  <a:lnTo>
                    <a:pt x="219" y="161"/>
                  </a:lnTo>
                  <a:lnTo>
                    <a:pt x="258" y="164"/>
                  </a:lnTo>
                  <a:lnTo>
                    <a:pt x="289" y="163"/>
                  </a:lnTo>
                  <a:lnTo>
                    <a:pt x="314" y="158"/>
                  </a:lnTo>
                  <a:lnTo>
                    <a:pt x="333" y="149"/>
                  </a:lnTo>
                  <a:lnTo>
                    <a:pt x="347" y="141"/>
                  </a:lnTo>
                  <a:lnTo>
                    <a:pt x="358" y="133"/>
                  </a:lnTo>
                  <a:lnTo>
                    <a:pt x="363" y="128"/>
                  </a:lnTo>
                  <a:lnTo>
                    <a:pt x="364" y="125"/>
                  </a:lnTo>
                  <a:lnTo>
                    <a:pt x="292" y="83"/>
                  </a:lnTo>
                  <a:lnTo>
                    <a:pt x="294" y="83"/>
                  </a:lnTo>
                  <a:lnTo>
                    <a:pt x="301" y="81"/>
                  </a:lnTo>
                  <a:lnTo>
                    <a:pt x="310" y="80"/>
                  </a:lnTo>
                  <a:lnTo>
                    <a:pt x="321" y="79"/>
                  </a:lnTo>
                  <a:lnTo>
                    <a:pt x="334" y="78"/>
                  </a:lnTo>
                  <a:lnTo>
                    <a:pt x="347" y="75"/>
                  </a:lnTo>
                  <a:lnTo>
                    <a:pt x="361" y="74"/>
                  </a:lnTo>
                  <a:lnTo>
                    <a:pt x="373" y="71"/>
                  </a:lnTo>
                  <a:lnTo>
                    <a:pt x="372" y="69"/>
                  </a:lnTo>
                  <a:lnTo>
                    <a:pt x="369" y="64"/>
                  </a:lnTo>
                  <a:lnTo>
                    <a:pt x="364" y="55"/>
                  </a:lnTo>
                  <a:lnTo>
                    <a:pt x="356" y="45"/>
                  </a:lnTo>
                  <a:lnTo>
                    <a:pt x="346" y="35"/>
                  </a:lnTo>
                  <a:lnTo>
                    <a:pt x="332" y="25"/>
                  </a:lnTo>
                  <a:lnTo>
                    <a:pt x="316" y="17"/>
                  </a:lnTo>
                  <a:lnTo>
                    <a:pt x="297" y="9"/>
                  </a:lnTo>
                  <a:lnTo>
                    <a:pt x="264" y="3"/>
                  </a:lnTo>
                  <a:lnTo>
                    <a:pt x="236" y="0"/>
                  </a:lnTo>
                  <a:lnTo>
                    <a:pt x="209" y="3"/>
                  </a:lnTo>
                  <a:lnTo>
                    <a:pt x="185" y="9"/>
                  </a:lnTo>
                  <a:lnTo>
                    <a:pt x="162" y="19"/>
                  </a:lnTo>
                  <a:lnTo>
                    <a:pt x="140" y="32"/>
                  </a:lnTo>
                  <a:lnTo>
                    <a:pt x="118" y="45"/>
                  </a:lnTo>
                  <a:lnTo>
                    <a:pt x="96" y="61"/>
                  </a:lnTo>
                  <a:lnTo>
                    <a:pt x="88" y="65"/>
                  </a:lnTo>
                  <a:lnTo>
                    <a:pt x="79" y="68"/>
                  </a:lnTo>
                  <a:lnTo>
                    <a:pt x="71" y="65"/>
                  </a:lnTo>
                  <a:lnTo>
                    <a:pt x="64" y="60"/>
                  </a:lnTo>
                  <a:lnTo>
                    <a:pt x="58" y="54"/>
                  </a:lnTo>
                  <a:lnTo>
                    <a:pt x="51" y="46"/>
                  </a:lnTo>
                  <a:lnTo>
                    <a:pt x="44" y="39"/>
                  </a:lnTo>
                  <a:lnTo>
                    <a:pt x="36" y="30"/>
                  </a:lnTo>
                  <a:lnTo>
                    <a:pt x="27" y="24"/>
                  </a:lnTo>
                  <a:lnTo>
                    <a:pt x="20" y="18"/>
                  </a:lnTo>
                  <a:lnTo>
                    <a:pt x="11" y="14"/>
                  </a:lnTo>
                  <a:lnTo>
                    <a:pt x="1" y="13"/>
                  </a:lnTo>
                  <a:lnTo>
                    <a:pt x="12" y="44"/>
                  </a:lnTo>
                  <a:lnTo>
                    <a:pt x="17" y="83"/>
                  </a:lnTo>
                  <a:lnTo>
                    <a:pt x="13" y="121"/>
                  </a:lnTo>
                  <a:lnTo>
                    <a:pt x="0" y="154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0680" bIns="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" name=""/>
            <p:cNvSpPr/>
            <p:nvPr/>
          </p:nvSpPr>
          <p:spPr>
            <a:xfrm>
              <a:off x="7091280" y="6635880"/>
              <a:ext cx="15840" cy="14040"/>
            </a:xfrm>
            <a:custGeom>
              <a:avLst/>
              <a:gdLst/>
              <a:ahLst/>
              <a:rect l="l" t="t" r="r" b="b"/>
              <a:pathLst>
                <a:path w="31" h="28">
                  <a:moveTo>
                    <a:pt x="15" y="28"/>
                  </a:moveTo>
                  <a:lnTo>
                    <a:pt x="22" y="27"/>
                  </a:lnTo>
                  <a:lnTo>
                    <a:pt x="27" y="24"/>
                  </a:lnTo>
                  <a:lnTo>
                    <a:pt x="30" y="19"/>
                  </a:lnTo>
                  <a:lnTo>
                    <a:pt x="31" y="14"/>
                  </a:lnTo>
                  <a:lnTo>
                    <a:pt x="30" y="8"/>
                  </a:lnTo>
                  <a:lnTo>
                    <a:pt x="27" y="3"/>
                  </a:lnTo>
                  <a:lnTo>
                    <a:pt x="22" y="1"/>
                  </a:lnTo>
                  <a:lnTo>
                    <a:pt x="15" y="0"/>
                  </a:lnTo>
                  <a:lnTo>
                    <a:pt x="10" y="1"/>
                  </a:lnTo>
                  <a:lnTo>
                    <a:pt x="5" y="3"/>
                  </a:lnTo>
                  <a:lnTo>
                    <a:pt x="1" y="8"/>
                  </a:lnTo>
                  <a:lnTo>
                    <a:pt x="0" y="14"/>
                  </a:lnTo>
                  <a:lnTo>
                    <a:pt x="1" y="19"/>
                  </a:lnTo>
                  <a:lnTo>
                    <a:pt x="5" y="24"/>
                  </a:lnTo>
                  <a:lnTo>
                    <a:pt x="10" y="27"/>
                  </a:lnTo>
                  <a:lnTo>
                    <a:pt x="15" y="28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8" name=""/>
          <p:cNvGrpSpPr/>
          <p:nvPr/>
        </p:nvGrpSpPr>
        <p:grpSpPr>
          <a:xfrm>
            <a:off x="1486080" y="6529320"/>
            <a:ext cx="196560" cy="87120"/>
            <a:chOff x="1486080" y="6529320"/>
            <a:chExt cx="196560" cy="87120"/>
          </a:xfrm>
        </p:grpSpPr>
        <p:sp>
          <p:nvSpPr>
            <p:cNvPr id="29" name=""/>
            <p:cNvSpPr/>
            <p:nvPr/>
          </p:nvSpPr>
          <p:spPr>
            <a:xfrm>
              <a:off x="1486080" y="6529320"/>
              <a:ext cx="196560" cy="87120"/>
            </a:xfrm>
            <a:custGeom>
              <a:avLst/>
              <a:gdLst/>
              <a:ahLst/>
              <a:rect l="l" t="t" r="r" b="b"/>
              <a:pathLst>
                <a:path w="373" h="164">
                  <a:moveTo>
                    <a:pt x="0" y="154"/>
                  </a:moveTo>
                  <a:lnTo>
                    <a:pt x="14" y="153"/>
                  </a:lnTo>
                  <a:lnTo>
                    <a:pt x="26" y="149"/>
                  </a:lnTo>
                  <a:lnTo>
                    <a:pt x="36" y="141"/>
                  </a:lnTo>
                  <a:lnTo>
                    <a:pt x="46" y="134"/>
                  </a:lnTo>
                  <a:lnTo>
                    <a:pt x="52" y="126"/>
                  </a:lnTo>
                  <a:lnTo>
                    <a:pt x="58" y="118"/>
                  </a:lnTo>
                  <a:lnTo>
                    <a:pt x="62" y="110"/>
                  </a:lnTo>
                  <a:lnTo>
                    <a:pt x="68" y="105"/>
                  </a:lnTo>
                  <a:lnTo>
                    <a:pt x="77" y="99"/>
                  </a:lnTo>
                  <a:lnTo>
                    <a:pt x="84" y="99"/>
                  </a:lnTo>
                  <a:lnTo>
                    <a:pt x="90" y="100"/>
                  </a:lnTo>
                  <a:lnTo>
                    <a:pt x="92" y="101"/>
                  </a:lnTo>
                  <a:lnTo>
                    <a:pt x="95" y="104"/>
                  </a:lnTo>
                  <a:lnTo>
                    <a:pt x="102" y="110"/>
                  </a:lnTo>
                  <a:lnTo>
                    <a:pt x="115" y="118"/>
                  </a:lnTo>
                  <a:lnTo>
                    <a:pt x="131" y="128"/>
                  </a:lnTo>
                  <a:lnTo>
                    <a:pt x="150" y="139"/>
                  </a:lnTo>
                  <a:lnTo>
                    <a:pt x="172" y="149"/>
                  </a:lnTo>
                  <a:lnTo>
                    <a:pt x="194" y="156"/>
                  </a:lnTo>
                  <a:lnTo>
                    <a:pt x="219" y="161"/>
                  </a:lnTo>
                  <a:lnTo>
                    <a:pt x="258" y="164"/>
                  </a:lnTo>
                  <a:lnTo>
                    <a:pt x="289" y="163"/>
                  </a:lnTo>
                  <a:lnTo>
                    <a:pt x="314" y="158"/>
                  </a:lnTo>
                  <a:lnTo>
                    <a:pt x="333" y="149"/>
                  </a:lnTo>
                  <a:lnTo>
                    <a:pt x="347" y="141"/>
                  </a:lnTo>
                  <a:lnTo>
                    <a:pt x="358" y="133"/>
                  </a:lnTo>
                  <a:lnTo>
                    <a:pt x="363" y="128"/>
                  </a:lnTo>
                  <a:lnTo>
                    <a:pt x="364" y="125"/>
                  </a:lnTo>
                  <a:lnTo>
                    <a:pt x="292" y="83"/>
                  </a:lnTo>
                  <a:lnTo>
                    <a:pt x="294" y="83"/>
                  </a:lnTo>
                  <a:lnTo>
                    <a:pt x="301" y="81"/>
                  </a:lnTo>
                  <a:lnTo>
                    <a:pt x="310" y="80"/>
                  </a:lnTo>
                  <a:lnTo>
                    <a:pt x="321" y="79"/>
                  </a:lnTo>
                  <a:lnTo>
                    <a:pt x="334" y="78"/>
                  </a:lnTo>
                  <a:lnTo>
                    <a:pt x="347" y="75"/>
                  </a:lnTo>
                  <a:lnTo>
                    <a:pt x="361" y="74"/>
                  </a:lnTo>
                  <a:lnTo>
                    <a:pt x="373" y="71"/>
                  </a:lnTo>
                  <a:lnTo>
                    <a:pt x="372" y="69"/>
                  </a:lnTo>
                  <a:lnTo>
                    <a:pt x="369" y="64"/>
                  </a:lnTo>
                  <a:lnTo>
                    <a:pt x="364" y="55"/>
                  </a:lnTo>
                  <a:lnTo>
                    <a:pt x="356" y="45"/>
                  </a:lnTo>
                  <a:lnTo>
                    <a:pt x="346" y="35"/>
                  </a:lnTo>
                  <a:lnTo>
                    <a:pt x="332" y="25"/>
                  </a:lnTo>
                  <a:lnTo>
                    <a:pt x="316" y="17"/>
                  </a:lnTo>
                  <a:lnTo>
                    <a:pt x="297" y="9"/>
                  </a:lnTo>
                  <a:lnTo>
                    <a:pt x="264" y="3"/>
                  </a:lnTo>
                  <a:lnTo>
                    <a:pt x="236" y="0"/>
                  </a:lnTo>
                  <a:lnTo>
                    <a:pt x="209" y="3"/>
                  </a:lnTo>
                  <a:lnTo>
                    <a:pt x="185" y="9"/>
                  </a:lnTo>
                  <a:lnTo>
                    <a:pt x="162" y="19"/>
                  </a:lnTo>
                  <a:lnTo>
                    <a:pt x="140" y="32"/>
                  </a:lnTo>
                  <a:lnTo>
                    <a:pt x="118" y="45"/>
                  </a:lnTo>
                  <a:lnTo>
                    <a:pt x="96" y="61"/>
                  </a:lnTo>
                  <a:lnTo>
                    <a:pt x="88" y="65"/>
                  </a:lnTo>
                  <a:lnTo>
                    <a:pt x="79" y="68"/>
                  </a:lnTo>
                  <a:lnTo>
                    <a:pt x="71" y="65"/>
                  </a:lnTo>
                  <a:lnTo>
                    <a:pt x="64" y="60"/>
                  </a:lnTo>
                  <a:lnTo>
                    <a:pt x="58" y="54"/>
                  </a:lnTo>
                  <a:lnTo>
                    <a:pt x="51" y="46"/>
                  </a:lnTo>
                  <a:lnTo>
                    <a:pt x="44" y="39"/>
                  </a:lnTo>
                  <a:lnTo>
                    <a:pt x="36" y="30"/>
                  </a:lnTo>
                  <a:lnTo>
                    <a:pt x="27" y="24"/>
                  </a:lnTo>
                  <a:lnTo>
                    <a:pt x="20" y="18"/>
                  </a:lnTo>
                  <a:lnTo>
                    <a:pt x="11" y="14"/>
                  </a:lnTo>
                  <a:lnTo>
                    <a:pt x="1" y="13"/>
                  </a:lnTo>
                  <a:lnTo>
                    <a:pt x="12" y="44"/>
                  </a:lnTo>
                  <a:lnTo>
                    <a:pt x="17" y="83"/>
                  </a:lnTo>
                  <a:lnTo>
                    <a:pt x="13" y="121"/>
                  </a:lnTo>
                  <a:lnTo>
                    <a:pt x="0" y="154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0320" bIns="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" name=""/>
            <p:cNvSpPr/>
            <p:nvPr/>
          </p:nvSpPr>
          <p:spPr>
            <a:xfrm>
              <a:off x="1636560" y="6546600"/>
              <a:ext cx="15480" cy="14400"/>
            </a:xfrm>
            <a:custGeom>
              <a:avLst/>
              <a:gdLst/>
              <a:ahLst/>
              <a:rect l="l" t="t" r="r" b="b"/>
              <a:pathLst>
                <a:path w="31" h="28">
                  <a:moveTo>
                    <a:pt x="15" y="28"/>
                  </a:moveTo>
                  <a:lnTo>
                    <a:pt x="22" y="27"/>
                  </a:lnTo>
                  <a:lnTo>
                    <a:pt x="27" y="24"/>
                  </a:lnTo>
                  <a:lnTo>
                    <a:pt x="30" y="19"/>
                  </a:lnTo>
                  <a:lnTo>
                    <a:pt x="31" y="14"/>
                  </a:lnTo>
                  <a:lnTo>
                    <a:pt x="30" y="8"/>
                  </a:lnTo>
                  <a:lnTo>
                    <a:pt x="27" y="3"/>
                  </a:lnTo>
                  <a:lnTo>
                    <a:pt x="22" y="1"/>
                  </a:lnTo>
                  <a:lnTo>
                    <a:pt x="15" y="0"/>
                  </a:lnTo>
                  <a:lnTo>
                    <a:pt x="10" y="1"/>
                  </a:lnTo>
                  <a:lnTo>
                    <a:pt x="5" y="3"/>
                  </a:lnTo>
                  <a:lnTo>
                    <a:pt x="1" y="8"/>
                  </a:lnTo>
                  <a:lnTo>
                    <a:pt x="0" y="14"/>
                  </a:lnTo>
                  <a:lnTo>
                    <a:pt x="1" y="19"/>
                  </a:lnTo>
                  <a:lnTo>
                    <a:pt x="5" y="24"/>
                  </a:lnTo>
                  <a:lnTo>
                    <a:pt x="10" y="27"/>
                  </a:lnTo>
                  <a:lnTo>
                    <a:pt x="15" y="28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31" name=""/>
          <p:cNvSpPr/>
          <p:nvPr/>
        </p:nvSpPr>
        <p:spPr>
          <a:xfrm>
            <a:off x="7312320" y="6566040"/>
            <a:ext cx="19173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Confidential &amp; Proprietary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 algn="ctr">
              <a:spcAft>
                <a:spcPts val="200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457200" indent="0" algn="ctr">
              <a:spcAft>
                <a:spcPts val="876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Second Outline Level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2" marL="914400" algn="ctr">
              <a:spcAft>
                <a:spcPts val="1500"/>
              </a:spcAft>
              <a:buClr>
                <a:srgbClr val="000000"/>
              </a:buClr>
              <a:buFont typeface="Arial Narrow"/>
              <a:buChar char="•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Third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3" marL="1371600" algn="ctr">
              <a:lnSpc>
                <a:spcPct val="90000"/>
              </a:lnSpc>
              <a:spcAft>
                <a:spcPts val="1250"/>
              </a:spcAft>
              <a:buClr>
                <a:srgbClr val="000000"/>
              </a:buClr>
              <a:buFont typeface="Arial Narrow"/>
              <a:buChar char="–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Fourth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4" marL="1828800" algn="ctr">
              <a:lnSpc>
                <a:spcPct val="90000"/>
              </a:lnSpc>
              <a:spcAft>
                <a:spcPts val="1250"/>
              </a:spcAft>
              <a:buClr>
                <a:srgbClr val="000000"/>
              </a:buClr>
              <a:buFont typeface="Arial Narrow"/>
              <a:buChar char="»"/>
              <a:tabLst>
                <a:tab algn="l" pos="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Fifth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5" marL="1828800">
              <a:spcBef>
                <a:spcPts val="499"/>
              </a:spcBef>
              <a:buClr>
                <a:srgbClr val="000000"/>
              </a:buClr>
              <a:buFont typeface="Arial Narrow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Sixth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6" marL="1828800">
              <a:spcBef>
                <a:spcPts val="499"/>
              </a:spcBef>
              <a:buClr>
                <a:srgbClr val="000000"/>
              </a:buClr>
              <a:buFont typeface="Arial Narrow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Seventh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"/>
          <p:cNvSpPr/>
          <p:nvPr/>
        </p:nvSpPr>
        <p:spPr>
          <a:xfrm>
            <a:off x="1728720" y="795240"/>
            <a:ext cx="5649840" cy="628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 algn="ctr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44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Project Sugarcane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34" name=""/>
          <p:cNvGrpSpPr/>
          <p:nvPr/>
        </p:nvGrpSpPr>
        <p:grpSpPr>
          <a:xfrm>
            <a:off x="649440" y="528480"/>
            <a:ext cx="7858080" cy="76320"/>
            <a:chOff x="649440" y="528480"/>
            <a:chExt cx="7858080" cy="76320"/>
          </a:xfrm>
        </p:grpSpPr>
        <p:sp>
          <p:nvSpPr>
            <p:cNvPr id="35" name=""/>
            <p:cNvSpPr/>
            <p:nvPr/>
          </p:nvSpPr>
          <p:spPr>
            <a:xfrm>
              <a:off x="649440" y="528480"/>
              <a:ext cx="7858080" cy="0"/>
            </a:xfrm>
            <a:prstGeom prst="line">
              <a:avLst/>
            </a:prstGeom>
            <a:ln w="50760">
              <a:solidFill>
                <a:srgbClr val="3333cc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" name=""/>
            <p:cNvSpPr/>
            <p:nvPr/>
          </p:nvSpPr>
          <p:spPr>
            <a:xfrm>
              <a:off x="754200" y="604800"/>
              <a:ext cx="7657920" cy="0"/>
            </a:xfrm>
            <a:prstGeom prst="line">
              <a:avLst/>
            </a:prstGeom>
            <a:ln w="255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pic>
        <p:nvPicPr>
          <p:cNvPr id="37" name="E_COLOR_R" descr=""/>
          <p:cNvPicPr/>
          <p:nvPr/>
        </p:nvPicPr>
        <p:blipFill>
          <a:blip r:embed="rId1"/>
          <a:stretch/>
        </p:blipFill>
        <p:spPr>
          <a:xfrm>
            <a:off x="3578400" y="2979720"/>
            <a:ext cx="2001600" cy="1976400"/>
          </a:xfrm>
          <a:prstGeom prst="rect">
            <a:avLst/>
          </a:prstGeom>
          <a:noFill/>
          <a:ln w="0">
            <a:noFill/>
          </a:ln>
        </p:spPr>
      </p:pic>
      <p:grpSp>
        <p:nvGrpSpPr>
          <p:cNvPr id="38" name=""/>
          <p:cNvGrpSpPr/>
          <p:nvPr/>
        </p:nvGrpSpPr>
        <p:grpSpPr>
          <a:xfrm>
            <a:off x="644400" y="6384960"/>
            <a:ext cx="7858080" cy="82440"/>
            <a:chOff x="644400" y="6384960"/>
            <a:chExt cx="7858080" cy="82440"/>
          </a:xfrm>
        </p:grpSpPr>
        <p:sp>
          <p:nvSpPr>
            <p:cNvPr id="39" name=""/>
            <p:cNvSpPr/>
            <p:nvPr/>
          </p:nvSpPr>
          <p:spPr>
            <a:xfrm>
              <a:off x="644400" y="6467400"/>
              <a:ext cx="7858080" cy="0"/>
            </a:xfrm>
            <a:prstGeom prst="line">
              <a:avLst/>
            </a:prstGeom>
            <a:ln w="50760">
              <a:solidFill>
                <a:srgbClr val="3333cc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" name=""/>
            <p:cNvSpPr/>
            <p:nvPr/>
          </p:nvSpPr>
          <p:spPr>
            <a:xfrm>
              <a:off x="749160" y="6384960"/>
              <a:ext cx="7658280" cy="0"/>
            </a:xfrm>
            <a:prstGeom prst="line">
              <a:avLst/>
            </a:prstGeom>
            <a:ln w="255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41" name=""/>
          <p:cNvSpPr/>
          <p:nvPr/>
        </p:nvSpPr>
        <p:spPr>
          <a:xfrm>
            <a:off x="0" y="5667480"/>
            <a:ext cx="9144000" cy="701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0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November 2001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"/>
          <p:cNvSpPr/>
          <p:nvPr/>
        </p:nvSpPr>
        <p:spPr>
          <a:xfrm>
            <a:off x="0" y="4429080"/>
            <a:ext cx="9144000" cy="701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PlaceHolder 1"/>
          <p:cNvSpPr>
            <a:spLocks noGrp="1"/>
          </p:cNvSpPr>
          <p:nvPr>
            <p:ph type="title"/>
          </p:nvPr>
        </p:nvSpPr>
        <p:spPr>
          <a:xfrm>
            <a:off x="5279760" y="18720"/>
            <a:ext cx="3066840" cy="392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8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0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Overview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Impact"/>
            </a:endParaRPr>
          </a:p>
        </p:txBody>
      </p:sp>
      <p:sp>
        <p:nvSpPr>
          <p:cNvPr id="44" name="PlaceHolder 2"/>
          <p:cNvSpPr>
            <a:spLocks noGrp="1"/>
          </p:cNvSpPr>
          <p:nvPr>
            <p:ph/>
          </p:nvPr>
        </p:nvSpPr>
        <p:spPr>
          <a:xfrm>
            <a:off x="426600" y="843120"/>
            <a:ext cx="8394840" cy="5357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90000"/>
              </a:lnSpc>
              <a:spcAft>
                <a:spcPts val="601"/>
              </a:spcAft>
              <a:buClr>
                <a:srgbClr val="0066ff"/>
              </a:buClr>
              <a:buFont typeface="Wingdings" charset="2"/>
              <a:buChar char=""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Strategy 1: Put in place an asset management structure (w/ Dynegy/Enron or a 3</a:t>
            </a:r>
            <a:r>
              <a:rPr b="1" lang="en-US" sz="2400" strike="noStrike" u="none" baseline="30000">
                <a:solidFill>
                  <a:srgbClr val="000000"/>
                </a:solidFill>
                <a:effectLst/>
                <a:uFillTx/>
                <a:latin typeface="Arial"/>
              </a:rPr>
              <a:t>rd</a:t>
            </a: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Party) to manage commodity risk and commercially optimize the asset: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93800" indent="-336600">
              <a:lnSpc>
                <a:spcPct val="90000"/>
              </a:lnSpc>
              <a:spcAft>
                <a:spcPts val="400"/>
              </a:spcAft>
              <a:buClr>
                <a:srgbClr val="ff0000"/>
              </a:buClr>
              <a:buFont typeface="Wingdings" charset="2"/>
              <a:buChar char=""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Enron/Dynegy to provide asset management services if we can secure commercial control at an “acceptable” price – This should be easier to do with the merger.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93800" indent="-336600">
              <a:lnSpc>
                <a:spcPct val="90000"/>
              </a:lnSpc>
              <a:spcAft>
                <a:spcPts val="400"/>
              </a:spcAft>
              <a:buClr>
                <a:srgbClr val="ff0000"/>
              </a:buClr>
              <a:buFont typeface="Wingdings" charset="2"/>
              <a:buChar char=""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Let a 3</a:t>
            </a:r>
            <a:r>
              <a:rPr b="0" lang="en-US" sz="1600" strike="noStrike" u="none" baseline="30000">
                <a:solidFill>
                  <a:srgbClr val="000000"/>
                </a:solidFill>
                <a:effectLst/>
                <a:uFillTx/>
                <a:latin typeface="Arial"/>
              </a:rPr>
              <a:t>rd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party provide asset management services if they are willing to pay a significant premium above what Enron/Dynegy would pay to manage the asset.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93800" indent="-336600">
              <a:lnSpc>
                <a:spcPct val="90000"/>
              </a:lnSpc>
              <a:spcAft>
                <a:spcPts val="400"/>
              </a:spcAft>
              <a:buClr>
                <a:srgbClr val="ff0000"/>
              </a:buClr>
              <a:buFont typeface="Wingdings" charset="2"/>
              <a:buChar char=""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Bringing trading function closer to Dynegy/Enron “should” increase trading performance.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93800" indent="0">
              <a:lnSpc>
                <a:spcPct val="90000"/>
              </a:lnSpc>
              <a:spcAft>
                <a:spcPts val="499"/>
              </a:spcAft>
              <a:buNone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343080" indent="-343080">
              <a:lnSpc>
                <a:spcPct val="90000"/>
              </a:lnSpc>
              <a:spcAft>
                <a:spcPts val="601"/>
              </a:spcAft>
              <a:buClr>
                <a:srgbClr val="0066ff"/>
              </a:buClr>
              <a:buFont typeface="Wingdings" charset="2"/>
              <a:buChar char=""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Strategy 2: Sell the accrual value of BHLP to an MLP who is willing to pay a premium for stable earnings: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93800" indent="-336600">
              <a:lnSpc>
                <a:spcPct val="90000"/>
              </a:lnSpc>
              <a:spcAft>
                <a:spcPts val="400"/>
              </a:spcAft>
              <a:buClr>
                <a:srgbClr val="ff0000"/>
              </a:buClr>
              <a:buFont typeface="Wingdings" charset="2"/>
              <a:buChar char=""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MLP could be a Dynegy/Enron MLP (e.g. Northern Boarder), a Chev/Tex MLP or 3</a:t>
            </a:r>
            <a:r>
              <a:rPr b="0" lang="en-US" sz="1600" strike="noStrike" u="none" baseline="30000">
                <a:solidFill>
                  <a:srgbClr val="000000"/>
                </a:solidFill>
                <a:effectLst/>
                <a:uFillTx/>
                <a:latin typeface="Arial"/>
              </a:rPr>
              <a:t>rd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party MLP (e.g. KN or Enterprise).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93800" indent="-336600">
              <a:lnSpc>
                <a:spcPct val="90000"/>
              </a:lnSpc>
              <a:spcAft>
                <a:spcPts val="400"/>
              </a:spcAft>
              <a:buClr>
                <a:srgbClr val="ff0000"/>
              </a:buClr>
              <a:buFont typeface="Wingdings" charset="2"/>
              <a:buChar char=""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Optimizes the capital structure of BHLP and removes capital position from Dynegy/Enron balance sheet (unless Dynegy/Enron MLP is used)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93800" indent="-336600">
              <a:lnSpc>
                <a:spcPct val="90000"/>
              </a:lnSpc>
              <a:spcAft>
                <a:spcPts val="400"/>
              </a:spcAft>
              <a:buClr>
                <a:srgbClr val="ff0000"/>
              </a:buClr>
              <a:buFont typeface="Wingdings" charset="2"/>
              <a:buChar char=""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This step could be carried out independent of the asset management structure.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PlaceHolder 1"/>
          <p:cNvSpPr>
            <a:spLocks noGrp="1"/>
          </p:cNvSpPr>
          <p:nvPr>
            <p:ph type="title"/>
          </p:nvPr>
        </p:nvSpPr>
        <p:spPr>
          <a:xfrm>
            <a:off x="4068720" y="-360"/>
            <a:ext cx="2773440" cy="392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8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0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Current Structure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Impact"/>
            </a:endParaRPr>
          </a:p>
        </p:txBody>
      </p:sp>
      <p:sp>
        <p:nvSpPr>
          <p:cNvPr id="46" name=""/>
          <p:cNvSpPr/>
          <p:nvPr/>
        </p:nvSpPr>
        <p:spPr>
          <a:xfrm>
            <a:off x="2959200" y="2833560"/>
            <a:ext cx="1301760" cy="386640"/>
          </a:xfrm>
          <a:prstGeom prst="rect">
            <a:avLst/>
          </a:prstGeom>
          <a:noFill/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8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BHLP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/>
          <p:nvPr/>
        </p:nvSpPr>
        <p:spPr>
          <a:xfrm>
            <a:off x="5315040" y="922320"/>
            <a:ext cx="1314360" cy="398880"/>
          </a:xfrm>
          <a:prstGeom prst="rect">
            <a:avLst/>
          </a:prstGeom>
          <a:noFill/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Chev/Tex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/>
          <p:cNvSpPr/>
          <p:nvPr/>
        </p:nvSpPr>
        <p:spPr>
          <a:xfrm>
            <a:off x="974880" y="1587600"/>
            <a:ext cx="1290600" cy="398880"/>
          </a:xfrm>
          <a:prstGeom prst="rect">
            <a:avLst/>
          </a:prstGeom>
          <a:noFill/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ENA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"/>
          <p:cNvSpPr/>
          <p:nvPr/>
        </p:nvSpPr>
        <p:spPr>
          <a:xfrm flipH="1">
            <a:off x="3603240" y="2506680"/>
            <a:ext cx="4680" cy="3128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"/>
          <p:cNvSpPr/>
          <p:nvPr/>
        </p:nvSpPr>
        <p:spPr>
          <a:xfrm>
            <a:off x="4346640" y="2281320"/>
            <a:ext cx="138096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60 % Equity Interest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"/>
          <p:cNvSpPr/>
          <p:nvPr/>
        </p:nvSpPr>
        <p:spPr>
          <a:xfrm>
            <a:off x="1836720" y="2289240"/>
            <a:ext cx="144936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40% Equity Interest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"/>
          <p:cNvSpPr/>
          <p:nvPr/>
        </p:nvSpPr>
        <p:spPr>
          <a:xfrm>
            <a:off x="2470320" y="4849920"/>
            <a:ext cx="1031760" cy="144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"/>
          <p:cNvSpPr/>
          <p:nvPr/>
        </p:nvSpPr>
        <p:spPr>
          <a:xfrm>
            <a:off x="3495600" y="4583160"/>
            <a:ext cx="1073160" cy="480960"/>
          </a:xfrm>
          <a:prstGeom prst="ellipse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"/>
          <p:cNvSpPr/>
          <p:nvPr/>
        </p:nvSpPr>
        <p:spPr>
          <a:xfrm flipH="1">
            <a:off x="4579560" y="4827600"/>
            <a:ext cx="1150920" cy="792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"/>
          <p:cNvSpPr/>
          <p:nvPr/>
        </p:nvSpPr>
        <p:spPr>
          <a:xfrm>
            <a:off x="3495600" y="4680000"/>
            <a:ext cx="11494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Distribution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"/>
          <p:cNvSpPr/>
          <p:nvPr/>
        </p:nvSpPr>
        <p:spPr>
          <a:xfrm>
            <a:off x="1682640" y="2511360"/>
            <a:ext cx="43005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"/>
          <p:cNvSpPr/>
          <p:nvPr/>
        </p:nvSpPr>
        <p:spPr>
          <a:xfrm>
            <a:off x="1674720" y="2013120"/>
            <a:ext cx="9720" cy="5029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"/>
          <p:cNvSpPr/>
          <p:nvPr/>
        </p:nvSpPr>
        <p:spPr>
          <a:xfrm flipH="1">
            <a:off x="5978160" y="1327320"/>
            <a:ext cx="4680" cy="11872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"/>
          <p:cNvSpPr/>
          <p:nvPr/>
        </p:nvSpPr>
        <p:spPr>
          <a:xfrm>
            <a:off x="2927520" y="952560"/>
            <a:ext cx="1218960" cy="398880"/>
          </a:xfrm>
          <a:prstGeom prst="rect">
            <a:avLst/>
          </a:prstGeom>
          <a:noFill/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Dynegy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"/>
          <p:cNvSpPr/>
          <p:nvPr/>
        </p:nvSpPr>
        <p:spPr>
          <a:xfrm>
            <a:off x="4162320" y="1179360"/>
            <a:ext cx="111924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"/>
          <p:cNvSpPr/>
          <p:nvPr/>
        </p:nvSpPr>
        <p:spPr>
          <a:xfrm>
            <a:off x="4365720" y="1235160"/>
            <a:ext cx="101268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26% Equity Interest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" name=""/>
          <p:cNvSpPr/>
          <p:nvPr/>
        </p:nvSpPr>
        <p:spPr>
          <a:xfrm>
            <a:off x="3441600" y="5688000"/>
            <a:ext cx="1301760" cy="386640"/>
          </a:xfrm>
          <a:prstGeom prst="rect">
            <a:avLst/>
          </a:prstGeom>
          <a:noFill/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8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BHLP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" name=""/>
          <p:cNvSpPr/>
          <p:nvPr/>
        </p:nvSpPr>
        <p:spPr>
          <a:xfrm>
            <a:off x="5713560" y="4616280"/>
            <a:ext cx="1369800" cy="398880"/>
          </a:xfrm>
          <a:prstGeom prst="rect">
            <a:avLst/>
          </a:prstGeom>
          <a:noFill/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Chev/Tex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" name=""/>
          <p:cNvSpPr/>
          <p:nvPr/>
        </p:nvSpPr>
        <p:spPr>
          <a:xfrm>
            <a:off x="1185840" y="4656240"/>
            <a:ext cx="1290600" cy="398880"/>
          </a:xfrm>
          <a:prstGeom prst="rect">
            <a:avLst/>
          </a:prstGeom>
          <a:noFill/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ENA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" name=""/>
          <p:cNvSpPr/>
          <p:nvPr/>
        </p:nvSpPr>
        <p:spPr>
          <a:xfrm flipH="1">
            <a:off x="4027320" y="5072040"/>
            <a:ext cx="5040" cy="60336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" name=""/>
          <p:cNvSpPr/>
          <p:nvPr/>
        </p:nvSpPr>
        <p:spPr>
          <a:xfrm>
            <a:off x="2381400" y="5916600"/>
            <a:ext cx="1073160" cy="144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" name=""/>
          <p:cNvSpPr/>
          <p:nvPr/>
        </p:nvSpPr>
        <p:spPr>
          <a:xfrm>
            <a:off x="1081080" y="5694480"/>
            <a:ext cx="1290600" cy="398880"/>
          </a:xfrm>
          <a:prstGeom prst="rect">
            <a:avLst/>
          </a:prstGeom>
          <a:noFill/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Banks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" name=""/>
          <p:cNvSpPr/>
          <p:nvPr/>
        </p:nvSpPr>
        <p:spPr>
          <a:xfrm>
            <a:off x="4519440" y="5014800"/>
            <a:ext cx="16146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60% of Distributions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" name=""/>
          <p:cNvSpPr/>
          <p:nvPr/>
        </p:nvSpPr>
        <p:spPr>
          <a:xfrm>
            <a:off x="2500200" y="5024520"/>
            <a:ext cx="13669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40% of Distributions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" name=""/>
          <p:cNvSpPr/>
          <p:nvPr/>
        </p:nvSpPr>
        <p:spPr>
          <a:xfrm>
            <a:off x="2363760" y="6060960"/>
            <a:ext cx="12859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Interest on revolver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" name=""/>
          <p:cNvSpPr/>
          <p:nvPr/>
        </p:nvSpPr>
        <p:spPr>
          <a:xfrm>
            <a:off x="4803840" y="2840040"/>
            <a:ext cx="4068720" cy="147744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457200" indent="-457200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Note: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00000"/>
              </a:lnSpc>
              <a:spcBef>
                <a:spcPts val="751"/>
              </a:spcBef>
              <a:buClr>
                <a:srgbClr val="000000"/>
              </a:buClr>
              <a:buFont typeface="Arial"/>
              <a:buAutoNum type="arabicPeriod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Accrual value and commodity/commercial value are combined in BHLP.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00000"/>
              </a:lnSpc>
              <a:spcBef>
                <a:spcPts val="751"/>
              </a:spcBef>
              <a:buClr>
                <a:srgbClr val="000000"/>
              </a:buClr>
              <a:buFont typeface="Arial"/>
              <a:buAutoNum type="arabicPeriod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Proceeds from BHLP are distributed based on % equity share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00000"/>
              </a:lnSpc>
              <a:spcBef>
                <a:spcPts val="751"/>
              </a:spcBef>
              <a:buClr>
                <a:srgbClr val="000000"/>
              </a:buClr>
              <a:buFont typeface="Arial"/>
              <a:buAutoNum type="arabicPeriod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Equity capital is provided by corporate entities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PlaceHolder 1"/>
          <p:cNvSpPr>
            <a:spLocks noGrp="1"/>
          </p:cNvSpPr>
          <p:nvPr>
            <p:ph type="title"/>
          </p:nvPr>
        </p:nvSpPr>
        <p:spPr>
          <a:xfrm>
            <a:off x="2712600" y="14040"/>
            <a:ext cx="5730840" cy="392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8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0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Post Merger Asset Management Structure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Impact"/>
            </a:endParaRPr>
          </a:p>
        </p:txBody>
      </p:sp>
      <p:sp>
        <p:nvSpPr>
          <p:cNvPr id="73" name=""/>
          <p:cNvSpPr/>
          <p:nvPr/>
        </p:nvSpPr>
        <p:spPr>
          <a:xfrm>
            <a:off x="2673360" y="2933640"/>
            <a:ext cx="1301760" cy="386640"/>
          </a:xfrm>
          <a:prstGeom prst="rect">
            <a:avLst/>
          </a:prstGeom>
          <a:noFill/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8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BHLP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" name=""/>
          <p:cNvSpPr/>
          <p:nvPr/>
        </p:nvSpPr>
        <p:spPr>
          <a:xfrm>
            <a:off x="5421240" y="1122480"/>
            <a:ext cx="1314360" cy="398880"/>
          </a:xfrm>
          <a:prstGeom prst="rect">
            <a:avLst/>
          </a:prstGeom>
          <a:noFill/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Chev/Tex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" name=""/>
          <p:cNvSpPr/>
          <p:nvPr/>
        </p:nvSpPr>
        <p:spPr>
          <a:xfrm>
            <a:off x="1203480" y="1687680"/>
            <a:ext cx="1290600" cy="398880"/>
          </a:xfrm>
          <a:prstGeom prst="rect">
            <a:avLst/>
          </a:prstGeom>
          <a:noFill/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Dynegy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" name=""/>
          <p:cNvSpPr/>
          <p:nvPr/>
        </p:nvSpPr>
        <p:spPr>
          <a:xfrm flipH="1">
            <a:off x="3317760" y="2606760"/>
            <a:ext cx="5040" cy="3124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" name=""/>
          <p:cNvSpPr/>
          <p:nvPr/>
        </p:nvSpPr>
        <p:spPr>
          <a:xfrm>
            <a:off x="4060800" y="2381400"/>
            <a:ext cx="13813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60 % Equity Interest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" name=""/>
          <p:cNvSpPr/>
          <p:nvPr/>
        </p:nvSpPr>
        <p:spPr>
          <a:xfrm>
            <a:off x="2033640" y="2379600"/>
            <a:ext cx="144936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40% Equity Interest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9" name=""/>
          <p:cNvSpPr/>
          <p:nvPr/>
        </p:nvSpPr>
        <p:spPr>
          <a:xfrm>
            <a:off x="2217600" y="5064120"/>
            <a:ext cx="1455840" cy="144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" name=""/>
          <p:cNvSpPr/>
          <p:nvPr/>
        </p:nvSpPr>
        <p:spPr>
          <a:xfrm>
            <a:off x="3610080" y="4940280"/>
            <a:ext cx="1073160" cy="480960"/>
          </a:xfrm>
          <a:prstGeom prst="ellipse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" name=""/>
          <p:cNvSpPr/>
          <p:nvPr/>
        </p:nvSpPr>
        <p:spPr>
          <a:xfrm flipH="1">
            <a:off x="4640400" y="5072040"/>
            <a:ext cx="1288800" cy="648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0320" bIns="-40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" name=""/>
          <p:cNvSpPr/>
          <p:nvPr/>
        </p:nvSpPr>
        <p:spPr>
          <a:xfrm>
            <a:off x="3584520" y="5008680"/>
            <a:ext cx="11494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Distribution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3" name=""/>
          <p:cNvSpPr/>
          <p:nvPr/>
        </p:nvSpPr>
        <p:spPr>
          <a:xfrm>
            <a:off x="1971720" y="2611440"/>
            <a:ext cx="41479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4" name=""/>
          <p:cNvSpPr/>
          <p:nvPr/>
        </p:nvSpPr>
        <p:spPr>
          <a:xfrm>
            <a:off x="1946160" y="2112840"/>
            <a:ext cx="11160" cy="4892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5" name=""/>
          <p:cNvSpPr/>
          <p:nvPr/>
        </p:nvSpPr>
        <p:spPr>
          <a:xfrm>
            <a:off x="6122880" y="1538280"/>
            <a:ext cx="9720" cy="10620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" name=""/>
          <p:cNvSpPr/>
          <p:nvPr/>
        </p:nvSpPr>
        <p:spPr>
          <a:xfrm>
            <a:off x="4079880" y="1163520"/>
            <a:ext cx="138096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26% Equity Interest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7" name=""/>
          <p:cNvSpPr/>
          <p:nvPr/>
        </p:nvSpPr>
        <p:spPr>
          <a:xfrm>
            <a:off x="3541680" y="5788080"/>
            <a:ext cx="1301760" cy="386640"/>
          </a:xfrm>
          <a:prstGeom prst="rect">
            <a:avLst/>
          </a:prstGeom>
          <a:noFill/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8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BHLP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" name=""/>
          <p:cNvSpPr/>
          <p:nvPr/>
        </p:nvSpPr>
        <p:spPr>
          <a:xfrm>
            <a:off x="5927760" y="4987800"/>
            <a:ext cx="1368360" cy="398880"/>
          </a:xfrm>
          <a:prstGeom prst="rect">
            <a:avLst/>
          </a:prstGeom>
          <a:noFill/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Chev/Tex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9" name=""/>
          <p:cNvSpPr/>
          <p:nvPr/>
        </p:nvSpPr>
        <p:spPr>
          <a:xfrm>
            <a:off x="900000" y="4970520"/>
            <a:ext cx="1290600" cy="398880"/>
          </a:xfrm>
          <a:prstGeom prst="rect">
            <a:avLst/>
          </a:prstGeom>
          <a:noFill/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Dynegy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0" name=""/>
          <p:cNvSpPr/>
          <p:nvPr/>
        </p:nvSpPr>
        <p:spPr>
          <a:xfrm>
            <a:off x="4160880" y="5418000"/>
            <a:ext cx="6480" cy="35748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1" name=""/>
          <p:cNvSpPr/>
          <p:nvPr/>
        </p:nvSpPr>
        <p:spPr>
          <a:xfrm>
            <a:off x="2095560" y="6016680"/>
            <a:ext cx="1441440" cy="144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2" name=""/>
          <p:cNvSpPr/>
          <p:nvPr/>
        </p:nvSpPr>
        <p:spPr>
          <a:xfrm>
            <a:off x="795240" y="5794200"/>
            <a:ext cx="1290600" cy="398880"/>
          </a:xfrm>
          <a:prstGeom prst="rect">
            <a:avLst/>
          </a:prstGeom>
          <a:noFill/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Banks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3" name=""/>
          <p:cNvSpPr/>
          <p:nvPr/>
        </p:nvSpPr>
        <p:spPr>
          <a:xfrm>
            <a:off x="4659480" y="4819680"/>
            <a:ext cx="16938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60% of Accrual $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4" name=""/>
          <p:cNvSpPr/>
          <p:nvPr/>
        </p:nvSpPr>
        <p:spPr>
          <a:xfrm>
            <a:off x="2416320" y="4826160"/>
            <a:ext cx="15174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40% of Accrual $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5" name=""/>
          <p:cNvSpPr/>
          <p:nvPr/>
        </p:nvSpPr>
        <p:spPr>
          <a:xfrm>
            <a:off x="2077920" y="6161040"/>
            <a:ext cx="158616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Interest on revolver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6" name=""/>
          <p:cNvSpPr/>
          <p:nvPr/>
        </p:nvSpPr>
        <p:spPr>
          <a:xfrm>
            <a:off x="4518000" y="2940120"/>
            <a:ext cx="4410000" cy="166032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457200" indent="-457200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Note: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00000"/>
              </a:lnSpc>
              <a:spcBef>
                <a:spcPts val="751"/>
              </a:spcBef>
              <a:buClr>
                <a:srgbClr val="000000"/>
              </a:buClr>
              <a:buFont typeface="Arial"/>
              <a:buAutoNum type="arabicPeriod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Accrual value and commodity/commercial value are separated (Dynegy manages commodity risk)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00000"/>
              </a:lnSpc>
              <a:spcBef>
                <a:spcPts val="751"/>
              </a:spcBef>
              <a:buClr>
                <a:srgbClr val="000000"/>
              </a:buClr>
              <a:buFont typeface="Arial"/>
              <a:buAutoNum type="arabicPeriod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Accrual proceeds from BHLP are distributed based on % equity share.  Commodity trading proceeds are distributed based on performance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00000"/>
              </a:lnSpc>
              <a:spcBef>
                <a:spcPts val="751"/>
              </a:spcBef>
              <a:buClr>
                <a:srgbClr val="000000"/>
              </a:buClr>
              <a:buFont typeface="Arial"/>
              <a:buAutoNum type="arabicPeriod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Equity capital is provided by corporate entities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7" name=""/>
          <p:cNvSpPr/>
          <p:nvPr/>
        </p:nvSpPr>
        <p:spPr>
          <a:xfrm>
            <a:off x="1120680" y="1365120"/>
            <a:ext cx="42991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8" name=""/>
          <p:cNvSpPr/>
          <p:nvPr/>
        </p:nvSpPr>
        <p:spPr>
          <a:xfrm>
            <a:off x="244440" y="1135080"/>
            <a:ext cx="101304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74% Equity Interest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9" name=""/>
          <p:cNvSpPr/>
          <p:nvPr/>
        </p:nvSpPr>
        <p:spPr>
          <a:xfrm>
            <a:off x="950760" y="2975040"/>
            <a:ext cx="114948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Asset Mgmt Agmt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0" name=""/>
          <p:cNvSpPr/>
          <p:nvPr/>
        </p:nvSpPr>
        <p:spPr>
          <a:xfrm>
            <a:off x="936720" y="2924280"/>
            <a:ext cx="1170000" cy="534960"/>
          </a:xfrm>
          <a:prstGeom prst="ellipse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1" name=""/>
          <p:cNvSpPr/>
          <p:nvPr/>
        </p:nvSpPr>
        <p:spPr>
          <a:xfrm>
            <a:off x="2101680" y="3170160"/>
            <a:ext cx="5731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2" name=""/>
          <p:cNvSpPr/>
          <p:nvPr/>
        </p:nvSpPr>
        <p:spPr>
          <a:xfrm flipH="1">
            <a:off x="1527120" y="2106720"/>
            <a:ext cx="6480" cy="7905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3" name=""/>
          <p:cNvSpPr/>
          <p:nvPr/>
        </p:nvSpPr>
        <p:spPr>
          <a:xfrm>
            <a:off x="487440" y="631800"/>
            <a:ext cx="1314360" cy="398880"/>
          </a:xfrm>
          <a:prstGeom prst="rect">
            <a:avLst/>
          </a:prstGeom>
          <a:noFill/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Market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4" name=""/>
          <p:cNvSpPr/>
          <p:nvPr/>
        </p:nvSpPr>
        <p:spPr>
          <a:xfrm flipH="1">
            <a:off x="1122480" y="1046160"/>
            <a:ext cx="2880" cy="3128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5" name=""/>
          <p:cNvSpPr/>
          <p:nvPr/>
        </p:nvSpPr>
        <p:spPr>
          <a:xfrm flipH="1">
            <a:off x="1753920" y="1365120"/>
            <a:ext cx="3240" cy="3254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6" name=""/>
          <p:cNvSpPr/>
          <p:nvPr/>
        </p:nvSpPr>
        <p:spPr>
          <a:xfrm flipH="1">
            <a:off x="4635000" y="5281560"/>
            <a:ext cx="1289160" cy="648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0320" bIns="-40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7" name=""/>
          <p:cNvSpPr/>
          <p:nvPr/>
        </p:nvSpPr>
        <p:spPr>
          <a:xfrm flipV="1">
            <a:off x="2214720" y="5275080"/>
            <a:ext cx="1468440" cy="1260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34200" bIns="-34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8" name=""/>
          <p:cNvSpPr/>
          <p:nvPr/>
        </p:nvSpPr>
        <p:spPr>
          <a:xfrm>
            <a:off x="4518000" y="5340240"/>
            <a:ext cx="16938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Asset management fee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9" name=""/>
          <p:cNvSpPr/>
          <p:nvPr/>
        </p:nvSpPr>
        <p:spPr>
          <a:xfrm>
            <a:off x="2170080" y="5364000"/>
            <a:ext cx="16938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Asset management upside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PlaceHolder 1"/>
          <p:cNvSpPr>
            <a:spLocks noGrp="1"/>
          </p:cNvSpPr>
          <p:nvPr>
            <p:ph type="title"/>
          </p:nvPr>
        </p:nvSpPr>
        <p:spPr>
          <a:xfrm>
            <a:off x="2712600" y="14040"/>
            <a:ext cx="5730840" cy="392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8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0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Post Merger Asset Mgmt Structure w/ MLP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Impact"/>
            </a:endParaRPr>
          </a:p>
        </p:txBody>
      </p:sp>
      <p:sp>
        <p:nvSpPr>
          <p:cNvPr id="111" name=""/>
          <p:cNvSpPr/>
          <p:nvPr/>
        </p:nvSpPr>
        <p:spPr>
          <a:xfrm>
            <a:off x="2673360" y="3119400"/>
            <a:ext cx="1301760" cy="386640"/>
          </a:xfrm>
          <a:prstGeom prst="rect">
            <a:avLst/>
          </a:prstGeom>
          <a:noFill/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8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BHLP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2" name=""/>
          <p:cNvSpPr/>
          <p:nvPr/>
        </p:nvSpPr>
        <p:spPr>
          <a:xfrm>
            <a:off x="4292640" y="1136520"/>
            <a:ext cx="1314360" cy="398880"/>
          </a:xfrm>
          <a:prstGeom prst="rect">
            <a:avLst/>
          </a:prstGeom>
          <a:noFill/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Chev/Tex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3" name=""/>
          <p:cNvSpPr/>
          <p:nvPr/>
        </p:nvSpPr>
        <p:spPr>
          <a:xfrm>
            <a:off x="1203480" y="1687680"/>
            <a:ext cx="1290600" cy="398880"/>
          </a:xfrm>
          <a:prstGeom prst="rect">
            <a:avLst/>
          </a:prstGeom>
          <a:noFill/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Dynegy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4" name=""/>
          <p:cNvSpPr/>
          <p:nvPr/>
        </p:nvSpPr>
        <p:spPr>
          <a:xfrm flipH="1">
            <a:off x="3789000" y="2722680"/>
            <a:ext cx="4680" cy="3823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5" name=""/>
          <p:cNvSpPr/>
          <p:nvPr/>
        </p:nvSpPr>
        <p:spPr>
          <a:xfrm>
            <a:off x="2279520" y="2792520"/>
            <a:ext cx="13813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100% Equity Interest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6" name=""/>
          <p:cNvSpPr/>
          <p:nvPr/>
        </p:nvSpPr>
        <p:spPr>
          <a:xfrm>
            <a:off x="3610080" y="5297400"/>
            <a:ext cx="1073160" cy="480960"/>
          </a:xfrm>
          <a:prstGeom prst="ellipse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7" name=""/>
          <p:cNvSpPr/>
          <p:nvPr/>
        </p:nvSpPr>
        <p:spPr>
          <a:xfrm flipH="1">
            <a:off x="4640040" y="5429160"/>
            <a:ext cx="1384200" cy="648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0320" bIns="-40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8" name=""/>
          <p:cNvSpPr/>
          <p:nvPr/>
        </p:nvSpPr>
        <p:spPr>
          <a:xfrm>
            <a:off x="3584520" y="5365800"/>
            <a:ext cx="11494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Distribution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9" name=""/>
          <p:cNvSpPr/>
          <p:nvPr/>
        </p:nvSpPr>
        <p:spPr>
          <a:xfrm>
            <a:off x="2209680" y="1109520"/>
            <a:ext cx="13813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26% Equity Interest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0" name=""/>
          <p:cNvSpPr/>
          <p:nvPr/>
        </p:nvSpPr>
        <p:spPr>
          <a:xfrm>
            <a:off x="3541680" y="6087960"/>
            <a:ext cx="1301760" cy="386640"/>
          </a:xfrm>
          <a:prstGeom prst="rect">
            <a:avLst/>
          </a:prstGeom>
          <a:noFill/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8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BHLP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1" name=""/>
          <p:cNvSpPr/>
          <p:nvPr/>
        </p:nvSpPr>
        <p:spPr>
          <a:xfrm>
            <a:off x="885960" y="5327640"/>
            <a:ext cx="1290600" cy="398880"/>
          </a:xfrm>
          <a:prstGeom prst="rect">
            <a:avLst/>
          </a:prstGeom>
          <a:noFill/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Dynegy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2" name=""/>
          <p:cNvSpPr/>
          <p:nvPr/>
        </p:nvSpPr>
        <p:spPr>
          <a:xfrm>
            <a:off x="4160880" y="5746680"/>
            <a:ext cx="6480" cy="34308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3" name=""/>
          <p:cNvSpPr/>
          <p:nvPr/>
        </p:nvSpPr>
        <p:spPr>
          <a:xfrm>
            <a:off x="4659480" y="5176800"/>
            <a:ext cx="16938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100% of Accrual $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4" name=""/>
          <p:cNvSpPr/>
          <p:nvPr/>
        </p:nvSpPr>
        <p:spPr>
          <a:xfrm>
            <a:off x="4518000" y="2940120"/>
            <a:ext cx="4410000" cy="18432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457200" indent="-457200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Note: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00000"/>
              </a:lnSpc>
              <a:spcBef>
                <a:spcPts val="751"/>
              </a:spcBef>
              <a:buClr>
                <a:srgbClr val="000000"/>
              </a:buClr>
              <a:buFont typeface="Arial"/>
              <a:buAutoNum type="arabicPeriod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Accrual value and commodity/commercial value are separated (Dynegy manages commodity risk)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00000"/>
              </a:lnSpc>
              <a:spcBef>
                <a:spcPts val="751"/>
              </a:spcBef>
              <a:buClr>
                <a:srgbClr val="000000"/>
              </a:buClr>
              <a:buFont typeface="Arial"/>
              <a:buAutoNum type="arabicPeriod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MLP pays a premium for “stable” BHLP accrual earnings.  MLP could be Northern Boarder, Chev/Tex MLP or 3</a:t>
            </a:r>
            <a:r>
              <a:rPr b="1" i="1" lang="en-US" sz="1200" strike="noStrike" u="none" baseline="30000">
                <a:solidFill>
                  <a:srgbClr val="000000"/>
                </a:solidFill>
                <a:effectLst/>
                <a:uFillTx/>
                <a:latin typeface="Arial"/>
              </a:rPr>
              <a:t>rd</a:t>
            </a:r>
            <a:r>
              <a:rPr b="1" i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party MLP.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00000"/>
              </a:lnSpc>
              <a:spcBef>
                <a:spcPts val="751"/>
              </a:spcBef>
              <a:buClr>
                <a:srgbClr val="000000"/>
              </a:buClr>
              <a:buFont typeface="Arial"/>
              <a:buAutoNum type="arabicPeriod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Dynegy provides commodity risk management and captures value in trading and asset optimization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5" name=""/>
          <p:cNvSpPr/>
          <p:nvPr/>
        </p:nvSpPr>
        <p:spPr>
          <a:xfrm>
            <a:off x="1120680" y="1365120"/>
            <a:ext cx="31528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6" name=""/>
          <p:cNvSpPr/>
          <p:nvPr/>
        </p:nvSpPr>
        <p:spPr>
          <a:xfrm>
            <a:off x="244440" y="1135080"/>
            <a:ext cx="101304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74% Equity Interest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7" name=""/>
          <p:cNvSpPr/>
          <p:nvPr/>
        </p:nvSpPr>
        <p:spPr>
          <a:xfrm>
            <a:off x="950760" y="3160800"/>
            <a:ext cx="114948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Asset Mgmt Agmt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8" name=""/>
          <p:cNvSpPr/>
          <p:nvPr/>
        </p:nvSpPr>
        <p:spPr>
          <a:xfrm>
            <a:off x="936720" y="3110040"/>
            <a:ext cx="1170000" cy="534960"/>
          </a:xfrm>
          <a:prstGeom prst="ellipse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9" name=""/>
          <p:cNvSpPr/>
          <p:nvPr/>
        </p:nvSpPr>
        <p:spPr>
          <a:xfrm>
            <a:off x="2101680" y="3355920"/>
            <a:ext cx="5731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0" name=""/>
          <p:cNvSpPr/>
          <p:nvPr/>
        </p:nvSpPr>
        <p:spPr>
          <a:xfrm flipH="1">
            <a:off x="1525680" y="2106720"/>
            <a:ext cx="7920" cy="10224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1" name=""/>
          <p:cNvSpPr/>
          <p:nvPr/>
        </p:nvSpPr>
        <p:spPr>
          <a:xfrm>
            <a:off x="487440" y="631800"/>
            <a:ext cx="1314360" cy="398880"/>
          </a:xfrm>
          <a:prstGeom prst="rect">
            <a:avLst/>
          </a:prstGeom>
          <a:noFill/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Market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2" name=""/>
          <p:cNvSpPr/>
          <p:nvPr/>
        </p:nvSpPr>
        <p:spPr>
          <a:xfrm flipH="1">
            <a:off x="1122480" y="1046160"/>
            <a:ext cx="2880" cy="3128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3" name=""/>
          <p:cNvSpPr/>
          <p:nvPr/>
        </p:nvSpPr>
        <p:spPr>
          <a:xfrm flipH="1">
            <a:off x="1753920" y="1365120"/>
            <a:ext cx="3240" cy="3254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4" name=""/>
          <p:cNvSpPr/>
          <p:nvPr/>
        </p:nvSpPr>
        <p:spPr>
          <a:xfrm flipH="1" flipV="1">
            <a:off x="4635360" y="5645160"/>
            <a:ext cx="1384560" cy="648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0320" bIns="-40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5" name=""/>
          <p:cNvSpPr/>
          <p:nvPr/>
        </p:nvSpPr>
        <p:spPr>
          <a:xfrm>
            <a:off x="2185920" y="5521320"/>
            <a:ext cx="1427400" cy="144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6" name=""/>
          <p:cNvSpPr/>
          <p:nvPr/>
        </p:nvSpPr>
        <p:spPr>
          <a:xfrm>
            <a:off x="4518000" y="5697360"/>
            <a:ext cx="16938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Asset management fee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7" name=""/>
          <p:cNvSpPr/>
          <p:nvPr/>
        </p:nvSpPr>
        <p:spPr>
          <a:xfrm>
            <a:off x="2170080" y="5721480"/>
            <a:ext cx="16938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Asset management upside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8" name=""/>
          <p:cNvSpPr/>
          <p:nvPr/>
        </p:nvSpPr>
        <p:spPr>
          <a:xfrm>
            <a:off x="3486240" y="1916280"/>
            <a:ext cx="1574640" cy="783360"/>
          </a:xfrm>
          <a:prstGeom prst="rect">
            <a:avLst/>
          </a:prstGeom>
          <a:noFill/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MLP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Northern Boarder, Chev/Tex or 3</a:t>
            </a:r>
            <a:r>
              <a:rPr b="0" lang="en-US" sz="1000" strike="noStrike" u="none" baseline="30000">
                <a:solidFill>
                  <a:srgbClr val="000000"/>
                </a:solidFill>
                <a:effectLst/>
                <a:uFillTx/>
                <a:latin typeface="Arial"/>
              </a:rPr>
              <a:t>rd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Party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9" name=""/>
          <p:cNvSpPr/>
          <p:nvPr/>
        </p:nvSpPr>
        <p:spPr>
          <a:xfrm>
            <a:off x="6602400" y="1903320"/>
            <a:ext cx="1314360" cy="398880"/>
          </a:xfrm>
          <a:prstGeom prst="rect">
            <a:avLst/>
          </a:prstGeom>
          <a:noFill/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Market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0" name=""/>
          <p:cNvSpPr/>
          <p:nvPr/>
        </p:nvSpPr>
        <p:spPr>
          <a:xfrm flipH="1">
            <a:off x="4598640" y="1546200"/>
            <a:ext cx="4680" cy="382680"/>
          </a:xfrm>
          <a:prstGeom prst="line">
            <a:avLst/>
          </a:prstGeom>
          <a:ln w="9360">
            <a:solidFill>
              <a:srgbClr val="000000"/>
            </a:solidFill>
            <a:prstDash val="dash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1" name=""/>
          <p:cNvSpPr/>
          <p:nvPr/>
        </p:nvSpPr>
        <p:spPr>
          <a:xfrm>
            <a:off x="5079960" y="2108160"/>
            <a:ext cx="15271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2" name=""/>
          <p:cNvSpPr/>
          <p:nvPr/>
        </p:nvSpPr>
        <p:spPr>
          <a:xfrm>
            <a:off x="5254560" y="2101680"/>
            <a:ext cx="13813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Lower cost capital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3" name=""/>
          <p:cNvSpPr/>
          <p:nvPr/>
        </p:nvSpPr>
        <p:spPr>
          <a:xfrm>
            <a:off x="6013440" y="5224320"/>
            <a:ext cx="1574640" cy="630720"/>
          </a:xfrm>
          <a:prstGeom prst="rect">
            <a:avLst/>
          </a:prstGeom>
          <a:noFill/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MLP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Chev/Tex or 3</a:t>
            </a:r>
            <a:r>
              <a:rPr b="0" lang="en-US" sz="1000" strike="noStrike" u="none" baseline="30000">
                <a:solidFill>
                  <a:srgbClr val="000000"/>
                </a:solidFill>
                <a:effectLst/>
                <a:uFillTx/>
                <a:latin typeface="Arial"/>
              </a:rPr>
              <a:t>rd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Party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4" name=""/>
          <p:cNvSpPr/>
          <p:nvPr/>
        </p:nvSpPr>
        <p:spPr>
          <a:xfrm>
            <a:off x="2503440" y="2025720"/>
            <a:ext cx="992160" cy="0"/>
          </a:xfrm>
          <a:prstGeom prst="line">
            <a:avLst/>
          </a:prstGeom>
          <a:ln w="9360">
            <a:solidFill>
              <a:srgbClr val="000000"/>
            </a:solidFill>
            <a:prstDash val="dash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23485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1999-11-17T21:08:25Z</dcterms:created>
  <dc:creator>Marilyn Connell</dc:creator>
  <dc:description/>
  <dc:language>en-US</dc:language>
  <cp:lastModifiedBy>bredmon</cp:lastModifiedBy>
  <cp:lastPrinted>2001-02-01T21:30:03Z</cp:lastPrinted>
  <dcterms:modified xsi:type="dcterms:W3CDTF">2001-11-15T22:01:15Z</dcterms:modified>
  <cp:revision>291</cp:revision>
  <dc:subject/>
  <dc:title>No Slide Title</dc:title>
</cp:coreProperties>
</file>