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32.wmf" ContentType="image/x-wmf"/>
  <Override PartName="/ppt/media/image28.png" ContentType="image/png"/>
  <Override PartName="/ppt/media/image31.wmf" ContentType="image/x-wmf"/>
  <Override PartName="/ppt/media/image27.png" ContentType="image/png"/>
  <Override PartName="/ppt/media/image25.png" ContentType="image/png"/>
  <Override PartName="/ppt/media/image24.png" ContentType="image/png"/>
  <Override PartName="/ppt/media/image17.png" ContentType="image/pn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20.png" ContentType="image/png"/>
  <Override PartName="/ppt/media/image10.png" ContentType="image/png"/>
  <Override PartName="/ppt/media/image1.png" ContentType="image/png"/>
  <Override PartName="/ppt/media/image33.png" ContentType="image/png"/>
  <Override PartName="/ppt/media/image7.wmf" ContentType="image/x-wmf"/>
  <Override PartName="/ppt/media/image13.png" ContentType="image/png"/>
  <Override PartName="/ppt/media/image15.jpeg" ContentType="image/jpeg"/>
  <Override PartName="/ppt/media/image30.png" ContentType="image/png"/>
  <Override PartName="/ppt/media/image4.png" ContentType="image/png"/>
  <Override PartName="/ppt/media/image36.png" ContentType="image/png"/>
  <Override PartName="/ppt/media/image18.png" ContentType="image/png"/>
  <Override PartName="/ppt/media/image21.wmf" ContentType="image/x-wmf"/>
  <Override PartName="/ppt/media/image35.wmf" ContentType="image/x-wmf"/>
  <Override PartName="/ppt/media/image11.png" ContentType="image/png"/>
  <Override PartName="/ppt/media/image2.png" ContentType="image/png"/>
  <Override PartName="/ppt/media/image34.png" ContentType="image/png"/>
  <Override PartName="/ppt/media/image5.png" ContentType="image/png"/>
  <Override PartName="/ppt/media/image14.png" ContentType="image/png"/>
  <Override PartName="/ppt/media/image26.jpeg" ContentType="image/jpeg"/>
  <Override PartName="/ppt/media/image6.wmf" ContentType="image/x-wmf"/>
  <Override PartName="/ppt/media/image16.png" ContentType="image/png"/>
  <Override PartName="/ppt/media/image19.png" ContentType="image/png"/>
  <Override PartName="/ppt/media/image22.png" ContentType="image/png"/>
  <Override PartName="/ppt/media/image23.png" ContentType="image/png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242962-A0D6-49ED-A24C-978285553D4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4.png"/><Relationship Id="rId8" Type="http://schemas.openxmlformats.org/officeDocument/2006/relationships/image" Target="../media/image4.png"/><Relationship Id="rId9" Type="http://schemas.openxmlformats.org/officeDocument/2006/relationships/image" Target="../media/image4.png"/><Relationship Id="rId10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Click to edit the title text format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94920" y="990360"/>
            <a:ext cx="7162920" cy="510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SzPct val="102805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Click to edit the outline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1" marL="743040" indent="-285840">
              <a:spcBef>
                <a:spcPts val="700"/>
              </a:spcBef>
              <a:buSzPct val="102805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2" marL="1143000" indent="-228600">
              <a:spcBef>
                <a:spcPts val="700"/>
              </a:spcBef>
              <a:buSzPct val="100000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Third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3" marL="1600200" indent="-228600">
              <a:spcBef>
                <a:spcPts val="700"/>
              </a:spcBef>
              <a:buSzPct val="100000"/>
              <a:buBlip>
                <a:blip r:embed="rId6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Fourth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4" marL="2057400" indent="-228600">
              <a:spcBef>
                <a:spcPts val="700"/>
              </a:spcBef>
              <a:buSzPct val="100000"/>
              <a:buBlip>
                <a:blip r:embed="rId7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Fifth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5" marL="2057400" indent="-228600">
              <a:spcBef>
                <a:spcPts val="700"/>
              </a:spcBef>
              <a:buSzPct val="100000"/>
              <a:buBlip>
                <a:blip r:embed="rId8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Sixth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6" marL="2057400" indent="-228600">
              <a:spcBef>
                <a:spcPts val="700"/>
              </a:spcBef>
              <a:buSzPct val="100000"/>
              <a:buBlip>
                <a:blip r:embed="rId9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Seventh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12952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9651B43-6168-40D0-82B9-565BF05B511B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1.wmf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1.wmf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2.wmf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6.wmf"/><Relationship Id="rId4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685800" y="838080"/>
            <a:ext cx="4300560" cy="838440"/>
          </a:xfrm>
          <a:custGeom>
            <a:avLst/>
            <a:gdLst/>
            <a:ahLst/>
            <a:rect l="l" t="t" r="r" b="b"/>
            <a:pathLst>
              <a:path w="5417" h="1012">
                <a:moveTo>
                  <a:pt x="5286" y="759"/>
                </a:moveTo>
                <a:lnTo>
                  <a:pt x="5288" y="739"/>
                </a:lnTo>
                <a:lnTo>
                  <a:pt x="5299" y="722"/>
                </a:lnTo>
                <a:lnTo>
                  <a:pt x="5312" y="709"/>
                </a:lnTo>
                <a:lnTo>
                  <a:pt x="5330" y="698"/>
                </a:lnTo>
                <a:lnTo>
                  <a:pt x="5351" y="695"/>
                </a:lnTo>
                <a:lnTo>
                  <a:pt x="5372" y="698"/>
                </a:lnTo>
                <a:lnTo>
                  <a:pt x="5389" y="709"/>
                </a:lnTo>
                <a:lnTo>
                  <a:pt x="5403" y="722"/>
                </a:lnTo>
                <a:lnTo>
                  <a:pt x="5413" y="739"/>
                </a:lnTo>
                <a:lnTo>
                  <a:pt x="5417" y="759"/>
                </a:lnTo>
                <a:lnTo>
                  <a:pt x="5413" y="779"/>
                </a:lnTo>
                <a:lnTo>
                  <a:pt x="5403" y="796"/>
                </a:lnTo>
                <a:lnTo>
                  <a:pt x="5389" y="810"/>
                </a:lnTo>
                <a:lnTo>
                  <a:pt x="5372" y="820"/>
                </a:lnTo>
                <a:lnTo>
                  <a:pt x="5351" y="822"/>
                </a:lnTo>
                <a:lnTo>
                  <a:pt x="5330" y="820"/>
                </a:lnTo>
                <a:lnTo>
                  <a:pt x="5312" y="810"/>
                </a:lnTo>
                <a:lnTo>
                  <a:pt x="5299" y="796"/>
                </a:lnTo>
                <a:lnTo>
                  <a:pt x="5288" y="779"/>
                </a:lnTo>
                <a:lnTo>
                  <a:pt x="5286" y="759"/>
                </a:lnTo>
                <a:close/>
                <a:moveTo>
                  <a:pt x="130" y="1012"/>
                </a:moveTo>
                <a:lnTo>
                  <a:pt x="5351" y="1012"/>
                </a:lnTo>
                <a:lnTo>
                  <a:pt x="5351" y="0"/>
                </a:lnTo>
                <a:lnTo>
                  <a:pt x="130" y="0"/>
                </a:lnTo>
                <a:lnTo>
                  <a:pt x="130" y="1012"/>
                </a:lnTo>
                <a:close/>
                <a:moveTo>
                  <a:pt x="0" y="253"/>
                </a:moveTo>
                <a:lnTo>
                  <a:pt x="3" y="224"/>
                </a:lnTo>
                <a:lnTo>
                  <a:pt x="12" y="197"/>
                </a:lnTo>
                <a:lnTo>
                  <a:pt x="28" y="174"/>
                </a:lnTo>
                <a:lnTo>
                  <a:pt x="48" y="153"/>
                </a:lnTo>
                <a:lnTo>
                  <a:pt x="73" y="138"/>
                </a:lnTo>
                <a:lnTo>
                  <a:pt x="101" y="130"/>
                </a:lnTo>
                <a:lnTo>
                  <a:pt x="130" y="126"/>
                </a:lnTo>
                <a:lnTo>
                  <a:pt x="160" y="130"/>
                </a:lnTo>
                <a:lnTo>
                  <a:pt x="186" y="138"/>
                </a:lnTo>
                <a:lnTo>
                  <a:pt x="212" y="153"/>
                </a:lnTo>
                <a:lnTo>
                  <a:pt x="233" y="174"/>
                </a:lnTo>
                <a:lnTo>
                  <a:pt x="247" y="197"/>
                </a:lnTo>
                <a:lnTo>
                  <a:pt x="257" y="224"/>
                </a:lnTo>
                <a:lnTo>
                  <a:pt x="261" y="253"/>
                </a:lnTo>
                <a:lnTo>
                  <a:pt x="257" y="282"/>
                </a:lnTo>
                <a:lnTo>
                  <a:pt x="247" y="307"/>
                </a:lnTo>
                <a:lnTo>
                  <a:pt x="233" y="332"/>
                </a:lnTo>
                <a:lnTo>
                  <a:pt x="212" y="353"/>
                </a:lnTo>
                <a:lnTo>
                  <a:pt x="186" y="368"/>
                </a:lnTo>
                <a:lnTo>
                  <a:pt x="160" y="376"/>
                </a:lnTo>
                <a:lnTo>
                  <a:pt x="130" y="380"/>
                </a:lnTo>
                <a:lnTo>
                  <a:pt x="101" y="376"/>
                </a:lnTo>
                <a:lnTo>
                  <a:pt x="73" y="368"/>
                </a:lnTo>
                <a:lnTo>
                  <a:pt x="48" y="353"/>
                </a:lnTo>
                <a:lnTo>
                  <a:pt x="28" y="332"/>
                </a:lnTo>
                <a:lnTo>
                  <a:pt x="12" y="307"/>
                </a:lnTo>
                <a:lnTo>
                  <a:pt x="3" y="282"/>
                </a:lnTo>
                <a:lnTo>
                  <a:pt x="0" y="253"/>
                </a:lnTo>
                <a:close/>
              </a:path>
            </a:pathLst>
          </a:custGeom>
          <a:solidFill>
            <a:srgbClr val="ff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>
            <a:off x="830160" y="1214280"/>
            <a:ext cx="3768840" cy="1800"/>
          </a:xfrm>
          <a:prstGeom prst="line">
            <a:avLst/>
          </a:prstGeom>
          <a:ln w="79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3581640" y="1295280"/>
            <a:ext cx="6771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9/25/01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933480" y="973080"/>
            <a:ext cx="38671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1173240" y="1011240"/>
            <a:ext cx="3207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504800" y="973080"/>
            <a:ext cx="1922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1699560" y="1011240"/>
            <a:ext cx="5126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2221200" y="973080"/>
            <a:ext cx="1807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2413080" y="1011240"/>
            <a:ext cx="12445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UNDAMENTALS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3668400" y="973080"/>
            <a:ext cx="1922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3862440" y="1011240"/>
            <a:ext cx="6681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RIEFING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4648320" y="952560"/>
            <a:ext cx="4290840" cy="5562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295280" y="914400"/>
            <a:ext cx="4321440" cy="5600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Temperature Forecast Error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rcp-last-week" descr=""/>
          <p:cNvPicPr/>
          <p:nvPr/>
        </p:nvPicPr>
        <p:blipFill>
          <a:blip r:embed="rId2"/>
          <a:srcRect l="11278" t="7432" r="5387" b="7455"/>
          <a:stretch/>
        </p:blipFill>
        <p:spPr>
          <a:xfrm>
            <a:off x="1371600" y="838080"/>
            <a:ext cx="7391520" cy="5823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Precipitation History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1219320" y="762120"/>
            <a:ext cx="7619760" cy="5832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1676520" y="1066680"/>
            <a:ext cx="6762600" cy="5019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Snow Predictability: Good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1600200" y="1143000"/>
            <a:ext cx="6762600" cy="478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Snow Predictability: Bad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1600200" y="1143000"/>
            <a:ext cx="6734160" cy="480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Snow Predictability: Ugly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Northwest Reservoirs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50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543800" cy="581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"/>
          <p:cNvGraphicFramePr/>
          <p:nvPr/>
        </p:nvGraphicFramePr>
        <p:xfrm>
          <a:off x="1143000" y="857160"/>
          <a:ext cx="7772400" cy="5829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143000" y="857160"/>
                    <a:ext cx="7772400" cy="5829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McNary Actual &amp; Forecast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2"/>
          <a:stretch/>
        </p:blipFill>
        <p:spPr>
          <a:xfrm>
            <a:off x="1219320" y="1022400"/>
            <a:ext cx="7619760" cy="5468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2"/>
          <a:stretch/>
        </p:blipFill>
        <p:spPr>
          <a:xfrm>
            <a:off x="1219320" y="1057320"/>
            <a:ext cx="7619760" cy="5391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Load / Resource Balance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17" name="" descr=""/>
          <p:cNvPicPr/>
          <p:nvPr/>
        </p:nvPicPr>
        <p:blipFill>
          <a:blip r:embed="rId2"/>
          <a:stretch/>
        </p:blipFill>
        <p:spPr>
          <a:xfrm>
            <a:off x="4054320" y="762120"/>
            <a:ext cx="4658040" cy="594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"/>
          <p:cNvSpPr/>
          <p:nvPr/>
        </p:nvSpPr>
        <p:spPr>
          <a:xfrm>
            <a:off x="1295280" y="914400"/>
            <a:ext cx="2133720" cy="3643560"/>
          </a:xfrm>
          <a:prstGeom prst="rect">
            <a:avLst/>
          </a:prstGeom>
          <a:solidFill>
            <a:srgbClr val="fcff91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loads down sharply with lower temperatures;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Pacific Northwest hydro now expected to rise in November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Fall maintenance outages peak in mid-October / current levels return in November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1295280" y="990720"/>
            <a:ext cx="7481880" cy="5408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 descr=""/>
          <p:cNvPicPr/>
          <p:nvPr/>
        </p:nvPicPr>
        <p:blipFill>
          <a:blip r:embed="rId2"/>
          <a:stretch/>
        </p:blipFill>
        <p:spPr>
          <a:xfrm>
            <a:off x="1143000" y="990720"/>
            <a:ext cx="7620120" cy="5341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cvpamo" descr=""/>
          <p:cNvPicPr/>
          <p:nvPr/>
        </p:nvPicPr>
        <p:blipFill>
          <a:blip r:embed="rId2"/>
          <a:stretch/>
        </p:blipFill>
        <p:spPr>
          <a:xfrm>
            <a:off x="1219320" y="838080"/>
            <a:ext cx="7467480" cy="5761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2"/>
          <a:stretch/>
        </p:blipFill>
        <p:spPr>
          <a:xfrm>
            <a:off x="1219320" y="990720"/>
            <a:ext cx="7600680" cy="5433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CFT0925_10245418" descr=""/>
          <p:cNvPicPr/>
          <p:nvPr/>
        </p:nvPicPr>
        <p:blipFill>
          <a:blip r:embed="rId2"/>
          <a:stretch/>
        </p:blipFill>
        <p:spPr>
          <a:xfrm>
            <a:off x="1295280" y="1219320"/>
            <a:ext cx="7429680" cy="4776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CFT0925_102521393" descr=""/>
          <p:cNvPicPr/>
          <p:nvPr/>
        </p:nvPicPr>
        <p:blipFill>
          <a:blip r:embed="rId2"/>
          <a:stretch/>
        </p:blipFill>
        <p:spPr>
          <a:xfrm>
            <a:off x="1295280" y="1322280"/>
            <a:ext cx="7277400" cy="4678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CFT0925_10264757" descr=""/>
          <p:cNvPicPr/>
          <p:nvPr/>
        </p:nvPicPr>
        <p:blipFill>
          <a:blip r:embed="rId2"/>
          <a:stretch/>
        </p:blipFill>
        <p:spPr>
          <a:xfrm>
            <a:off x="1219320" y="1219320"/>
            <a:ext cx="7429320" cy="4776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Last28DaysPriceSummary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391520" cy="5710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HR_NP" descr=""/>
          <p:cNvPicPr/>
          <p:nvPr/>
        </p:nvPicPr>
        <p:blipFill>
          <a:blip r:embed="rId2"/>
          <a:stretch/>
        </p:blipFill>
        <p:spPr>
          <a:xfrm>
            <a:off x="1219320" y="838080"/>
            <a:ext cx="7543800" cy="5829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543800" cy="5430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Updated L/R Adjustments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20" name=""/>
          <p:cNvSpPr/>
          <p:nvPr/>
        </p:nvSpPr>
        <p:spPr>
          <a:xfrm>
            <a:off x="1447920" y="5334120"/>
            <a:ext cx="7315200" cy="459720"/>
          </a:xfrm>
          <a:prstGeom prst="rect">
            <a:avLst/>
          </a:prstGeom>
          <a:solidFill>
            <a:srgbClr val="bfffd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Sept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Oct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Nov                  Dec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1447920" y="5867280"/>
            <a:ext cx="7315200" cy="459720"/>
          </a:xfrm>
          <a:prstGeom prst="rect">
            <a:avLst/>
          </a:prstGeom>
          <a:solidFill>
            <a:srgbClr val="ffffb3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10,232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12,259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13,635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15,538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3276720" y="5334120"/>
            <a:ext cx="0" cy="10666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6858000" y="5334120"/>
            <a:ext cx="0" cy="10666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5105520" y="5334120"/>
            <a:ext cx="0" cy="10666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5" name=""/>
          <p:cNvGraphicFramePr/>
          <p:nvPr/>
        </p:nvGraphicFramePr>
        <p:xfrm>
          <a:off x="1143000" y="685800"/>
          <a:ext cx="7696080" cy="427032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2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143000" y="685800"/>
                    <a:ext cx="7696080" cy="4270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" name=""/>
          <p:cNvSpPr/>
          <p:nvPr/>
        </p:nvSpPr>
        <p:spPr>
          <a:xfrm>
            <a:off x="0" y="4267080"/>
            <a:ext cx="1828800" cy="887400"/>
          </a:xfrm>
          <a:prstGeom prst="rect">
            <a:avLst/>
          </a:prstGeom>
          <a:solidFill>
            <a:srgbClr val="fcff91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knelson: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The figures dropped by a max of ~1500mw.  I account for this by new gen being cancelled/on hold and less conservation than originally forecasted.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 descr=""/>
          <p:cNvPicPr/>
          <p:nvPr/>
        </p:nvPicPr>
        <p:blipFill>
          <a:blip r:embed="rId2"/>
          <a:stretch/>
        </p:blipFill>
        <p:spPr>
          <a:xfrm>
            <a:off x="1219320" y="914400"/>
            <a:ext cx="7634160" cy="5556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bpatrans" descr=""/>
          <p:cNvPicPr/>
          <p:nvPr/>
        </p:nvPicPr>
        <p:blipFill>
          <a:blip r:embed="rId2"/>
          <a:stretch/>
        </p:blipFill>
        <p:spPr>
          <a:xfrm>
            <a:off x="1295280" y="762120"/>
            <a:ext cx="7467840" cy="5770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510680" cy="5357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"/>
          <p:cNvGraphicFramePr/>
          <p:nvPr/>
        </p:nvGraphicFramePr>
        <p:xfrm>
          <a:off x="1143000" y="2286000"/>
          <a:ext cx="7639200" cy="28605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9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143000" y="2286000"/>
                    <a:ext cx="7639200" cy="286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Timeline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" descr=""/>
          <p:cNvPicPr/>
          <p:nvPr/>
        </p:nvPicPr>
        <p:blipFill>
          <a:blip r:embed="rId2"/>
          <a:srcRect l="2599" t="2021" r="2599" b="11113"/>
          <a:stretch/>
        </p:blipFill>
        <p:spPr>
          <a:xfrm>
            <a:off x="2286000" y="762120"/>
            <a:ext cx="5045040" cy="5943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" descr=""/>
          <p:cNvPicPr/>
          <p:nvPr/>
        </p:nvPicPr>
        <p:blipFill>
          <a:blip r:embed="rId2"/>
          <a:stretch/>
        </p:blipFill>
        <p:spPr>
          <a:xfrm>
            <a:off x="1219320" y="838080"/>
            <a:ext cx="7619760" cy="5797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" descr=""/>
          <p:cNvPicPr/>
          <p:nvPr/>
        </p:nvPicPr>
        <p:blipFill>
          <a:blip r:embed="rId2"/>
          <a:stretch/>
        </p:blipFill>
        <p:spPr>
          <a:xfrm>
            <a:off x="1295280" y="1225440"/>
            <a:ext cx="7467840" cy="5023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1219320" y="838080"/>
            <a:ext cx="7467480" cy="5838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057400" y="838080"/>
            <a:ext cx="6000840" cy="5648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Houston 6 – 10 Day Outlook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2001-05-25T19:30:42Z</dcterms:created>
  <dc:creator>theizen</dc:creator>
  <dc:description/>
  <dc:language>en-US</dc:language>
  <cp:lastModifiedBy>theizen</cp:lastModifiedBy>
  <dcterms:modified xsi:type="dcterms:W3CDTF">2001-09-25T15:58:48Z</dcterms:modified>
  <cp:revision>18</cp:revision>
  <dc:subject/>
  <dc:title>PowerPoint Presentation</dc:title>
</cp:coreProperties>
</file>