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9.jpeg" ContentType="image/jpeg"/>
  <Override PartName="/ppt/media/image28.jpeg" ContentType="image/jpeg"/>
  <Override PartName="/ppt/media/image27.png" ContentType="image/png"/>
  <Override PartName="/ppt/media/image30.wmf" ContentType="image/x-wmf"/>
  <Override PartName="/ppt/media/image8.png" ContentType="image/png"/>
  <Override PartName="/ppt/media/image17.png" ContentType="image/png"/>
  <Override PartName="/ppt/media/image12.png" ContentType="image/png"/>
  <Override PartName="/ppt/media/image3.png" ContentType="image/png"/>
  <Override PartName="/ppt/media/image9.png" ContentType="image/png"/>
  <Override PartName="/ppt/media/image20.png" ContentType="image/png"/>
  <Override PartName="/ppt/media/image11.jpeg" ContentType="image/jpeg"/>
  <Override PartName="/ppt/media/image13.png" ContentType="image/png"/>
  <Override PartName="/ppt/media/image4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31.png" ContentType="image/png"/>
  <Override PartName="/ppt/media/image32.png" ContentType="image/png"/>
  <Override PartName="/ppt/media/image6.wmf" ContentType="image/x-wmf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.png" ContentType="image/png"/>
  <Override PartName="/ppt/media/image15.png" ContentType="image/png"/>
  <Override PartName="/ppt/media/image18.jpeg" ContentType="image/jpeg"/>
  <Override PartName="/ppt/media/image26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wmf" ContentType="image/x-wmf"/>
  <Override PartName="/ppt/media/image24.wmf" ContentType="image/x-wmf"/>
  <Override PartName="/ppt/media/image25.wmf" ContentType="image/x-wmf"/>
  <Override PartName="/ppt/embeddings/oleObject1.xlsx" ContentType="application/vnd.openxmlformats-officedocument.spreadsheetml.sheet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8.xml.rels" ContentType="application/vnd.openxmlformats-package.relationships+xml"/>
  <Override PartName="/ppt/slides/_rels/slide30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94920" y="685440"/>
            <a:ext cx="72392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294920" y="1981080"/>
            <a:ext cx="71629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5ED6FD-2D86-42E4-AC2F-41F9119FAC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F63BAB-2A78-4912-85FA-FA2DC717F2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.png"/><Relationship Id="rId8" Type="http://schemas.openxmlformats.org/officeDocument/2006/relationships/image" Target="../media/image4.png"/><Relationship Id="rId9" Type="http://schemas.openxmlformats.org/officeDocument/2006/relationships/image" Target="../media/image4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94920" y="685440"/>
            <a:ext cx="72392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Click to edit the title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94920" y="1981080"/>
            <a:ext cx="71629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SzPct val="102805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Click to edit the outline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1" marL="743040" indent="-285840">
              <a:spcBef>
                <a:spcPts val="700"/>
              </a:spcBef>
              <a:buSzPct val="102805"/>
              <a:buBlip>
                <a:blip r:embed="rId4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2" marL="1143000" indent="-228600">
              <a:spcBef>
                <a:spcPts val="700"/>
              </a:spcBef>
              <a:buSzPct val="100000"/>
              <a:buBlip>
                <a:blip r:embed="rId5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Third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3" marL="1600200" indent="-228600">
              <a:spcBef>
                <a:spcPts val="700"/>
              </a:spcBef>
              <a:buSzPct val="100000"/>
              <a:buBlip>
                <a:blip r:embed="rId6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Fourth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4" marL="2057400" indent="-228600">
              <a:spcBef>
                <a:spcPts val="700"/>
              </a:spcBef>
              <a:buSzPct val="100000"/>
              <a:buBlip>
                <a:blip r:embed="rId7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Fifth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5" marL="2057400" indent="-228600">
              <a:spcBef>
                <a:spcPts val="700"/>
              </a:spcBef>
              <a:buSzPct val="100000"/>
              <a:buBlip>
                <a:blip r:embed="rId8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Sixth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lvl="6" marL="2057400" indent="-228600">
              <a:spcBef>
                <a:spcPts val="700"/>
              </a:spcBef>
              <a:buSzPct val="100000"/>
              <a:buBlip>
                <a:blip r:embed="rId9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Seventh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12952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286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071664-E0DB-4EAE-BE91-DEE639C0F70B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wmf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wmf"/><Relationship Id="rId3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" Target=""/><Relationship Id="rId3" Type="http://schemas.openxmlformats.org/officeDocument/2006/relationships/slide" Target=""/><Relationship Id="rId4" Type="http://schemas.openxmlformats.org/officeDocument/2006/relationships/slide" Target=""/><Relationship Id="rId5" Type="http://schemas.openxmlformats.org/officeDocument/2006/relationships/slide" Target=""/><Relationship Id="rId6" Type="http://schemas.openxmlformats.org/officeDocument/2006/relationships/slide" Target=""/><Relationship Id="rId7" Type="http://schemas.openxmlformats.org/officeDocument/2006/relationships/slide" Target=""/><Relationship Id="rId8" Type="http://schemas.openxmlformats.org/officeDocument/2006/relationships/slide" Target=""/><Relationship Id="rId9" Type="http://schemas.openxmlformats.org/officeDocument/2006/relationships/slide" Target=""/><Relationship Id="rId10" Type="http://schemas.openxmlformats.org/officeDocument/2006/relationships/slide" Target=""/><Relationship Id="rId11" Type="http://schemas.openxmlformats.org/officeDocument/2006/relationships/slide" Target=""/><Relationship Id="rId1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0.wmf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://westpower.enron.com/balance2" TargetMode="External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685800" y="838080"/>
            <a:ext cx="4300560" cy="838440"/>
          </a:xfrm>
          <a:custGeom>
            <a:avLst/>
            <a:gdLst/>
            <a:ahLst/>
            <a:rect l="l" t="t" r="r" b="b"/>
            <a:pathLst>
              <a:path w="5417" h="1012">
                <a:moveTo>
                  <a:pt x="5286" y="759"/>
                </a:moveTo>
                <a:lnTo>
                  <a:pt x="5288" y="739"/>
                </a:lnTo>
                <a:lnTo>
                  <a:pt x="5299" y="722"/>
                </a:lnTo>
                <a:lnTo>
                  <a:pt x="5312" y="709"/>
                </a:lnTo>
                <a:lnTo>
                  <a:pt x="5330" y="698"/>
                </a:lnTo>
                <a:lnTo>
                  <a:pt x="5351" y="695"/>
                </a:lnTo>
                <a:lnTo>
                  <a:pt x="5372" y="698"/>
                </a:lnTo>
                <a:lnTo>
                  <a:pt x="5389" y="709"/>
                </a:lnTo>
                <a:lnTo>
                  <a:pt x="5403" y="722"/>
                </a:lnTo>
                <a:lnTo>
                  <a:pt x="5413" y="739"/>
                </a:lnTo>
                <a:lnTo>
                  <a:pt x="5417" y="759"/>
                </a:lnTo>
                <a:lnTo>
                  <a:pt x="5413" y="779"/>
                </a:lnTo>
                <a:lnTo>
                  <a:pt x="5403" y="796"/>
                </a:lnTo>
                <a:lnTo>
                  <a:pt x="5389" y="810"/>
                </a:lnTo>
                <a:lnTo>
                  <a:pt x="5372" y="820"/>
                </a:lnTo>
                <a:lnTo>
                  <a:pt x="5351" y="822"/>
                </a:lnTo>
                <a:lnTo>
                  <a:pt x="5330" y="820"/>
                </a:lnTo>
                <a:lnTo>
                  <a:pt x="5312" y="810"/>
                </a:lnTo>
                <a:lnTo>
                  <a:pt x="5299" y="796"/>
                </a:lnTo>
                <a:lnTo>
                  <a:pt x="5288" y="779"/>
                </a:lnTo>
                <a:lnTo>
                  <a:pt x="5286" y="759"/>
                </a:lnTo>
                <a:close/>
                <a:moveTo>
                  <a:pt x="130" y="1012"/>
                </a:moveTo>
                <a:lnTo>
                  <a:pt x="5351" y="1012"/>
                </a:lnTo>
                <a:lnTo>
                  <a:pt x="5351" y="0"/>
                </a:lnTo>
                <a:lnTo>
                  <a:pt x="130" y="0"/>
                </a:lnTo>
                <a:lnTo>
                  <a:pt x="130" y="1012"/>
                </a:lnTo>
                <a:close/>
                <a:moveTo>
                  <a:pt x="0" y="253"/>
                </a:moveTo>
                <a:lnTo>
                  <a:pt x="3" y="224"/>
                </a:lnTo>
                <a:lnTo>
                  <a:pt x="12" y="197"/>
                </a:lnTo>
                <a:lnTo>
                  <a:pt x="28" y="174"/>
                </a:lnTo>
                <a:lnTo>
                  <a:pt x="48" y="153"/>
                </a:lnTo>
                <a:lnTo>
                  <a:pt x="73" y="138"/>
                </a:lnTo>
                <a:lnTo>
                  <a:pt x="101" y="130"/>
                </a:lnTo>
                <a:lnTo>
                  <a:pt x="130" y="126"/>
                </a:lnTo>
                <a:lnTo>
                  <a:pt x="160" y="130"/>
                </a:lnTo>
                <a:lnTo>
                  <a:pt x="186" y="138"/>
                </a:lnTo>
                <a:lnTo>
                  <a:pt x="212" y="153"/>
                </a:lnTo>
                <a:lnTo>
                  <a:pt x="233" y="174"/>
                </a:lnTo>
                <a:lnTo>
                  <a:pt x="247" y="197"/>
                </a:lnTo>
                <a:lnTo>
                  <a:pt x="257" y="224"/>
                </a:lnTo>
                <a:lnTo>
                  <a:pt x="261" y="253"/>
                </a:lnTo>
                <a:lnTo>
                  <a:pt x="257" y="282"/>
                </a:lnTo>
                <a:lnTo>
                  <a:pt x="247" y="307"/>
                </a:lnTo>
                <a:lnTo>
                  <a:pt x="233" y="332"/>
                </a:lnTo>
                <a:lnTo>
                  <a:pt x="212" y="353"/>
                </a:lnTo>
                <a:lnTo>
                  <a:pt x="186" y="368"/>
                </a:lnTo>
                <a:lnTo>
                  <a:pt x="160" y="376"/>
                </a:lnTo>
                <a:lnTo>
                  <a:pt x="130" y="380"/>
                </a:lnTo>
                <a:lnTo>
                  <a:pt x="101" y="376"/>
                </a:lnTo>
                <a:lnTo>
                  <a:pt x="73" y="368"/>
                </a:lnTo>
                <a:lnTo>
                  <a:pt x="48" y="353"/>
                </a:lnTo>
                <a:lnTo>
                  <a:pt x="28" y="332"/>
                </a:lnTo>
                <a:lnTo>
                  <a:pt x="12" y="307"/>
                </a:lnTo>
                <a:lnTo>
                  <a:pt x="3" y="282"/>
                </a:lnTo>
                <a:lnTo>
                  <a:pt x="0" y="253"/>
                </a:lnTo>
                <a:close/>
              </a:path>
            </a:pathLst>
          </a:custGeom>
          <a:solidFill>
            <a:srgbClr val="ff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830160" y="1214280"/>
            <a:ext cx="3768840" cy="1800"/>
          </a:xfrm>
          <a:prstGeom prst="line">
            <a:avLst/>
          </a:prstGeom>
          <a:ln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"/>
          <p:cNvSpPr/>
          <p:nvPr/>
        </p:nvSpPr>
        <p:spPr>
          <a:xfrm>
            <a:off x="3581640" y="1295280"/>
            <a:ext cx="9025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8/21/2001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933480" y="973080"/>
            <a:ext cx="38671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1173240" y="1011240"/>
            <a:ext cx="3207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15048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1699560" y="1011240"/>
            <a:ext cx="5126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OWER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2221200" y="973080"/>
            <a:ext cx="1807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2413080" y="101124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UNDAMENTALS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3668400" y="973080"/>
            <a:ext cx="1922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3862440" y="1011240"/>
            <a:ext cx="668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RIEFING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"/>
          <p:cNvGrpSpPr/>
          <p:nvPr/>
        </p:nvGrpSpPr>
        <p:grpSpPr>
          <a:xfrm>
            <a:off x="1789200" y="762120"/>
            <a:ext cx="6916680" cy="5952960"/>
            <a:chOff x="1789200" y="762120"/>
            <a:chExt cx="6916680" cy="5952960"/>
          </a:xfrm>
        </p:grpSpPr>
        <p:pic>
          <p:nvPicPr>
            <p:cNvPr id="51" name="" descr=""/>
            <p:cNvPicPr/>
            <p:nvPr/>
          </p:nvPicPr>
          <p:blipFill>
            <a:blip r:embed="rId2"/>
            <a:stretch/>
          </p:blipFill>
          <p:spPr>
            <a:xfrm>
              <a:off x="2743200" y="762120"/>
              <a:ext cx="5962680" cy="59529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" descr=""/>
            <p:cNvPicPr/>
            <p:nvPr/>
          </p:nvPicPr>
          <p:blipFill>
            <a:blip r:embed="rId3"/>
            <a:stretch/>
          </p:blipFill>
          <p:spPr>
            <a:xfrm>
              <a:off x="3200400" y="5029200"/>
              <a:ext cx="1743120" cy="542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3" name=""/>
            <p:cNvSpPr/>
            <p:nvPr/>
          </p:nvSpPr>
          <p:spPr>
            <a:xfrm>
              <a:off x="1789200" y="1981080"/>
              <a:ext cx="897840" cy="24660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3333cc"/>
                  </a:solidFill>
                  <a:effectLst/>
                  <a:uFillTx/>
                  <a:latin typeface="Arial Rounded MT Bold"/>
                </a:rPr>
                <a:t>Aug 8 Actual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5715000" y="3886200"/>
              <a:ext cx="152280" cy="15228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3886200" y="3352680"/>
              <a:ext cx="152280" cy="152640"/>
            </a:xfrm>
            <a:prstGeom prst="ellipse">
              <a:avLst/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5181480" y="4876920"/>
              <a:ext cx="990720" cy="13150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3333cc"/>
                  </a:solidFill>
                  <a:effectLst/>
                  <a:uFillTx/>
                  <a:latin typeface="Arial Rounded MT Bold"/>
                </a:rPr>
                <a:t>Max Planned Draft, Starting Full, Until Volume Forecasts Indicate Sufficient Runoff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3200400" y="4114800"/>
              <a:ext cx="761760" cy="551880"/>
            </a:xfrm>
            <a:prstGeom prst="rect">
              <a:avLst/>
            </a:prstGeom>
            <a:solidFill>
              <a:srgbClr val="ffff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000" strike="noStrike" u="none">
                  <a:solidFill>
                    <a:srgbClr val="3333cc"/>
                  </a:solidFill>
                  <a:effectLst/>
                  <a:uFillTx/>
                  <a:latin typeface="Arial Rounded MT Bold"/>
                </a:rPr>
                <a:t>BPA pre-Winter Minimum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" name=""/>
            <p:cNvSpPr/>
            <p:nvPr/>
          </p:nvSpPr>
          <p:spPr>
            <a:xfrm rot="2376600">
              <a:off x="2590560" y="2438280"/>
              <a:ext cx="685800" cy="152640"/>
            </a:xfrm>
            <a:prstGeom prst="rightArrow">
              <a:avLst>
                <a:gd name="adj1" fmla="val 50000"/>
                <a:gd name="adj2" fmla="val 112323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" name=""/>
            <p:cNvSpPr/>
            <p:nvPr/>
          </p:nvSpPr>
          <p:spPr>
            <a:xfrm rot="18517200">
              <a:off x="3390840" y="3695400"/>
              <a:ext cx="685800" cy="152280"/>
            </a:xfrm>
            <a:prstGeom prst="rightArrow">
              <a:avLst>
                <a:gd name="adj1" fmla="val 50000"/>
                <a:gd name="adj2" fmla="val 112589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 rot="16881600">
              <a:off x="5371920" y="4304880"/>
              <a:ext cx="685800" cy="152280"/>
            </a:xfrm>
            <a:prstGeom prst="rightArrow">
              <a:avLst>
                <a:gd name="adj1" fmla="val 50000"/>
                <a:gd name="adj2" fmla="val 112589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520" bIns="295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371600" y="-360"/>
            <a:ext cx="723888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PNW Reservoir Status / Op Plan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567560" cy="529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1295280" y="990720"/>
            <a:ext cx="7444080" cy="5263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2"/>
          <a:stretch/>
        </p:blipFill>
        <p:spPr>
          <a:xfrm>
            <a:off x="1295280" y="990720"/>
            <a:ext cx="7391520" cy="5305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cvpamo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391520" cy="5702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467840" cy="5416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CFT0821_1024062E4" descr=""/>
          <p:cNvPicPr/>
          <p:nvPr/>
        </p:nvPicPr>
        <p:blipFill>
          <a:blip r:embed="rId2"/>
          <a:stretch/>
        </p:blipFill>
        <p:spPr>
          <a:xfrm>
            <a:off x="1371600" y="1371600"/>
            <a:ext cx="7201080" cy="4629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CFT0821_102518229" descr=""/>
          <p:cNvPicPr/>
          <p:nvPr/>
        </p:nvPicPr>
        <p:blipFill>
          <a:blip r:embed="rId2"/>
          <a:stretch/>
        </p:blipFill>
        <p:spPr>
          <a:xfrm>
            <a:off x="1447920" y="1420920"/>
            <a:ext cx="7124760" cy="4579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CFT0821_102606342" descr=""/>
          <p:cNvPicPr/>
          <p:nvPr/>
        </p:nvPicPr>
        <p:blipFill>
          <a:blip r:embed="rId2"/>
          <a:stretch/>
        </p:blipFill>
        <p:spPr>
          <a:xfrm>
            <a:off x="1371600" y="1371600"/>
            <a:ext cx="7391520" cy="475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"/>
          <p:cNvSpPr/>
          <p:nvPr/>
        </p:nvSpPr>
        <p:spPr>
          <a:xfrm>
            <a:off x="1892520" y="2448000"/>
            <a:ext cx="4186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PV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5588280" y="4724280"/>
            <a:ext cx="934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San Juan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4213800" y="3505320"/>
            <a:ext cx="924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New Gen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2872800" y="4876920"/>
            <a:ext cx="983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Pittsburgh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1485720" y="3962520"/>
            <a:ext cx="914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Etiwanda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238120" y="4495680"/>
            <a:ext cx="884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 Rounded MT Bold"/>
              </a:rPr>
              <a:t>Bonanza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Last28DaysPriceSummary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315200" cy="5653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 descr=""/>
          <p:cNvPicPr/>
          <p:nvPr/>
        </p:nvPicPr>
        <p:blipFill>
          <a:blip r:embed="rId2"/>
          <a:stretch/>
        </p:blipFill>
        <p:spPr>
          <a:xfrm>
            <a:off x="3809880" y="762120"/>
            <a:ext cx="5023080" cy="594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371600" y="-360"/>
            <a:ext cx="723888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Load / Resource Balance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0" name=""/>
          <p:cNvSpPr/>
          <p:nvPr/>
        </p:nvSpPr>
        <p:spPr>
          <a:xfrm>
            <a:off x="1219320" y="1143000"/>
            <a:ext cx="2438280" cy="420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0000"/>
              </a:buClr>
              <a:buFont typeface="Copperplate Gothic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System 5000 MWa shorter next week with ramp from below normal temperatures to above normal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pperplate Gothic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pperplate Gothic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Sharp decrease in PNW hydro production as Dworshak draft ends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pperplate Gothic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Copperplate Gothic Bold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With assumed return to seasonal norms, week of Sept 4 like now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HR_PNW" descr=""/>
          <p:cNvPicPr/>
          <p:nvPr/>
        </p:nvPicPr>
        <p:blipFill>
          <a:blip r:embed="rId2"/>
          <a:stretch/>
        </p:blipFill>
        <p:spPr>
          <a:xfrm>
            <a:off x="1295280" y="762120"/>
            <a:ext cx="7444080" cy="5749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HR_NP" descr=""/>
          <p:cNvPicPr/>
          <p:nvPr/>
        </p:nvPicPr>
        <p:blipFill>
          <a:blip r:embed="rId2"/>
          <a:stretch/>
        </p:blipFill>
        <p:spPr>
          <a:xfrm>
            <a:off x="1295280" y="838080"/>
            <a:ext cx="7391520" cy="5712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543800" cy="5586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1219320" y="838080"/>
            <a:ext cx="7464240" cy="5807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723888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New Subscription to EEI Stats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82" name=""/>
          <p:cNvSpPr/>
          <p:nvPr/>
        </p:nvSpPr>
        <p:spPr>
          <a:xfrm>
            <a:off x="1143000" y="2819520"/>
            <a:ext cx="1676520" cy="380880"/>
          </a:xfrm>
          <a:prstGeom prst="ellipse">
            <a:avLst/>
          </a:prstGeom>
          <a:noFill/>
          <a:ln w="34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1295280" y="1143000"/>
            <a:ext cx="1752840" cy="533520"/>
          </a:xfrm>
          <a:prstGeom prst="ellipse">
            <a:avLst/>
          </a:prstGeom>
          <a:noFill/>
          <a:ln w="34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10" descr=""/>
          <p:cNvPicPr/>
          <p:nvPr/>
        </p:nvPicPr>
        <p:blipFill>
          <a:blip r:embed="rId2"/>
          <a:stretch/>
        </p:blipFill>
        <p:spPr>
          <a:xfrm>
            <a:off x="1371600" y="762120"/>
            <a:ext cx="7467480" cy="597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mapusa" descr=""/>
          <p:cNvPicPr/>
          <p:nvPr/>
        </p:nvPicPr>
        <p:blipFill>
          <a:blip r:embed="rId2"/>
          <a:stretch/>
        </p:blipFill>
        <p:spPr>
          <a:xfrm>
            <a:off x="1371600" y="914400"/>
            <a:ext cx="7315200" cy="5589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"/>
          <p:cNvGrpSpPr/>
          <p:nvPr/>
        </p:nvGrpSpPr>
        <p:grpSpPr>
          <a:xfrm>
            <a:off x="1751040" y="731880"/>
            <a:ext cx="5643360" cy="5395680"/>
            <a:chOff x="1751040" y="731880"/>
            <a:chExt cx="5643360" cy="5395680"/>
          </a:xfrm>
        </p:grpSpPr>
        <p:sp>
          <p:nvSpPr>
            <p:cNvPr id="87" name=""/>
            <p:cNvSpPr/>
            <p:nvPr/>
          </p:nvSpPr>
          <p:spPr>
            <a:xfrm>
              <a:off x="1751040" y="731880"/>
              <a:ext cx="36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8" name=""/>
            <p:cNvGrpSpPr/>
            <p:nvPr/>
          </p:nvGrpSpPr>
          <p:grpSpPr>
            <a:xfrm>
              <a:off x="1751040" y="731880"/>
              <a:ext cx="5643360" cy="5395680"/>
              <a:chOff x="1751040" y="731880"/>
              <a:chExt cx="5643360" cy="5395680"/>
            </a:xfrm>
          </p:grpSpPr>
          <p:sp>
            <p:nvSpPr>
              <p:cNvPr id="89" name=""/>
              <p:cNvSpPr/>
              <p:nvPr/>
            </p:nvSpPr>
            <p:spPr>
              <a:xfrm>
                <a:off x="1751040" y="731880"/>
                <a:ext cx="5643360" cy="704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</a:rPr>
                  <a:t>Statistics</a:t>
                </a: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br>
                  <a:rPr sz="1000"/>
                </a:br>
                <a:br>
                  <a:rPr sz="1000"/>
                </a:br>
                <a:endParaRPr b="0" lang="en-US" sz="1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0" name=""/>
              <p:cNvGrpSpPr/>
              <p:nvPr/>
            </p:nvGrpSpPr>
            <p:grpSpPr>
              <a:xfrm>
                <a:off x="1751040" y="1341360"/>
                <a:ext cx="5643000" cy="4786200"/>
                <a:chOff x="1751040" y="1341360"/>
                <a:chExt cx="5643000" cy="4786200"/>
              </a:xfrm>
            </p:grpSpPr>
            <p:grpSp>
              <p:nvGrpSpPr>
                <p:cNvPr id="91" name=""/>
                <p:cNvGrpSpPr/>
                <p:nvPr/>
              </p:nvGrpSpPr>
              <p:grpSpPr>
                <a:xfrm>
                  <a:off x="1751040" y="1341360"/>
                  <a:ext cx="3068280" cy="397080"/>
                  <a:chOff x="1751040" y="1341360"/>
                  <a:chExt cx="3068280" cy="397080"/>
                </a:xfrm>
              </p:grpSpPr>
              <p:sp>
                <p:nvSpPr>
                  <p:cNvPr id="92" name=""/>
                  <p:cNvSpPr/>
                  <p:nvPr/>
                </p:nvSpPr>
                <p:spPr>
                  <a:xfrm>
                    <a:off x="1751040" y="1341360"/>
                    <a:ext cx="3068280" cy="39708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" name=""/>
                  <p:cNvSpPr/>
                  <p:nvPr/>
                </p:nvSpPr>
                <p:spPr>
                  <a:xfrm>
                    <a:off x="1751040" y="1341360"/>
                    <a:ext cx="3068280" cy="39708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  <a:ea typeface="Arial"/>
                      </a:rPr>
                      <a:t>Daily Statistics 8/21/01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4" name=""/>
                <p:cNvGrpSpPr/>
                <p:nvPr/>
              </p:nvGrpSpPr>
              <p:grpSpPr>
                <a:xfrm>
                  <a:off x="4819320" y="1341360"/>
                  <a:ext cx="2574720" cy="397080"/>
                  <a:chOff x="4819320" y="1341360"/>
                  <a:chExt cx="2574720" cy="397080"/>
                </a:xfrm>
              </p:grpSpPr>
              <p:sp>
                <p:nvSpPr>
                  <p:cNvPr id="95" name=""/>
                  <p:cNvSpPr/>
                  <p:nvPr/>
                </p:nvSpPr>
                <p:spPr>
                  <a:xfrm>
                    <a:off x="4819320" y="1341360"/>
                    <a:ext cx="2574720" cy="39708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6" name=""/>
                  <p:cNvSpPr/>
                  <p:nvPr/>
                </p:nvSpPr>
                <p:spPr>
                  <a:xfrm>
                    <a:off x="4819320" y="1341360"/>
                    <a:ext cx="2574720" cy="39708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1" lang="en-US" sz="1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  <a:ea typeface="Arial"/>
                      </a:rPr>
                      <a:t>Year-to-Date Statistics 1/1/01 - 8/21/01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97" name=""/>
                <p:cNvSpPr/>
                <p:nvPr/>
              </p:nvSpPr>
              <p:spPr>
                <a:xfrm>
                  <a:off x="1751040" y="1738440"/>
                  <a:ext cx="2409480" cy="6094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Number of New Large Fires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8" name=""/>
                <p:cNvSpPr/>
                <p:nvPr/>
              </p:nvSpPr>
              <p:spPr>
                <a:xfrm>
                  <a:off x="4160520" y="1738440"/>
                  <a:ext cx="658440" cy="6094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8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99" name=""/>
                <p:cNvSpPr/>
                <p:nvPr/>
              </p:nvSpPr>
              <p:spPr>
                <a:xfrm>
                  <a:off x="4819320" y="1738440"/>
                  <a:ext cx="1773000" cy="6094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Number of Fires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00" name=""/>
                <p:cNvSpPr/>
                <p:nvPr/>
              </p:nvSpPr>
              <p:spPr>
                <a:xfrm>
                  <a:off x="6592680" y="1738440"/>
                  <a:ext cx="801360" cy="6094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56,266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01" name=""/>
                <p:cNvGrpSpPr/>
                <p:nvPr/>
              </p:nvGrpSpPr>
              <p:grpSpPr>
                <a:xfrm>
                  <a:off x="1751040" y="2347920"/>
                  <a:ext cx="2409480" cy="244440"/>
                  <a:chOff x="1751040" y="2347920"/>
                  <a:chExt cx="2409480" cy="244440"/>
                </a:xfrm>
              </p:grpSpPr>
              <p:sp>
                <p:nvSpPr>
                  <p:cNvPr id="102" name=""/>
                  <p:cNvSpPr/>
                  <p:nvPr/>
                </p:nvSpPr>
                <p:spPr>
                  <a:xfrm>
                    <a:off x="1751040" y="2347920"/>
                    <a:ext cx="240948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3" name=""/>
                  <p:cNvSpPr/>
                  <p:nvPr/>
                </p:nvSpPr>
                <p:spPr>
                  <a:xfrm>
                    <a:off x="1751040" y="2347920"/>
                    <a:ext cx="240948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Number of Active Large Fires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04" name=""/>
                <p:cNvGrpSpPr/>
                <p:nvPr/>
              </p:nvGrpSpPr>
              <p:grpSpPr>
                <a:xfrm>
                  <a:off x="4160520" y="2347920"/>
                  <a:ext cx="658440" cy="244440"/>
                  <a:chOff x="4160520" y="2347920"/>
                  <a:chExt cx="658440" cy="244440"/>
                </a:xfrm>
              </p:grpSpPr>
              <p:sp>
                <p:nvSpPr>
                  <p:cNvPr id="105" name=""/>
                  <p:cNvSpPr/>
                  <p:nvPr/>
                </p:nvSpPr>
                <p:spPr>
                  <a:xfrm>
                    <a:off x="4160520" y="2347920"/>
                    <a:ext cx="65844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6" name=""/>
                  <p:cNvSpPr/>
                  <p:nvPr/>
                </p:nvSpPr>
                <p:spPr>
                  <a:xfrm>
                    <a:off x="4160520" y="2347920"/>
                    <a:ext cx="65844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42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07" name=""/>
                <p:cNvGrpSpPr/>
                <p:nvPr/>
              </p:nvGrpSpPr>
              <p:grpSpPr>
                <a:xfrm>
                  <a:off x="4819320" y="2347920"/>
                  <a:ext cx="1773000" cy="244440"/>
                  <a:chOff x="4819320" y="2347920"/>
                  <a:chExt cx="1773000" cy="244440"/>
                </a:xfrm>
              </p:grpSpPr>
              <p:sp>
                <p:nvSpPr>
                  <p:cNvPr id="108" name=""/>
                  <p:cNvSpPr/>
                  <p:nvPr/>
                </p:nvSpPr>
                <p:spPr>
                  <a:xfrm>
                    <a:off x="4819320" y="2347920"/>
                    <a:ext cx="177300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09" name=""/>
                  <p:cNvSpPr/>
                  <p:nvPr/>
                </p:nvSpPr>
                <p:spPr>
                  <a:xfrm>
                    <a:off x="4819320" y="2347920"/>
                    <a:ext cx="177300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10-Year Average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10" name=""/>
                <p:cNvGrpSpPr/>
                <p:nvPr/>
              </p:nvGrpSpPr>
              <p:grpSpPr>
                <a:xfrm>
                  <a:off x="6592680" y="2347920"/>
                  <a:ext cx="801360" cy="244440"/>
                  <a:chOff x="6592680" y="2347920"/>
                  <a:chExt cx="801360" cy="244440"/>
                </a:xfrm>
              </p:grpSpPr>
              <p:sp>
                <p:nvSpPr>
                  <p:cNvPr id="111" name=""/>
                  <p:cNvSpPr/>
                  <p:nvPr/>
                </p:nvSpPr>
                <p:spPr>
                  <a:xfrm>
                    <a:off x="6592680" y="2347920"/>
                    <a:ext cx="80136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2" name=""/>
                  <p:cNvSpPr/>
                  <p:nvPr/>
                </p:nvSpPr>
                <p:spPr>
                  <a:xfrm>
                    <a:off x="6592680" y="2347920"/>
                    <a:ext cx="80136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60,828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113" name=""/>
                <p:cNvSpPr/>
                <p:nvPr/>
              </p:nvSpPr>
              <p:spPr>
                <a:xfrm>
                  <a:off x="1751040" y="2592360"/>
                  <a:ext cx="2409480" cy="6094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Acres from Active Fires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4" name=""/>
                <p:cNvSpPr/>
                <p:nvPr/>
              </p:nvSpPr>
              <p:spPr>
                <a:xfrm>
                  <a:off x="4160520" y="2592360"/>
                  <a:ext cx="658440" cy="6094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356,558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5" name=""/>
                <p:cNvSpPr/>
                <p:nvPr/>
              </p:nvSpPr>
              <p:spPr>
                <a:xfrm>
                  <a:off x="4819320" y="2592360"/>
                  <a:ext cx="1773000" cy="6094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Number of Acres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16" name=""/>
                <p:cNvSpPr/>
                <p:nvPr/>
              </p:nvSpPr>
              <p:spPr>
                <a:xfrm>
                  <a:off x="6592680" y="2592360"/>
                  <a:ext cx="801360" cy="6094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2,829,192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17" name=""/>
                <p:cNvGrpSpPr/>
                <p:nvPr/>
              </p:nvGrpSpPr>
              <p:grpSpPr>
                <a:xfrm>
                  <a:off x="1751040" y="3201840"/>
                  <a:ext cx="2409480" cy="244440"/>
                  <a:chOff x="1751040" y="3201840"/>
                  <a:chExt cx="2409480" cy="244440"/>
                </a:xfrm>
              </p:grpSpPr>
              <p:sp>
                <p:nvSpPr>
                  <p:cNvPr id="118" name=""/>
                  <p:cNvSpPr/>
                  <p:nvPr/>
                </p:nvSpPr>
                <p:spPr>
                  <a:xfrm>
                    <a:off x="1751040" y="3201840"/>
                    <a:ext cx="240948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19" name=""/>
                  <p:cNvSpPr/>
                  <p:nvPr/>
                </p:nvSpPr>
                <p:spPr>
                  <a:xfrm>
                    <a:off x="1751040" y="3201840"/>
                    <a:ext cx="240948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Number of Fires Contained Yesterday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20" name=""/>
                <p:cNvGrpSpPr/>
                <p:nvPr/>
              </p:nvGrpSpPr>
              <p:grpSpPr>
                <a:xfrm>
                  <a:off x="4160520" y="3201840"/>
                  <a:ext cx="658440" cy="244440"/>
                  <a:chOff x="4160520" y="3201840"/>
                  <a:chExt cx="658440" cy="244440"/>
                </a:xfrm>
              </p:grpSpPr>
              <p:sp>
                <p:nvSpPr>
                  <p:cNvPr id="121" name=""/>
                  <p:cNvSpPr/>
                  <p:nvPr/>
                </p:nvSpPr>
                <p:spPr>
                  <a:xfrm>
                    <a:off x="4160520" y="3201840"/>
                    <a:ext cx="65844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2" name=""/>
                  <p:cNvSpPr/>
                  <p:nvPr/>
                </p:nvSpPr>
                <p:spPr>
                  <a:xfrm>
                    <a:off x="4160520" y="3201840"/>
                    <a:ext cx="65844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7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23" name=""/>
                <p:cNvGrpSpPr/>
                <p:nvPr/>
              </p:nvGrpSpPr>
              <p:grpSpPr>
                <a:xfrm>
                  <a:off x="4819320" y="3201840"/>
                  <a:ext cx="1773000" cy="244440"/>
                  <a:chOff x="4819320" y="3201840"/>
                  <a:chExt cx="1773000" cy="244440"/>
                </a:xfrm>
              </p:grpSpPr>
              <p:sp>
                <p:nvSpPr>
                  <p:cNvPr id="124" name=""/>
                  <p:cNvSpPr/>
                  <p:nvPr/>
                </p:nvSpPr>
                <p:spPr>
                  <a:xfrm>
                    <a:off x="4819320" y="3201840"/>
                    <a:ext cx="177300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5" name=""/>
                  <p:cNvSpPr/>
                  <p:nvPr/>
                </p:nvSpPr>
                <p:spPr>
                  <a:xfrm>
                    <a:off x="4819320" y="3201840"/>
                    <a:ext cx="177300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10-Year Average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26" name=""/>
                <p:cNvGrpSpPr/>
                <p:nvPr/>
              </p:nvGrpSpPr>
              <p:grpSpPr>
                <a:xfrm>
                  <a:off x="6592680" y="3201840"/>
                  <a:ext cx="801360" cy="244440"/>
                  <a:chOff x="6592680" y="3201840"/>
                  <a:chExt cx="801360" cy="244440"/>
                </a:xfrm>
              </p:grpSpPr>
              <p:sp>
                <p:nvSpPr>
                  <p:cNvPr id="127" name=""/>
                  <p:cNvSpPr/>
                  <p:nvPr/>
                </p:nvSpPr>
                <p:spPr>
                  <a:xfrm>
                    <a:off x="6592680" y="3201840"/>
                    <a:ext cx="80136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28" name=""/>
                  <p:cNvSpPr/>
                  <p:nvPr/>
                </p:nvSpPr>
                <p:spPr>
                  <a:xfrm>
                    <a:off x="6592680" y="3201840"/>
                    <a:ext cx="801360" cy="24444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2,749,141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129" name=""/>
                <p:cNvSpPr/>
                <p:nvPr/>
              </p:nvSpPr>
              <p:spPr>
                <a:xfrm>
                  <a:off x="1751040" y="3446280"/>
                  <a:ext cx="3068280" cy="26812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States Currently Reporting Active Large Fires (see State-by-State Summaries for details)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2" action="ppaction://hlinksldjump"/>
                    </a:rPr>
                    <a:t>California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(9)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3" action="ppaction://hlinksldjump"/>
                    </a:rPr>
                    <a:t>Florida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(1)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4" action="ppaction://hlinksldjump"/>
                    </a:rPr>
                    <a:t>Idaho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(4)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5" action="ppaction://hlinksldjump"/>
                    </a:rPr>
                    <a:t>Montana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(4)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6" action="ppaction://hlinksldjump"/>
                    </a:rPr>
                    <a:t>Nevada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(2)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7" action="ppaction://hlinksldjump"/>
                    </a:rPr>
                    <a:t>Oregon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(6)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8" action="ppaction://hlinksldjump"/>
                    </a:rPr>
                    <a:t>Texas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(1)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9" action="ppaction://hlinksldjump"/>
                    </a:rPr>
                    <a:t>Utah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(5)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10" action="ppaction://hlinksldjump"/>
                    </a:rPr>
                    <a:t>Washington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(8)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 lvl="1" marL="457200">
                    <a:lnSpc>
                      <a:spcPct val="100000"/>
                    </a:lnSpc>
                    <a:buClr>
                      <a:srgbClr val="000000"/>
                    </a:buClr>
                    <a:buFont typeface="Arial"/>
                    <a:buChar char="•"/>
                    <a:tabLst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sng">
                      <a:solidFill>
                        <a:srgbClr val="ccccff"/>
                      </a:solidFill>
                      <a:effectLst/>
                      <a:uFillTx/>
                      <a:latin typeface="Arial"/>
                      <a:ea typeface="Arial"/>
                      <a:hlinkClick r:id="rId11" action="ppaction://hlinksldjump"/>
                    </a:rPr>
                    <a:t>Wyoming</a:t>
                  </a:r>
                  <a:r>
                    <a:rPr b="0" lang="en-US" sz="1000" strike="noStrike" u="sng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 (2) 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  <a:p>
                  <a:pPr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0" name=""/>
                <p:cNvSpPr/>
                <p:nvPr/>
              </p:nvSpPr>
              <p:spPr>
                <a:xfrm>
                  <a:off x="4819320" y="3446280"/>
                  <a:ext cx="1773000" cy="10540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2000 Number of Fires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1" name=""/>
                <p:cNvSpPr/>
                <p:nvPr/>
              </p:nvSpPr>
              <p:spPr>
                <a:xfrm>
                  <a:off x="6592680" y="3446280"/>
                  <a:ext cx="801360" cy="10540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69,322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32" name=""/>
                <p:cNvGrpSpPr/>
                <p:nvPr/>
              </p:nvGrpSpPr>
              <p:grpSpPr>
                <a:xfrm>
                  <a:off x="4819320" y="4500360"/>
                  <a:ext cx="1773000" cy="762120"/>
                  <a:chOff x="4819320" y="4500360"/>
                  <a:chExt cx="1773000" cy="762120"/>
                </a:xfrm>
              </p:grpSpPr>
              <p:sp>
                <p:nvSpPr>
                  <p:cNvPr id="133" name=""/>
                  <p:cNvSpPr/>
                  <p:nvPr/>
                </p:nvSpPr>
                <p:spPr>
                  <a:xfrm>
                    <a:off x="4819320" y="4500360"/>
                    <a:ext cx="1773000" cy="76212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4" name=""/>
                  <p:cNvSpPr/>
                  <p:nvPr/>
                </p:nvSpPr>
                <p:spPr>
                  <a:xfrm>
                    <a:off x="4819320" y="4500360"/>
                    <a:ext cx="1773000" cy="76212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2000 Number of Acres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35" name=""/>
                <p:cNvGrpSpPr/>
                <p:nvPr/>
              </p:nvGrpSpPr>
              <p:grpSpPr>
                <a:xfrm>
                  <a:off x="6592680" y="4500360"/>
                  <a:ext cx="801360" cy="762120"/>
                  <a:chOff x="6592680" y="4500360"/>
                  <a:chExt cx="801360" cy="762120"/>
                </a:xfrm>
              </p:grpSpPr>
              <p:sp>
                <p:nvSpPr>
                  <p:cNvPr id="136" name=""/>
                  <p:cNvSpPr/>
                  <p:nvPr/>
                </p:nvSpPr>
                <p:spPr>
                  <a:xfrm>
                    <a:off x="6592680" y="4500360"/>
                    <a:ext cx="801360" cy="76212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37" name=""/>
                  <p:cNvSpPr/>
                  <p:nvPr/>
                </p:nvSpPr>
                <p:spPr>
                  <a:xfrm>
                    <a:off x="6592680" y="4500360"/>
                    <a:ext cx="801360" cy="76212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5,669,328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138" name=""/>
                <p:cNvSpPr/>
                <p:nvPr/>
              </p:nvSpPr>
              <p:spPr>
                <a:xfrm>
                  <a:off x="4819320" y="5262480"/>
                  <a:ext cx="1773000" cy="468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1999 Number of Fires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39" name=""/>
                <p:cNvSpPr/>
                <p:nvPr/>
              </p:nvSpPr>
              <p:spPr>
                <a:xfrm>
                  <a:off x="6592680" y="5262480"/>
                  <a:ext cx="801360" cy="468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pPr algn="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  <a:ea typeface="Arial"/>
                    </a:rPr>
                    <a:t>66,767</a:t>
                  </a:r>
                  <a:endParaRPr b="0" lang="en-US" sz="10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40" name=""/>
                <p:cNvGrpSpPr/>
                <p:nvPr/>
              </p:nvGrpSpPr>
              <p:grpSpPr>
                <a:xfrm>
                  <a:off x="4819320" y="5730840"/>
                  <a:ext cx="1773000" cy="396720"/>
                  <a:chOff x="4819320" y="5730840"/>
                  <a:chExt cx="1773000" cy="396720"/>
                </a:xfrm>
              </p:grpSpPr>
              <p:sp>
                <p:nvSpPr>
                  <p:cNvPr id="141" name=""/>
                  <p:cNvSpPr/>
                  <p:nvPr/>
                </p:nvSpPr>
                <p:spPr>
                  <a:xfrm>
                    <a:off x="4819320" y="5730840"/>
                    <a:ext cx="1773000" cy="39672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2" name=""/>
                  <p:cNvSpPr/>
                  <p:nvPr/>
                </p:nvSpPr>
                <p:spPr>
                  <a:xfrm>
                    <a:off x="4819320" y="5730840"/>
                    <a:ext cx="1773000" cy="39672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1999 Number of Acres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143" name=""/>
                <p:cNvGrpSpPr/>
                <p:nvPr/>
              </p:nvGrpSpPr>
              <p:grpSpPr>
                <a:xfrm>
                  <a:off x="6592680" y="5730840"/>
                  <a:ext cx="801360" cy="396720"/>
                  <a:chOff x="6592680" y="5730840"/>
                  <a:chExt cx="801360" cy="396720"/>
                </a:xfrm>
              </p:grpSpPr>
              <p:sp>
                <p:nvSpPr>
                  <p:cNvPr id="144" name=""/>
                  <p:cNvSpPr/>
                  <p:nvPr/>
                </p:nvSpPr>
                <p:spPr>
                  <a:xfrm>
                    <a:off x="6592680" y="5730840"/>
                    <a:ext cx="801360" cy="39672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5" name=""/>
                  <p:cNvSpPr/>
                  <p:nvPr/>
                </p:nvSpPr>
                <p:spPr>
                  <a:xfrm>
                    <a:off x="6592680" y="5730840"/>
                    <a:ext cx="801360" cy="396720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pPr algn="r">
                      <a:lnSpc>
                        <a:spcPct val="100000"/>
                      </a:lnSpc>
                      <a:tabLst>
                        <a:tab algn="l" pos="0"/>
                        <a:tab algn="l" pos="914400"/>
                        <a:tab algn="l" pos="1828800"/>
                        <a:tab algn="l" pos="2743200"/>
                        <a:tab algn="l" pos="3657600"/>
                        <a:tab algn="l" pos="4572000"/>
                        <a:tab algn="l" pos="5486400"/>
                        <a:tab algn="l" pos="6400800"/>
                        <a:tab algn="l" pos="7315200"/>
                        <a:tab algn="l" pos="8229600"/>
                        <a:tab algn="l" pos="9144000"/>
                        <a:tab algn="l" pos="10058400"/>
                      </a:tabLst>
                    </a:pPr>
                    <a:r>
                      <a:rPr b="0" lang="en-US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  <a:ea typeface="Arial"/>
                      </a:rPr>
                      <a:t>3,905,635</a:t>
                    </a:r>
                    <a:endParaRPr b="0" lang="en-US" sz="10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bpatrans" descr=""/>
          <p:cNvPicPr/>
          <p:nvPr/>
        </p:nvPicPr>
        <p:blipFill>
          <a:blip r:embed="rId2"/>
          <a:stretch/>
        </p:blipFill>
        <p:spPr>
          <a:xfrm>
            <a:off x="1143000" y="797040"/>
            <a:ext cx="7696080" cy="5945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1143000" y="1066680"/>
            <a:ext cx="7439040" cy="5284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294920" y="685440"/>
            <a:ext cx="72392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Development Status / Priorities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1294920" y="1981080"/>
            <a:ext cx="71629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SzPct val="102805"/>
              <a:buBlip>
                <a:blip r:embed="rId2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New Load / Resource balance in progress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SzPct val="102805"/>
              <a:buBlip>
                <a:blip r:embed="rId3"/>
              </a:buBlip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Map interface to scheduling constraints next up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grpSp>
        <p:nvGrpSpPr>
          <p:cNvPr id="150" name=""/>
          <p:cNvGrpSpPr/>
          <p:nvPr/>
        </p:nvGrpSpPr>
        <p:grpSpPr>
          <a:xfrm>
            <a:off x="3581280" y="2590920"/>
            <a:ext cx="2362320" cy="2361960"/>
            <a:chOff x="3581280" y="2590920"/>
            <a:chExt cx="2362320" cy="2361960"/>
          </a:xfrm>
        </p:grpSpPr>
        <p:pic>
          <p:nvPicPr>
            <p:cNvPr id="151" name="" descr=""/>
            <p:cNvPicPr/>
            <p:nvPr/>
          </p:nvPicPr>
          <p:blipFill>
            <a:blip r:embed="rId4"/>
            <a:stretch/>
          </p:blipFill>
          <p:spPr>
            <a:xfrm>
              <a:off x="4053600" y="3150360"/>
              <a:ext cx="1550160" cy="1312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2" name=""/>
            <p:cNvSpPr/>
            <p:nvPr/>
          </p:nvSpPr>
          <p:spPr>
            <a:xfrm>
              <a:off x="3581280" y="2590920"/>
              <a:ext cx="2362320" cy="2361960"/>
            </a:xfrm>
            <a:prstGeom prst="noSmoking">
              <a:avLst>
                <a:gd name="adj" fmla="val 12500"/>
              </a:avLst>
            </a:prstGeom>
            <a:solidFill>
              <a:srgbClr val="ff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1219320" y="1219320"/>
          <a:ext cx="7696080" cy="370188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9320" y="1219320"/>
                    <a:ext cx="7696080" cy="3701880"/>
                  </a:xfrm>
                  <a:prstGeom prst="rect">
                    <a:avLst/>
                  </a:prstGeom>
                  <a:noFill/>
                  <a:ln w="324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9320" y="0"/>
            <a:ext cx="723888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Updated L/R Adjustments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24" name=""/>
          <p:cNvSpPr/>
          <p:nvPr/>
        </p:nvSpPr>
        <p:spPr>
          <a:xfrm>
            <a:off x="1447920" y="5334120"/>
            <a:ext cx="7315200" cy="459720"/>
          </a:xfrm>
          <a:prstGeom prst="rect">
            <a:avLst/>
          </a:prstGeom>
          <a:solidFill>
            <a:srgbClr val="bfffdf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Sept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Oct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Nov                  Dec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1447920" y="5867280"/>
            <a:ext cx="7315200" cy="459720"/>
          </a:xfrm>
          <a:prstGeom prst="rect">
            <a:avLst/>
          </a:prstGeom>
          <a:solidFill>
            <a:srgbClr val="ffffb3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11,618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14,096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15,090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15,221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3276720" y="5334120"/>
            <a:ext cx="0" cy="1066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6858000" y="5334120"/>
            <a:ext cx="0" cy="1066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105520" y="5334120"/>
            <a:ext cx="0" cy="106668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>
            <a:hlinkClick r:id="rId2"/>
          </p:cNvPr>
          <p:cNvPicPr/>
          <p:nvPr/>
        </p:nvPicPr>
        <p:blipFill>
          <a:blip r:embed="rId3"/>
          <a:stretch/>
        </p:blipFill>
        <p:spPr>
          <a:xfrm>
            <a:off x="1905120" y="1752480"/>
            <a:ext cx="6333840" cy="4962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447560" y="837720"/>
            <a:ext cx="701028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opperplate Gothic Bold"/>
              </a:rPr>
              <a:t>New L/R Balance Uses Web Components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/>
          <p:nvPr/>
        </p:nvPicPr>
        <p:blipFill>
          <a:blip r:embed="rId2"/>
          <a:stretch/>
        </p:blipFill>
        <p:spPr>
          <a:xfrm>
            <a:off x="2590920" y="762120"/>
            <a:ext cx="4622760" cy="594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94920" y="0"/>
            <a:ext cx="7239240" cy="533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Yesterday’s Mid-Range Forecasts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19760" cy="5576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" name=""/>
          <p:cNvSpPr/>
          <p:nvPr/>
        </p:nvSpPr>
        <p:spPr>
          <a:xfrm>
            <a:off x="3581280" y="4343400"/>
            <a:ext cx="762120" cy="685800"/>
          </a:xfrm>
          <a:prstGeom prst="ellipse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1752480" y="5486400"/>
            <a:ext cx="762120" cy="685800"/>
          </a:xfrm>
          <a:prstGeom prst="ellipse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3505320" y="5486400"/>
            <a:ext cx="761760" cy="685800"/>
          </a:xfrm>
          <a:prstGeom prst="ellipse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752480" y="2971800"/>
            <a:ext cx="762120" cy="685800"/>
          </a:xfrm>
          <a:prstGeom prst="ellipse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3581280" y="2895480"/>
            <a:ext cx="762120" cy="685800"/>
          </a:xfrm>
          <a:prstGeom prst="ellipse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181480" y="4191120"/>
            <a:ext cx="762120" cy="685800"/>
          </a:xfrm>
          <a:prstGeom prst="ellipse">
            <a:avLst/>
          </a:prstGeom>
          <a:noFill/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219320" y="990720"/>
            <a:ext cx="7619760" cy="5495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447920" y="0"/>
            <a:ext cx="72388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Houston Long Lead Forecasts Available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40" name=""/>
          <p:cNvSpPr/>
          <p:nvPr/>
        </p:nvSpPr>
        <p:spPr>
          <a:xfrm>
            <a:off x="1295280" y="2133720"/>
            <a:ext cx="2057400" cy="761760"/>
          </a:xfrm>
          <a:prstGeom prst="ellipse">
            <a:avLst/>
          </a:prstGeom>
          <a:noFill/>
          <a:ln w="34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1447920" y="1371600"/>
            <a:ext cx="1676160" cy="380880"/>
          </a:xfrm>
          <a:prstGeom prst="ellipse">
            <a:avLst/>
          </a:prstGeom>
          <a:noFill/>
          <a:ln w="34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219320" y="1031760"/>
            <a:ext cx="7677000" cy="548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94920" y="-360"/>
            <a:ext cx="723924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pperplate Gothic Bold"/>
              </a:rPr>
              <a:t>Daily Internal Weather Forecasts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Copperplate Gothic Bold"/>
            </a:endParaRPr>
          </a:p>
        </p:txBody>
      </p:sp>
      <p:sp>
        <p:nvSpPr>
          <p:cNvPr id="44" name=""/>
          <p:cNvSpPr/>
          <p:nvPr/>
        </p:nvSpPr>
        <p:spPr>
          <a:xfrm>
            <a:off x="914400" y="2666880"/>
            <a:ext cx="1676520" cy="381240"/>
          </a:xfrm>
          <a:prstGeom prst="ellipse">
            <a:avLst/>
          </a:prstGeom>
          <a:noFill/>
          <a:ln w="34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914400" y="2133720"/>
            <a:ext cx="1676520" cy="380880"/>
          </a:xfrm>
          <a:prstGeom prst="ellipse">
            <a:avLst/>
          </a:prstGeom>
          <a:noFill/>
          <a:ln w="34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ng" descr=""/>
          <p:cNvPicPr/>
          <p:nvPr/>
        </p:nvPicPr>
        <p:blipFill>
          <a:blip r:embed="rId2"/>
          <a:stretch/>
        </p:blipFill>
        <p:spPr>
          <a:xfrm>
            <a:off x="1219320" y="762120"/>
            <a:ext cx="7543800" cy="581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1219320" y="1076400"/>
            <a:ext cx="7619760" cy="5373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"/>
          <p:cNvSpPr/>
          <p:nvPr/>
        </p:nvSpPr>
        <p:spPr>
          <a:xfrm>
            <a:off x="6193440" y="3352680"/>
            <a:ext cx="2192760" cy="307440"/>
          </a:xfrm>
          <a:prstGeom prst="rect">
            <a:avLst/>
          </a:prstGeom>
          <a:solidFill>
            <a:srgbClr val="ffff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6600"/>
                </a:solidFill>
                <a:effectLst/>
                <a:uFillTx/>
                <a:latin typeface="Arial Rounded MT Bold"/>
              </a:rPr>
              <a:t>Actual Energy Regulation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 rot="1620600">
            <a:off x="7315200" y="3733920"/>
            <a:ext cx="152280" cy="1066680"/>
          </a:xfrm>
          <a:prstGeom prst="downArrow">
            <a:avLst>
              <a:gd name="adj1" fmla="val 50000"/>
              <a:gd name="adj2" fmla="val 175118"/>
            </a:avLst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2001-05-25T19:30:42Z</dcterms:created>
  <dc:creator>theizen</dc:creator>
  <dc:description/>
  <dc:language>en-US</dc:language>
  <cp:lastModifiedBy>theizen</cp:lastModifiedBy>
  <dcterms:modified xsi:type="dcterms:W3CDTF">2001-08-21T16:29:22Z</dcterms:modified>
  <cp:revision>15</cp:revision>
  <dc:subject/>
  <dc:title>PowerPoint Presentation</dc:title>
</cp:coreProperties>
</file>