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_rels/presentation.xml.rels" ContentType="application/vnd.openxmlformats-package.relationships+xml"/>
  <Override PartName="/ppt/media/image13.png" ContentType="image/png"/>
  <Override PartName="/ppt/media/image4.png" ContentType="image/png"/>
  <Override PartName="/ppt/media/image9.png" ContentType="image/png"/>
  <Override PartName="/ppt/media/image12.png" ContentType="image/png"/>
  <Override PartName="/ppt/media/image3.png" ContentType="image/png"/>
  <Override PartName="/ppt/media/image8.png" ContentType="image/png"/>
  <Override PartName="/ppt/media/image17.png" ContentType="image/png"/>
  <Override PartName="/ppt/media/image11.png" ContentType="image/png"/>
  <Override PartName="/ppt/media/image2.png" ContentType="image/png"/>
  <Override PartName="/ppt/media/image7.png" ContentType="image/png"/>
  <Override PartName="/ppt/media/image16.png" ContentType="image/png"/>
  <Override PartName="/ppt/media/image10.png" ContentType="image/png"/>
  <Override PartName="/ppt/media/image1.png" ContentType="image/png"/>
  <Override PartName="/ppt/media/image6.png" ContentType="image/png"/>
  <Override PartName="/ppt/media/image15.png" ContentType="image/png"/>
  <Override PartName="/ppt/media/image29.png" ContentType="image/png"/>
  <Override PartName="/ppt/media/image28.png" ContentType="image/png"/>
  <Override PartName="/ppt/media/image27.jpeg" ContentType="image/jpeg"/>
  <Override PartName="/ppt/media/image25.png" ContentType="image/png"/>
  <Override PartName="/ppt/media/image24.wmf" ContentType="image/x-wmf"/>
  <Override PartName="/ppt/media/image22.png" ContentType="image/png"/>
  <Override PartName="/ppt/media/image21.wmf" ContentType="image/x-wmf"/>
  <Override PartName="/ppt/media/image19.wmf" ContentType="image/x-wmf"/>
  <Override PartName="/ppt/media/image5.png" ContentType="image/png"/>
  <Override PartName="/ppt/media/image26.jpeg" ContentType="image/jpeg"/>
  <Override PartName="/ppt/media/image20.wmf" ContentType="image/x-wmf"/>
  <Override PartName="/ppt/media/image18.wmf" ContentType="image/x-wmf"/>
  <Override PartName="/ppt/media/image14.jpeg" ContentType="image/jpeg"/>
  <Override PartName="/ppt/media/image23.png" ContentType="image/png"/>
  <Override PartName="/ppt/embeddings/oleObject1.bin" ContentType="application/vnd.openxmlformats-officedocument.oleObject"/>
  <Override PartName="/ppt/slideLayouts/_rels/slideLayout1.xml.rels" ContentType="application/vnd.openxmlformats-package.relationships+xml"/>
  <Override PartName="/ppt/slideLayouts/slideLayout1.xml" ContentType="application/vnd.openxmlformats-officedocument.presentationml.slideLayout+xml"/>
  <Override PartName="/ppt/slides/_rels/slide4.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4.xml.rels" ContentType="application/vnd.openxmlformats-package.relationships+xml"/>
  <Override PartName="/ppt/slides/_rels/slide26.xml.rels" ContentType="application/vnd.openxmlformats-package.relationships+xml"/>
  <Override PartName="/ppt/slides/_rels/slide15.xml.rels" ContentType="application/vnd.openxmlformats-package.relationships+xml"/>
  <Override PartName="/ppt/slides/_rels/slide27.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28.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25.xml.rels" ContentType="application/vnd.openxmlformats-package.relationships+xml"/>
  <Override PartName="/ppt/slides/_rels/slide12.xml.rels" ContentType="application/vnd.openxmlformats-package.relationships+xml"/>
  <Override PartName="/ppt/slides/_rels/slide24.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23.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25.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24.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47E80BBE-CB1E-463D-A7C6-3E3420FD2E57}" type="slidenum">
              <a:t>&lt;#&gt;</a:t>
            </a:fld>
          </a:p>
        </p:txBody>
      </p:sp>
      <p:sp>
        <p:nvSpPr>
          <p:cNvPr id="4" name="PlaceHolder 3"/>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4.png"/><Relationship Id="rId8" Type="http://schemas.openxmlformats.org/officeDocument/2006/relationships/image" Target="../media/image4.png"/><Relationship Id="rId9" Type="http://schemas.openxmlformats.org/officeDocument/2006/relationships/image" Target="../media/image4.png"/><Relationship Id="rId10"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294920" y="685440"/>
            <a:ext cx="723924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Copperplate Gothic Bold"/>
              </a:rPr>
              <a:t>Click to edit the title text format</a:t>
            </a:r>
            <a:endParaRPr b="0" lang="en-US" sz="3200" strike="noStrike" u="none">
              <a:solidFill>
                <a:srgbClr val="000000"/>
              </a:solidFill>
              <a:effectLst/>
              <a:uFillTx/>
              <a:latin typeface="Copperplate Gothic Bold"/>
            </a:endParaRPr>
          </a:p>
        </p:txBody>
      </p:sp>
      <p:sp>
        <p:nvSpPr>
          <p:cNvPr id="1" name="PlaceHolder 2"/>
          <p:cNvSpPr>
            <a:spLocks noGrp="1"/>
          </p:cNvSpPr>
          <p:nvPr>
            <p:ph type="body"/>
          </p:nvPr>
        </p:nvSpPr>
        <p:spPr>
          <a:xfrm>
            <a:off x="1294920" y="1981080"/>
            <a:ext cx="7162920" cy="4114800"/>
          </a:xfrm>
          <a:prstGeom prst="rect">
            <a:avLst/>
          </a:prstGeom>
          <a:noFill/>
          <a:ln w="0">
            <a:noFill/>
          </a:ln>
        </p:spPr>
        <p:txBody>
          <a:bodyPr lIns="90000" rIns="90000" tIns="46800" bIns="46800" anchor="t">
            <a:normAutofit/>
          </a:bodyPr>
          <a:p>
            <a:pPr marL="343080" indent="-343080">
              <a:spcBef>
                <a:spcPts val="700"/>
              </a:spcBef>
              <a:buSzPct val="102805"/>
              <a:buBlip>
                <a:blip r:embed="rId3"/>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Copperplate Gothic Bold"/>
              </a:rPr>
              <a:t>Click to edit the outline text format</a:t>
            </a:r>
            <a:endParaRPr b="0" lang="en-US" sz="2800" strike="noStrike" u="none">
              <a:solidFill>
                <a:srgbClr val="000000"/>
              </a:solidFill>
              <a:effectLst/>
              <a:uFillTx/>
              <a:latin typeface="Copperplate Gothic Bold"/>
            </a:endParaRPr>
          </a:p>
          <a:p>
            <a:pPr lvl="1" marL="743040" indent="-285840">
              <a:spcBef>
                <a:spcPts val="700"/>
              </a:spcBef>
              <a:buSzPct val="102805"/>
              <a:buBlip>
                <a:blip r:embed="rId4"/>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Copperplate Gothic Bold"/>
              </a:rPr>
              <a:t>Second Outline Level</a:t>
            </a:r>
            <a:endParaRPr b="0" lang="en-US" sz="2800" strike="noStrike" u="none">
              <a:solidFill>
                <a:srgbClr val="000000"/>
              </a:solidFill>
              <a:effectLst/>
              <a:uFillTx/>
              <a:latin typeface="Copperplate Gothic Bold"/>
            </a:endParaRPr>
          </a:p>
          <a:p>
            <a:pPr lvl="2" marL="1143000" indent="-228600">
              <a:spcBef>
                <a:spcPts val="700"/>
              </a:spcBef>
              <a:buSzPct val="100000"/>
              <a:buBlip>
                <a:blip r:embed="rId5"/>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Copperplate Gothic Bold"/>
              </a:rPr>
              <a:t>Third Outline Level</a:t>
            </a:r>
            <a:endParaRPr b="0" lang="en-US" sz="2800" strike="noStrike" u="none">
              <a:solidFill>
                <a:srgbClr val="000000"/>
              </a:solidFill>
              <a:effectLst/>
              <a:uFillTx/>
              <a:latin typeface="Copperplate Gothic Bold"/>
            </a:endParaRPr>
          </a:p>
          <a:p>
            <a:pPr lvl="3" marL="1600200" indent="-228600">
              <a:spcBef>
                <a:spcPts val="700"/>
              </a:spcBef>
              <a:buSzPct val="100000"/>
              <a:buBlip>
                <a:blip r:embed="rId6"/>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Copperplate Gothic Bold"/>
              </a:rPr>
              <a:t>Fourth Outline Level</a:t>
            </a:r>
            <a:endParaRPr b="0" lang="en-US" sz="2800" strike="noStrike" u="none">
              <a:solidFill>
                <a:srgbClr val="000000"/>
              </a:solidFill>
              <a:effectLst/>
              <a:uFillTx/>
              <a:latin typeface="Copperplate Gothic Bold"/>
            </a:endParaRPr>
          </a:p>
          <a:p>
            <a:pPr lvl="4" marL="2057400" indent="-228600">
              <a:spcBef>
                <a:spcPts val="700"/>
              </a:spcBef>
              <a:buSzPct val="100000"/>
              <a:buBlip>
                <a:blip r:embed="rId7"/>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Copperplate Gothic Bold"/>
              </a:rPr>
              <a:t>Fifth Outline Level</a:t>
            </a:r>
            <a:endParaRPr b="0" lang="en-US" sz="2800" strike="noStrike" u="none">
              <a:solidFill>
                <a:srgbClr val="000000"/>
              </a:solidFill>
              <a:effectLst/>
              <a:uFillTx/>
              <a:latin typeface="Copperplate Gothic Bold"/>
            </a:endParaRPr>
          </a:p>
          <a:p>
            <a:pPr lvl="5" marL="2057400" indent="-228600">
              <a:spcBef>
                <a:spcPts val="700"/>
              </a:spcBef>
              <a:buSzPct val="100000"/>
              <a:buBlip>
                <a:blip r:embed="rId8"/>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Copperplate Gothic Bold"/>
              </a:rPr>
              <a:t>Sixth Outline Level</a:t>
            </a:r>
            <a:endParaRPr b="0" lang="en-US" sz="2800" strike="noStrike" u="none">
              <a:solidFill>
                <a:srgbClr val="000000"/>
              </a:solidFill>
              <a:effectLst/>
              <a:uFillTx/>
              <a:latin typeface="Copperplate Gothic Bold"/>
            </a:endParaRPr>
          </a:p>
          <a:p>
            <a:pPr lvl="6" marL="2057400" indent="-228600">
              <a:spcBef>
                <a:spcPts val="700"/>
              </a:spcBef>
              <a:buSzPct val="100000"/>
              <a:buBlip>
                <a:blip r:embed="rId9"/>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Copperplate Gothic Bold"/>
              </a:rPr>
              <a:t>Seventh Outline Level</a:t>
            </a:r>
            <a:endParaRPr b="0" lang="en-US" sz="2800" strike="noStrike" u="none">
              <a:solidFill>
                <a:srgbClr val="000000"/>
              </a:solidFill>
              <a:effectLst/>
              <a:uFillTx/>
              <a:latin typeface="Copperplate Gothic Bold"/>
            </a:endParaRPr>
          </a:p>
        </p:txBody>
      </p:sp>
      <p:sp>
        <p:nvSpPr>
          <p:cNvPr id="2" name="PlaceHolder 3"/>
          <p:cNvSpPr>
            <a:spLocks noGrp="1"/>
          </p:cNvSpPr>
          <p:nvPr>
            <p:ph type="dt" idx="1"/>
          </p:nvPr>
        </p:nvSpPr>
        <p:spPr>
          <a:xfrm>
            <a:off x="1295280" y="6248520"/>
            <a:ext cx="1905120" cy="457200"/>
          </a:xfrm>
          <a:prstGeom prst="rect">
            <a:avLst/>
          </a:prstGeom>
          <a:noFill/>
          <a:ln w="0">
            <a:noFill/>
          </a:ln>
        </p:spPr>
        <p:txBody>
          <a:bodyPr lIns="90000" rIns="90000" tIns="46800" bIns="46800" anchor="t">
            <a:noAutofit/>
          </a:bodyPr>
          <a:lstStyle>
            <a:lvl1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Copperplate Gothic Bold"/>
              </a:defRPr>
            </a:lvl1pPr>
          </a:lstStyle>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Copperplate Gothic Bold"/>
              </a:rPr>
              <a:t>&lt;date/time&gt;</a:t>
            </a:r>
            <a:endParaRPr b="0" lang="en-US" sz="1400" strike="noStrike" u="none">
              <a:solidFill>
                <a:srgbClr val="000000"/>
              </a:solidFill>
              <a:effectLst/>
              <a:uFillTx/>
              <a:latin typeface="Times New Roman"/>
            </a:endParaRPr>
          </a:p>
        </p:txBody>
      </p:sp>
      <p:sp>
        <p:nvSpPr>
          <p:cNvPr id="3" name="PlaceHolder 4"/>
          <p:cNvSpPr>
            <a:spLocks noGrp="1"/>
          </p:cNvSpPr>
          <p:nvPr>
            <p:ph type="ftr" idx="2"/>
          </p:nvPr>
        </p:nvSpPr>
        <p:spPr>
          <a:xfrm>
            <a:off x="3428640" y="6248520"/>
            <a:ext cx="2895480" cy="457200"/>
          </a:xfrm>
          <a:prstGeom prst="rect">
            <a:avLst/>
          </a:prstGeom>
          <a:noFill/>
          <a:ln w="0">
            <a:noFill/>
          </a:ln>
        </p:spPr>
        <p:txBody>
          <a:bodyPr lIns="90000" rIns="90000" tIns="46800" bIns="46800" anchor="t">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Copperplate Gothic Bol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Copperplate Gothic Bold"/>
              </a:rPr>
              <a:t>&lt;footer&gt;</a:t>
            </a:r>
            <a:endParaRPr b="0" lang="en-US" sz="1400" strike="noStrike" u="none">
              <a:solidFill>
                <a:srgbClr val="000000"/>
              </a:solidFill>
              <a:effectLst/>
              <a:uFillTx/>
              <a:latin typeface="Times New Roman"/>
            </a:endParaRPr>
          </a:p>
        </p:txBody>
      </p:sp>
      <p:sp>
        <p:nvSpPr>
          <p:cNvPr id="4" name="PlaceHolder 5"/>
          <p:cNvSpPr>
            <a:spLocks noGrp="1"/>
          </p:cNvSpPr>
          <p:nvPr>
            <p:ph type="sldNum" idx="3"/>
          </p:nvPr>
        </p:nvSpPr>
        <p:spPr>
          <a:xfrm>
            <a:off x="6553080" y="6248520"/>
            <a:ext cx="1905120" cy="457200"/>
          </a:xfrm>
          <a:prstGeom prst="rect">
            <a:avLst/>
          </a:prstGeom>
          <a:noFill/>
          <a:ln w="0">
            <a:noFill/>
          </a:ln>
        </p:spPr>
        <p:txBody>
          <a:bodyPr lIns="90000" rIns="90000" tIns="46800" bIns="46800" anchor="t">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Copperplate Gothic Bold"/>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42EC969-7879-4CEE-9F1E-D904B95D8E98}" type="slidenum">
              <a:rPr b="0" lang="en-US" sz="1400" strike="noStrike" u="none">
                <a:solidFill>
                  <a:srgbClr val="000000"/>
                </a:solidFill>
                <a:effectLst/>
                <a:uFillTx/>
                <a:latin typeface="Copperplate Gothic Bold"/>
              </a:rPr>
              <a:t>&lt;number&gt;</a:t>
            </a:fld>
            <a:endParaRPr b="0" lang="en-US"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10"/>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oleObject" Target="../embeddings/oleObject1.bin"/><Relationship Id="rId3" Type="http://schemas.openxmlformats.org/officeDocument/2006/relationships/image" Target="../media/image13.png"/><Relationship Id="rId4"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4.jpe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5.png"/><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6.png"/><Relationship Id="rId3"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7.png"/><Relationship Id="rId3"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8.wmf"/><Relationship Id="rId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9.wmf"/><Relationship Id="rId3"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0.wmf"/><Relationship Id="rId3"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1.wmf"/><Relationship Id="rId3"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2.pn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png"/><Relationship Id="rId3"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3.png"/><Relationship Id="rId3"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4.wmf"/><Relationship Id="rId3"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5.png"/><Relationship Id="rId3"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6.jpeg"/><Relationship Id="rId3"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hyperlink" Target="http://www.r5.fs.fed.us/sierra/incident/briceburg/index.htm" TargetMode="External"/><Relationship Id="rId3"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hyperlink" Target="http://www.tetonfires.com/" TargetMode="External"/><Relationship Id="rId3" Type="http://schemas.openxmlformats.org/officeDocument/2006/relationships/hyperlink" Target="http://www.tetonfires.com/" TargetMode="External"/><Relationship Id="rId4" Type="http://schemas.openxmlformats.org/officeDocument/2006/relationships/hyperlink" Target="http://www.tetonfires.com/" TargetMode="External"/><Relationship Id="rId5" Type="http://schemas.openxmlformats.org/officeDocument/2006/relationships/hyperlink" Target="http://www.nps.gov/yell/technical/fire/Fires/Arthur/arthur.htm" TargetMode="External"/><Relationship Id="rId6"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7.jpeg"/><Relationship Id="rId3"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8.png"/><Relationship Id="rId3"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9.png"/><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pn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7.pn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8.pn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9.pn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0.pn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1.pn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2.pn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5" name=""/>
          <p:cNvSpPr/>
          <p:nvPr/>
        </p:nvSpPr>
        <p:spPr>
          <a:xfrm>
            <a:off x="685800" y="838080"/>
            <a:ext cx="4300560" cy="838440"/>
          </a:xfrm>
          <a:custGeom>
            <a:avLst/>
            <a:gdLst/>
            <a:ahLst/>
            <a:rect l="l" t="t" r="r" b="b"/>
            <a:pathLst>
              <a:path w="5417" h="1012">
                <a:moveTo>
                  <a:pt x="5286" y="759"/>
                </a:moveTo>
                <a:lnTo>
                  <a:pt x="5288" y="739"/>
                </a:lnTo>
                <a:lnTo>
                  <a:pt x="5299" y="722"/>
                </a:lnTo>
                <a:lnTo>
                  <a:pt x="5312" y="709"/>
                </a:lnTo>
                <a:lnTo>
                  <a:pt x="5330" y="698"/>
                </a:lnTo>
                <a:lnTo>
                  <a:pt x="5351" y="695"/>
                </a:lnTo>
                <a:lnTo>
                  <a:pt x="5372" y="698"/>
                </a:lnTo>
                <a:lnTo>
                  <a:pt x="5389" y="709"/>
                </a:lnTo>
                <a:lnTo>
                  <a:pt x="5403" y="722"/>
                </a:lnTo>
                <a:lnTo>
                  <a:pt x="5413" y="739"/>
                </a:lnTo>
                <a:lnTo>
                  <a:pt x="5417" y="759"/>
                </a:lnTo>
                <a:lnTo>
                  <a:pt x="5413" y="779"/>
                </a:lnTo>
                <a:lnTo>
                  <a:pt x="5403" y="796"/>
                </a:lnTo>
                <a:lnTo>
                  <a:pt x="5389" y="810"/>
                </a:lnTo>
                <a:lnTo>
                  <a:pt x="5372" y="820"/>
                </a:lnTo>
                <a:lnTo>
                  <a:pt x="5351" y="822"/>
                </a:lnTo>
                <a:lnTo>
                  <a:pt x="5330" y="820"/>
                </a:lnTo>
                <a:lnTo>
                  <a:pt x="5312" y="810"/>
                </a:lnTo>
                <a:lnTo>
                  <a:pt x="5299" y="796"/>
                </a:lnTo>
                <a:lnTo>
                  <a:pt x="5288" y="779"/>
                </a:lnTo>
                <a:lnTo>
                  <a:pt x="5286" y="759"/>
                </a:lnTo>
                <a:close/>
                <a:moveTo>
                  <a:pt x="130" y="1012"/>
                </a:moveTo>
                <a:lnTo>
                  <a:pt x="5351" y="1012"/>
                </a:lnTo>
                <a:lnTo>
                  <a:pt x="5351" y="0"/>
                </a:lnTo>
                <a:lnTo>
                  <a:pt x="130" y="0"/>
                </a:lnTo>
                <a:lnTo>
                  <a:pt x="130" y="1012"/>
                </a:lnTo>
                <a:close/>
                <a:moveTo>
                  <a:pt x="0" y="253"/>
                </a:moveTo>
                <a:lnTo>
                  <a:pt x="3" y="224"/>
                </a:lnTo>
                <a:lnTo>
                  <a:pt x="12" y="197"/>
                </a:lnTo>
                <a:lnTo>
                  <a:pt x="28" y="174"/>
                </a:lnTo>
                <a:lnTo>
                  <a:pt x="48" y="153"/>
                </a:lnTo>
                <a:lnTo>
                  <a:pt x="73" y="138"/>
                </a:lnTo>
                <a:lnTo>
                  <a:pt x="101" y="130"/>
                </a:lnTo>
                <a:lnTo>
                  <a:pt x="130" y="126"/>
                </a:lnTo>
                <a:lnTo>
                  <a:pt x="160" y="130"/>
                </a:lnTo>
                <a:lnTo>
                  <a:pt x="186" y="138"/>
                </a:lnTo>
                <a:lnTo>
                  <a:pt x="212" y="153"/>
                </a:lnTo>
                <a:lnTo>
                  <a:pt x="233" y="174"/>
                </a:lnTo>
                <a:lnTo>
                  <a:pt x="247" y="197"/>
                </a:lnTo>
                <a:lnTo>
                  <a:pt x="257" y="224"/>
                </a:lnTo>
                <a:lnTo>
                  <a:pt x="261" y="253"/>
                </a:lnTo>
                <a:lnTo>
                  <a:pt x="257" y="282"/>
                </a:lnTo>
                <a:lnTo>
                  <a:pt x="247" y="307"/>
                </a:lnTo>
                <a:lnTo>
                  <a:pt x="233" y="332"/>
                </a:lnTo>
                <a:lnTo>
                  <a:pt x="212" y="353"/>
                </a:lnTo>
                <a:lnTo>
                  <a:pt x="186" y="368"/>
                </a:lnTo>
                <a:lnTo>
                  <a:pt x="160" y="376"/>
                </a:lnTo>
                <a:lnTo>
                  <a:pt x="130" y="380"/>
                </a:lnTo>
                <a:lnTo>
                  <a:pt x="101" y="376"/>
                </a:lnTo>
                <a:lnTo>
                  <a:pt x="73" y="368"/>
                </a:lnTo>
                <a:lnTo>
                  <a:pt x="48" y="353"/>
                </a:lnTo>
                <a:lnTo>
                  <a:pt x="28" y="332"/>
                </a:lnTo>
                <a:lnTo>
                  <a:pt x="12" y="307"/>
                </a:lnTo>
                <a:lnTo>
                  <a:pt x="3" y="282"/>
                </a:lnTo>
                <a:lnTo>
                  <a:pt x="0" y="253"/>
                </a:lnTo>
                <a:close/>
              </a:path>
            </a:pathLst>
          </a:custGeom>
          <a:solidFill>
            <a:srgbClr val="ffff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 name=""/>
          <p:cNvSpPr/>
          <p:nvPr/>
        </p:nvSpPr>
        <p:spPr>
          <a:xfrm>
            <a:off x="830160" y="1214280"/>
            <a:ext cx="3768840" cy="1800"/>
          </a:xfrm>
          <a:prstGeom prst="line">
            <a:avLst/>
          </a:prstGeom>
          <a:ln w="792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7" name=""/>
          <p:cNvSpPr/>
          <p:nvPr/>
        </p:nvSpPr>
        <p:spPr>
          <a:xfrm>
            <a:off x="3581640" y="1295280"/>
            <a:ext cx="902520" cy="2440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7/31/2001</a:t>
            </a:r>
            <a:endParaRPr b="0" lang="en-US" sz="1600" strike="noStrike" u="none">
              <a:solidFill>
                <a:srgbClr val="000000"/>
              </a:solidFill>
              <a:effectLst/>
              <a:uFillTx/>
              <a:latin typeface="Times New Roman"/>
            </a:endParaRPr>
          </a:p>
        </p:txBody>
      </p:sp>
      <p:sp>
        <p:nvSpPr>
          <p:cNvPr id="8" name=""/>
          <p:cNvSpPr/>
          <p:nvPr/>
        </p:nvSpPr>
        <p:spPr>
          <a:xfrm>
            <a:off x="933480" y="973080"/>
            <a:ext cx="3867120" cy="24408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a:t>
            </a:r>
            <a:endParaRPr b="0" lang="en-US" sz="1600" strike="noStrike" u="none">
              <a:solidFill>
                <a:srgbClr val="000000"/>
              </a:solidFill>
              <a:effectLst/>
              <a:uFillTx/>
              <a:latin typeface="Times New Roman"/>
            </a:endParaRPr>
          </a:p>
        </p:txBody>
      </p:sp>
      <p:sp>
        <p:nvSpPr>
          <p:cNvPr id="9" name=""/>
          <p:cNvSpPr/>
          <p:nvPr/>
        </p:nvSpPr>
        <p:spPr>
          <a:xfrm>
            <a:off x="1173240" y="1011240"/>
            <a:ext cx="320760" cy="1987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EST</a:t>
            </a:r>
            <a:endParaRPr b="0" lang="en-US" sz="1300" strike="noStrike" u="none">
              <a:solidFill>
                <a:srgbClr val="000000"/>
              </a:solidFill>
              <a:effectLst/>
              <a:uFillTx/>
              <a:latin typeface="Times New Roman"/>
            </a:endParaRPr>
          </a:p>
        </p:txBody>
      </p:sp>
      <p:sp>
        <p:nvSpPr>
          <p:cNvPr id="10" name=""/>
          <p:cNvSpPr/>
          <p:nvPr/>
        </p:nvSpPr>
        <p:spPr>
          <a:xfrm>
            <a:off x="1504800" y="973080"/>
            <a:ext cx="192240" cy="2440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P</a:t>
            </a:r>
            <a:endParaRPr b="0" lang="en-US" sz="1600" strike="noStrike" u="none">
              <a:solidFill>
                <a:srgbClr val="000000"/>
              </a:solidFill>
              <a:effectLst/>
              <a:uFillTx/>
              <a:latin typeface="Times New Roman"/>
            </a:endParaRPr>
          </a:p>
        </p:txBody>
      </p:sp>
      <p:sp>
        <p:nvSpPr>
          <p:cNvPr id="11" name=""/>
          <p:cNvSpPr/>
          <p:nvPr/>
        </p:nvSpPr>
        <p:spPr>
          <a:xfrm>
            <a:off x="1699560" y="1011240"/>
            <a:ext cx="512640" cy="1987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OWER</a:t>
            </a:r>
            <a:endParaRPr b="0" lang="en-US" sz="1300" strike="noStrike" u="none">
              <a:solidFill>
                <a:srgbClr val="000000"/>
              </a:solidFill>
              <a:effectLst/>
              <a:uFillTx/>
              <a:latin typeface="Times New Roman"/>
            </a:endParaRPr>
          </a:p>
        </p:txBody>
      </p:sp>
      <p:sp>
        <p:nvSpPr>
          <p:cNvPr id="12" name=""/>
          <p:cNvSpPr/>
          <p:nvPr/>
        </p:nvSpPr>
        <p:spPr>
          <a:xfrm>
            <a:off x="2221200" y="973080"/>
            <a:ext cx="180720" cy="2440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F</a:t>
            </a:r>
            <a:endParaRPr b="0" lang="en-US" sz="1600" strike="noStrike" u="none">
              <a:solidFill>
                <a:srgbClr val="000000"/>
              </a:solidFill>
              <a:effectLst/>
              <a:uFillTx/>
              <a:latin typeface="Times New Roman"/>
            </a:endParaRPr>
          </a:p>
        </p:txBody>
      </p:sp>
      <p:sp>
        <p:nvSpPr>
          <p:cNvPr id="13" name=""/>
          <p:cNvSpPr/>
          <p:nvPr/>
        </p:nvSpPr>
        <p:spPr>
          <a:xfrm>
            <a:off x="2413080" y="1011240"/>
            <a:ext cx="1244520" cy="1987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UNDAMENTALS</a:t>
            </a:r>
            <a:endParaRPr b="0" lang="en-US" sz="1300" strike="noStrike" u="none">
              <a:solidFill>
                <a:srgbClr val="000000"/>
              </a:solidFill>
              <a:effectLst/>
              <a:uFillTx/>
              <a:latin typeface="Times New Roman"/>
            </a:endParaRPr>
          </a:p>
        </p:txBody>
      </p:sp>
      <p:sp>
        <p:nvSpPr>
          <p:cNvPr id="14" name=""/>
          <p:cNvSpPr/>
          <p:nvPr/>
        </p:nvSpPr>
        <p:spPr>
          <a:xfrm>
            <a:off x="3668400" y="973080"/>
            <a:ext cx="192240" cy="2440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B</a:t>
            </a:r>
            <a:endParaRPr b="0" lang="en-US" sz="1600" strike="noStrike" u="none">
              <a:solidFill>
                <a:srgbClr val="000000"/>
              </a:solidFill>
              <a:effectLst/>
              <a:uFillTx/>
              <a:latin typeface="Times New Roman"/>
            </a:endParaRPr>
          </a:p>
        </p:txBody>
      </p:sp>
      <p:sp>
        <p:nvSpPr>
          <p:cNvPr id="15" name=""/>
          <p:cNvSpPr/>
          <p:nvPr/>
        </p:nvSpPr>
        <p:spPr>
          <a:xfrm>
            <a:off x="3862440" y="1011240"/>
            <a:ext cx="668160" cy="1987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RIEFING</a:t>
            </a:r>
            <a:endParaRPr b="0" lang="en-US" sz="13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graphicFrame>
        <p:nvGraphicFramePr>
          <p:cNvPr id="37" name=""/>
          <p:cNvGraphicFramePr/>
          <p:nvPr/>
        </p:nvGraphicFramePr>
        <p:xfrm>
          <a:off x="3809880" y="685800"/>
          <a:ext cx="4935600" cy="6019920"/>
        </p:xfrm>
        <a:graphic>
          <a:graphicData uri="http://schemas.openxmlformats.org/presentationml/2006/ole">
            <p:oleObj r:id="rId2" spid="">
              <p:embed/>
              <p:pic>
                <p:nvPicPr>
                  <p:cNvPr id="38" name="" descr=""/>
                  <p:cNvPicPr/>
                  <p:nvPr/>
                </p:nvPicPr>
                <p:blipFill>
                  <a:blip r:embed="rId3"/>
                  <a:stretch/>
                </p:blipFill>
                <p:spPr>
                  <a:xfrm>
                    <a:off x="3809880" y="685800"/>
                    <a:ext cx="4935600" cy="6019920"/>
                  </a:xfrm>
                  <a:prstGeom prst="rect">
                    <a:avLst/>
                  </a:prstGeom>
                  <a:noFill/>
                  <a:ln w="0">
                    <a:noFill/>
                  </a:ln>
                </p:spPr>
              </p:pic>
            </p:oleObj>
          </a:graphicData>
        </a:graphic>
      </p:graphicFrame>
      <p:sp>
        <p:nvSpPr>
          <p:cNvPr id="39" name=""/>
          <p:cNvSpPr/>
          <p:nvPr/>
        </p:nvSpPr>
        <p:spPr>
          <a:xfrm>
            <a:off x="5181480" y="2819520"/>
            <a:ext cx="609840" cy="307440"/>
          </a:xfrm>
          <a:prstGeom prst="rect">
            <a:avLst/>
          </a:prstGeom>
          <a:solidFill>
            <a:srgbClr val="ffff99"/>
          </a:solid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3333cc"/>
                </a:solidFill>
                <a:effectLst/>
                <a:uFillTx/>
                <a:latin typeface="Times New Roman"/>
              </a:rPr>
              <a:t>ECC</a:t>
            </a:r>
            <a:endParaRPr b="0" lang="en-US" sz="1400" strike="noStrike" u="none">
              <a:solidFill>
                <a:srgbClr val="000000"/>
              </a:solidFill>
              <a:effectLst/>
              <a:uFillTx/>
              <a:latin typeface="Times New Roman"/>
            </a:endParaRPr>
          </a:p>
        </p:txBody>
      </p:sp>
      <p:sp>
        <p:nvSpPr>
          <p:cNvPr id="40" name=""/>
          <p:cNvSpPr/>
          <p:nvPr/>
        </p:nvSpPr>
        <p:spPr>
          <a:xfrm>
            <a:off x="4267080" y="3581280"/>
            <a:ext cx="685800" cy="520920"/>
          </a:xfrm>
          <a:prstGeom prst="rect">
            <a:avLst/>
          </a:prstGeom>
          <a:solidFill>
            <a:srgbClr val="ffff99"/>
          </a:solid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3399ff"/>
                </a:solidFill>
                <a:effectLst/>
                <a:uFillTx/>
                <a:latin typeface="Times New Roman"/>
              </a:rPr>
              <a:t>Worst Case</a:t>
            </a:r>
            <a:endParaRPr b="0" lang="en-US" sz="1400" strike="noStrike" u="none">
              <a:solidFill>
                <a:srgbClr val="000000"/>
              </a:solidFill>
              <a:effectLst/>
              <a:uFillTx/>
              <a:latin typeface="Times New Roman"/>
            </a:endParaRPr>
          </a:p>
        </p:txBody>
      </p:sp>
      <p:sp>
        <p:nvSpPr>
          <p:cNvPr id="41" name=""/>
          <p:cNvSpPr/>
          <p:nvPr/>
        </p:nvSpPr>
        <p:spPr>
          <a:xfrm>
            <a:off x="5943600" y="5715000"/>
            <a:ext cx="609480" cy="520920"/>
          </a:xfrm>
          <a:prstGeom prst="rect">
            <a:avLst/>
          </a:prstGeom>
          <a:solidFill>
            <a:srgbClr val="ffff99"/>
          </a:solid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3300"/>
                </a:solidFill>
                <a:effectLst/>
                <a:uFillTx/>
                <a:latin typeface="Times New Roman"/>
              </a:rPr>
              <a:t>Last Year</a:t>
            </a:r>
            <a:endParaRPr b="0" lang="en-US" sz="1400" strike="noStrike" u="none">
              <a:solidFill>
                <a:srgbClr val="000000"/>
              </a:solidFill>
              <a:effectLst/>
              <a:uFillTx/>
              <a:latin typeface="Times New Roman"/>
            </a:endParaRPr>
          </a:p>
        </p:txBody>
      </p:sp>
      <p:sp>
        <p:nvSpPr>
          <p:cNvPr id="42" name="PlaceHolder 1"/>
          <p:cNvSpPr>
            <a:spLocks noGrp="1"/>
          </p:cNvSpPr>
          <p:nvPr>
            <p:ph type="title"/>
          </p:nvPr>
        </p:nvSpPr>
        <p:spPr>
          <a:xfrm>
            <a:off x="1295280" y="685800"/>
            <a:ext cx="2438640" cy="1752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Copperplate Gothic Bold"/>
              </a:rPr>
              <a:t>NWPP Composite Reservoir</a:t>
            </a:r>
            <a:endParaRPr b="0" lang="en-US" sz="2800" strike="noStrike" u="none">
              <a:solidFill>
                <a:srgbClr val="000000"/>
              </a:solidFill>
              <a:effectLst/>
              <a:uFillTx/>
              <a:latin typeface="Copperplate Gothic Bold"/>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43" name="cvpamo" descr=""/>
          <p:cNvPicPr/>
          <p:nvPr/>
        </p:nvPicPr>
        <p:blipFill>
          <a:blip r:embed="rId2"/>
          <a:stretch/>
        </p:blipFill>
        <p:spPr>
          <a:xfrm>
            <a:off x="1219320" y="838080"/>
            <a:ext cx="7391160" cy="5702400"/>
          </a:xfrm>
          <a:prstGeom prst="rect">
            <a:avLst/>
          </a:prstGeom>
          <a:noFill/>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44" name="CFT0731_1041163F" descr=""/>
          <p:cNvPicPr/>
          <p:nvPr/>
        </p:nvPicPr>
        <p:blipFill>
          <a:blip r:embed="rId2"/>
          <a:stretch/>
        </p:blipFill>
        <p:spPr>
          <a:xfrm>
            <a:off x="1219320" y="1219320"/>
            <a:ext cx="7543800" cy="4849560"/>
          </a:xfrm>
          <a:prstGeom prst="rect">
            <a:avLst/>
          </a:prstGeom>
          <a:noFill/>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45" name="CFT0731_10422031D" descr=""/>
          <p:cNvPicPr/>
          <p:nvPr/>
        </p:nvPicPr>
        <p:blipFill>
          <a:blip r:embed="rId2"/>
          <a:stretch/>
        </p:blipFill>
        <p:spPr>
          <a:xfrm>
            <a:off x="1295280" y="1371600"/>
            <a:ext cx="7543800" cy="4849920"/>
          </a:xfrm>
          <a:prstGeom prst="rect">
            <a:avLst/>
          </a:prstGeom>
          <a:noFill/>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46" name="CFT0731_10432834D" descr=""/>
          <p:cNvPicPr/>
          <p:nvPr/>
        </p:nvPicPr>
        <p:blipFill>
          <a:blip r:embed="rId2"/>
          <a:stretch/>
        </p:blipFill>
        <p:spPr>
          <a:xfrm>
            <a:off x="1295280" y="1219320"/>
            <a:ext cx="7429680" cy="4776840"/>
          </a:xfrm>
          <a:prstGeom prst="rect">
            <a:avLst/>
          </a:prstGeom>
          <a:noFill/>
          <a:ln w="0">
            <a:noFill/>
          </a:ln>
        </p:spPr>
      </p:pic>
      <p:sp>
        <p:nvSpPr>
          <p:cNvPr id="47" name=""/>
          <p:cNvSpPr/>
          <p:nvPr/>
        </p:nvSpPr>
        <p:spPr>
          <a:xfrm>
            <a:off x="2386080" y="4127400"/>
            <a:ext cx="596880" cy="307440"/>
          </a:xfrm>
          <a:prstGeom prst="rect">
            <a:avLst/>
          </a:prstGeom>
          <a:solidFill>
            <a:srgbClr val="ffffff"/>
          </a:solid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400" strike="noStrike" u="none">
                <a:solidFill>
                  <a:srgbClr val="000000"/>
                </a:solidFill>
                <a:effectLst/>
                <a:uFillTx/>
                <a:latin typeface="Copperplate Gothic Bold"/>
              </a:rPr>
              <a:t>WNP</a:t>
            </a:r>
            <a:endParaRPr b="0" lang="en-US" sz="1400" strike="noStrike" u="none">
              <a:solidFill>
                <a:srgbClr val="000000"/>
              </a:solidFill>
              <a:effectLst/>
              <a:uFillTx/>
              <a:latin typeface="Times New Roman"/>
            </a:endParaRPr>
          </a:p>
        </p:txBody>
      </p:sp>
      <p:sp>
        <p:nvSpPr>
          <p:cNvPr id="48" name=""/>
          <p:cNvSpPr/>
          <p:nvPr/>
        </p:nvSpPr>
        <p:spPr>
          <a:xfrm>
            <a:off x="2474640" y="2482920"/>
            <a:ext cx="864360" cy="307440"/>
          </a:xfrm>
          <a:prstGeom prst="rect">
            <a:avLst/>
          </a:prstGeom>
          <a:solidFill>
            <a:srgbClr val="ffffff"/>
          </a:solid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400" strike="noStrike" u="none">
                <a:solidFill>
                  <a:srgbClr val="000000"/>
                </a:solidFill>
                <a:effectLst/>
                <a:uFillTx/>
                <a:latin typeface="Copperplate Gothic Bold"/>
              </a:rPr>
              <a:t>Alamitos</a:t>
            </a:r>
            <a:endParaRPr b="0" lang="en-US" sz="1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49" name="Last28DaysPriceSummary" descr=""/>
          <p:cNvPicPr/>
          <p:nvPr/>
        </p:nvPicPr>
        <p:blipFill>
          <a:blip r:embed="rId2"/>
          <a:stretch/>
        </p:blipFill>
        <p:spPr>
          <a:xfrm>
            <a:off x="1371600" y="990720"/>
            <a:ext cx="7391520" cy="5711760"/>
          </a:xfrm>
          <a:prstGeom prst="rect">
            <a:avLst/>
          </a:prstGeom>
          <a:noFill/>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50" name="HR_NP" descr=""/>
          <p:cNvPicPr/>
          <p:nvPr/>
        </p:nvPicPr>
        <p:blipFill>
          <a:blip r:embed="rId2"/>
          <a:stretch/>
        </p:blipFill>
        <p:spPr>
          <a:xfrm>
            <a:off x="1219320" y="762120"/>
            <a:ext cx="7619760" cy="5887800"/>
          </a:xfrm>
          <a:prstGeom prst="rect">
            <a:avLst/>
          </a:prstGeom>
          <a:noFill/>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51" name="HR_SP" descr=""/>
          <p:cNvPicPr/>
          <p:nvPr/>
        </p:nvPicPr>
        <p:blipFill>
          <a:blip r:embed="rId2"/>
          <a:stretch/>
        </p:blipFill>
        <p:spPr>
          <a:xfrm>
            <a:off x="1371600" y="914400"/>
            <a:ext cx="7315200" cy="5651640"/>
          </a:xfrm>
          <a:prstGeom prst="rect">
            <a:avLst/>
          </a:prstGeom>
          <a:noFill/>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52" name="HR_DSW" descr=""/>
          <p:cNvPicPr/>
          <p:nvPr/>
        </p:nvPicPr>
        <p:blipFill>
          <a:blip r:embed="rId2"/>
          <a:stretch/>
        </p:blipFill>
        <p:spPr>
          <a:xfrm>
            <a:off x="1219320" y="762120"/>
            <a:ext cx="7467480" cy="5770440"/>
          </a:xfrm>
          <a:prstGeom prst="rect">
            <a:avLst/>
          </a:prstGeom>
          <a:noFill/>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53" name="" descr=""/>
          <p:cNvPicPr/>
          <p:nvPr/>
        </p:nvPicPr>
        <p:blipFill>
          <a:blip r:embed="rId2"/>
          <a:stretch/>
        </p:blipFill>
        <p:spPr>
          <a:xfrm>
            <a:off x="1219320" y="914400"/>
            <a:ext cx="7467480" cy="5546880"/>
          </a:xfrm>
          <a:prstGeom prst="rect">
            <a:avLst/>
          </a:prstGeom>
          <a:noFill/>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16" name="" descr=""/>
          <p:cNvPicPr/>
          <p:nvPr/>
        </p:nvPicPr>
        <p:blipFill>
          <a:blip r:embed="rId2"/>
          <a:stretch/>
        </p:blipFill>
        <p:spPr>
          <a:xfrm>
            <a:off x="4419720" y="762120"/>
            <a:ext cx="4332240" cy="5943600"/>
          </a:xfrm>
          <a:prstGeom prst="rect">
            <a:avLst/>
          </a:prstGeom>
          <a:noFill/>
          <a:ln w="0">
            <a:noFill/>
          </a:ln>
        </p:spPr>
      </p:pic>
      <p:sp>
        <p:nvSpPr>
          <p:cNvPr id="17" name="PlaceHolder 1"/>
          <p:cNvSpPr>
            <a:spLocks noGrp="1"/>
          </p:cNvSpPr>
          <p:nvPr>
            <p:ph type="title"/>
          </p:nvPr>
        </p:nvSpPr>
        <p:spPr>
          <a:xfrm>
            <a:off x="1371600" y="0"/>
            <a:ext cx="7238880" cy="5335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Copperplate Gothic Bold"/>
              </a:rPr>
              <a:t>L/R Balance</a:t>
            </a:r>
            <a:endParaRPr b="0" lang="en-US" sz="3200" strike="noStrike" u="none">
              <a:solidFill>
                <a:srgbClr val="000000"/>
              </a:solidFill>
              <a:effectLst/>
              <a:uFillTx/>
              <a:latin typeface="Copperplate Gothic Bold"/>
            </a:endParaRPr>
          </a:p>
        </p:txBody>
      </p:sp>
      <p:grpSp>
        <p:nvGrpSpPr>
          <p:cNvPr id="18" name=""/>
          <p:cNvGrpSpPr/>
          <p:nvPr/>
        </p:nvGrpSpPr>
        <p:grpSpPr>
          <a:xfrm>
            <a:off x="1487880" y="2286000"/>
            <a:ext cx="2658240" cy="3431520"/>
            <a:chOff x="1487880" y="2286000"/>
            <a:chExt cx="2658240" cy="3431520"/>
          </a:xfrm>
        </p:grpSpPr>
        <p:sp>
          <p:nvSpPr>
            <p:cNvPr id="19" name=""/>
            <p:cNvSpPr/>
            <p:nvPr/>
          </p:nvSpPr>
          <p:spPr>
            <a:xfrm>
              <a:off x="1716480" y="2286000"/>
              <a:ext cx="220248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Copperplate Gothic Bold"/>
                </a:rPr>
                <a:t>Shortest Week of Season</a:t>
              </a:r>
              <a:endParaRPr b="0" lang="en-US" sz="1400" strike="noStrike" u="none">
                <a:solidFill>
                  <a:srgbClr val="000000"/>
                </a:solidFill>
                <a:effectLst/>
                <a:uFillTx/>
                <a:latin typeface="Times New Roman"/>
              </a:endParaRPr>
            </a:p>
          </p:txBody>
        </p:sp>
        <p:sp>
          <p:nvSpPr>
            <p:cNvPr id="20" name=""/>
            <p:cNvSpPr/>
            <p:nvPr/>
          </p:nvSpPr>
          <p:spPr>
            <a:xfrm flipV="1">
              <a:off x="2284560" y="2666160"/>
              <a:ext cx="1066680" cy="2514600"/>
            </a:xfrm>
            <a:prstGeom prst="triangle">
              <a:avLst>
                <a:gd name="adj" fmla="val 50000"/>
              </a:avLst>
            </a:prstGeom>
            <a:solidFill>
              <a:srgbClr val="ff0000">
                <a:alpha val="50000"/>
              </a:srgbClr>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1" name=""/>
            <p:cNvSpPr/>
            <p:nvPr/>
          </p:nvSpPr>
          <p:spPr>
            <a:xfrm>
              <a:off x="1487880" y="5410080"/>
              <a:ext cx="265824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Copperplate Gothic Bold"/>
                </a:rPr>
                <a:t>Last Exposure to Extreme Heat</a:t>
              </a:r>
              <a:endParaRPr b="0" lang="en-US" sz="1400" strike="noStrike" u="none">
                <a:solidFill>
                  <a:srgbClr val="000000"/>
                </a:solidFill>
                <a:effectLst/>
                <a:uFillTx/>
                <a:latin typeface="Times New Roman"/>
              </a:endParaRPr>
            </a:p>
          </p:txBody>
        </p:sp>
      </p:gr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54" name="" descr=""/>
          <p:cNvPicPr/>
          <p:nvPr/>
        </p:nvPicPr>
        <p:blipFill>
          <a:blip r:embed="rId2"/>
          <a:stretch/>
        </p:blipFill>
        <p:spPr>
          <a:xfrm>
            <a:off x="1295280" y="914400"/>
            <a:ext cx="7534440" cy="5505480"/>
          </a:xfrm>
          <a:prstGeom prst="rect">
            <a:avLst/>
          </a:prstGeom>
          <a:noFill/>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55" name="bpatrans" descr=""/>
          <p:cNvPicPr/>
          <p:nvPr/>
        </p:nvPicPr>
        <p:blipFill>
          <a:blip r:embed="rId2"/>
          <a:stretch/>
        </p:blipFill>
        <p:spPr>
          <a:xfrm>
            <a:off x="1219320" y="762120"/>
            <a:ext cx="7543800" cy="5827680"/>
          </a:xfrm>
          <a:prstGeom prst="rect">
            <a:avLst/>
          </a:prstGeom>
          <a:noFill/>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56" name="" descr=""/>
          <p:cNvPicPr/>
          <p:nvPr/>
        </p:nvPicPr>
        <p:blipFill>
          <a:blip r:embed="rId2"/>
          <a:stretch/>
        </p:blipFill>
        <p:spPr>
          <a:xfrm>
            <a:off x="1219320" y="914400"/>
            <a:ext cx="7543800" cy="5383080"/>
          </a:xfrm>
          <a:prstGeom prst="rect">
            <a:avLst/>
          </a:prstGeom>
          <a:noFill/>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57" name="mapusa" descr=""/>
          <p:cNvPicPr/>
          <p:nvPr/>
        </p:nvPicPr>
        <p:blipFill>
          <a:blip r:embed="rId2"/>
          <a:stretch/>
        </p:blipFill>
        <p:spPr>
          <a:xfrm>
            <a:off x="1371600" y="990720"/>
            <a:ext cx="7238880" cy="5530680"/>
          </a:xfrm>
          <a:prstGeom prst="rect">
            <a:avLst/>
          </a:prstGeom>
          <a:noFill/>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grpSp>
        <p:nvGrpSpPr>
          <p:cNvPr id="58" name=""/>
          <p:cNvGrpSpPr/>
          <p:nvPr/>
        </p:nvGrpSpPr>
        <p:grpSpPr>
          <a:xfrm>
            <a:off x="1533600" y="1149480"/>
            <a:ext cx="7076520" cy="5402880"/>
            <a:chOff x="1533600" y="1149480"/>
            <a:chExt cx="7076520" cy="5402880"/>
          </a:xfrm>
        </p:grpSpPr>
        <p:sp>
          <p:nvSpPr>
            <p:cNvPr id="59" name=""/>
            <p:cNvSpPr/>
            <p:nvPr/>
          </p:nvSpPr>
          <p:spPr>
            <a:xfrm>
              <a:off x="1539000" y="1155240"/>
              <a:ext cx="7071120" cy="1173600"/>
            </a:xfrm>
            <a:prstGeom prst="rect">
              <a:avLst/>
            </a:prstGeom>
            <a:noFill/>
            <a:ln w="0">
              <a:noFill/>
            </a:ln>
          </p:spPr>
          <p:style>
            <a:lnRef idx="0"/>
            <a:fillRef idx="0"/>
            <a:effectRef idx="0"/>
            <a:fontRef idx="minor"/>
          </p:style>
          <p:txBody>
            <a:bodyPr lIns="90000" rIns="90000" tIns="46800" bIns="46800" anchor="t">
              <a:spAutoFit/>
            </a:bodyPr>
            <a:p>
              <a:endParaRPr b="0" lang="en-US" sz="2400" strike="noStrike" u="none">
                <a:solidFill>
                  <a:srgbClr val="000000"/>
                </a:solidFill>
                <a:effectLst/>
                <a:uFillTx/>
                <a:latin typeface="Times New Roman"/>
              </a:endParaRPr>
            </a:p>
          </p:txBody>
        </p:sp>
        <p:grpSp>
          <p:nvGrpSpPr>
            <p:cNvPr id="60" name=""/>
            <p:cNvGrpSpPr/>
            <p:nvPr/>
          </p:nvGrpSpPr>
          <p:grpSpPr>
            <a:xfrm>
              <a:off x="1533600" y="1149480"/>
              <a:ext cx="7076160" cy="5402880"/>
              <a:chOff x="1533600" y="1149480"/>
              <a:chExt cx="7076160" cy="5402880"/>
            </a:xfrm>
          </p:grpSpPr>
          <p:grpSp>
            <p:nvGrpSpPr>
              <p:cNvPr id="61" name=""/>
              <p:cNvGrpSpPr/>
              <p:nvPr/>
            </p:nvGrpSpPr>
            <p:grpSpPr>
              <a:xfrm>
                <a:off x="1539000" y="1155240"/>
                <a:ext cx="7064640" cy="5390280"/>
                <a:chOff x="1539000" y="1155240"/>
                <a:chExt cx="7064640" cy="5390280"/>
              </a:xfrm>
            </p:grpSpPr>
            <p:grpSp>
              <p:nvGrpSpPr>
                <p:cNvPr id="62" name=""/>
                <p:cNvGrpSpPr/>
                <p:nvPr/>
              </p:nvGrpSpPr>
              <p:grpSpPr>
                <a:xfrm>
                  <a:off x="1539000" y="1155240"/>
                  <a:ext cx="1125360" cy="469440"/>
                  <a:chOff x="1539000" y="1155240"/>
                  <a:chExt cx="1125360" cy="469440"/>
                </a:xfrm>
              </p:grpSpPr>
              <p:sp>
                <p:nvSpPr>
                  <p:cNvPr id="63" name=""/>
                  <p:cNvSpPr/>
                  <p:nvPr/>
                </p:nvSpPr>
                <p:spPr>
                  <a:xfrm>
                    <a:off x="1539000" y="1155240"/>
                    <a:ext cx="1125360" cy="469440"/>
                  </a:xfrm>
                  <a:prstGeom prst="rect">
                    <a:avLst/>
                  </a:pr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64" name=""/>
                  <p:cNvGrpSpPr/>
                  <p:nvPr/>
                </p:nvGrpSpPr>
                <p:grpSpPr>
                  <a:xfrm>
                    <a:off x="1539000" y="1155240"/>
                    <a:ext cx="1125000" cy="469080"/>
                    <a:chOff x="1539000" y="1155240"/>
                    <a:chExt cx="1125000" cy="469080"/>
                  </a:xfrm>
                </p:grpSpPr>
                <p:sp>
                  <p:nvSpPr>
                    <p:cNvPr id="65" name=""/>
                    <p:cNvSpPr/>
                    <p:nvPr/>
                  </p:nvSpPr>
                  <p:spPr>
                    <a:xfrm>
                      <a:off x="1539000" y="1155240"/>
                      <a:ext cx="1125000" cy="469080"/>
                    </a:xfrm>
                    <a:prstGeom prst="rect">
                      <a:avLst/>
                    </a:prstGeom>
                    <a:solidFill>
                      <a:srgbClr val="800000"/>
                    </a:solid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ea typeface="Arial"/>
                        </a:rPr>
                        <a:t>CALIFORNIA</a:t>
                      </a:r>
                      <a:endParaRPr b="0" lang="en-US" sz="1000" strike="noStrike" u="none">
                        <a:solidFill>
                          <a:srgbClr val="000000"/>
                        </a:solidFill>
                        <a:effectLst/>
                        <a:uFillTx/>
                        <a:latin typeface="Times New Roman"/>
                      </a:endParaRPr>
                    </a:p>
                  </p:txBody>
                </p:sp>
                <p:sp>
                  <p:nvSpPr>
                    <p:cNvPr id="66" name=""/>
                    <p:cNvSpPr/>
                    <p:nvPr/>
                  </p:nvSpPr>
                  <p:spPr>
                    <a:xfrm>
                      <a:off x="1539000" y="1155240"/>
                      <a:ext cx="1125000" cy="4690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67" name=""/>
                <p:cNvGrpSpPr/>
                <p:nvPr/>
              </p:nvGrpSpPr>
              <p:grpSpPr>
                <a:xfrm>
                  <a:off x="2664720" y="1155240"/>
                  <a:ext cx="1746360" cy="469440"/>
                  <a:chOff x="2664720" y="1155240"/>
                  <a:chExt cx="1746360" cy="469440"/>
                </a:xfrm>
              </p:grpSpPr>
              <p:sp>
                <p:nvSpPr>
                  <p:cNvPr id="68" name=""/>
                  <p:cNvSpPr/>
                  <p:nvPr/>
                </p:nvSpPr>
                <p:spPr>
                  <a:xfrm>
                    <a:off x="2664720" y="1155240"/>
                    <a:ext cx="1746360" cy="469440"/>
                  </a:xfrm>
                  <a:prstGeom prst="rect">
                    <a:avLst/>
                  </a:pr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69" name=""/>
                  <p:cNvGrpSpPr/>
                  <p:nvPr/>
                </p:nvGrpSpPr>
                <p:grpSpPr>
                  <a:xfrm>
                    <a:off x="2664720" y="1155240"/>
                    <a:ext cx="1746000" cy="469080"/>
                    <a:chOff x="2664720" y="1155240"/>
                    <a:chExt cx="1746000" cy="469080"/>
                  </a:xfrm>
                </p:grpSpPr>
                <p:sp>
                  <p:nvSpPr>
                    <p:cNvPr id="70" name=""/>
                    <p:cNvSpPr/>
                    <p:nvPr/>
                  </p:nvSpPr>
                  <p:spPr>
                    <a:xfrm>
                      <a:off x="2664720" y="1155240"/>
                      <a:ext cx="1746000" cy="469080"/>
                    </a:xfrm>
                    <a:prstGeom prst="rect">
                      <a:avLst/>
                    </a:prstGeom>
                    <a:solidFill>
                      <a:srgbClr val="800000"/>
                    </a:solid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ea typeface="Arial"/>
                        </a:rPr>
                        <a:t>Number of Fires: 2</a:t>
                      </a:r>
                      <a:endParaRPr b="0" lang="en-US" sz="1000" strike="noStrike" u="none">
                        <a:solidFill>
                          <a:srgbClr val="000000"/>
                        </a:solidFill>
                        <a:effectLst/>
                        <a:uFillTx/>
                        <a:latin typeface="Times New Roman"/>
                      </a:endParaRPr>
                    </a:p>
                  </p:txBody>
                </p:sp>
                <p:sp>
                  <p:nvSpPr>
                    <p:cNvPr id="71" name=""/>
                    <p:cNvSpPr/>
                    <p:nvPr/>
                  </p:nvSpPr>
                  <p:spPr>
                    <a:xfrm>
                      <a:off x="2664720" y="1155240"/>
                      <a:ext cx="1746000" cy="4690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72" name=""/>
                <p:cNvGrpSpPr/>
                <p:nvPr/>
              </p:nvGrpSpPr>
              <p:grpSpPr>
                <a:xfrm>
                  <a:off x="4411800" y="1155240"/>
                  <a:ext cx="1226880" cy="469440"/>
                  <a:chOff x="4411800" y="1155240"/>
                  <a:chExt cx="1226880" cy="469440"/>
                </a:xfrm>
              </p:grpSpPr>
              <p:sp>
                <p:nvSpPr>
                  <p:cNvPr id="73" name=""/>
                  <p:cNvSpPr/>
                  <p:nvPr/>
                </p:nvSpPr>
                <p:spPr>
                  <a:xfrm>
                    <a:off x="4411800" y="1155240"/>
                    <a:ext cx="1226880" cy="469440"/>
                  </a:xfrm>
                  <a:prstGeom prst="rect">
                    <a:avLst/>
                  </a:pr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74" name=""/>
                  <p:cNvGrpSpPr/>
                  <p:nvPr/>
                </p:nvGrpSpPr>
                <p:grpSpPr>
                  <a:xfrm>
                    <a:off x="4411800" y="1155240"/>
                    <a:ext cx="1226520" cy="469080"/>
                    <a:chOff x="4411800" y="1155240"/>
                    <a:chExt cx="1226520" cy="469080"/>
                  </a:xfrm>
                </p:grpSpPr>
                <p:sp>
                  <p:nvSpPr>
                    <p:cNvPr id="75" name=""/>
                    <p:cNvSpPr/>
                    <p:nvPr/>
                  </p:nvSpPr>
                  <p:spPr>
                    <a:xfrm>
                      <a:off x="4411800" y="1155240"/>
                      <a:ext cx="1226520" cy="469080"/>
                    </a:xfrm>
                    <a:prstGeom prst="rect">
                      <a:avLst/>
                    </a:prstGeom>
                    <a:solidFill>
                      <a:srgbClr val="800000"/>
                    </a:solid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ea typeface="Arial"/>
                        </a:rPr>
                        <a:t>Acres: 4,288</a:t>
                      </a:r>
                      <a:endParaRPr b="0" lang="en-US" sz="1000" strike="noStrike" u="none">
                        <a:solidFill>
                          <a:srgbClr val="000000"/>
                        </a:solidFill>
                        <a:effectLst/>
                        <a:uFillTx/>
                        <a:latin typeface="Times New Roman"/>
                      </a:endParaRPr>
                    </a:p>
                  </p:txBody>
                </p:sp>
                <p:sp>
                  <p:nvSpPr>
                    <p:cNvPr id="76" name=""/>
                    <p:cNvSpPr/>
                    <p:nvPr/>
                  </p:nvSpPr>
                  <p:spPr>
                    <a:xfrm>
                      <a:off x="4411800" y="1155240"/>
                      <a:ext cx="1226520" cy="4690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77" name=""/>
                <p:cNvGrpSpPr/>
                <p:nvPr/>
              </p:nvGrpSpPr>
              <p:grpSpPr>
                <a:xfrm>
                  <a:off x="5639040" y="1155240"/>
                  <a:ext cx="1182600" cy="469440"/>
                  <a:chOff x="5639040" y="1155240"/>
                  <a:chExt cx="1182600" cy="469440"/>
                </a:xfrm>
              </p:grpSpPr>
              <p:sp>
                <p:nvSpPr>
                  <p:cNvPr id="78" name=""/>
                  <p:cNvSpPr/>
                  <p:nvPr/>
                </p:nvSpPr>
                <p:spPr>
                  <a:xfrm>
                    <a:off x="5639040" y="1155240"/>
                    <a:ext cx="1182600" cy="469440"/>
                  </a:xfrm>
                  <a:prstGeom prst="rect">
                    <a:avLst/>
                  </a:pr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79" name=""/>
                  <p:cNvGrpSpPr/>
                  <p:nvPr/>
                </p:nvGrpSpPr>
                <p:grpSpPr>
                  <a:xfrm>
                    <a:off x="5639040" y="1155240"/>
                    <a:ext cx="1182240" cy="469080"/>
                    <a:chOff x="5639040" y="1155240"/>
                    <a:chExt cx="1182240" cy="469080"/>
                  </a:xfrm>
                </p:grpSpPr>
                <p:sp>
                  <p:nvSpPr>
                    <p:cNvPr id="80" name=""/>
                    <p:cNvSpPr/>
                    <p:nvPr/>
                  </p:nvSpPr>
                  <p:spPr>
                    <a:xfrm>
                      <a:off x="5639040" y="1155240"/>
                      <a:ext cx="1182240" cy="469080"/>
                    </a:xfrm>
                    <a:prstGeom prst="rect">
                      <a:avLst/>
                    </a:prstGeom>
                    <a:solidFill>
                      <a:srgbClr val="800000"/>
                    </a:solid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ea typeface="Arial"/>
                        </a:rPr>
                        <a:t>New Fires: 0</a:t>
                      </a:r>
                      <a:endParaRPr b="0" lang="en-US" sz="1000" strike="noStrike" u="none">
                        <a:solidFill>
                          <a:srgbClr val="000000"/>
                        </a:solidFill>
                        <a:effectLst/>
                        <a:uFillTx/>
                        <a:latin typeface="Times New Roman"/>
                      </a:endParaRPr>
                    </a:p>
                  </p:txBody>
                </p:sp>
                <p:sp>
                  <p:nvSpPr>
                    <p:cNvPr id="81" name=""/>
                    <p:cNvSpPr/>
                    <p:nvPr/>
                  </p:nvSpPr>
                  <p:spPr>
                    <a:xfrm>
                      <a:off x="5639040" y="1155240"/>
                      <a:ext cx="1182240" cy="4690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82" name=""/>
                <p:cNvGrpSpPr/>
                <p:nvPr/>
              </p:nvGrpSpPr>
              <p:grpSpPr>
                <a:xfrm>
                  <a:off x="6822000" y="1155240"/>
                  <a:ext cx="1781640" cy="469440"/>
                  <a:chOff x="6822000" y="1155240"/>
                  <a:chExt cx="1781640" cy="469440"/>
                </a:xfrm>
              </p:grpSpPr>
              <p:sp>
                <p:nvSpPr>
                  <p:cNvPr id="83" name=""/>
                  <p:cNvSpPr/>
                  <p:nvPr/>
                </p:nvSpPr>
                <p:spPr>
                  <a:xfrm>
                    <a:off x="6822000" y="1155240"/>
                    <a:ext cx="1781640" cy="469440"/>
                  </a:xfrm>
                  <a:prstGeom prst="rect">
                    <a:avLst/>
                  </a:pr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84" name=""/>
                  <p:cNvGrpSpPr/>
                  <p:nvPr/>
                </p:nvGrpSpPr>
                <p:grpSpPr>
                  <a:xfrm>
                    <a:off x="6822000" y="1155240"/>
                    <a:ext cx="1781280" cy="469080"/>
                    <a:chOff x="6822000" y="1155240"/>
                    <a:chExt cx="1781280" cy="469080"/>
                  </a:xfrm>
                </p:grpSpPr>
                <p:sp>
                  <p:nvSpPr>
                    <p:cNvPr id="85" name=""/>
                    <p:cNvSpPr/>
                    <p:nvPr/>
                  </p:nvSpPr>
                  <p:spPr>
                    <a:xfrm>
                      <a:off x="6822000" y="1155240"/>
                      <a:ext cx="1781280" cy="469080"/>
                    </a:xfrm>
                    <a:prstGeom prst="rect">
                      <a:avLst/>
                    </a:prstGeom>
                    <a:solidFill>
                      <a:srgbClr val="800000"/>
                    </a:solid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ea typeface="Arial"/>
                        </a:rPr>
                        <a:t>Fires Contained: 1</a:t>
                      </a:r>
                      <a:endParaRPr b="0" lang="en-US" sz="1000" strike="noStrike" u="none">
                        <a:solidFill>
                          <a:srgbClr val="000000"/>
                        </a:solidFill>
                        <a:effectLst/>
                        <a:uFillTx/>
                        <a:latin typeface="Times New Roman"/>
                      </a:endParaRPr>
                    </a:p>
                  </p:txBody>
                </p:sp>
                <p:sp>
                  <p:nvSpPr>
                    <p:cNvPr id="86" name=""/>
                    <p:cNvSpPr/>
                    <p:nvPr/>
                  </p:nvSpPr>
                  <p:spPr>
                    <a:xfrm>
                      <a:off x="6822000" y="1155240"/>
                      <a:ext cx="1781280" cy="4690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87" name=""/>
                <p:cNvGrpSpPr/>
                <p:nvPr/>
              </p:nvGrpSpPr>
              <p:grpSpPr>
                <a:xfrm>
                  <a:off x="1539000" y="1625040"/>
                  <a:ext cx="7064640" cy="650520"/>
                  <a:chOff x="1539000" y="1625040"/>
                  <a:chExt cx="7064640" cy="650520"/>
                </a:xfrm>
              </p:grpSpPr>
              <p:sp>
                <p:nvSpPr>
                  <p:cNvPr id="88" name=""/>
                  <p:cNvSpPr/>
                  <p:nvPr/>
                </p:nvSpPr>
                <p:spPr>
                  <a:xfrm>
                    <a:off x="1539000" y="1625040"/>
                    <a:ext cx="7064640" cy="650520"/>
                  </a:xfrm>
                  <a:prstGeom prst="rect">
                    <a:avLst/>
                  </a:prstGeom>
                  <a:no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ea typeface="Arial"/>
                      </a:rPr>
                      <a:t>Stream </a:t>
                    </a:r>
                    <a:r>
                      <a:rPr b="0" lang="en-US" sz="1000" strike="noStrike" u="none">
                        <a:solidFill>
                          <a:srgbClr val="000000"/>
                        </a:solidFill>
                        <a:effectLst/>
                        <a:uFillTx/>
                        <a:latin typeface="Arial"/>
                        <a:ea typeface="Arial"/>
                      </a:rPr>
                      <a:t>(Plumas National Forest): 3,560 acres at 80 percent contained. Fire is 25 miles northeast of Quincy.</a:t>
                    </a:r>
                    <a:br>
                      <a:rPr sz="1000"/>
                    </a:br>
                    <a:r>
                      <a:rPr b="1" lang="en-US" sz="1000" strike="noStrike" u="none">
                        <a:solidFill>
                          <a:srgbClr val="000000"/>
                        </a:solidFill>
                        <a:effectLst/>
                        <a:uFillTx/>
                        <a:latin typeface="Arial"/>
                        <a:ea typeface="Arial"/>
                      </a:rPr>
                      <a:t>Information: </a:t>
                    </a:r>
                    <a:r>
                      <a:rPr b="0" lang="en-US" sz="1000" strike="noStrike" u="none">
                        <a:solidFill>
                          <a:srgbClr val="000000"/>
                        </a:solidFill>
                        <a:effectLst/>
                        <a:uFillTx/>
                        <a:latin typeface="Arial"/>
                        <a:ea typeface="Arial"/>
                      </a:rPr>
                      <a:t>Call 530-283-7882, 7883, or 7884</a:t>
                    </a:r>
                    <a:endParaRPr b="0" lang="en-US" sz="1000" strike="noStrike" u="none">
                      <a:solidFill>
                        <a:srgbClr val="000000"/>
                      </a:solidFill>
                      <a:effectLst/>
                      <a:uFillTx/>
                      <a:latin typeface="Times New Roman"/>
                    </a:endParaRPr>
                  </a:p>
                </p:txBody>
              </p:sp>
              <p:sp>
                <p:nvSpPr>
                  <p:cNvPr id="89" name=""/>
                  <p:cNvSpPr/>
                  <p:nvPr/>
                </p:nvSpPr>
                <p:spPr>
                  <a:xfrm>
                    <a:off x="1539000" y="1625040"/>
                    <a:ext cx="7064640" cy="65052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90" name=""/>
                <p:cNvGrpSpPr/>
                <p:nvPr/>
              </p:nvGrpSpPr>
              <p:grpSpPr>
                <a:xfrm>
                  <a:off x="1539000" y="2276280"/>
                  <a:ext cx="7064640" cy="669240"/>
                  <a:chOff x="1539000" y="2276280"/>
                  <a:chExt cx="7064640" cy="669240"/>
                </a:xfrm>
              </p:grpSpPr>
              <p:sp>
                <p:nvSpPr>
                  <p:cNvPr id="91" name=""/>
                  <p:cNvSpPr/>
                  <p:nvPr/>
                </p:nvSpPr>
                <p:spPr>
                  <a:xfrm>
                    <a:off x="1539000" y="2276280"/>
                    <a:ext cx="7064640" cy="669240"/>
                  </a:xfrm>
                  <a:prstGeom prst="rect">
                    <a:avLst/>
                  </a:prstGeom>
                  <a:no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ea typeface="Arial"/>
                      </a:rPr>
                      <a:t>Briceburg </a:t>
                    </a:r>
                    <a:r>
                      <a:rPr b="0" lang="en-US" sz="1000" strike="noStrike" u="none">
                        <a:solidFill>
                          <a:srgbClr val="000000"/>
                        </a:solidFill>
                        <a:effectLst/>
                        <a:uFillTx/>
                        <a:latin typeface="Arial"/>
                        <a:ea typeface="Arial"/>
                      </a:rPr>
                      <a:t>(CDF Madera-Mariposa-Merced Ranger Unit): 728 acres at 75 percent contained. Fire 15 miles east of Mariposa near Highway 140.</a:t>
                    </a:r>
                    <a:br>
                      <a:rPr sz="1000"/>
                    </a:br>
                    <a:r>
                      <a:rPr b="1" lang="en-US" sz="1000" strike="noStrike" u="none">
                        <a:solidFill>
                          <a:srgbClr val="000000"/>
                        </a:solidFill>
                        <a:effectLst/>
                        <a:uFillTx/>
                        <a:latin typeface="Arial"/>
                        <a:ea typeface="Arial"/>
                      </a:rPr>
                      <a:t>Information:</a:t>
                    </a:r>
                    <a:r>
                      <a:rPr b="0" lang="en-US" sz="1000" strike="noStrike" u="none">
                        <a:solidFill>
                          <a:srgbClr val="000000"/>
                        </a:solidFill>
                        <a:effectLst/>
                        <a:uFillTx/>
                        <a:latin typeface="Arial"/>
                        <a:ea typeface="Arial"/>
                      </a:rPr>
                      <a:t> Visit the </a:t>
                    </a:r>
                    <a:r>
                      <a:rPr b="0" lang="en-US" sz="1000" strike="noStrike" u="sng">
                        <a:solidFill>
                          <a:srgbClr val="ccccff"/>
                        </a:solidFill>
                        <a:effectLst/>
                        <a:uFillTx/>
                        <a:latin typeface="Arial"/>
                        <a:ea typeface="Arial"/>
                        <a:hlinkClick r:id="rId2"/>
                      </a:rPr>
                      <a:t>CDF web site</a:t>
                    </a:r>
                    <a:r>
                      <a:rPr b="0" lang="en-US" sz="1000" strike="noStrike" u="none">
                        <a:solidFill>
                          <a:srgbClr val="000000"/>
                        </a:solidFill>
                        <a:effectLst/>
                        <a:uFillTx/>
                        <a:latin typeface="Arial"/>
                        <a:ea typeface="Arial"/>
                      </a:rPr>
                      <a:t> or call 209-966-4784</a:t>
                    </a:r>
                    <a:r>
                      <a:rPr b="0" lang="en-US" sz="1100" strike="noStrike" u="none">
                        <a:solidFill>
                          <a:srgbClr val="000000"/>
                        </a:solidFill>
                        <a:effectLst/>
                        <a:uFillTx/>
                        <a:latin typeface="Times New Roman"/>
                      </a:rPr>
                      <a:t> </a:t>
                    </a:r>
                    <a:endParaRPr b="0" lang="en-US" sz="1100" strike="noStrike" u="none">
                      <a:solidFill>
                        <a:srgbClr val="000000"/>
                      </a:solidFill>
                      <a:effectLst/>
                      <a:uFillTx/>
                      <a:latin typeface="Times New Roman"/>
                    </a:endParaRPr>
                  </a:p>
                </p:txBody>
              </p:sp>
              <p:sp>
                <p:nvSpPr>
                  <p:cNvPr id="92" name=""/>
                  <p:cNvSpPr/>
                  <p:nvPr/>
                </p:nvSpPr>
                <p:spPr>
                  <a:xfrm>
                    <a:off x="1539000" y="2276280"/>
                    <a:ext cx="7064640" cy="66924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93" name=""/>
                <p:cNvGrpSpPr/>
                <p:nvPr/>
              </p:nvGrpSpPr>
              <p:grpSpPr>
                <a:xfrm>
                  <a:off x="1539000" y="2945880"/>
                  <a:ext cx="1125360" cy="289080"/>
                  <a:chOff x="1539000" y="2945880"/>
                  <a:chExt cx="1125360" cy="289080"/>
                </a:xfrm>
              </p:grpSpPr>
              <p:sp>
                <p:nvSpPr>
                  <p:cNvPr id="94" name=""/>
                  <p:cNvSpPr/>
                  <p:nvPr/>
                </p:nvSpPr>
                <p:spPr>
                  <a:xfrm>
                    <a:off x="1539000" y="2945880"/>
                    <a:ext cx="1125360" cy="289080"/>
                  </a:xfrm>
                  <a:prstGeom prst="rect">
                    <a:avLst/>
                  </a:pr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95" name=""/>
                  <p:cNvGrpSpPr/>
                  <p:nvPr/>
                </p:nvGrpSpPr>
                <p:grpSpPr>
                  <a:xfrm>
                    <a:off x="1539000" y="2945880"/>
                    <a:ext cx="1125000" cy="288720"/>
                    <a:chOff x="1539000" y="2945880"/>
                    <a:chExt cx="1125000" cy="288720"/>
                  </a:xfrm>
                </p:grpSpPr>
                <p:sp>
                  <p:nvSpPr>
                    <p:cNvPr id="96" name=""/>
                    <p:cNvSpPr/>
                    <p:nvPr/>
                  </p:nvSpPr>
                  <p:spPr>
                    <a:xfrm>
                      <a:off x="1539000" y="2945880"/>
                      <a:ext cx="1125000" cy="288720"/>
                    </a:xfrm>
                    <a:prstGeom prst="rect">
                      <a:avLst/>
                    </a:prstGeom>
                    <a:solidFill>
                      <a:srgbClr val="800000"/>
                    </a:solid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ea typeface="Arial"/>
                        </a:rPr>
                        <a:t>COLORADO</a:t>
                      </a:r>
                      <a:endParaRPr b="0" lang="en-US" sz="1000" strike="noStrike" u="none">
                        <a:solidFill>
                          <a:srgbClr val="000000"/>
                        </a:solidFill>
                        <a:effectLst/>
                        <a:uFillTx/>
                        <a:latin typeface="Times New Roman"/>
                      </a:endParaRPr>
                    </a:p>
                  </p:txBody>
                </p:sp>
                <p:sp>
                  <p:nvSpPr>
                    <p:cNvPr id="97" name=""/>
                    <p:cNvSpPr/>
                    <p:nvPr/>
                  </p:nvSpPr>
                  <p:spPr>
                    <a:xfrm>
                      <a:off x="1539000" y="2945880"/>
                      <a:ext cx="1125000" cy="28872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98" name=""/>
                <p:cNvGrpSpPr/>
                <p:nvPr/>
              </p:nvGrpSpPr>
              <p:grpSpPr>
                <a:xfrm>
                  <a:off x="2664720" y="2945880"/>
                  <a:ext cx="1746360" cy="289080"/>
                  <a:chOff x="2664720" y="2945880"/>
                  <a:chExt cx="1746360" cy="289080"/>
                </a:xfrm>
              </p:grpSpPr>
              <p:sp>
                <p:nvSpPr>
                  <p:cNvPr id="99" name=""/>
                  <p:cNvSpPr/>
                  <p:nvPr/>
                </p:nvSpPr>
                <p:spPr>
                  <a:xfrm>
                    <a:off x="2664720" y="2945880"/>
                    <a:ext cx="1746360" cy="289080"/>
                  </a:xfrm>
                  <a:prstGeom prst="rect">
                    <a:avLst/>
                  </a:pr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00" name=""/>
                  <p:cNvGrpSpPr/>
                  <p:nvPr/>
                </p:nvGrpSpPr>
                <p:grpSpPr>
                  <a:xfrm>
                    <a:off x="2664720" y="2945880"/>
                    <a:ext cx="1746000" cy="288720"/>
                    <a:chOff x="2664720" y="2945880"/>
                    <a:chExt cx="1746000" cy="288720"/>
                  </a:xfrm>
                </p:grpSpPr>
                <p:sp>
                  <p:nvSpPr>
                    <p:cNvPr id="101" name=""/>
                    <p:cNvSpPr/>
                    <p:nvPr/>
                  </p:nvSpPr>
                  <p:spPr>
                    <a:xfrm>
                      <a:off x="2664720" y="2945880"/>
                      <a:ext cx="1746000" cy="288720"/>
                    </a:xfrm>
                    <a:prstGeom prst="rect">
                      <a:avLst/>
                    </a:prstGeom>
                    <a:solidFill>
                      <a:srgbClr val="800000"/>
                    </a:solid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ea typeface="Arial"/>
                        </a:rPr>
                        <a:t>Number of Fires: 3</a:t>
                      </a:r>
                      <a:endParaRPr b="0" lang="en-US" sz="1000" strike="noStrike" u="none">
                        <a:solidFill>
                          <a:srgbClr val="000000"/>
                        </a:solidFill>
                        <a:effectLst/>
                        <a:uFillTx/>
                        <a:latin typeface="Times New Roman"/>
                      </a:endParaRPr>
                    </a:p>
                  </p:txBody>
                </p:sp>
                <p:sp>
                  <p:nvSpPr>
                    <p:cNvPr id="102" name=""/>
                    <p:cNvSpPr/>
                    <p:nvPr/>
                  </p:nvSpPr>
                  <p:spPr>
                    <a:xfrm>
                      <a:off x="2664720" y="2945880"/>
                      <a:ext cx="1746000" cy="28872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103" name=""/>
                <p:cNvGrpSpPr/>
                <p:nvPr/>
              </p:nvGrpSpPr>
              <p:grpSpPr>
                <a:xfrm>
                  <a:off x="4411800" y="2945880"/>
                  <a:ext cx="1226880" cy="289080"/>
                  <a:chOff x="4411800" y="2945880"/>
                  <a:chExt cx="1226880" cy="289080"/>
                </a:xfrm>
              </p:grpSpPr>
              <p:sp>
                <p:nvSpPr>
                  <p:cNvPr id="104" name=""/>
                  <p:cNvSpPr/>
                  <p:nvPr/>
                </p:nvSpPr>
                <p:spPr>
                  <a:xfrm>
                    <a:off x="4411800" y="2945880"/>
                    <a:ext cx="1226880" cy="289080"/>
                  </a:xfrm>
                  <a:prstGeom prst="rect">
                    <a:avLst/>
                  </a:pr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05" name=""/>
                  <p:cNvGrpSpPr/>
                  <p:nvPr/>
                </p:nvGrpSpPr>
                <p:grpSpPr>
                  <a:xfrm>
                    <a:off x="4411800" y="2945880"/>
                    <a:ext cx="1226520" cy="288720"/>
                    <a:chOff x="4411800" y="2945880"/>
                    <a:chExt cx="1226520" cy="288720"/>
                  </a:xfrm>
                </p:grpSpPr>
                <p:sp>
                  <p:nvSpPr>
                    <p:cNvPr id="106" name=""/>
                    <p:cNvSpPr/>
                    <p:nvPr/>
                  </p:nvSpPr>
                  <p:spPr>
                    <a:xfrm>
                      <a:off x="4411800" y="2945880"/>
                      <a:ext cx="1226520" cy="288720"/>
                    </a:xfrm>
                    <a:prstGeom prst="rect">
                      <a:avLst/>
                    </a:prstGeom>
                    <a:solidFill>
                      <a:srgbClr val="800000"/>
                    </a:solid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ea typeface="Arial"/>
                        </a:rPr>
                        <a:t>Acres: 4,574</a:t>
                      </a:r>
                      <a:endParaRPr b="0" lang="en-US" sz="1000" strike="noStrike" u="none">
                        <a:solidFill>
                          <a:srgbClr val="000000"/>
                        </a:solidFill>
                        <a:effectLst/>
                        <a:uFillTx/>
                        <a:latin typeface="Times New Roman"/>
                      </a:endParaRPr>
                    </a:p>
                  </p:txBody>
                </p:sp>
                <p:sp>
                  <p:nvSpPr>
                    <p:cNvPr id="107" name=""/>
                    <p:cNvSpPr/>
                    <p:nvPr/>
                  </p:nvSpPr>
                  <p:spPr>
                    <a:xfrm>
                      <a:off x="4411800" y="2945880"/>
                      <a:ext cx="1226520" cy="28872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108" name=""/>
                <p:cNvGrpSpPr/>
                <p:nvPr/>
              </p:nvGrpSpPr>
              <p:grpSpPr>
                <a:xfrm>
                  <a:off x="5639040" y="2945880"/>
                  <a:ext cx="1182600" cy="289080"/>
                  <a:chOff x="5639040" y="2945880"/>
                  <a:chExt cx="1182600" cy="289080"/>
                </a:xfrm>
              </p:grpSpPr>
              <p:sp>
                <p:nvSpPr>
                  <p:cNvPr id="109" name=""/>
                  <p:cNvSpPr/>
                  <p:nvPr/>
                </p:nvSpPr>
                <p:spPr>
                  <a:xfrm>
                    <a:off x="5639040" y="2945880"/>
                    <a:ext cx="1182600" cy="289080"/>
                  </a:xfrm>
                  <a:prstGeom prst="rect">
                    <a:avLst/>
                  </a:pr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10" name=""/>
                  <p:cNvGrpSpPr/>
                  <p:nvPr/>
                </p:nvGrpSpPr>
                <p:grpSpPr>
                  <a:xfrm>
                    <a:off x="5639040" y="2945880"/>
                    <a:ext cx="1182240" cy="288720"/>
                    <a:chOff x="5639040" y="2945880"/>
                    <a:chExt cx="1182240" cy="288720"/>
                  </a:xfrm>
                </p:grpSpPr>
                <p:sp>
                  <p:nvSpPr>
                    <p:cNvPr id="111" name=""/>
                    <p:cNvSpPr/>
                    <p:nvPr/>
                  </p:nvSpPr>
                  <p:spPr>
                    <a:xfrm>
                      <a:off x="5639040" y="2945880"/>
                      <a:ext cx="1182240" cy="288720"/>
                    </a:xfrm>
                    <a:prstGeom prst="rect">
                      <a:avLst/>
                    </a:prstGeom>
                    <a:solidFill>
                      <a:srgbClr val="800000"/>
                    </a:solid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ea typeface="Arial"/>
                        </a:rPr>
                        <a:t>New Fires: 0</a:t>
                      </a:r>
                      <a:endParaRPr b="0" lang="en-US" sz="1000" strike="noStrike" u="none">
                        <a:solidFill>
                          <a:srgbClr val="000000"/>
                        </a:solidFill>
                        <a:effectLst/>
                        <a:uFillTx/>
                        <a:latin typeface="Times New Roman"/>
                      </a:endParaRPr>
                    </a:p>
                  </p:txBody>
                </p:sp>
                <p:sp>
                  <p:nvSpPr>
                    <p:cNvPr id="112" name=""/>
                    <p:cNvSpPr/>
                    <p:nvPr/>
                  </p:nvSpPr>
                  <p:spPr>
                    <a:xfrm>
                      <a:off x="5639040" y="2945880"/>
                      <a:ext cx="1182240" cy="28872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113" name=""/>
                <p:cNvGrpSpPr/>
                <p:nvPr/>
              </p:nvGrpSpPr>
              <p:grpSpPr>
                <a:xfrm>
                  <a:off x="6822000" y="2945880"/>
                  <a:ext cx="1781640" cy="289080"/>
                  <a:chOff x="6822000" y="2945880"/>
                  <a:chExt cx="1781640" cy="289080"/>
                </a:xfrm>
              </p:grpSpPr>
              <p:sp>
                <p:nvSpPr>
                  <p:cNvPr id="114" name=""/>
                  <p:cNvSpPr/>
                  <p:nvPr/>
                </p:nvSpPr>
                <p:spPr>
                  <a:xfrm>
                    <a:off x="6822000" y="2945880"/>
                    <a:ext cx="1781640" cy="289080"/>
                  </a:xfrm>
                  <a:prstGeom prst="rect">
                    <a:avLst/>
                  </a:pr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15" name=""/>
                  <p:cNvGrpSpPr/>
                  <p:nvPr/>
                </p:nvGrpSpPr>
                <p:grpSpPr>
                  <a:xfrm>
                    <a:off x="6822000" y="2945880"/>
                    <a:ext cx="1781280" cy="288720"/>
                    <a:chOff x="6822000" y="2945880"/>
                    <a:chExt cx="1781280" cy="288720"/>
                  </a:xfrm>
                </p:grpSpPr>
                <p:sp>
                  <p:nvSpPr>
                    <p:cNvPr id="116" name=""/>
                    <p:cNvSpPr/>
                    <p:nvPr/>
                  </p:nvSpPr>
                  <p:spPr>
                    <a:xfrm>
                      <a:off x="6822000" y="2945880"/>
                      <a:ext cx="1781280" cy="288720"/>
                    </a:xfrm>
                    <a:prstGeom prst="rect">
                      <a:avLst/>
                    </a:prstGeom>
                    <a:solidFill>
                      <a:srgbClr val="800000"/>
                    </a:solid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ea typeface="Arial"/>
                        </a:rPr>
                        <a:t>Fires Contained: 0</a:t>
                      </a:r>
                      <a:endParaRPr b="0" lang="en-US" sz="1000" strike="noStrike" u="none">
                        <a:solidFill>
                          <a:srgbClr val="000000"/>
                        </a:solidFill>
                        <a:effectLst/>
                        <a:uFillTx/>
                        <a:latin typeface="Times New Roman"/>
                      </a:endParaRPr>
                    </a:p>
                  </p:txBody>
                </p:sp>
                <p:sp>
                  <p:nvSpPr>
                    <p:cNvPr id="117" name=""/>
                    <p:cNvSpPr/>
                    <p:nvPr/>
                  </p:nvSpPr>
                  <p:spPr>
                    <a:xfrm>
                      <a:off x="6822000" y="2945880"/>
                      <a:ext cx="1781280" cy="28872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118" name=""/>
                <p:cNvGrpSpPr/>
                <p:nvPr/>
              </p:nvGrpSpPr>
              <p:grpSpPr>
                <a:xfrm>
                  <a:off x="1539000" y="3235680"/>
                  <a:ext cx="7064640" cy="469440"/>
                  <a:chOff x="1539000" y="3235680"/>
                  <a:chExt cx="7064640" cy="469440"/>
                </a:xfrm>
              </p:grpSpPr>
              <p:sp>
                <p:nvSpPr>
                  <p:cNvPr id="119" name=""/>
                  <p:cNvSpPr/>
                  <p:nvPr/>
                </p:nvSpPr>
                <p:spPr>
                  <a:xfrm>
                    <a:off x="1539000" y="3235680"/>
                    <a:ext cx="7064640" cy="469440"/>
                  </a:xfrm>
                  <a:prstGeom prst="rect">
                    <a:avLst/>
                  </a:prstGeom>
                  <a:no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ea typeface="Arial"/>
                      </a:rPr>
                      <a:t>West Plateau </a:t>
                    </a:r>
                    <a:r>
                      <a:rPr b="0" lang="en-US" sz="1000" strike="noStrike" u="none">
                        <a:solidFill>
                          <a:srgbClr val="000000"/>
                        </a:solidFill>
                        <a:effectLst/>
                        <a:uFillTx/>
                        <a:latin typeface="Arial"/>
                        <a:ea typeface="Arial"/>
                      </a:rPr>
                      <a:t>(San Juan National Forest): 300 acres at 0 percent contained. Fire is 20 miles northeast of Dolores.</a:t>
                    </a:r>
                    <a:endParaRPr b="0" lang="en-US" sz="1000" strike="noStrike" u="none">
                      <a:solidFill>
                        <a:srgbClr val="000000"/>
                      </a:solidFill>
                      <a:effectLst/>
                      <a:uFillTx/>
                      <a:latin typeface="Times New Roman"/>
                    </a:endParaRPr>
                  </a:p>
                </p:txBody>
              </p:sp>
              <p:sp>
                <p:nvSpPr>
                  <p:cNvPr id="120" name=""/>
                  <p:cNvSpPr/>
                  <p:nvPr/>
                </p:nvSpPr>
                <p:spPr>
                  <a:xfrm>
                    <a:off x="1539000" y="3235680"/>
                    <a:ext cx="7064640" cy="46944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1" name=""/>
                <p:cNvGrpSpPr/>
                <p:nvPr/>
              </p:nvGrpSpPr>
              <p:grpSpPr>
                <a:xfrm>
                  <a:off x="1539000" y="3705840"/>
                  <a:ext cx="7064640" cy="470160"/>
                  <a:chOff x="1539000" y="3705840"/>
                  <a:chExt cx="7064640" cy="470160"/>
                </a:xfrm>
              </p:grpSpPr>
              <p:sp>
                <p:nvSpPr>
                  <p:cNvPr id="122" name=""/>
                  <p:cNvSpPr/>
                  <p:nvPr/>
                </p:nvSpPr>
                <p:spPr>
                  <a:xfrm>
                    <a:off x="1539000" y="3705840"/>
                    <a:ext cx="7064640" cy="470160"/>
                  </a:xfrm>
                  <a:prstGeom prst="rect">
                    <a:avLst/>
                  </a:prstGeom>
                  <a:no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ea typeface="Arial"/>
                      </a:rPr>
                      <a:t>Mad Creek </a:t>
                    </a:r>
                    <a:r>
                      <a:rPr b="0" lang="en-US" sz="1000" strike="noStrike" u="none">
                        <a:solidFill>
                          <a:srgbClr val="000000"/>
                        </a:solidFill>
                        <a:effectLst/>
                        <a:uFillTx/>
                        <a:latin typeface="Arial"/>
                        <a:ea typeface="Arial"/>
                      </a:rPr>
                      <a:t>(Routt National Forest): 1,025 acres at 35 percent contained. Fire is 11 miles north of Steamboat Springs.</a:t>
                    </a:r>
                    <a:endParaRPr b="0" lang="en-US" sz="1000" strike="noStrike" u="none">
                      <a:solidFill>
                        <a:srgbClr val="000000"/>
                      </a:solidFill>
                      <a:effectLst/>
                      <a:uFillTx/>
                      <a:latin typeface="Times New Roman"/>
                    </a:endParaRPr>
                  </a:p>
                </p:txBody>
              </p:sp>
              <p:sp>
                <p:nvSpPr>
                  <p:cNvPr id="123" name=""/>
                  <p:cNvSpPr/>
                  <p:nvPr/>
                </p:nvSpPr>
                <p:spPr>
                  <a:xfrm>
                    <a:off x="1539000" y="3705840"/>
                    <a:ext cx="7064640" cy="47016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4" name=""/>
                <p:cNvGrpSpPr/>
                <p:nvPr/>
              </p:nvGrpSpPr>
              <p:grpSpPr>
                <a:xfrm>
                  <a:off x="1539000" y="4176360"/>
                  <a:ext cx="7064640" cy="469440"/>
                  <a:chOff x="1539000" y="4176360"/>
                  <a:chExt cx="7064640" cy="469440"/>
                </a:xfrm>
              </p:grpSpPr>
              <p:sp>
                <p:nvSpPr>
                  <p:cNvPr id="125" name=""/>
                  <p:cNvSpPr/>
                  <p:nvPr/>
                </p:nvSpPr>
                <p:spPr>
                  <a:xfrm>
                    <a:off x="1539000" y="4176360"/>
                    <a:ext cx="7064640" cy="469440"/>
                  </a:xfrm>
                  <a:prstGeom prst="rect">
                    <a:avLst/>
                  </a:prstGeom>
                  <a:no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ea typeface="Arial"/>
                      </a:rPr>
                      <a:t>Ecklund Complex </a:t>
                    </a:r>
                    <a:r>
                      <a:rPr b="0" lang="en-US" sz="1000" strike="noStrike" u="none">
                        <a:solidFill>
                          <a:srgbClr val="000000"/>
                        </a:solidFill>
                        <a:effectLst/>
                        <a:uFillTx/>
                        <a:latin typeface="Arial"/>
                        <a:ea typeface="Arial"/>
                      </a:rPr>
                      <a:t>(BLM Little Snake Field Office): 3,249 acres at 0 percent contained. Fire is 50 miles east of Vernal. This fire is being monitored to benefit resources.</a:t>
                    </a:r>
                    <a:r>
                      <a:rPr b="1" lang="en-US" sz="1000" strike="noStrike" u="none">
                        <a:solidFill>
                          <a:srgbClr val="000000"/>
                        </a:solidFill>
                        <a:effectLst/>
                        <a:uFillTx/>
                        <a:latin typeface="Arial"/>
                        <a:ea typeface="Arial"/>
                      </a:rPr>
                      <a:t> </a:t>
                    </a:r>
                    <a:r>
                      <a:rPr b="0" lang="en-US" sz="1000" strike="noStrike" u="none">
                        <a:solidFill>
                          <a:srgbClr val="000000"/>
                        </a:solidFill>
                        <a:effectLst/>
                        <a:uFillTx/>
                        <a:latin typeface="Arial"/>
                        <a:ea typeface="Arial"/>
                      </a:rPr>
                      <a:t>Containment is expected by October 1.</a:t>
                    </a:r>
                    <a:endParaRPr b="0" lang="en-US" sz="1000" strike="noStrike" u="none">
                      <a:solidFill>
                        <a:srgbClr val="000000"/>
                      </a:solidFill>
                      <a:effectLst/>
                      <a:uFillTx/>
                      <a:latin typeface="Times New Roman"/>
                    </a:endParaRPr>
                  </a:p>
                </p:txBody>
              </p:sp>
              <p:sp>
                <p:nvSpPr>
                  <p:cNvPr id="126" name=""/>
                  <p:cNvSpPr/>
                  <p:nvPr/>
                </p:nvSpPr>
                <p:spPr>
                  <a:xfrm>
                    <a:off x="1539000" y="4176360"/>
                    <a:ext cx="7064640" cy="46944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7" name=""/>
                <p:cNvGrpSpPr/>
                <p:nvPr/>
              </p:nvGrpSpPr>
              <p:grpSpPr>
                <a:xfrm>
                  <a:off x="1539000" y="4646160"/>
                  <a:ext cx="1125360" cy="289080"/>
                  <a:chOff x="1539000" y="4646160"/>
                  <a:chExt cx="1125360" cy="289080"/>
                </a:xfrm>
              </p:grpSpPr>
              <p:sp>
                <p:nvSpPr>
                  <p:cNvPr id="128" name=""/>
                  <p:cNvSpPr/>
                  <p:nvPr/>
                </p:nvSpPr>
                <p:spPr>
                  <a:xfrm>
                    <a:off x="1539000" y="4646160"/>
                    <a:ext cx="1125360" cy="289080"/>
                  </a:xfrm>
                  <a:prstGeom prst="rect">
                    <a:avLst/>
                  </a:pr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29" name=""/>
                  <p:cNvGrpSpPr/>
                  <p:nvPr/>
                </p:nvGrpSpPr>
                <p:grpSpPr>
                  <a:xfrm>
                    <a:off x="1539000" y="4646160"/>
                    <a:ext cx="1125000" cy="288720"/>
                    <a:chOff x="1539000" y="4646160"/>
                    <a:chExt cx="1125000" cy="288720"/>
                  </a:xfrm>
                </p:grpSpPr>
                <p:sp>
                  <p:nvSpPr>
                    <p:cNvPr id="130" name=""/>
                    <p:cNvSpPr/>
                    <p:nvPr/>
                  </p:nvSpPr>
                  <p:spPr>
                    <a:xfrm>
                      <a:off x="1539000" y="4646160"/>
                      <a:ext cx="1125000" cy="288720"/>
                    </a:xfrm>
                    <a:prstGeom prst="rect">
                      <a:avLst/>
                    </a:prstGeom>
                    <a:solidFill>
                      <a:srgbClr val="800000"/>
                    </a:solid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ea typeface="Arial"/>
                        </a:rPr>
                        <a:t>IDAHO</a:t>
                      </a:r>
                      <a:endParaRPr b="0" lang="en-US" sz="1000" strike="noStrike" u="none">
                        <a:solidFill>
                          <a:srgbClr val="000000"/>
                        </a:solidFill>
                        <a:effectLst/>
                        <a:uFillTx/>
                        <a:latin typeface="Times New Roman"/>
                      </a:endParaRPr>
                    </a:p>
                  </p:txBody>
                </p:sp>
                <p:sp>
                  <p:nvSpPr>
                    <p:cNvPr id="131" name=""/>
                    <p:cNvSpPr/>
                    <p:nvPr/>
                  </p:nvSpPr>
                  <p:spPr>
                    <a:xfrm>
                      <a:off x="1539000" y="4646160"/>
                      <a:ext cx="1125000" cy="28872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132" name=""/>
                <p:cNvGrpSpPr/>
                <p:nvPr/>
              </p:nvGrpSpPr>
              <p:grpSpPr>
                <a:xfrm>
                  <a:off x="2664720" y="4646160"/>
                  <a:ext cx="1746360" cy="289080"/>
                  <a:chOff x="2664720" y="4646160"/>
                  <a:chExt cx="1746360" cy="289080"/>
                </a:xfrm>
              </p:grpSpPr>
              <p:sp>
                <p:nvSpPr>
                  <p:cNvPr id="133" name=""/>
                  <p:cNvSpPr/>
                  <p:nvPr/>
                </p:nvSpPr>
                <p:spPr>
                  <a:xfrm>
                    <a:off x="2664720" y="4646160"/>
                    <a:ext cx="1746360" cy="289080"/>
                  </a:xfrm>
                  <a:prstGeom prst="rect">
                    <a:avLst/>
                  </a:pr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34" name=""/>
                  <p:cNvGrpSpPr/>
                  <p:nvPr/>
                </p:nvGrpSpPr>
                <p:grpSpPr>
                  <a:xfrm>
                    <a:off x="2664720" y="4646160"/>
                    <a:ext cx="1746000" cy="288720"/>
                    <a:chOff x="2664720" y="4646160"/>
                    <a:chExt cx="1746000" cy="288720"/>
                  </a:xfrm>
                </p:grpSpPr>
                <p:sp>
                  <p:nvSpPr>
                    <p:cNvPr id="135" name=""/>
                    <p:cNvSpPr/>
                    <p:nvPr/>
                  </p:nvSpPr>
                  <p:spPr>
                    <a:xfrm>
                      <a:off x="2664720" y="4646160"/>
                      <a:ext cx="1746000" cy="288720"/>
                    </a:xfrm>
                    <a:prstGeom prst="rect">
                      <a:avLst/>
                    </a:prstGeom>
                    <a:solidFill>
                      <a:srgbClr val="800000"/>
                    </a:solid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ea typeface="Arial"/>
                        </a:rPr>
                        <a:t>Number of Fires: 1</a:t>
                      </a:r>
                      <a:endParaRPr b="0" lang="en-US" sz="1000" strike="noStrike" u="none">
                        <a:solidFill>
                          <a:srgbClr val="000000"/>
                        </a:solidFill>
                        <a:effectLst/>
                        <a:uFillTx/>
                        <a:latin typeface="Times New Roman"/>
                      </a:endParaRPr>
                    </a:p>
                  </p:txBody>
                </p:sp>
                <p:sp>
                  <p:nvSpPr>
                    <p:cNvPr id="136" name=""/>
                    <p:cNvSpPr/>
                    <p:nvPr/>
                  </p:nvSpPr>
                  <p:spPr>
                    <a:xfrm>
                      <a:off x="2664720" y="4646160"/>
                      <a:ext cx="1746000" cy="28872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137" name=""/>
                <p:cNvGrpSpPr/>
                <p:nvPr/>
              </p:nvGrpSpPr>
              <p:grpSpPr>
                <a:xfrm>
                  <a:off x="4411800" y="4646160"/>
                  <a:ext cx="1226880" cy="289080"/>
                  <a:chOff x="4411800" y="4646160"/>
                  <a:chExt cx="1226880" cy="289080"/>
                </a:xfrm>
              </p:grpSpPr>
              <p:sp>
                <p:nvSpPr>
                  <p:cNvPr id="138" name=""/>
                  <p:cNvSpPr/>
                  <p:nvPr/>
                </p:nvSpPr>
                <p:spPr>
                  <a:xfrm>
                    <a:off x="4411800" y="4646160"/>
                    <a:ext cx="1226880" cy="289080"/>
                  </a:xfrm>
                  <a:prstGeom prst="rect">
                    <a:avLst/>
                  </a:pr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39" name=""/>
                  <p:cNvGrpSpPr/>
                  <p:nvPr/>
                </p:nvGrpSpPr>
                <p:grpSpPr>
                  <a:xfrm>
                    <a:off x="4411800" y="4646160"/>
                    <a:ext cx="1226520" cy="288720"/>
                    <a:chOff x="4411800" y="4646160"/>
                    <a:chExt cx="1226520" cy="288720"/>
                  </a:xfrm>
                </p:grpSpPr>
                <p:sp>
                  <p:nvSpPr>
                    <p:cNvPr id="140" name=""/>
                    <p:cNvSpPr/>
                    <p:nvPr/>
                  </p:nvSpPr>
                  <p:spPr>
                    <a:xfrm>
                      <a:off x="4411800" y="4646160"/>
                      <a:ext cx="1226520" cy="288720"/>
                    </a:xfrm>
                    <a:prstGeom prst="rect">
                      <a:avLst/>
                    </a:prstGeom>
                    <a:solidFill>
                      <a:srgbClr val="800000"/>
                    </a:solid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ea typeface="Arial"/>
                        </a:rPr>
                        <a:t>Acres: 2,400</a:t>
                      </a:r>
                      <a:endParaRPr b="0" lang="en-US" sz="1000" strike="noStrike" u="none">
                        <a:solidFill>
                          <a:srgbClr val="000000"/>
                        </a:solidFill>
                        <a:effectLst/>
                        <a:uFillTx/>
                        <a:latin typeface="Times New Roman"/>
                      </a:endParaRPr>
                    </a:p>
                  </p:txBody>
                </p:sp>
                <p:sp>
                  <p:nvSpPr>
                    <p:cNvPr id="141" name=""/>
                    <p:cNvSpPr/>
                    <p:nvPr/>
                  </p:nvSpPr>
                  <p:spPr>
                    <a:xfrm>
                      <a:off x="4411800" y="4646160"/>
                      <a:ext cx="1226520" cy="28872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142" name=""/>
                <p:cNvGrpSpPr/>
                <p:nvPr/>
              </p:nvGrpSpPr>
              <p:grpSpPr>
                <a:xfrm>
                  <a:off x="5639040" y="4646160"/>
                  <a:ext cx="1182600" cy="289080"/>
                  <a:chOff x="5639040" y="4646160"/>
                  <a:chExt cx="1182600" cy="289080"/>
                </a:xfrm>
              </p:grpSpPr>
              <p:sp>
                <p:nvSpPr>
                  <p:cNvPr id="143" name=""/>
                  <p:cNvSpPr/>
                  <p:nvPr/>
                </p:nvSpPr>
                <p:spPr>
                  <a:xfrm>
                    <a:off x="5639040" y="4646160"/>
                    <a:ext cx="1182600" cy="289080"/>
                  </a:xfrm>
                  <a:prstGeom prst="rect">
                    <a:avLst/>
                  </a:pr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44" name=""/>
                  <p:cNvGrpSpPr/>
                  <p:nvPr/>
                </p:nvGrpSpPr>
                <p:grpSpPr>
                  <a:xfrm>
                    <a:off x="5639040" y="4646160"/>
                    <a:ext cx="1182240" cy="288720"/>
                    <a:chOff x="5639040" y="4646160"/>
                    <a:chExt cx="1182240" cy="288720"/>
                  </a:xfrm>
                </p:grpSpPr>
                <p:sp>
                  <p:nvSpPr>
                    <p:cNvPr id="145" name=""/>
                    <p:cNvSpPr/>
                    <p:nvPr/>
                  </p:nvSpPr>
                  <p:spPr>
                    <a:xfrm>
                      <a:off x="5639040" y="4646160"/>
                      <a:ext cx="1182240" cy="288720"/>
                    </a:xfrm>
                    <a:prstGeom prst="rect">
                      <a:avLst/>
                    </a:prstGeom>
                    <a:solidFill>
                      <a:srgbClr val="800000"/>
                    </a:solid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ea typeface="Arial"/>
                        </a:rPr>
                        <a:t>New Fires: 0</a:t>
                      </a:r>
                      <a:endParaRPr b="0" lang="en-US" sz="1000" strike="noStrike" u="none">
                        <a:solidFill>
                          <a:srgbClr val="000000"/>
                        </a:solidFill>
                        <a:effectLst/>
                        <a:uFillTx/>
                        <a:latin typeface="Times New Roman"/>
                      </a:endParaRPr>
                    </a:p>
                  </p:txBody>
                </p:sp>
                <p:sp>
                  <p:nvSpPr>
                    <p:cNvPr id="146" name=""/>
                    <p:cNvSpPr/>
                    <p:nvPr/>
                  </p:nvSpPr>
                  <p:spPr>
                    <a:xfrm>
                      <a:off x="5639040" y="4646160"/>
                      <a:ext cx="1182240" cy="28872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147" name=""/>
                <p:cNvGrpSpPr/>
                <p:nvPr/>
              </p:nvGrpSpPr>
              <p:grpSpPr>
                <a:xfrm>
                  <a:off x="6822000" y="4646160"/>
                  <a:ext cx="1781640" cy="289080"/>
                  <a:chOff x="6822000" y="4646160"/>
                  <a:chExt cx="1781640" cy="289080"/>
                </a:xfrm>
              </p:grpSpPr>
              <p:sp>
                <p:nvSpPr>
                  <p:cNvPr id="148" name=""/>
                  <p:cNvSpPr/>
                  <p:nvPr/>
                </p:nvSpPr>
                <p:spPr>
                  <a:xfrm>
                    <a:off x="6822000" y="4646160"/>
                    <a:ext cx="1781640" cy="289080"/>
                  </a:xfrm>
                  <a:prstGeom prst="rect">
                    <a:avLst/>
                  </a:pr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49" name=""/>
                  <p:cNvGrpSpPr/>
                  <p:nvPr/>
                </p:nvGrpSpPr>
                <p:grpSpPr>
                  <a:xfrm>
                    <a:off x="6822000" y="4646160"/>
                    <a:ext cx="1781280" cy="288720"/>
                    <a:chOff x="6822000" y="4646160"/>
                    <a:chExt cx="1781280" cy="288720"/>
                  </a:xfrm>
                </p:grpSpPr>
                <p:sp>
                  <p:nvSpPr>
                    <p:cNvPr id="150" name=""/>
                    <p:cNvSpPr/>
                    <p:nvPr/>
                  </p:nvSpPr>
                  <p:spPr>
                    <a:xfrm>
                      <a:off x="6822000" y="4646160"/>
                      <a:ext cx="1781280" cy="288720"/>
                    </a:xfrm>
                    <a:prstGeom prst="rect">
                      <a:avLst/>
                    </a:prstGeom>
                    <a:solidFill>
                      <a:srgbClr val="800000"/>
                    </a:solid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ea typeface="Arial"/>
                        </a:rPr>
                        <a:t>Fires Contained: 1</a:t>
                      </a:r>
                      <a:endParaRPr b="0" lang="en-US" sz="1000" strike="noStrike" u="none">
                        <a:solidFill>
                          <a:srgbClr val="000000"/>
                        </a:solidFill>
                        <a:effectLst/>
                        <a:uFillTx/>
                        <a:latin typeface="Times New Roman"/>
                      </a:endParaRPr>
                    </a:p>
                  </p:txBody>
                </p:sp>
                <p:sp>
                  <p:nvSpPr>
                    <p:cNvPr id="151" name=""/>
                    <p:cNvSpPr/>
                    <p:nvPr/>
                  </p:nvSpPr>
                  <p:spPr>
                    <a:xfrm>
                      <a:off x="6822000" y="4646160"/>
                      <a:ext cx="1781280" cy="28872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152" name=""/>
                <p:cNvGrpSpPr/>
                <p:nvPr/>
              </p:nvGrpSpPr>
              <p:grpSpPr>
                <a:xfrm>
                  <a:off x="1539000" y="4935960"/>
                  <a:ext cx="7064640" cy="849600"/>
                  <a:chOff x="1539000" y="4935960"/>
                  <a:chExt cx="7064640" cy="849600"/>
                </a:xfrm>
              </p:grpSpPr>
              <p:sp>
                <p:nvSpPr>
                  <p:cNvPr id="153" name=""/>
                  <p:cNvSpPr/>
                  <p:nvPr/>
                </p:nvSpPr>
                <p:spPr>
                  <a:xfrm>
                    <a:off x="1539000" y="4935960"/>
                    <a:ext cx="7064640" cy="849600"/>
                  </a:xfrm>
                  <a:prstGeom prst="rect">
                    <a:avLst/>
                  </a:prstGeom>
                  <a:no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ea typeface="Arial"/>
                      </a:rPr>
                      <a:t>Snowshoe </a:t>
                    </a:r>
                    <a:r>
                      <a:rPr b="0" lang="en-US" sz="1000" strike="noStrike" u="none">
                        <a:solidFill>
                          <a:srgbClr val="000000"/>
                        </a:solidFill>
                        <a:effectLst/>
                        <a:uFillTx/>
                        <a:latin typeface="Arial"/>
                        <a:ea typeface="Arial"/>
                      </a:rPr>
                      <a:t>(Salmon-Challis National Forest): 2,400 acres at 0 percent contained. Fire is 25 miles northwest of Stanley.  This fire will be managed to benefit resources.  Containment is expected by late September.</a:t>
                    </a:r>
                    <a:br>
                      <a:rPr sz="1000"/>
                    </a:br>
                    <a:r>
                      <a:rPr b="1" lang="en-US" sz="1000" strike="noStrike" u="none">
                        <a:solidFill>
                          <a:srgbClr val="000000"/>
                        </a:solidFill>
                        <a:effectLst/>
                        <a:uFillTx/>
                        <a:latin typeface="Arial"/>
                        <a:ea typeface="Arial"/>
                      </a:rPr>
                      <a:t>Information:</a:t>
                    </a:r>
                    <a:r>
                      <a:rPr b="0" lang="en-US" sz="1100" strike="noStrike" u="none">
                        <a:solidFill>
                          <a:srgbClr val="000000"/>
                        </a:solidFill>
                        <a:effectLst/>
                        <a:uFillTx/>
                        <a:latin typeface="Arial"/>
                        <a:ea typeface="Arial"/>
                      </a:rPr>
                      <a:t> </a:t>
                    </a:r>
                    <a:r>
                      <a:rPr b="0" lang="en-US" sz="1000" strike="noStrike" u="none">
                        <a:solidFill>
                          <a:srgbClr val="000000"/>
                        </a:solidFill>
                        <a:effectLst/>
                        <a:uFillTx/>
                        <a:latin typeface="Arial"/>
                        <a:ea typeface="Arial"/>
                      </a:rPr>
                      <a:t>Call 208-756-5177</a:t>
                    </a:r>
                    <a:endParaRPr b="0" lang="en-US" sz="1000" strike="noStrike" u="none">
                      <a:solidFill>
                        <a:srgbClr val="000000"/>
                      </a:solidFill>
                      <a:effectLst/>
                      <a:uFillTx/>
                      <a:latin typeface="Times New Roman"/>
                    </a:endParaRPr>
                  </a:p>
                </p:txBody>
              </p:sp>
              <p:sp>
                <p:nvSpPr>
                  <p:cNvPr id="154" name=""/>
                  <p:cNvSpPr/>
                  <p:nvPr/>
                </p:nvSpPr>
                <p:spPr>
                  <a:xfrm>
                    <a:off x="1539000" y="4935960"/>
                    <a:ext cx="7064640" cy="84960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55" name=""/>
                <p:cNvGrpSpPr/>
                <p:nvPr/>
              </p:nvGrpSpPr>
              <p:grpSpPr>
                <a:xfrm>
                  <a:off x="1539000" y="5786280"/>
                  <a:ext cx="1125360" cy="289440"/>
                  <a:chOff x="1539000" y="5786280"/>
                  <a:chExt cx="1125360" cy="289440"/>
                </a:xfrm>
              </p:grpSpPr>
              <p:sp>
                <p:nvSpPr>
                  <p:cNvPr id="156" name=""/>
                  <p:cNvSpPr/>
                  <p:nvPr/>
                </p:nvSpPr>
                <p:spPr>
                  <a:xfrm>
                    <a:off x="1539000" y="5786280"/>
                    <a:ext cx="1125360" cy="289440"/>
                  </a:xfrm>
                  <a:prstGeom prst="rect">
                    <a:avLst/>
                  </a:pr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57" name=""/>
                  <p:cNvGrpSpPr/>
                  <p:nvPr/>
                </p:nvGrpSpPr>
                <p:grpSpPr>
                  <a:xfrm>
                    <a:off x="1539000" y="5786280"/>
                    <a:ext cx="1125000" cy="289080"/>
                    <a:chOff x="1539000" y="5786280"/>
                    <a:chExt cx="1125000" cy="289080"/>
                  </a:xfrm>
                </p:grpSpPr>
                <p:sp>
                  <p:nvSpPr>
                    <p:cNvPr id="158" name=""/>
                    <p:cNvSpPr/>
                    <p:nvPr/>
                  </p:nvSpPr>
                  <p:spPr>
                    <a:xfrm>
                      <a:off x="1539000" y="5786280"/>
                      <a:ext cx="1125000" cy="289080"/>
                    </a:xfrm>
                    <a:prstGeom prst="rect">
                      <a:avLst/>
                    </a:prstGeom>
                    <a:solidFill>
                      <a:srgbClr val="800000"/>
                    </a:solid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ea typeface="Arial"/>
                        </a:rPr>
                        <a:t>MONTANA</a:t>
                      </a:r>
                      <a:endParaRPr b="0" lang="en-US" sz="1000" strike="noStrike" u="none">
                        <a:solidFill>
                          <a:srgbClr val="000000"/>
                        </a:solidFill>
                        <a:effectLst/>
                        <a:uFillTx/>
                        <a:latin typeface="Times New Roman"/>
                      </a:endParaRPr>
                    </a:p>
                  </p:txBody>
                </p:sp>
                <p:sp>
                  <p:nvSpPr>
                    <p:cNvPr id="159" name=""/>
                    <p:cNvSpPr/>
                    <p:nvPr/>
                  </p:nvSpPr>
                  <p:spPr>
                    <a:xfrm>
                      <a:off x="1539000" y="5786280"/>
                      <a:ext cx="1125000" cy="2890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160" name=""/>
                <p:cNvGrpSpPr/>
                <p:nvPr/>
              </p:nvGrpSpPr>
              <p:grpSpPr>
                <a:xfrm>
                  <a:off x="2664720" y="5786280"/>
                  <a:ext cx="1746360" cy="289440"/>
                  <a:chOff x="2664720" y="5786280"/>
                  <a:chExt cx="1746360" cy="289440"/>
                </a:xfrm>
              </p:grpSpPr>
              <p:sp>
                <p:nvSpPr>
                  <p:cNvPr id="161" name=""/>
                  <p:cNvSpPr/>
                  <p:nvPr/>
                </p:nvSpPr>
                <p:spPr>
                  <a:xfrm>
                    <a:off x="2664720" y="5786280"/>
                    <a:ext cx="1746360" cy="289440"/>
                  </a:xfrm>
                  <a:prstGeom prst="rect">
                    <a:avLst/>
                  </a:pr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62" name=""/>
                  <p:cNvGrpSpPr/>
                  <p:nvPr/>
                </p:nvGrpSpPr>
                <p:grpSpPr>
                  <a:xfrm>
                    <a:off x="2664720" y="5786280"/>
                    <a:ext cx="1746000" cy="289080"/>
                    <a:chOff x="2664720" y="5786280"/>
                    <a:chExt cx="1746000" cy="289080"/>
                  </a:xfrm>
                </p:grpSpPr>
                <p:sp>
                  <p:nvSpPr>
                    <p:cNvPr id="163" name=""/>
                    <p:cNvSpPr/>
                    <p:nvPr/>
                  </p:nvSpPr>
                  <p:spPr>
                    <a:xfrm>
                      <a:off x="2664720" y="5786280"/>
                      <a:ext cx="1746000" cy="289080"/>
                    </a:xfrm>
                    <a:prstGeom prst="rect">
                      <a:avLst/>
                    </a:prstGeom>
                    <a:solidFill>
                      <a:srgbClr val="800000"/>
                    </a:solid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ea typeface="Arial"/>
                        </a:rPr>
                        <a:t>Number of Fires: 1</a:t>
                      </a:r>
                      <a:endParaRPr b="0" lang="en-US" sz="1000" strike="noStrike" u="none">
                        <a:solidFill>
                          <a:srgbClr val="000000"/>
                        </a:solidFill>
                        <a:effectLst/>
                        <a:uFillTx/>
                        <a:latin typeface="Times New Roman"/>
                      </a:endParaRPr>
                    </a:p>
                  </p:txBody>
                </p:sp>
                <p:sp>
                  <p:nvSpPr>
                    <p:cNvPr id="164" name=""/>
                    <p:cNvSpPr/>
                    <p:nvPr/>
                  </p:nvSpPr>
                  <p:spPr>
                    <a:xfrm>
                      <a:off x="2664720" y="5786280"/>
                      <a:ext cx="1746000" cy="2890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165" name=""/>
                <p:cNvGrpSpPr/>
                <p:nvPr/>
              </p:nvGrpSpPr>
              <p:grpSpPr>
                <a:xfrm>
                  <a:off x="4411800" y="5786280"/>
                  <a:ext cx="1226880" cy="289440"/>
                  <a:chOff x="4411800" y="5786280"/>
                  <a:chExt cx="1226880" cy="289440"/>
                </a:xfrm>
              </p:grpSpPr>
              <p:sp>
                <p:nvSpPr>
                  <p:cNvPr id="166" name=""/>
                  <p:cNvSpPr/>
                  <p:nvPr/>
                </p:nvSpPr>
                <p:spPr>
                  <a:xfrm>
                    <a:off x="4411800" y="5786280"/>
                    <a:ext cx="1226880" cy="289440"/>
                  </a:xfrm>
                  <a:prstGeom prst="rect">
                    <a:avLst/>
                  </a:pr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67" name=""/>
                  <p:cNvGrpSpPr/>
                  <p:nvPr/>
                </p:nvGrpSpPr>
                <p:grpSpPr>
                  <a:xfrm>
                    <a:off x="4411800" y="5786280"/>
                    <a:ext cx="1226520" cy="289080"/>
                    <a:chOff x="4411800" y="5786280"/>
                    <a:chExt cx="1226520" cy="289080"/>
                  </a:xfrm>
                </p:grpSpPr>
                <p:sp>
                  <p:nvSpPr>
                    <p:cNvPr id="168" name=""/>
                    <p:cNvSpPr/>
                    <p:nvPr/>
                  </p:nvSpPr>
                  <p:spPr>
                    <a:xfrm>
                      <a:off x="4411800" y="5786280"/>
                      <a:ext cx="1226520" cy="289080"/>
                    </a:xfrm>
                    <a:prstGeom prst="rect">
                      <a:avLst/>
                    </a:prstGeom>
                    <a:solidFill>
                      <a:srgbClr val="800000"/>
                    </a:solid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ea typeface="Arial"/>
                        </a:rPr>
                        <a:t>Acres: 2,500</a:t>
                      </a:r>
                      <a:endParaRPr b="0" lang="en-US" sz="1000" strike="noStrike" u="none">
                        <a:solidFill>
                          <a:srgbClr val="000000"/>
                        </a:solidFill>
                        <a:effectLst/>
                        <a:uFillTx/>
                        <a:latin typeface="Times New Roman"/>
                      </a:endParaRPr>
                    </a:p>
                  </p:txBody>
                </p:sp>
                <p:sp>
                  <p:nvSpPr>
                    <p:cNvPr id="169" name=""/>
                    <p:cNvSpPr/>
                    <p:nvPr/>
                  </p:nvSpPr>
                  <p:spPr>
                    <a:xfrm>
                      <a:off x="4411800" y="5786280"/>
                      <a:ext cx="1226520" cy="2890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170" name=""/>
                <p:cNvGrpSpPr/>
                <p:nvPr/>
              </p:nvGrpSpPr>
              <p:grpSpPr>
                <a:xfrm>
                  <a:off x="5639040" y="5786280"/>
                  <a:ext cx="1182600" cy="289440"/>
                  <a:chOff x="5639040" y="5786280"/>
                  <a:chExt cx="1182600" cy="289440"/>
                </a:xfrm>
              </p:grpSpPr>
              <p:sp>
                <p:nvSpPr>
                  <p:cNvPr id="171" name=""/>
                  <p:cNvSpPr/>
                  <p:nvPr/>
                </p:nvSpPr>
                <p:spPr>
                  <a:xfrm>
                    <a:off x="5639040" y="5786280"/>
                    <a:ext cx="1182600" cy="289440"/>
                  </a:xfrm>
                  <a:prstGeom prst="rect">
                    <a:avLst/>
                  </a:pr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72" name=""/>
                  <p:cNvGrpSpPr/>
                  <p:nvPr/>
                </p:nvGrpSpPr>
                <p:grpSpPr>
                  <a:xfrm>
                    <a:off x="5639040" y="5786280"/>
                    <a:ext cx="1182240" cy="289080"/>
                    <a:chOff x="5639040" y="5786280"/>
                    <a:chExt cx="1182240" cy="289080"/>
                  </a:xfrm>
                </p:grpSpPr>
                <p:sp>
                  <p:nvSpPr>
                    <p:cNvPr id="173" name=""/>
                    <p:cNvSpPr/>
                    <p:nvPr/>
                  </p:nvSpPr>
                  <p:spPr>
                    <a:xfrm>
                      <a:off x="5639040" y="5786280"/>
                      <a:ext cx="1182240" cy="289080"/>
                    </a:xfrm>
                    <a:prstGeom prst="rect">
                      <a:avLst/>
                    </a:prstGeom>
                    <a:solidFill>
                      <a:srgbClr val="800000"/>
                    </a:solid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ea typeface="Arial"/>
                        </a:rPr>
                        <a:t>New Fires: 0</a:t>
                      </a:r>
                      <a:endParaRPr b="0" lang="en-US" sz="1000" strike="noStrike" u="none">
                        <a:solidFill>
                          <a:srgbClr val="000000"/>
                        </a:solidFill>
                        <a:effectLst/>
                        <a:uFillTx/>
                        <a:latin typeface="Times New Roman"/>
                      </a:endParaRPr>
                    </a:p>
                  </p:txBody>
                </p:sp>
                <p:sp>
                  <p:nvSpPr>
                    <p:cNvPr id="174" name=""/>
                    <p:cNvSpPr/>
                    <p:nvPr/>
                  </p:nvSpPr>
                  <p:spPr>
                    <a:xfrm>
                      <a:off x="5639040" y="5786280"/>
                      <a:ext cx="1182240" cy="2890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175" name=""/>
                <p:cNvGrpSpPr/>
                <p:nvPr/>
              </p:nvGrpSpPr>
              <p:grpSpPr>
                <a:xfrm>
                  <a:off x="6822000" y="5786280"/>
                  <a:ext cx="1781640" cy="289440"/>
                  <a:chOff x="6822000" y="5786280"/>
                  <a:chExt cx="1781640" cy="289440"/>
                </a:xfrm>
              </p:grpSpPr>
              <p:sp>
                <p:nvSpPr>
                  <p:cNvPr id="176" name=""/>
                  <p:cNvSpPr/>
                  <p:nvPr/>
                </p:nvSpPr>
                <p:spPr>
                  <a:xfrm>
                    <a:off x="6822000" y="5786280"/>
                    <a:ext cx="1781640" cy="289440"/>
                  </a:xfrm>
                  <a:prstGeom prst="rect">
                    <a:avLst/>
                  </a:pr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77" name=""/>
                  <p:cNvGrpSpPr/>
                  <p:nvPr/>
                </p:nvGrpSpPr>
                <p:grpSpPr>
                  <a:xfrm>
                    <a:off x="6822000" y="5786280"/>
                    <a:ext cx="1781280" cy="289080"/>
                    <a:chOff x="6822000" y="5786280"/>
                    <a:chExt cx="1781280" cy="289080"/>
                  </a:xfrm>
                </p:grpSpPr>
                <p:sp>
                  <p:nvSpPr>
                    <p:cNvPr id="178" name=""/>
                    <p:cNvSpPr/>
                    <p:nvPr/>
                  </p:nvSpPr>
                  <p:spPr>
                    <a:xfrm>
                      <a:off x="6822000" y="5786280"/>
                      <a:ext cx="1781280" cy="289080"/>
                    </a:xfrm>
                    <a:prstGeom prst="rect">
                      <a:avLst/>
                    </a:prstGeom>
                    <a:solidFill>
                      <a:srgbClr val="800000"/>
                    </a:solid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ea typeface="Arial"/>
                        </a:rPr>
                        <a:t>Fires Contained: 1</a:t>
                      </a:r>
                      <a:endParaRPr b="0" lang="en-US" sz="1000" strike="noStrike" u="none">
                        <a:solidFill>
                          <a:srgbClr val="000000"/>
                        </a:solidFill>
                        <a:effectLst/>
                        <a:uFillTx/>
                        <a:latin typeface="Times New Roman"/>
                      </a:endParaRPr>
                    </a:p>
                  </p:txBody>
                </p:sp>
                <p:sp>
                  <p:nvSpPr>
                    <p:cNvPr id="179" name=""/>
                    <p:cNvSpPr/>
                    <p:nvPr/>
                  </p:nvSpPr>
                  <p:spPr>
                    <a:xfrm>
                      <a:off x="6822000" y="5786280"/>
                      <a:ext cx="1781280" cy="2890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180" name=""/>
                <p:cNvGrpSpPr/>
                <p:nvPr/>
              </p:nvGrpSpPr>
              <p:grpSpPr>
                <a:xfrm>
                  <a:off x="1539000" y="6076080"/>
                  <a:ext cx="7064640" cy="469440"/>
                  <a:chOff x="1539000" y="6076080"/>
                  <a:chExt cx="7064640" cy="469440"/>
                </a:xfrm>
              </p:grpSpPr>
              <p:sp>
                <p:nvSpPr>
                  <p:cNvPr id="181" name=""/>
                  <p:cNvSpPr/>
                  <p:nvPr/>
                </p:nvSpPr>
                <p:spPr>
                  <a:xfrm>
                    <a:off x="1539000" y="6076080"/>
                    <a:ext cx="7064640" cy="469440"/>
                  </a:xfrm>
                  <a:prstGeom prst="rect">
                    <a:avLst/>
                  </a:prstGeom>
                  <a:no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ea typeface="Arial"/>
                      </a:rPr>
                      <a:t>Castle </a:t>
                    </a:r>
                    <a:r>
                      <a:rPr b="0" lang="en-US" sz="1000" strike="noStrike" u="none">
                        <a:solidFill>
                          <a:srgbClr val="000000"/>
                        </a:solidFill>
                        <a:effectLst/>
                        <a:uFillTx/>
                        <a:latin typeface="Arial"/>
                        <a:ea typeface="Arial"/>
                      </a:rPr>
                      <a:t>(BLM Lewistown Field Office): 2,000 acres at 10 percent contained. Fire is 40 miles southwest of Glasgow</a:t>
                    </a:r>
                    <a:endParaRPr b="0" lang="en-US" sz="1000" strike="noStrike" u="none">
                      <a:solidFill>
                        <a:srgbClr val="000000"/>
                      </a:solidFill>
                      <a:effectLst/>
                      <a:uFillTx/>
                      <a:latin typeface="Times New Roman"/>
                    </a:endParaRPr>
                  </a:p>
                </p:txBody>
              </p:sp>
              <p:sp>
                <p:nvSpPr>
                  <p:cNvPr id="182" name=""/>
                  <p:cNvSpPr/>
                  <p:nvPr/>
                </p:nvSpPr>
                <p:spPr>
                  <a:xfrm>
                    <a:off x="1539000" y="6076080"/>
                    <a:ext cx="7064640" cy="46944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183" name=""/>
              <p:cNvSpPr/>
              <p:nvPr/>
            </p:nvSpPr>
            <p:spPr>
              <a:xfrm>
                <a:off x="1533600" y="1149480"/>
                <a:ext cx="7076160" cy="5402880"/>
              </a:xfrm>
              <a:prstGeom prst="rect">
                <a:avLst/>
              </a:prstGeom>
              <a:noFill/>
              <a:ln w="9360">
                <a:solidFill>
                  <a:srgbClr val="a0a0a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grpSp>
        <p:nvGrpSpPr>
          <p:cNvPr id="184" name=""/>
          <p:cNvGrpSpPr/>
          <p:nvPr/>
        </p:nvGrpSpPr>
        <p:grpSpPr>
          <a:xfrm>
            <a:off x="1447920" y="1143000"/>
            <a:ext cx="7076160" cy="5204520"/>
            <a:chOff x="1447920" y="1143000"/>
            <a:chExt cx="7076160" cy="5204520"/>
          </a:xfrm>
        </p:grpSpPr>
        <p:sp>
          <p:nvSpPr>
            <p:cNvPr id="185" name=""/>
            <p:cNvSpPr/>
            <p:nvPr/>
          </p:nvSpPr>
          <p:spPr>
            <a:xfrm>
              <a:off x="1453320" y="1149120"/>
              <a:ext cx="7068960" cy="1238040"/>
            </a:xfrm>
            <a:prstGeom prst="rect">
              <a:avLst/>
            </a:prstGeom>
            <a:noFill/>
            <a:ln w="0">
              <a:noFill/>
            </a:ln>
          </p:spPr>
          <p:style>
            <a:lnRef idx="0"/>
            <a:fillRef idx="0"/>
            <a:effectRef idx="0"/>
            <a:fontRef idx="minor"/>
          </p:style>
          <p:txBody>
            <a:bodyPr lIns="90000" rIns="90000" tIns="46800" bIns="46800" anchor="t">
              <a:spAutoFit/>
            </a:bodyPr>
            <a:p>
              <a:endParaRPr b="0" lang="en-US" sz="2400" strike="noStrike" u="none">
                <a:solidFill>
                  <a:srgbClr val="000000"/>
                </a:solidFill>
                <a:effectLst/>
                <a:uFillTx/>
                <a:latin typeface="Times New Roman"/>
              </a:endParaRPr>
            </a:p>
          </p:txBody>
        </p:sp>
        <p:grpSp>
          <p:nvGrpSpPr>
            <p:cNvPr id="186" name=""/>
            <p:cNvGrpSpPr/>
            <p:nvPr/>
          </p:nvGrpSpPr>
          <p:grpSpPr>
            <a:xfrm>
              <a:off x="1447920" y="1143000"/>
              <a:ext cx="7076160" cy="5204520"/>
              <a:chOff x="1447920" y="1143000"/>
              <a:chExt cx="7076160" cy="5204520"/>
            </a:xfrm>
          </p:grpSpPr>
          <p:grpSp>
            <p:nvGrpSpPr>
              <p:cNvPr id="187" name=""/>
              <p:cNvGrpSpPr/>
              <p:nvPr/>
            </p:nvGrpSpPr>
            <p:grpSpPr>
              <a:xfrm>
                <a:off x="1453320" y="1149120"/>
                <a:ext cx="7064280" cy="5191200"/>
                <a:chOff x="1453320" y="1149120"/>
                <a:chExt cx="7064280" cy="5191200"/>
              </a:xfrm>
            </p:grpSpPr>
            <p:grpSp>
              <p:nvGrpSpPr>
                <p:cNvPr id="188" name=""/>
                <p:cNvGrpSpPr/>
                <p:nvPr/>
              </p:nvGrpSpPr>
              <p:grpSpPr>
                <a:xfrm>
                  <a:off x="1453320" y="1149120"/>
                  <a:ext cx="1115640" cy="304920"/>
                  <a:chOff x="1453320" y="1149120"/>
                  <a:chExt cx="1115640" cy="304920"/>
                </a:xfrm>
              </p:grpSpPr>
              <p:sp>
                <p:nvSpPr>
                  <p:cNvPr id="189" name=""/>
                  <p:cNvSpPr/>
                  <p:nvPr/>
                </p:nvSpPr>
                <p:spPr>
                  <a:xfrm>
                    <a:off x="1453320" y="1149120"/>
                    <a:ext cx="1115640" cy="304920"/>
                  </a:xfrm>
                  <a:prstGeom prst="rect">
                    <a:avLst/>
                  </a:pr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90" name=""/>
                  <p:cNvGrpSpPr/>
                  <p:nvPr/>
                </p:nvGrpSpPr>
                <p:grpSpPr>
                  <a:xfrm>
                    <a:off x="1453320" y="1149120"/>
                    <a:ext cx="1115280" cy="304560"/>
                    <a:chOff x="1453320" y="1149120"/>
                    <a:chExt cx="1115280" cy="304560"/>
                  </a:xfrm>
                </p:grpSpPr>
                <p:sp>
                  <p:nvSpPr>
                    <p:cNvPr id="191" name=""/>
                    <p:cNvSpPr/>
                    <p:nvPr/>
                  </p:nvSpPr>
                  <p:spPr>
                    <a:xfrm>
                      <a:off x="1453320" y="1149120"/>
                      <a:ext cx="1115280" cy="304560"/>
                    </a:xfrm>
                    <a:prstGeom prst="rect">
                      <a:avLst/>
                    </a:prstGeom>
                    <a:solidFill>
                      <a:srgbClr val="800000"/>
                    </a:solid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ea typeface="Arial"/>
                        </a:rPr>
                        <a:t>NEVADA</a:t>
                      </a:r>
                      <a:endParaRPr b="0" lang="en-US" sz="1000" strike="noStrike" u="none">
                        <a:solidFill>
                          <a:srgbClr val="000000"/>
                        </a:solidFill>
                        <a:effectLst/>
                        <a:uFillTx/>
                        <a:latin typeface="Times New Roman"/>
                      </a:endParaRPr>
                    </a:p>
                  </p:txBody>
                </p:sp>
                <p:sp>
                  <p:nvSpPr>
                    <p:cNvPr id="192" name=""/>
                    <p:cNvSpPr/>
                    <p:nvPr/>
                  </p:nvSpPr>
                  <p:spPr>
                    <a:xfrm>
                      <a:off x="1453320" y="1149120"/>
                      <a:ext cx="1115280" cy="30456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193" name=""/>
                <p:cNvGrpSpPr/>
                <p:nvPr/>
              </p:nvGrpSpPr>
              <p:grpSpPr>
                <a:xfrm>
                  <a:off x="2569320" y="1149120"/>
                  <a:ext cx="1872000" cy="304920"/>
                  <a:chOff x="2569320" y="1149120"/>
                  <a:chExt cx="1872000" cy="304920"/>
                </a:xfrm>
              </p:grpSpPr>
              <p:sp>
                <p:nvSpPr>
                  <p:cNvPr id="194" name=""/>
                  <p:cNvSpPr/>
                  <p:nvPr/>
                </p:nvSpPr>
                <p:spPr>
                  <a:xfrm>
                    <a:off x="2569320" y="1149120"/>
                    <a:ext cx="1872000" cy="304920"/>
                  </a:xfrm>
                  <a:prstGeom prst="rect">
                    <a:avLst/>
                  </a:pr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95" name=""/>
                  <p:cNvGrpSpPr/>
                  <p:nvPr/>
                </p:nvGrpSpPr>
                <p:grpSpPr>
                  <a:xfrm>
                    <a:off x="2569320" y="1149120"/>
                    <a:ext cx="1871640" cy="304560"/>
                    <a:chOff x="2569320" y="1149120"/>
                    <a:chExt cx="1871640" cy="304560"/>
                  </a:xfrm>
                </p:grpSpPr>
                <p:sp>
                  <p:nvSpPr>
                    <p:cNvPr id="196" name=""/>
                    <p:cNvSpPr/>
                    <p:nvPr/>
                  </p:nvSpPr>
                  <p:spPr>
                    <a:xfrm>
                      <a:off x="2569320" y="1149120"/>
                      <a:ext cx="1871640" cy="304560"/>
                    </a:xfrm>
                    <a:prstGeom prst="rect">
                      <a:avLst/>
                    </a:prstGeom>
                    <a:solidFill>
                      <a:srgbClr val="800000"/>
                    </a:solid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ea typeface="Arial"/>
                        </a:rPr>
                        <a:t>Number of Fires: 2</a:t>
                      </a:r>
                      <a:endParaRPr b="0" lang="en-US" sz="1000" strike="noStrike" u="none">
                        <a:solidFill>
                          <a:srgbClr val="000000"/>
                        </a:solidFill>
                        <a:effectLst/>
                        <a:uFillTx/>
                        <a:latin typeface="Times New Roman"/>
                      </a:endParaRPr>
                    </a:p>
                  </p:txBody>
                </p:sp>
                <p:sp>
                  <p:nvSpPr>
                    <p:cNvPr id="197" name=""/>
                    <p:cNvSpPr/>
                    <p:nvPr/>
                  </p:nvSpPr>
                  <p:spPr>
                    <a:xfrm>
                      <a:off x="2569320" y="1149120"/>
                      <a:ext cx="1871640" cy="30456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198" name=""/>
                <p:cNvGrpSpPr/>
                <p:nvPr/>
              </p:nvGrpSpPr>
              <p:grpSpPr>
                <a:xfrm>
                  <a:off x="4441680" y="1149120"/>
                  <a:ext cx="1191240" cy="304920"/>
                  <a:chOff x="4441680" y="1149120"/>
                  <a:chExt cx="1191240" cy="304920"/>
                </a:xfrm>
              </p:grpSpPr>
              <p:sp>
                <p:nvSpPr>
                  <p:cNvPr id="199" name=""/>
                  <p:cNvSpPr/>
                  <p:nvPr/>
                </p:nvSpPr>
                <p:spPr>
                  <a:xfrm>
                    <a:off x="4441680" y="1149120"/>
                    <a:ext cx="1191240" cy="304920"/>
                  </a:xfrm>
                  <a:prstGeom prst="rect">
                    <a:avLst/>
                  </a:pr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00" name=""/>
                  <p:cNvGrpSpPr/>
                  <p:nvPr/>
                </p:nvGrpSpPr>
                <p:grpSpPr>
                  <a:xfrm>
                    <a:off x="4441680" y="1149120"/>
                    <a:ext cx="1190880" cy="304560"/>
                    <a:chOff x="4441680" y="1149120"/>
                    <a:chExt cx="1190880" cy="304560"/>
                  </a:xfrm>
                </p:grpSpPr>
                <p:sp>
                  <p:nvSpPr>
                    <p:cNvPr id="201" name=""/>
                    <p:cNvSpPr/>
                    <p:nvPr/>
                  </p:nvSpPr>
                  <p:spPr>
                    <a:xfrm>
                      <a:off x="4441680" y="1149120"/>
                      <a:ext cx="1190880" cy="304560"/>
                    </a:xfrm>
                    <a:prstGeom prst="rect">
                      <a:avLst/>
                    </a:prstGeom>
                    <a:solidFill>
                      <a:srgbClr val="800000"/>
                    </a:solid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ea typeface="Arial"/>
                        </a:rPr>
                        <a:t>Acres: 8,597</a:t>
                      </a:r>
                      <a:endParaRPr b="0" lang="en-US" sz="1000" strike="noStrike" u="none">
                        <a:solidFill>
                          <a:srgbClr val="000000"/>
                        </a:solidFill>
                        <a:effectLst/>
                        <a:uFillTx/>
                        <a:latin typeface="Times New Roman"/>
                      </a:endParaRPr>
                    </a:p>
                  </p:txBody>
                </p:sp>
                <p:sp>
                  <p:nvSpPr>
                    <p:cNvPr id="202" name=""/>
                    <p:cNvSpPr/>
                    <p:nvPr/>
                  </p:nvSpPr>
                  <p:spPr>
                    <a:xfrm>
                      <a:off x="4441680" y="1149120"/>
                      <a:ext cx="1190880" cy="30456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203" name=""/>
                <p:cNvGrpSpPr/>
                <p:nvPr/>
              </p:nvGrpSpPr>
              <p:grpSpPr>
                <a:xfrm>
                  <a:off x="5633640" y="1149120"/>
                  <a:ext cx="1150560" cy="304920"/>
                  <a:chOff x="5633640" y="1149120"/>
                  <a:chExt cx="1150560" cy="304920"/>
                </a:xfrm>
              </p:grpSpPr>
              <p:sp>
                <p:nvSpPr>
                  <p:cNvPr id="204" name=""/>
                  <p:cNvSpPr/>
                  <p:nvPr/>
                </p:nvSpPr>
                <p:spPr>
                  <a:xfrm>
                    <a:off x="5633640" y="1149120"/>
                    <a:ext cx="1150560" cy="304920"/>
                  </a:xfrm>
                  <a:prstGeom prst="rect">
                    <a:avLst/>
                  </a:pr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05" name=""/>
                  <p:cNvGrpSpPr/>
                  <p:nvPr/>
                </p:nvGrpSpPr>
                <p:grpSpPr>
                  <a:xfrm>
                    <a:off x="5633640" y="1149120"/>
                    <a:ext cx="1150200" cy="304560"/>
                    <a:chOff x="5633640" y="1149120"/>
                    <a:chExt cx="1150200" cy="304560"/>
                  </a:xfrm>
                </p:grpSpPr>
                <p:sp>
                  <p:nvSpPr>
                    <p:cNvPr id="206" name=""/>
                    <p:cNvSpPr/>
                    <p:nvPr/>
                  </p:nvSpPr>
                  <p:spPr>
                    <a:xfrm>
                      <a:off x="5633640" y="1149120"/>
                      <a:ext cx="1150200" cy="304560"/>
                    </a:xfrm>
                    <a:prstGeom prst="rect">
                      <a:avLst/>
                    </a:prstGeom>
                    <a:solidFill>
                      <a:srgbClr val="800000"/>
                    </a:solid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ea typeface="Arial"/>
                        </a:rPr>
                        <a:t>New Fires: 0</a:t>
                      </a:r>
                      <a:endParaRPr b="0" lang="en-US" sz="1000" strike="noStrike" u="none">
                        <a:solidFill>
                          <a:srgbClr val="000000"/>
                        </a:solidFill>
                        <a:effectLst/>
                        <a:uFillTx/>
                        <a:latin typeface="Times New Roman"/>
                      </a:endParaRPr>
                    </a:p>
                  </p:txBody>
                </p:sp>
                <p:sp>
                  <p:nvSpPr>
                    <p:cNvPr id="207" name=""/>
                    <p:cNvSpPr/>
                    <p:nvPr/>
                  </p:nvSpPr>
                  <p:spPr>
                    <a:xfrm>
                      <a:off x="5633640" y="1149120"/>
                      <a:ext cx="1150200" cy="30456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208" name=""/>
                <p:cNvGrpSpPr/>
                <p:nvPr/>
              </p:nvGrpSpPr>
              <p:grpSpPr>
                <a:xfrm>
                  <a:off x="6784920" y="1149120"/>
                  <a:ext cx="1732680" cy="304920"/>
                  <a:chOff x="6784920" y="1149120"/>
                  <a:chExt cx="1732680" cy="304920"/>
                </a:xfrm>
              </p:grpSpPr>
              <p:sp>
                <p:nvSpPr>
                  <p:cNvPr id="209" name=""/>
                  <p:cNvSpPr/>
                  <p:nvPr/>
                </p:nvSpPr>
                <p:spPr>
                  <a:xfrm>
                    <a:off x="6784920" y="1149120"/>
                    <a:ext cx="1732680" cy="304920"/>
                  </a:xfrm>
                  <a:prstGeom prst="rect">
                    <a:avLst/>
                  </a:pr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10" name=""/>
                  <p:cNvGrpSpPr/>
                  <p:nvPr/>
                </p:nvGrpSpPr>
                <p:grpSpPr>
                  <a:xfrm>
                    <a:off x="6784920" y="1149120"/>
                    <a:ext cx="1732320" cy="304560"/>
                    <a:chOff x="6784920" y="1149120"/>
                    <a:chExt cx="1732320" cy="304560"/>
                  </a:xfrm>
                </p:grpSpPr>
                <p:sp>
                  <p:nvSpPr>
                    <p:cNvPr id="211" name=""/>
                    <p:cNvSpPr/>
                    <p:nvPr/>
                  </p:nvSpPr>
                  <p:spPr>
                    <a:xfrm>
                      <a:off x="6784920" y="1149120"/>
                      <a:ext cx="1732320" cy="304560"/>
                    </a:xfrm>
                    <a:prstGeom prst="rect">
                      <a:avLst/>
                    </a:prstGeom>
                    <a:solidFill>
                      <a:srgbClr val="800000"/>
                    </a:solid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ea typeface="Arial"/>
                        </a:rPr>
                        <a:t>Fires Contained: 0</a:t>
                      </a:r>
                      <a:endParaRPr b="0" lang="en-US" sz="1000" strike="noStrike" u="none">
                        <a:solidFill>
                          <a:srgbClr val="000000"/>
                        </a:solidFill>
                        <a:effectLst/>
                        <a:uFillTx/>
                        <a:latin typeface="Times New Roman"/>
                      </a:endParaRPr>
                    </a:p>
                  </p:txBody>
                </p:sp>
                <p:sp>
                  <p:nvSpPr>
                    <p:cNvPr id="212" name=""/>
                    <p:cNvSpPr/>
                    <p:nvPr/>
                  </p:nvSpPr>
                  <p:spPr>
                    <a:xfrm>
                      <a:off x="6784920" y="1149120"/>
                      <a:ext cx="1732320" cy="30456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213" name=""/>
                <p:cNvGrpSpPr/>
                <p:nvPr/>
              </p:nvGrpSpPr>
              <p:grpSpPr>
                <a:xfrm>
                  <a:off x="1453320" y="1454400"/>
                  <a:ext cx="7064280" cy="515160"/>
                  <a:chOff x="1453320" y="1454400"/>
                  <a:chExt cx="7064280" cy="515160"/>
                </a:xfrm>
              </p:grpSpPr>
              <p:sp>
                <p:nvSpPr>
                  <p:cNvPr id="214" name=""/>
                  <p:cNvSpPr/>
                  <p:nvPr/>
                </p:nvSpPr>
                <p:spPr>
                  <a:xfrm>
                    <a:off x="1453320" y="1454400"/>
                    <a:ext cx="7064280" cy="515160"/>
                  </a:xfrm>
                  <a:prstGeom prst="rect">
                    <a:avLst/>
                  </a:prstGeom>
                  <a:no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ea typeface="Arial"/>
                      </a:rPr>
                      <a:t>Smith Creek</a:t>
                    </a:r>
                    <a:r>
                      <a:rPr b="0" lang="en-US" sz="1100" strike="noStrike" u="none">
                        <a:solidFill>
                          <a:srgbClr val="000000"/>
                        </a:solidFill>
                        <a:effectLst/>
                        <a:uFillTx/>
                        <a:latin typeface="Arial"/>
                        <a:ea typeface="Arial"/>
                      </a:rPr>
                      <a:t> </a:t>
                    </a:r>
                    <a:r>
                      <a:rPr b="0" lang="en-US" sz="1000" strike="noStrike" u="none">
                        <a:solidFill>
                          <a:srgbClr val="000000"/>
                        </a:solidFill>
                        <a:effectLst/>
                        <a:uFillTx/>
                        <a:latin typeface="Arial"/>
                        <a:ea typeface="Arial"/>
                      </a:rPr>
                      <a:t>(BLM Elko Field Office): 1,592 acres at 75 percent contained. Fire is 40 miles southwest of Ely.  Containment is expected today.</a:t>
                    </a:r>
                    <a:endParaRPr b="0" lang="en-US" sz="1000" strike="noStrike" u="none">
                      <a:solidFill>
                        <a:srgbClr val="000000"/>
                      </a:solidFill>
                      <a:effectLst/>
                      <a:uFillTx/>
                      <a:latin typeface="Times New Roman"/>
                    </a:endParaRPr>
                  </a:p>
                </p:txBody>
              </p:sp>
              <p:sp>
                <p:nvSpPr>
                  <p:cNvPr id="215" name=""/>
                  <p:cNvSpPr/>
                  <p:nvPr/>
                </p:nvSpPr>
                <p:spPr>
                  <a:xfrm>
                    <a:off x="1453320" y="1454400"/>
                    <a:ext cx="7064280" cy="51516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16" name=""/>
                <p:cNvGrpSpPr/>
                <p:nvPr/>
              </p:nvGrpSpPr>
              <p:grpSpPr>
                <a:xfrm>
                  <a:off x="1453320" y="1970280"/>
                  <a:ext cx="7064280" cy="686160"/>
                  <a:chOff x="1453320" y="1970280"/>
                  <a:chExt cx="7064280" cy="686160"/>
                </a:xfrm>
              </p:grpSpPr>
              <p:sp>
                <p:nvSpPr>
                  <p:cNvPr id="217" name=""/>
                  <p:cNvSpPr/>
                  <p:nvPr/>
                </p:nvSpPr>
                <p:spPr>
                  <a:xfrm>
                    <a:off x="1453320" y="1970280"/>
                    <a:ext cx="7064280" cy="686160"/>
                  </a:xfrm>
                  <a:prstGeom prst="rect">
                    <a:avLst/>
                  </a:prstGeom>
                  <a:no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ea typeface="Arial"/>
                      </a:rPr>
                      <a:t>Tabor Creek </a:t>
                    </a:r>
                    <a:r>
                      <a:rPr b="0" lang="en-US" sz="1000" strike="noStrike" u="none">
                        <a:solidFill>
                          <a:srgbClr val="000000"/>
                        </a:solidFill>
                        <a:effectLst/>
                        <a:uFillTx/>
                        <a:latin typeface="Arial"/>
                        <a:ea typeface="Arial"/>
                      </a:rPr>
                      <a:t>(BLM Elko Field Office): 7,005 acres at 90 percent contained. Fire is 13 miles north of Metropolis.  Containment is expected today.</a:t>
                    </a:r>
                    <a:br>
                      <a:rPr sz="1000"/>
                    </a:br>
                    <a:r>
                      <a:rPr b="1" lang="en-US" sz="1000" strike="noStrike" u="none">
                        <a:solidFill>
                          <a:srgbClr val="000000"/>
                        </a:solidFill>
                        <a:effectLst/>
                        <a:uFillTx/>
                        <a:latin typeface="Arial"/>
                        <a:ea typeface="Arial"/>
                      </a:rPr>
                      <a:t>Information: </a:t>
                    </a:r>
                    <a:r>
                      <a:rPr b="0" lang="en-US" sz="1000" strike="noStrike" u="none">
                        <a:solidFill>
                          <a:srgbClr val="000000"/>
                        </a:solidFill>
                        <a:effectLst/>
                        <a:uFillTx/>
                        <a:latin typeface="Arial"/>
                        <a:ea typeface="Arial"/>
                      </a:rPr>
                      <a:t>Call 505-768-6977</a:t>
                    </a:r>
                    <a:endParaRPr b="0" lang="en-US" sz="1000" strike="noStrike" u="none">
                      <a:solidFill>
                        <a:srgbClr val="000000"/>
                      </a:solidFill>
                      <a:effectLst/>
                      <a:uFillTx/>
                      <a:latin typeface="Times New Roman"/>
                    </a:endParaRPr>
                  </a:p>
                </p:txBody>
              </p:sp>
              <p:sp>
                <p:nvSpPr>
                  <p:cNvPr id="218" name=""/>
                  <p:cNvSpPr/>
                  <p:nvPr/>
                </p:nvSpPr>
                <p:spPr>
                  <a:xfrm>
                    <a:off x="1453320" y="1970280"/>
                    <a:ext cx="7064280" cy="68616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19" name=""/>
                <p:cNvGrpSpPr/>
                <p:nvPr/>
              </p:nvGrpSpPr>
              <p:grpSpPr>
                <a:xfrm>
                  <a:off x="1453320" y="2657160"/>
                  <a:ext cx="1115640" cy="495360"/>
                  <a:chOff x="1453320" y="2657160"/>
                  <a:chExt cx="1115640" cy="495360"/>
                </a:xfrm>
              </p:grpSpPr>
              <p:sp>
                <p:nvSpPr>
                  <p:cNvPr id="220" name=""/>
                  <p:cNvSpPr/>
                  <p:nvPr/>
                </p:nvSpPr>
                <p:spPr>
                  <a:xfrm>
                    <a:off x="1453320" y="2657160"/>
                    <a:ext cx="1115640" cy="495360"/>
                  </a:xfrm>
                  <a:prstGeom prst="rect">
                    <a:avLst/>
                  </a:pr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21" name=""/>
                  <p:cNvGrpSpPr/>
                  <p:nvPr/>
                </p:nvGrpSpPr>
                <p:grpSpPr>
                  <a:xfrm>
                    <a:off x="1453320" y="2657160"/>
                    <a:ext cx="1115280" cy="495000"/>
                    <a:chOff x="1453320" y="2657160"/>
                    <a:chExt cx="1115280" cy="495000"/>
                  </a:xfrm>
                </p:grpSpPr>
                <p:sp>
                  <p:nvSpPr>
                    <p:cNvPr id="222" name=""/>
                    <p:cNvSpPr/>
                    <p:nvPr/>
                  </p:nvSpPr>
                  <p:spPr>
                    <a:xfrm>
                      <a:off x="1453320" y="2657160"/>
                      <a:ext cx="1115280" cy="495000"/>
                    </a:xfrm>
                    <a:prstGeom prst="rect">
                      <a:avLst/>
                    </a:prstGeom>
                    <a:solidFill>
                      <a:srgbClr val="800000"/>
                    </a:solid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ea typeface="Arial"/>
                        </a:rPr>
                        <a:t>WASHINGTON</a:t>
                      </a:r>
                      <a:endParaRPr b="0" lang="en-US" sz="1000" strike="noStrike" u="none">
                        <a:solidFill>
                          <a:srgbClr val="000000"/>
                        </a:solidFill>
                        <a:effectLst/>
                        <a:uFillTx/>
                        <a:latin typeface="Times New Roman"/>
                      </a:endParaRPr>
                    </a:p>
                  </p:txBody>
                </p:sp>
                <p:sp>
                  <p:nvSpPr>
                    <p:cNvPr id="223" name=""/>
                    <p:cNvSpPr/>
                    <p:nvPr/>
                  </p:nvSpPr>
                  <p:spPr>
                    <a:xfrm>
                      <a:off x="1453320" y="2657160"/>
                      <a:ext cx="1115280" cy="49500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224" name=""/>
                <p:cNvGrpSpPr/>
                <p:nvPr/>
              </p:nvGrpSpPr>
              <p:grpSpPr>
                <a:xfrm>
                  <a:off x="2569320" y="2657160"/>
                  <a:ext cx="1872000" cy="495360"/>
                  <a:chOff x="2569320" y="2657160"/>
                  <a:chExt cx="1872000" cy="495360"/>
                </a:xfrm>
              </p:grpSpPr>
              <p:sp>
                <p:nvSpPr>
                  <p:cNvPr id="225" name=""/>
                  <p:cNvSpPr/>
                  <p:nvPr/>
                </p:nvSpPr>
                <p:spPr>
                  <a:xfrm>
                    <a:off x="2569320" y="2657160"/>
                    <a:ext cx="1872000" cy="495360"/>
                  </a:xfrm>
                  <a:prstGeom prst="rect">
                    <a:avLst/>
                  </a:pr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26" name=""/>
                  <p:cNvGrpSpPr/>
                  <p:nvPr/>
                </p:nvGrpSpPr>
                <p:grpSpPr>
                  <a:xfrm>
                    <a:off x="2569320" y="2657160"/>
                    <a:ext cx="1871640" cy="495000"/>
                    <a:chOff x="2569320" y="2657160"/>
                    <a:chExt cx="1871640" cy="495000"/>
                  </a:xfrm>
                </p:grpSpPr>
                <p:sp>
                  <p:nvSpPr>
                    <p:cNvPr id="227" name=""/>
                    <p:cNvSpPr/>
                    <p:nvPr/>
                  </p:nvSpPr>
                  <p:spPr>
                    <a:xfrm>
                      <a:off x="2569320" y="2657160"/>
                      <a:ext cx="1871640" cy="495000"/>
                    </a:xfrm>
                    <a:prstGeom prst="rect">
                      <a:avLst/>
                    </a:prstGeom>
                    <a:solidFill>
                      <a:srgbClr val="800000"/>
                    </a:solid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ea typeface="Arial"/>
                        </a:rPr>
                        <a:t>Number of Fires: 1</a:t>
                      </a:r>
                      <a:endParaRPr b="0" lang="en-US" sz="1000" strike="noStrike" u="none">
                        <a:solidFill>
                          <a:srgbClr val="000000"/>
                        </a:solidFill>
                        <a:effectLst/>
                        <a:uFillTx/>
                        <a:latin typeface="Times New Roman"/>
                      </a:endParaRPr>
                    </a:p>
                  </p:txBody>
                </p:sp>
                <p:sp>
                  <p:nvSpPr>
                    <p:cNvPr id="228" name=""/>
                    <p:cNvSpPr/>
                    <p:nvPr/>
                  </p:nvSpPr>
                  <p:spPr>
                    <a:xfrm>
                      <a:off x="2569320" y="2657160"/>
                      <a:ext cx="1871640" cy="49500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229" name=""/>
                <p:cNvGrpSpPr/>
                <p:nvPr/>
              </p:nvGrpSpPr>
              <p:grpSpPr>
                <a:xfrm>
                  <a:off x="4441680" y="2657160"/>
                  <a:ext cx="1191240" cy="495360"/>
                  <a:chOff x="4441680" y="2657160"/>
                  <a:chExt cx="1191240" cy="495360"/>
                </a:xfrm>
              </p:grpSpPr>
              <p:sp>
                <p:nvSpPr>
                  <p:cNvPr id="230" name=""/>
                  <p:cNvSpPr/>
                  <p:nvPr/>
                </p:nvSpPr>
                <p:spPr>
                  <a:xfrm>
                    <a:off x="4441680" y="2657160"/>
                    <a:ext cx="1191240" cy="495360"/>
                  </a:xfrm>
                  <a:prstGeom prst="rect">
                    <a:avLst/>
                  </a:pr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31" name=""/>
                  <p:cNvGrpSpPr/>
                  <p:nvPr/>
                </p:nvGrpSpPr>
                <p:grpSpPr>
                  <a:xfrm>
                    <a:off x="4441680" y="2657160"/>
                    <a:ext cx="1190880" cy="495000"/>
                    <a:chOff x="4441680" y="2657160"/>
                    <a:chExt cx="1190880" cy="495000"/>
                  </a:xfrm>
                </p:grpSpPr>
                <p:sp>
                  <p:nvSpPr>
                    <p:cNvPr id="232" name=""/>
                    <p:cNvSpPr/>
                    <p:nvPr/>
                  </p:nvSpPr>
                  <p:spPr>
                    <a:xfrm>
                      <a:off x="4441680" y="2657160"/>
                      <a:ext cx="1190880" cy="495000"/>
                    </a:xfrm>
                    <a:prstGeom prst="rect">
                      <a:avLst/>
                    </a:prstGeom>
                    <a:solidFill>
                      <a:srgbClr val="800000"/>
                    </a:solid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ea typeface="Arial"/>
                        </a:rPr>
                        <a:t>Acres: 4,000</a:t>
                      </a:r>
                      <a:endParaRPr b="0" lang="en-US" sz="1000" strike="noStrike" u="none">
                        <a:solidFill>
                          <a:srgbClr val="000000"/>
                        </a:solidFill>
                        <a:effectLst/>
                        <a:uFillTx/>
                        <a:latin typeface="Times New Roman"/>
                      </a:endParaRPr>
                    </a:p>
                  </p:txBody>
                </p:sp>
                <p:sp>
                  <p:nvSpPr>
                    <p:cNvPr id="233" name=""/>
                    <p:cNvSpPr/>
                    <p:nvPr/>
                  </p:nvSpPr>
                  <p:spPr>
                    <a:xfrm>
                      <a:off x="4441680" y="2657160"/>
                      <a:ext cx="1190880" cy="49500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234" name=""/>
                <p:cNvGrpSpPr/>
                <p:nvPr/>
              </p:nvGrpSpPr>
              <p:grpSpPr>
                <a:xfrm>
                  <a:off x="5633640" y="2657160"/>
                  <a:ext cx="1150560" cy="495360"/>
                  <a:chOff x="5633640" y="2657160"/>
                  <a:chExt cx="1150560" cy="495360"/>
                </a:xfrm>
              </p:grpSpPr>
              <p:sp>
                <p:nvSpPr>
                  <p:cNvPr id="235" name=""/>
                  <p:cNvSpPr/>
                  <p:nvPr/>
                </p:nvSpPr>
                <p:spPr>
                  <a:xfrm>
                    <a:off x="5633640" y="2657160"/>
                    <a:ext cx="1150560" cy="495360"/>
                  </a:xfrm>
                  <a:prstGeom prst="rect">
                    <a:avLst/>
                  </a:pr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36" name=""/>
                  <p:cNvGrpSpPr/>
                  <p:nvPr/>
                </p:nvGrpSpPr>
                <p:grpSpPr>
                  <a:xfrm>
                    <a:off x="5633640" y="2657160"/>
                    <a:ext cx="1150200" cy="495000"/>
                    <a:chOff x="5633640" y="2657160"/>
                    <a:chExt cx="1150200" cy="495000"/>
                  </a:xfrm>
                </p:grpSpPr>
                <p:sp>
                  <p:nvSpPr>
                    <p:cNvPr id="237" name=""/>
                    <p:cNvSpPr/>
                    <p:nvPr/>
                  </p:nvSpPr>
                  <p:spPr>
                    <a:xfrm>
                      <a:off x="5633640" y="2657160"/>
                      <a:ext cx="1150200" cy="495000"/>
                    </a:xfrm>
                    <a:prstGeom prst="rect">
                      <a:avLst/>
                    </a:prstGeom>
                    <a:solidFill>
                      <a:srgbClr val="800000"/>
                    </a:solid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ea typeface="Arial"/>
                        </a:rPr>
                        <a:t>New Fires: 0</a:t>
                      </a:r>
                      <a:endParaRPr b="0" lang="en-US" sz="1000" strike="noStrike" u="none">
                        <a:solidFill>
                          <a:srgbClr val="000000"/>
                        </a:solidFill>
                        <a:effectLst/>
                        <a:uFillTx/>
                        <a:latin typeface="Times New Roman"/>
                      </a:endParaRPr>
                    </a:p>
                  </p:txBody>
                </p:sp>
                <p:sp>
                  <p:nvSpPr>
                    <p:cNvPr id="238" name=""/>
                    <p:cNvSpPr/>
                    <p:nvPr/>
                  </p:nvSpPr>
                  <p:spPr>
                    <a:xfrm>
                      <a:off x="5633640" y="2657160"/>
                      <a:ext cx="1150200" cy="49500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239" name=""/>
                <p:cNvGrpSpPr/>
                <p:nvPr/>
              </p:nvGrpSpPr>
              <p:grpSpPr>
                <a:xfrm>
                  <a:off x="6784920" y="2657160"/>
                  <a:ext cx="1732680" cy="495360"/>
                  <a:chOff x="6784920" y="2657160"/>
                  <a:chExt cx="1732680" cy="495360"/>
                </a:xfrm>
              </p:grpSpPr>
              <p:sp>
                <p:nvSpPr>
                  <p:cNvPr id="240" name=""/>
                  <p:cNvSpPr/>
                  <p:nvPr/>
                </p:nvSpPr>
                <p:spPr>
                  <a:xfrm>
                    <a:off x="6784920" y="2657160"/>
                    <a:ext cx="1732680" cy="495360"/>
                  </a:xfrm>
                  <a:prstGeom prst="rect">
                    <a:avLst/>
                  </a:pr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41" name=""/>
                  <p:cNvGrpSpPr/>
                  <p:nvPr/>
                </p:nvGrpSpPr>
                <p:grpSpPr>
                  <a:xfrm>
                    <a:off x="6784920" y="2657160"/>
                    <a:ext cx="1732320" cy="495000"/>
                    <a:chOff x="6784920" y="2657160"/>
                    <a:chExt cx="1732320" cy="495000"/>
                  </a:xfrm>
                </p:grpSpPr>
                <p:sp>
                  <p:nvSpPr>
                    <p:cNvPr id="242" name=""/>
                    <p:cNvSpPr/>
                    <p:nvPr/>
                  </p:nvSpPr>
                  <p:spPr>
                    <a:xfrm>
                      <a:off x="6784920" y="2657160"/>
                      <a:ext cx="1732320" cy="495000"/>
                    </a:xfrm>
                    <a:prstGeom prst="rect">
                      <a:avLst/>
                    </a:prstGeom>
                    <a:solidFill>
                      <a:srgbClr val="800000"/>
                    </a:solid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ea typeface="Arial"/>
                        </a:rPr>
                        <a:t>Fires Contained: 1</a:t>
                      </a:r>
                      <a:endParaRPr b="0" lang="en-US" sz="1000" strike="noStrike" u="none">
                        <a:solidFill>
                          <a:srgbClr val="000000"/>
                        </a:solidFill>
                        <a:effectLst/>
                        <a:uFillTx/>
                        <a:latin typeface="Times New Roman"/>
                      </a:endParaRPr>
                    </a:p>
                  </p:txBody>
                </p:sp>
                <p:sp>
                  <p:nvSpPr>
                    <p:cNvPr id="243" name=""/>
                    <p:cNvSpPr/>
                    <p:nvPr/>
                  </p:nvSpPr>
                  <p:spPr>
                    <a:xfrm>
                      <a:off x="6784920" y="2657160"/>
                      <a:ext cx="1732320" cy="49500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244" name=""/>
                <p:cNvGrpSpPr/>
                <p:nvPr/>
              </p:nvGrpSpPr>
              <p:grpSpPr>
                <a:xfrm>
                  <a:off x="1453320" y="3153240"/>
                  <a:ext cx="7064280" cy="896760"/>
                  <a:chOff x="1453320" y="3153240"/>
                  <a:chExt cx="7064280" cy="896760"/>
                </a:xfrm>
              </p:grpSpPr>
              <p:sp>
                <p:nvSpPr>
                  <p:cNvPr id="245" name=""/>
                  <p:cNvSpPr/>
                  <p:nvPr/>
                </p:nvSpPr>
                <p:spPr>
                  <a:xfrm>
                    <a:off x="1453320" y="3153240"/>
                    <a:ext cx="7064280" cy="896760"/>
                  </a:xfrm>
                  <a:prstGeom prst="rect">
                    <a:avLst/>
                  </a:prstGeom>
                  <a:no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ea typeface="Arial"/>
                      </a:rPr>
                      <a:t>Union Valley</a:t>
                    </a:r>
                    <a:r>
                      <a:rPr b="0" lang="en-US" sz="1100" strike="noStrike" u="none">
                        <a:solidFill>
                          <a:srgbClr val="000000"/>
                        </a:solidFill>
                        <a:effectLst/>
                        <a:uFillTx/>
                        <a:latin typeface="Arial"/>
                        <a:ea typeface="Arial"/>
                      </a:rPr>
                      <a:t> </a:t>
                    </a:r>
                    <a:r>
                      <a:rPr b="0" lang="en-US" sz="1000" strike="noStrike" u="none">
                        <a:solidFill>
                          <a:srgbClr val="000000"/>
                        </a:solidFill>
                        <a:effectLst/>
                        <a:uFillTx/>
                        <a:latin typeface="Arial"/>
                        <a:ea typeface="Arial"/>
                      </a:rPr>
                      <a:t>(Southeast Washington State): 4,000 acres at 20 percent contained. Fire is four miles north of Chelan.  Residents in upper Union Valley and Washington Creek drainage have been evacuated and structure protection is being planned.</a:t>
                    </a:r>
                    <a:br>
                      <a:rPr sz="1000"/>
                    </a:br>
                    <a:r>
                      <a:rPr b="1" lang="en-US" sz="1000" strike="noStrike" u="none">
                        <a:solidFill>
                          <a:srgbClr val="000000"/>
                        </a:solidFill>
                        <a:effectLst/>
                        <a:uFillTx/>
                        <a:latin typeface="Arial"/>
                        <a:ea typeface="Arial"/>
                      </a:rPr>
                      <a:t>Information: </a:t>
                    </a:r>
                    <a:r>
                      <a:rPr b="0" lang="en-US" sz="1000" strike="noStrike" u="none">
                        <a:solidFill>
                          <a:srgbClr val="000000"/>
                        </a:solidFill>
                        <a:effectLst/>
                        <a:uFillTx/>
                        <a:latin typeface="Arial"/>
                        <a:ea typeface="Arial"/>
                      </a:rPr>
                      <a:t>Call 509-682-7182</a:t>
                    </a:r>
                    <a:endParaRPr b="0" lang="en-US" sz="1000" strike="noStrike" u="none">
                      <a:solidFill>
                        <a:srgbClr val="000000"/>
                      </a:solidFill>
                      <a:effectLst/>
                      <a:uFillTx/>
                      <a:latin typeface="Times New Roman"/>
                    </a:endParaRPr>
                  </a:p>
                </p:txBody>
              </p:sp>
              <p:sp>
                <p:nvSpPr>
                  <p:cNvPr id="246" name=""/>
                  <p:cNvSpPr/>
                  <p:nvPr/>
                </p:nvSpPr>
                <p:spPr>
                  <a:xfrm>
                    <a:off x="1453320" y="3153240"/>
                    <a:ext cx="7064280" cy="89676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47" name=""/>
                <p:cNvGrpSpPr/>
                <p:nvPr/>
              </p:nvGrpSpPr>
              <p:grpSpPr>
                <a:xfrm>
                  <a:off x="1453320" y="4050720"/>
                  <a:ext cx="1115640" cy="304920"/>
                  <a:chOff x="1453320" y="4050720"/>
                  <a:chExt cx="1115640" cy="304920"/>
                </a:xfrm>
              </p:grpSpPr>
              <p:sp>
                <p:nvSpPr>
                  <p:cNvPr id="248" name=""/>
                  <p:cNvSpPr/>
                  <p:nvPr/>
                </p:nvSpPr>
                <p:spPr>
                  <a:xfrm>
                    <a:off x="1453320" y="4050720"/>
                    <a:ext cx="1115640" cy="304920"/>
                  </a:xfrm>
                  <a:prstGeom prst="rect">
                    <a:avLst/>
                  </a:pr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49" name=""/>
                  <p:cNvGrpSpPr/>
                  <p:nvPr/>
                </p:nvGrpSpPr>
                <p:grpSpPr>
                  <a:xfrm>
                    <a:off x="1453320" y="4050720"/>
                    <a:ext cx="1115280" cy="304560"/>
                    <a:chOff x="1453320" y="4050720"/>
                    <a:chExt cx="1115280" cy="304560"/>
                  </a:xfrm>
                </p:grpSpPr>
                <p:sp>
                  <p:nvSpPr>
                    <p:cNvPr id="250" name=""/>
                    <p:cNvSpPr/>
                    <p:nvPr/>
                  </p:nvSpPr>
                  <p:spPr>
                    <a:xfrm>
                      <a:off x="1453320" y="4050720"/>
                      <a:ext cx="1115280" cy="304560"/>
                    </a:xfrm>
                    <a:prstGeom prst="rect">
                      <a:avLst/>
                    </a:prstGeom>
                    <a:solidFill>
                      <a:srgbClr val="800000"/>
                    </a:solid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ea typeface="Arial"/>
                        </a:rPr>
                        <a:t>WYOMING</a:t>
                      </a:r>
                      <a:endParaRPr b="0" lang="en-US" sz="1000" strike="noStrike" u="none">
                        <a:solidFill>
                          <a:srgbClr val="000000"/>
                        </a:solidFill>
                        <a:effectLst/>
                        <a:uFillTx/>
                        <a:latin typeface="Times New Roman"/>
                      </a:endParaRPr>
                    </a:p>
                  </p:txBody>
                </p:sp>
                <p:sp>
                  <p:nvSpPr>
                    <p:cNvPr id="251" name=""/>
                    <p:cNvSpPr/>
                    <p:nvPr/>
                  </p:nvSpPr>
                  <p:spPr>
                    <a:xfrm>
                      <a:off x="1453320" y="4050720"/>
                      <a:ext cx="1115280" cy="30456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252" name=""/>
                <p:cNvGrpSpPr/>
                <p:nvPr/>
              </p:nvGrpSpPr>
              <p:grpSpPr>
                <a:xfrm>
                  <a:off x="2569320" y="4050720"/>
                  <a:ext cx="1872000" cy="304920"/>
                  <a:chOff x="2569320" y="4050720"/>
                  <a:chExt cx="1872000" cy="304920"/>
                </a:xfrm>
              </p:grpSpPr>
              <p:sp>
                <p:nvSpPr>
                  <p:cNvPr id="253" name=""/>
                  <p:cNvSpPr/>
                  <p:nvPr/>
                </p:nvSpPr>
                <p:spPr>
                  <a:xfrm>
                    <a:off x="2569320" y="4050720"/>
                    <a:ext cx="1872000" cy="304920"/>
                  </a:xfrm>
                  <a:prstGeom prst="rect">
                    <a:avLst/>
                  </a:pr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54" name=""/>
                  <p:cNvGrpSpPr/>
                  <p:nvPr/>
                </p:nvGrpSpPr>
                <p:grpSpPr>
                  <a:xfrm>
                    <a:off x="2569320" y="4050720"/>
                    <a:ext cx="1871640" cy="304560"/>
                    <a:chOff x="2569320" y="4050720"/>
                    <a:chExt cx="1871640" cy="304560"/>
                  </a:xfrm>
                </p:grpSpPr>
                <p:sp>
                  <p:nvSpPr>
                    <p:cNvPr id="255" name=""/>
                    <p:cNvSpPr/>
                    <p:nvPr/>
                  </p:nvSpPr>
                  <p:spPr>
                    <a:xfrm>
                      <a:off x="2569320" y="4050720"/>
                      <a:ext cx="1871640" cy="304560"/>
                    </a:xfrm>
                    <a:prstGeom prst="rect">
                      <a:avLst/>
                    </a:prstGeom>
                    <a:solidFill>
                      <a:srgbClr val="800000"/>
                    </a:solid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ea typeface="Arial"/>
                        </a:rPr>
                        <a:t>Number of Fires: 2</a:t>
                      </a:r>
                      <a:endParaRPr b="0" lang="en-US" sz="1000" strike="noStrike" u="none">
                        <a:solidFill>
                          <a:srgbClr val="000000"/>
                        </a:solidFill>
                        <a:effectLst/>
                        <a:uFillTx/>
                        <a:latin typeface="Times New Roman"/>
                      </a:endParaRPr>
                    </a:p>
                  </p:txBody>
                </p:sp>
                <p:sp>
                  <p:nvSpPr>
                    <p:cNvPr id="256" name=""/>
                    <p:cNvSpPr/>
                    <p:nvPr/>
                  </p:nvSpPr>
                  <p:spPr>
                    <a:xfrm>
                      <a:off x="2569320" y="4050720"/>
                      <a:ext cx="1871640" cy="30456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257" name=""/>
                <p:cNvGrpSpPr/>
                <p:nvPr/>
              </p:nvGrpSpPr>
              <p:grpSpPr>
                <a:xfrm>
                  <a:off x="4441680" y="4050720"/>
                  <a:ext cx="1191240" cy="304920"/>
                  <a:chOff x="4441680" y="4050720"/>
                  <a:chExt cx="1191240" cy="304920"/>
                </a:xfrm>
              </p:grpSpPr>
              <p:sp>
                <p:nvSpPr>
                  <p:cNvPr id="258" name=""/>
                  <p:cNvSpPr/>
                  <p:nvPr/>
                </p:nvSpPr>
                <p:spPr>
                  <a:xfrm>
                    <a:off x="4441680" y="4050720"/>
                    <a:ext cx="1191240" cy="304920"/>
                  </a:xfrm>
                  <a:prstGeom prst="rect">
                    <a:avLst/>
                  </a:pr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59" name=""/>
                  <p:cNvGrpSpPr/>
                  <p:nvPr/>
                </p:nvGrpSpPr>
                <p:grpSpPr>
                  <a:xfrm>
                    <a:off x="4441680" y="4050720"/>
                    <a:ext cx="1190880" cy="304560"/>
                    <a:chOff x="4441680" y="4050720"/>
                    <a:chExt cx="1190880" cy="304560"/>
                  </a:xfrm>
                </p:grpSpPr>
                <p:sp>
                  <p:nvSpPr>
                    <p:cNvPr id="260" name=""/>
                    <p:cNvSpPr/>
                    <p:nvPr/>
                  </p:nvSpPr>
                  <p:spPr>
                    <a:xfrm>
                      <a:off x="4441680" y="4050720"/>
                      <a:ext cx="1190880" cy="304560"/>
                    </a:xfrm>
                    <a:prstGeom prst="rect">
                      <a:avLst/>
                    </a:prstGeom>
                    <a:solidFill>
                      <a:srgbClr val="800000"/>
                    </a:solid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ea typeface="Arial"/>
                        </a:rPr>
                        <a:t>Acres: 5,470</a:t>
                      </a:r>
                      <a:endParaRPr b="0" lang="en-US" sz="1000" strike="noStrike" u="none">
                        <a:solidFill>
                          <a:srgbClr val="000000"/>
                        </a:solidFill>
                        <a:effectLst/>
                        <a:uFillTx/>
                        <a:latin typeface="Times New Roman"/>
                      </a:endParaRPr>
                    </a:p>
                  </p:txBody>
                </p:sp>
                <p:sp>
                  <p:nvSpPr>
                    <p:cNvPr id="261" name=""/>
                    <p:cNvSpPr/>
                    <p:nvPr/>
                  </p:nvSpPr>
                  <p:spPr>
                    <a:xfrm>
                      <a:off x="4441680" y="4050720"/>
                      <a:ext cx="1190880" cy="30456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262" name=""/>
                <p:cNvGrpSpPr/>
                <p:nvPr/>
              </p:nvGrpSpPr>
              <p:grpSpPr>
                <a:xfrm>
                  <a:off x="5633640" y="4050720"/>
                  <a:ext cx="1150560" cy="304920"/>
                  <a:chOff x="5633640" y="4050720"/>
                  <a:chExt cx="1150560" cy="304920"/>
                </a:xfrm>
              </p:grpSpPr>
              <p:sp>
                <p:nvSpPr>
                  <p:cNvPr id="263" name=""/>
                  <p:cNvSpPr/>
                  <p:nvPr/>
                </p:nvSpPr>
                <p:spPr>
                  <a:xfrm>
                    <a:off x="5633640" y="4050720"/>
                    <a:ext cx="1150560" cy="304920"/>
                  </a:xfrm>
                  <a:prstGeom prst="rect">
                    <a:avLst/>
                  </a:pr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64" name=""/>
                  <p:cNvGrpSpPr/>
                  <p:nvPr/>
                </p:nvGrpSpPr>
                <p:grpSpPr>
                  <a:xfrm>
                    <a:off x="5633640" y="4050720"/>
                    <a:ext cx="1150200" cy="304560"/>
                    <a:chOff x="5633640" y="4050720"/>
                    <a:chExt cx="1150200" cy="304560"/>
                  </a:xfrm>
                </p:grpSpPr>
                <p:sp>
                  <p:nvSpPr>
                    <p:cNvPr id="265" name=""/>
                    <p:cNvSpPr/>
                    <p:nvPr/>
                  </p:nvSpPr>
                  <p:spPr>
                    <a:xfrm>
                      <a:off x="5633640" y="4050720"/>
                      <a:ext cx="1150200" cy="304560"/>
                    </a:xfrm>
                    <a:prstGeom prst="rect">
                      <a:avLst/>
                    </a:prstGeom>
                    <a:solidFill>
                      <a:srgbClr val="800000"/>
                    </a:solid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ea typeface="Arial"/>
                        </a:rPr>
                        <a:t>New Fires: 0</a:t>
                      </a:r>
                      <a:endParaRPr b="0" lang="en-US" sz="1000" strike="noStrike" u="none">
                        <a:solidFill>
                          <a:srgbClr val="000000"/>
                        </a:solidFill>
                        <a:effectLst/>
                        <a:uFillTx/>
                        <a:latin typeface="Times New Roman"/>
                      </a:endParaRPr>
                    </a:p>
                  </p:txBody>
                </p:sp>
                <p:sp>
                  <p:nvSpPr>
                    <p:cNvPr id="266" name=""/>
                    <p:cNvSpPr/>
                    <p:nvPr/>
                  </p:nvSpPr>
                  <p:spPr>
                    <a:xfrm>
                      <a:off x="5633640" y="4050720"/>
                      <a:ext cx="1150200" cy="30456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267" name=""/>
                <p:cNvGrpSpPr/>
                <p:nvPr/>
              </p:nvGrpSpPr>
              <p:grpSpPr>
                <a:xfrm>
                  <a:off x="6784920" y="4050720"/>
                  <a:ext cx="1732680" cy="304920"/>
                  <a:chOff x="6784920" y="4050720"/>
                  <a:chExt cx="1732680" cy="304920"/>
                </a:xfrm>
              </p:grpSpPr>
              <p:sp>
                <p:nvSpPr>
                  <p:cNvPr id="268" name=""/>
                  <p:cNvSpPr/>
                  <p:nvPr/>
                </p:nvSpPr>
                <p:spPr>
                  <a:xfrm>
                    <a:off x="6784920" y="4050720"/>
                    <a:ext cx="1732680" cy="304920"/>
                  </a:xfrm>
                  <a:prstGeom prst="rect">
                    <a:avLst/>
                  </a:pr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69" name=""/>
                  <p:cNvGrpSpPr/>
                  <p:nvPr/>
                </p:nvGrpSpPr>
                <p:grpSpPr>
                  <a:xfrm>
                    <a:off x="6784920" y="4050720"/>
                    <a:ext cx="1732320" cy="304560"/>
                    <a:chOff x="6784920" y="4050720"/>
                    <a:chExt cx="1732320" cy="304560"/>
                  </a:xfrm>
                </p:grpSpPr>
                <p:sp>
                  <p:nvSpPr>
                    <p:cNvPr id="270" name=""/>
                    <p:cNvSpPr/>
                    <p:nvPr/>
                  </p:nvSpPr>
                  <p:spPr>
                    <a:xfrm>
                      <a:off x="6784920" y="4050720"/>
                      <a:ext cx="1732320" cy="304560"/>
                    </a:xfrm>
                    <a:prstGeom prst="rect">
                      <a:avLst/>
                    </a:prstGeom>
                    <a:solidFill>
                      <a:srgbClr val="800000"/>
                    </a:solid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ea typeface="Arial"/>
                        </a:rPr>
                        <a:t>Fires Contained: 0</a:t>
                      </a:r>
                      <a:endParaRPr b="0" lang="en-US" sz="1000" strike="noStrike" u="none">
                        <a:solidFill>
                          <a:srgbClr val="000000"/>
                        </a:solidFill>
                        <a:effectLst/>
                        <a:uFillTx/>
                        <a:latin typeface="Times New Roman"/>
                      </a:endParaRPr>
                    </a:p>
                  </p:txBody>
                </p:sp>
                <p:sp>
                  <p:nvSpPr>
                    <p:cNvPr id="271" name=""/>
                    <p:cNvSpPr/>
                    <p:nvPr/>
                  </p:nvSpPr>
                  <p:spPr>
                    <a:xfrm>
                      <a:off x="6784920" y="4050720"/>
                      <a:ext cx="1732320" cy="30456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272" name=""/>
                <p:cNvGrpSpPr/>
                <p:nvPr/>
              </p:nvGrpSpPr>
              <p:grpSpPr>
                <a:xfrm>
                  <a:off x="1453320" y="4356360"/>
                  <a:ext cx="7064280" cy="1086840"/>
                  <a:chOff x="1453320" y="4356360"/>
                  <a:chExt cx="7064280" cy="1086840"/>
                </a:xfrm>
              </p:grpSpPr>
              <p:sp>
                <p:nvSpPr>
                  <p:cNvPr id="273" name=""/>
                  <p:cNvSpPr/>
                  <p:nvPr/>
                </p:nvSpPr>
                <p:spPr>
                  <a:xfrm>
                    <a:off x="1453320" y="4356360"/>
                    <a:ext cx="7064280" cy="1086840"/>
                  </a:xfrm>
                  <a:prstGeom prst="rect">
                    <a:avLst/>
                  </a:prstGeom>
                  <a:no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ea typeface="Arial"/>
                      </a:rPr>
                      <a:t>Green Knoll </a:t>
                    </a:r>
                    <a:r>
                      <a:rPr b="0" lang="en-US" sz="1000" strike="noStrike" u="none">
                        <a:solidFill>
                          <a:srgbClr val="000000"/>
                        </a:solidFill>
                        <a:effectLst/>
                        <a:uFillTx/>
                        <a:latin typeface="Arial"/>
                        <a:ea typeface="Arial"/>
                      </a:rPr>
                      <a:t>(Bridger-Teton National Forest): 4,470 acres at 75 percent contained. Fire is six miles southwest of Jackson.  Some residents were allowed to return home, but the Indian Paintbrush subdivision continues to be evacuated.  Firefighters are making good progress and containment is expected by Thursday.</a:t>
                    </a:r>
                    <a:br>
                      <a:rPr sz="1000"/>
                    </a:br>
                    <a:r>
                      <a:rPr b="1" lang="en-US" sz="1100" strike="noStrike" u="none">
                        <a:solidFill>
                          <a:srgbClr val="000000"/>
                        </a:solidFill>
                        <a:effectLst/>
                        <a:uFillTx/>
                        <a:latin typeface="Arial"/>
                        <a:ea typeface="Arial"/>
                      </a:rPr>
                      <a:t>Information</a:t>
                    </a:r>
                    <a:r>
                      <a:rPr b="0" lang="en-US" sz="1100" strike="noStrike" u="none">
                        <a:solidFill>
                          <a:srgbClr val="000000"/>
                        </a:solidFill>
                        <a:effectLst/>
                        <a:uFillTx/>
                        <a:latin typeface="Arial"/>
                        <a:ea typeface="Arial"/>
                      </a:rPr>
                      <a:t>: Call 307-739-5577</a:t>
                    </a:r>
                    <a:r>
                      <a:rPr b="0" lang="en-US" sz="1000" strike="noStrike" u="none">
                        <a:solidFill>
                          <a:srgbClr val="000000"/>
                        </a:solidFill>
                        <a:effectLst/>
                        <a:uFillTx/>
                        <a:latin typeface="Arial"/>
                        <a:ea typeface="Arial"/>
                      </a:rPr>
                      <a:t> or visit this web site: </a:t>
                    </a:r>
                    <a:r>
                      <a:rPr b="0" lang="en-US" sz="1000" strike="noStrike" u="sng">
                        <a:solidFill>
                          <a:srgbClr val="ccccff"/>
                        </a:solidFill>
                        <a:effectLst/>
                        <a:uFillTx/>
                        <a:latin typeface="Arial"/>
                        <a:ea typeface="Arial"/>
                        <a:hlinkClick r:id="rId2"/>
                      </a:rPr>
                      <a:t>www.</a:t>
                    </a:r>
                    <a:r>
                      <a:rPr b="0" lang="en-US" sz="1000" strike="noStrike" u="sng">
                        <a:solidFill>
                          <a:srgbClr val="ccccff"/>
                        </a:solidFill>
                        <a:effectLst/>
                        <a:uFillTx/>
                        <a:latin typeface="Arial"/>
                        <a:ea typeface="Arial"/>
                        <a:hlinkClick r:id="rId3"/>
                      </a:rPr>
                      <a:t>tetonfires</a:t>
                    </a:r>
                    <a:r>
                      <a:rPr b="0" lang="en-US" sz="1000" strike="noStrike" u="sng">
                        <a:solidFill>
                          <a:srgbClr val="ccccff"/>
                        </a:solidFill>
                        <a:effectLst/>
                        <a:uFillTx/>
                        <a:latin typeface="Arial"/>
                        <a:ea typeface="Arial"/>
                        <a:hlinkClick r:id="rId4"/>
                      </a:rPr>
                      <a:t>.com</a:t>
                    </a:r>
                    <a:endParaRPr b="0" lang="en-US" sz="1000" strike="noStrike" u="none">
                      <a:solidFill>
                        <a:srgbClr val="000000"/>
                      </a:solidFill>
                      <a:effectLst/>
                      <a:uFillTx/>
                      <a:latin typeface="Times New Roman"/>
                    </a:endParaRPr>
                  </a:p>
                </p:txBody>
              </p:sp>
              <p:sp>
                <p:nvSpPr>
                  <p:cNvPr id="274" name=""/>
                  <p:cNvSpPr/>
                  <p:nvPr/>
                </p:nvSpPr>
                <p:spPr>
                  <a:xfrm>
                    <a:off x="1453320" y="4356360"/>
                    <a:ext cx="7064280" cy="108684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75" name=""/>
                <p:cNvGrpSpPr/>
                <p:nvPr/>
              </p:nvGrpSpPr>
              <p:grpSpPr>
                <a:xfrm>
                  <a:off x="1453320" y="5443560"/>
                  <a:ext cx="7064280" cy="896760"/>
                  <a:chOff x="1453320" y="5443560"/>
                  <a:chExt cx="7064280" cy="896760"/>
                </a:xfrm>
              </p:grpSpPr>
              <p:sp>
                <p:nvSpPr>
                  <p:cNvPr id="276" name=""/>
                  <p:cNvSpPr/>
                  <p:nvPr/>
                </p:nvSpPr>
                <p:spPr>
                  <a:xfrm>
                    <a:off x="1453320" y="5443560"/>
                    <a:ext cx="7064280" cy="896760"/>
                  </a:xfrm>
                  <a:prstGeom prst="rect">
                    <a:avLst/>
                  </a:prstGeom>
                  <a:no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ea typeface="Arial"/>
                      </a:rPr>
                      <a:t>Arthur </a:t>
                    </a:r>
                    <a:r>
                      <a:rPr b="0" lang="en-US" sz="1000" strike="noStrike" u="none">
                        <a:solidFill>
                          <a:srgbClr val="000000"/>
                        </a:solidFill>
                        <a:effectLst/>
                        <a:uFillTx/>
                        <a:latin typeface="Arial"/>
                        <a:ea typeface="Arial"/>
                      </a:rPr>
                      <a:t>(Yellowstone National Park): 1,000 acres at 0 percent contained. Fire is 55 miles west of Cody.  A Park Service facility was evacuated at the east entrance and the East Entrance Road at Eagle Creek Campground was closed.</a:t>
                    </a:r>
                    <a:br>
                      <a:rPr sz="1000"/>
                    </a:br>
                    <a:r>
                      <a:rPr b="1" lang="en-US" sz="1100" strike="noStrike" u="none">
                        <a:solidFill>
                          <a:srgbClr val="000000"/>
                        </a:solidFill>
                        <a:effectLst/>
                        <a:uFillTx/>
                        <a:latin typeface="Arial"/>
                        <a:ea typeface="Arial"/>
                      </a:rPr>
                      <a:t>Information: </a:t>
                    </a:r>
                    <a:r>
                      <a:rPr b="0" lang="en-US" sz="1100" strike="noStrike" u="none">
                        <a:solidFill>
                          <a:srgbClr val="000000"/>
                        </a:solidFill>
                        <a:effectLst/>
                        <a:uFillTx/>
                        <a:latin typeface="Arial"/>
                        <a:ea typeface="Arial"/>
                      </a:rPr>
                      <a:t>Visit the </a:t>
                    </a:r>
                    <a:r>
                      <a:rPr b="0" lang="en-US" sz="1100" strike="noStrike" u="sng">
                        <a:solidFill>
                          <a:srgbClr val="ccccff"/>
                        </a:solidFill>
                        <a:effectLst/>
                        <a:uFillTx/>
                        <a:latin typeface="Arial"/>
                        <a:ea typeface="Arial"/>
                        <a:hlinkClick r:id="rId5"/>
                      </a:rPr>
                      <a:t>Yellowstone National Park web site</a:t>
                    </a:r>
                    <a:r>
                      <a:rPr b="0" lang="en-US" sz="1100" strike="noStrike" u="sng">
                        <a:solidFill>
                          <a:srgbClr val="000000"/>
                        </a:solidFill>
                        <a:effectLst/>
                        <a:uFillTx/>
                        <a:latin typeface="Arial"/>
                        <a:ea typeface="Arial"/>
                      </a:rPr>
                      <a:t> or call 307-344-2013</a:t>
                    </a:r>
                    <a:endParaRPr b="0" lang="en-US" sz="1100" strike="noStrike" u="none">
                      <a:solidFill>
                        <a:srgbClr val="000000"/>
                      </a:solidFill>
                      <a:effectLst/>
                      <a:uFillTx/>
                      <a:latin typeface="Times New Roman"/>
                    </a:endParaRPr>
                  </a:p>
                </p:txBody>
              </p:sp>
              <p:sp>
                <p:nvSpPr>
                  <p:cNvPr id="277" name=""/>
                  <p:cNvSpPr/>
                  <p:nvPr/>
                </p:nvSpPr>
                <p:spPr>
                  <a:xfrm>
                    <a:off x="1453320" y="5443560"/>
                    <a:ext cx="7064280" cy="89676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278" name=""/>
              <p:cNvSpPr/>
              <p:nvPr/>
            </p:nvSpPr>
            <p:spPr>
              <a:xfrm>
                <a:off x="1447920" y="1143000"/>
                <a:ext cx="7076160" cy="5204520"/>
              </a:xfrm>
              <a:prstGeom prst="rect">
                <a:avLst/>
              </a:prstGeom>
              <a:noFill/>
              <a:ln w="9360">
                <a:solidFill>
                  <a:srgbClr val="a0a0a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79" name=""/>
          <p:cNvSpPr/>
          <p:nvPr/>
        </p:nvSpPr>
        <p:spPr>
          <a:xfrm>
            <a:off x="-1077840" y="593640"/>
            <a:ext cx="914400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000000"/>
              </a:solidFill>
              <a:effectLst/>
              <a:uFillTx/>
              <a:latin typeface="Times New Roman"/>
            </a:endParaRPr>
          </a:p>
        </p:txBody>
      </p:sp>
      <p:pic>
        <p:nvPicPr>
          <p:cNvPr id="280" name="g_lgfires7-30" descr=""/>
          <p:cNvPicPr/>
          <p:nvPr/>
        </p:nvPicPr>
        <p:blipFill>
          <a:blip r:embed="rId2"/>
          <a:stretch/>
        </p:blipFill>
        <p:spPr>
          <a:xfrm>
            <a:off x="1371600" y="914400"/>
            <a:ext cx="7315200" cy="5578560"/>
          </a:xfrm>
          <a:prstGeom prst="rect">
            <a:avLst/>
          </a:prstGeom>
          <a:noFill/>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281" name="" descr=""/>
          <p:cNvPicPr/>
          <p:nvPr/>
        </p:nvPicPr>
        <p:blipFill>
          <a:blip r:embed="rId2"/>
          <a:stretch/>
        </p:blipFill>
        <p:spPr>
          <a:xfrm>
            <a:off x="3505320" y="762120"/>
            <a:ext cx="5143320" cy="5943600"/>
          </a:xfrm>
          <a:prstGeom prst="rect">
            <a:avLst/>
          </a:prstGeom>
          <a:noFill/>
          <a:ln w="0">
            <a:noFill/>
          </a:ln>
        </p:spPr>
      </p:pic>
      <p:sp>
        <p:nvSpPr>
          <p:cNvPr id="282" name=""/>
          <p:cNvSpPr/>
          <p:nvPr/>
        </p:nvSpPr>
        <p:spPr>
          <a:xfrm>
            <a:off x="1557360" y="1295280"/>
            <a:ext cx="179028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trike="noStrike" u="none">
                <a:solidFill>
                  <a:srgbClr val="000000"/>
                </a:solidFill>
                <a:effectLst/>
                <a:uFillTx/>
                <a:latin typeface="Copperplate Gothic Bold"/>
              </a:rPr>
              <a:t>Last Year…</a:t>
            </a: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283" name="" descr=""/>
          <p:cNvPicPr/>
          <p:nvPr/>
        </p:nvPicPr>
        <p:blipFill>
          <a:blip r:embed="rId2"/>
          <a:stretch/>
        </p:blipFill>
        <p:spPr>
          <a:xfrm>
            <a:off x="1447920" y="2133720"/>
            <a:ext cx="7248240" cy="4106880"/>
          </a:xfrm>
          <a:prstGeom prst="rect">
            <a:avLst/>
          </a:prstGeom>
          <a:noFill/>
          <a:ln w="0">
            <a:noFill/>
          </a:ln>
        </p:spPr>
      </p:pic>
      <p:sp>
        <p:nvSpPr>
          <p:cNvPr id="284" name="PlaceHolder 1"/>
          <p:cNvSpPr>
            <a:spLocks noGrp="1"/>
          </p:cNvSpPr>
          <p:nvPr>
            <p:ph type="title"/>
          </p:nvPr>
        </p:nvSpPr>
        <p:spPr>
          <a:xfrm>
            <a:off x="1447920" y="837720"/>
            <a:ext cx="723888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Copperplate Gothic Bold"/>
              </a:rPr>
              <a:t>New Load / Temperature Display</a:t>
            </a:r>
            <a:endParaRPr b="0" lang="en-US" sz="3200" strike="noStrike" u="none">
              <a:solidFill>
                <a:srgbClr val="000000"/>
              </a:solidFill>
              <a:effectLst/>
              <a:uFillTx/>
              <a:latin typeface="Copperplate Gothic Bold"/>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22" name="" descr=""/>
          <p:cNvPicPr/>
          <p:nvPr/>
        </p:nvPicPr>
        <p:blipFill>
          <a:blip r:embed="rId2"/>
          <a:stretch/>
        </p:blipFill>
        <p:spPr>
          <a:xfrm>
            <a:off x="2666880" y="762120"/>
            <a:ext cx="4564080" cy="5867280"/>
          </a:xfrm>
          <a:prstGeom prst="rect">
            <a:avLst/>
          </a:prstGeom>
          <a:noFill/>
          <a:ln w="0">
            <a:noFill/>
          </a:ln>
        </p:spPr>
      </p:pic>
      <p:sp>
        <p:nvSpPr>
          <p:cNvPr id="23" name="PlaceHolder 1"/>
          <p:cNvSpPr>
            <a:spLocks noGrp="1"/>
          </p:cNvSpPr>
          <p:nvPr>
            <p:ph type="title"/>
          </p:nvPr>
        </p:nvSpPr>
        <p:spPr>
          <a:xfrm>
            <a:off x="1294920" y="0"/>
            <a:ext cx="7239240" cy="4572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Copperplate Gothic Bold"/>
              </a:rPr>
              <a:t>Forecast Comparison</a:t>
            </a:r>
            <a:endParaRPr b="0" lang="en-US" sz="3200" strike="noStrike" u="none">
              <a:solidFill>
                <a:srgbClr val="000000"/>
              </a:solidFill>
              <a:effectLst/>
              <a:uFillTx/>
              <a:latin typeface="Copperplate Gothic Bold"/>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24" name="" descr=""/>
          <p:cNvPicPr/>
          <p:nvPr/>
        </p:nvPicPr>
        <p:blipFill>
          <a:blip r:embed="rId2"/>
          <a:stretch/>
        </p:blipFill>
        <p:spPr>
          <a:xfrm>
            <a:off x="1219320" y="901800"/>
            <a:ext cx="7458120" cy="5956200"/>
          </a:xfrm>
          <a:prstGeom prst="rect">
            <a:avLst/>
          </a:prstGeom>
          <a:noFill/>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25" name="" descr=""/>
          <p:cNvPicPr/>
          <p:nvPr/>
        </p:nvPicPr>
        <p:blipFill>
          <a:blip r:embed="rId2"/>
          <a:stretch/>
        </p:blipFill>
        <p:spPr>
          <a:xfrm>
            <a:off x="1143000" y="826920"/>
            <a:ext cx="7672320" cy="5821560"/>
          </a:xfrm>
          <a:prstGeom prst="rect">
            <a:avLst/>
          </a:prstGeom>
          <a:noFill/>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26" name="" descr=""/>
          <p:cNvPicPr/>
          <p:nvPr/>
        </p:nvPicPr>
        <p:blipFill>
          <a:blip r:embed="rId2"/>
          <a:stretch/>
        </p:blipFill>
        <p:spPr>
          <a:xfrm>
            <a:off x="4226040" y="762120"/>
            <a:ext cx="4584600" cy="5943600"/>
          </a:xfrm>
          <a:prstGeom prst="rect">
            <a:avLst/>
          </a:prstGeom>
          <a:noFill/>
          <a:ln w="0">
            <a:noFill/>
          </a:ln>
        </p:spPr>
      </p:pic>
      <p:sp>
        <p:nvSpPr>
          <p:cNvPr id="27" name="PlaceHolder 1"/>
          <p:cNvSpPr>
            <a:spLocks noGrp="1"/>
          </p:cNvSpPr>
          <p:nvPr>
            <p:ph type="title"/>
          </p:nvPr>
        </p:nvSpPr>
        <p:spPr>
          <a:xfrm>
            <a:off x="1295280" y="685800"/>
            <a:ext cx="2895840" cy="31240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Copperplate Gothic Bold"/>
              </a:rPr>
              <a:t>Recent Weather Forecast Skill Low More Than 3 Days Out</a:t>
            </a:r>
            <a:endParaRPr b="0" lang="en-US" sz="2800" strike="noStrike" u="none">
              <a:solidFill>
                <a:srgbClr val="000000"/>
              </a:solidFill>
              <a:effectLst/>
              <a:uFillTx/>
              <a:latin typeface="Copperplate Gothic Bold"/>
            </a:endParaRPr>
          </a:p>
        </p:txBody>
      </p:sp>
      <p:sp>
        <p:nvSpPr>
          <p:cNvPr id="28" name=""/>
          <p:cNvSpPr/>
          <p:nvPr/>
        </p:nvSpPr>
        <p:spPr>
          <a:xfrm>
            <a:off x="5486400" y="3505320"/>
            <a:ext cx="2895480" cy="1143000"/>
          </a:xfrm>
          <a:prstGeom prst="ellipse">
            <a:avLst/>
          </a:prstGeom>
          <a:noFill/>
          <a:ln w="34920">
            <a:solidFill>
              <a:srgbClr val="ff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29" name="" descr=""/>
          <p:cNvPicPr/>
          <p:nvPr/>
        </p:nvPicPr>
        <p:blipFill>
          <a:blip r:embed="rId2"/>
          <a:stretch/>
        </p:blipFill>
        <p:spPr>
          <a:xfrm>
            <a:off x="4151160" y="762120"/>
            <a:ext cx="4584960" cy="5943600"/>
          </a:xfrm>
          <a:prstGeom prst="rect">
            <a:avLst/>
          </a:prstGeom>
          <a:noFill/>
          <a:ln w="0">
            <a:noFill/>
          </a:ln>
        </p:spPr>
      </p:pic>
      <p:sp>
        <p:nvSpPr>
          <p:cNvPr id="30" name="PlaceHolder 1"/>
          <p:cNvSpPr>
            <a:spLocks noGrp="1"/>
          </p:cNvSpPr>
          <p:nvPr>
            <p:ph type="title"/>
          </p:nvPr>
        </p:nvSpPr>
        <p:spPr>
          <a:xfrm>
            <a:off x="1294920" y="685440"/>
            <a:ext cx="3048120" cy="33526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Copperplate Gothic Bold"/>
              </a:rPr>
              <a:t>PNW Interior Error Patterns Inconsistent, Many Outliers…</a:t>
            </a:r>
            <a:endParaRPr b="0" lang="en-US" sz="2800" strike="noStrike" u="none">
              <a:solidFill>
                <a:srgbClr val="000000"/>
              </a:solidFill>
              <a:effectLst/>
              <a:uFillTx/>
              <a:latin typeface="Copperplate Gothic Bold"/>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31" name="" descr=""/>
          <p:cNvPicPr/>
          <p:nvPr/>
        </p:nvPicPr>
        <p:blipFill>
          <a:blip r:embed="rId2"/>
          <a:stretch/>
        </p:blipFill>
        <p:spPr>
          <a:xfrm>
            <a:off x="1219320" y="784080"/>
            <a:ext cx="7453080" cy="5878800"/>
          </a:xfrm>
          <a:prstGeom prst="rect">
            <a:avLst/>
          </a:prstGeom>
          <a:noFill/>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32" name="" descr=""/>
          <p:cNvPicPr/>
          <p:nvPr/>
        </p:nvPicPr>
        <p:blipFill>
          <a:blip r:embed="rId2"/>
          <a:stretch/>
        </p:blipFill>
        <p:spPr>
          <a:xfrm>
            <a:off x="1295280" y="914400"/>
            <a:ext cx="7515360" cy="5362560"/>
          </a:xfrm>
          <a:prstGeom prst="rect">
            <a:avLst/>
          </a:prstGeom>
          <a:noFill/>
          <a:ln w="0">
            <a:noFill/>
          </a:ln>
        </p:spPr>
      </p:pic>
      <p:sp>
        <p:nvSpPr>
          <p:cNvPr id="33" name=""/>
          <p:cNvSpPr/>
          <p:nvPr/>
        </p:nvSpPr>
        <p:spPr>
          <a:xfrm>
            <a:off x="5791320" y="4952880"/>
            <a:ext cx="228600" cy="0"/>
          </a:xfrm>
          <a:prstGeom prst="line">
            <a:avLst/>
          </a:prstGeom>
          <a:ln w="25560">
            <a:solidFill>
              <a:srgbClr val="ff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 name=""/>
          <p:cNvSpPr/>
          <p:nvPr/>
        </p:nvSpPr>
        <p:spPr>
          <a:xfrm flipH="1" flipV="1">
            <a:off x="5943240" y="5028840"/>
            <a:ext cx="685800" cy="22860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 name=""/>
          <p:cNvSpPr/>
          <p:nvPr/>
        </p:nvSpPr>
        <p:spPr>
          <a:xfrm>
            <a:off x="6615000" y="5116680"/>
            <a:ext cx="1265040" cy="307440"/>
          </a:xfrm>
          <a:prstGeom prst="rect">
            <a:avLst/>
          </a:prstGeom>
          <a:solidFill>
            <a:srgbClr val="ffff99"/>
          </a:solid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Recent Actuals</a:t>
            </a:r>
            <a:endParaRPr b="0" lang="en-US" sz="1400" strike="noStrike" u="none">
              <a:solidFill>
                <a:srgbClr val="000000"/>
              </a:solidFill>
              <a:effectLst/>
              <a:uFillTx/>
              <a:latin typeface="Times New Roman"/>
            </a:endParaRPr>
          </a:p>
        </p:txBody>
      </p:sp>
      <p:sp>
        <p:nvSpPr>
          <p:cNvPr id="36" name="PlaceHolder 1"/>
          <p:cNvSpPr>
            <a:spLocks noGrp="1"/>
          </p:cNvSpPr>
          <p:nvPr>
            <p:ph type="title"/>
          </p:nvPr>
        </p:nvSpPr>
        <p:spPr>
          <a:xfrm>
            <a:off x="1752480" y="76320"/>
            <a:ext cx="6019920" cy="4572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Copperplate Gothic Bold"/>
              </a:rPr>
              <a:t>McNary Forecast</a:t>
            </a:r>
            <a:endParaRPr b="0" lang="en-US" sz="3200" strike="noStrike" u="none">
              <a:solidFill>
                <a:srgbClr val="000000"/>
              </a:solidFill>
              <a:effectLst/>
              <a:uFillTx/>
              <a:latin typeface="Copperplate Gothic Bold"/>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120</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2001-05-25T19:30:42Z</dcterms:created>
  <dc:creator>theizen</dc:creator>
  <dc:description/>
  <dc:language>en-US</dc:language>
  <cp:lastModifiedBy>theizen</cp:lastModifiedBy>
  <dcterms:modified xsi:type="dcterms:W3CDTF">2001-07-31T15:45:50Z</dcterms:modified>
  <cp:revision>9</cp:revision>
  <dc:subject/>
  <dc:title>PowerPoint Presentation</dc:title>
</cp:coreProperties>
</file>