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24.png" ContentType="image/png"/>
  <Override PartName="/ppt/media/image22.png" ContentType="image/png"/>
  <Override PartName="/ppt/media/image20.wmf" ContentType="image/x-wmf"/>
  <Override PartName="/ppt/media/image17.png" ContentType="image/png"/>
  <Override PartName="/ppt/media/image21.wmf" ContentType="image/x-wmf"/>
  <Override PartName="/ppt/media/image18.png" ContentType="image/png"/>
  <Override PartName="/ppt/media/image19.wmf" ContentType="image/x-wmf"/>
  <Override PartName="/ppt/media/image15.jpeg" ContentType="image/jpeg"/>
  <Override PartName="/ppt/media/image23.png" ContentType="image/png"/>
  <Override PartName="/ppt/media/image16.png" ContentType="image/png"/>
  <Override PartName="/ppt/media/image7.png" ContentType="image/png"/>
  <Override PartName="/ppt/media/image11.wmf" ContentType="image/x-wmf"/>
  <Override PartName="/ppt/media/image12.wmf" ContentType="image/x-wmf"/>
  <Override PartName="/ppt/media/image27.png" ContentType="image/png"/>
  <Override PartName="/ppt/media/image30.wmf" ContentType="image/x-wmf"/>
  <Override PartName="/ppt/media/image28.wmf" ContentType="image/x-wmf"/>
  <Override PartName="/ppt/media/image25.png" ContentType="image/png"/>
  <Override PartName="/ppt/media/image10.wmf" ContentType="image/x-wmf"/>
  <Override PartName="/ppt/media/image9.png" ContentType="image/png"/>
  <Override PartName="/ppt/media/image31.wmf" ContentType="image/x-wmf"/>
  <Override PartName="/ppt/media/image2.png" ContentType="image/png"/>
  <Override PartName="/ppt/media/image29.wmf" ContentType="image/x-wmf"/>
  <Override PartName="/ppt/media/image32.png" ContentType="image/png"/>
  <Override PartName="/ppt/media/image34.wmf" ContentType="image/x-wmf"/>
  <Override PartName="/ppt/media/image6.wmf" ContentType="image/x-wmf"/>
  <Override PartName="/ppt/media/image26.jpeg" ContentType="image/jpeg"/>
  <Override PartName="/ppt/media/image38.png" ContentType="image/png"/>
  <Override PartName="/ppt/media/image13.jpeg" ContentType="image/jpeg"/>
  <Override PartName="/ppt/media/image4.png" ContentType="image/png"/>
  <Override PartName="/ppt/media/image36.png" ContentType="image/png"/>
  <Override PartName="/ppt/media/image5.png" ContentType="image/png"/>
  <Override PartName="/ppt/media/image37.png" ContentType="image/png"/>
  <Override PartName="/ppt/media/image35.png" ContentType="image/png"/>
  <Override PartName="/ppt/media/image3.png" ContentType="image/png"/>
  <Override PartName="/ppt/media/image1.png" ContentType="image/png"/>
  <Override PartName="/ppt/media/image33.png" ContentType="image/png"/>
  <Override PartName="/ppt/media/image8.png" ContentType="image/png"/>
  <Override PartName="/ppt/media/image14.jpeg" ContentType="image/jpeg"/>
  <Override PartName="/ppt/embeddings/oleObject1.xlsx" ContentType="application/vnd.openxmlformats-officedocument.spreadsheetml.sheet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4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1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40B3DD0-D7AC-467E-AD0C-33ADBFA3E50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281FE61-3820-4895-A155-CD665578107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509CD6B-24CD-4871-9322-FBCE0AB93D8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4.png"/><Relationship Id="rId8" Type="http://schemas.openxmlformats.org/officeDocument/2006/relationships/image" Target="../media/image4.png"/><Relationship Id="rId9" Type="http://schemas.openxmlformats.org/officeDocument/2006/relationships/image" Target="../media/image4.png"/><Relationship Id="rId10" Type="http://schemas.openxmlformats.org/officeDocument/2006/relationships/slideLayout" Target="../slideLayouts/slideLayout1.xml"/><Relationship Id="rId11" Type="http://schemas.openxmlformats.org/officeDocument/2006/relationships/slideLayout" Target="../slideLayouts/slideLayout2.xml"/><Relationship Id="rId12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Click to edit the title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SzPct val="102805"/>
              <a:buBlip>
                <a:blip r:embed="rId3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Click to edit the outline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1" marL="743040" indent="-285840">
              <a:spcBef>
                <a:spcPts val="700"/>
              </a:spcBef>
              <a:buSzPct val="102805"/>
              <a:buBlip>
                <a:blip r:embed="rId4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2" marL="1143000" indent="-228600">
              <a:spcBef>
                <a:spcPts val="700"/>
              </a:spcBef>
              <a:buSzPct val="100000"/>
              <a:buBlip>
                <a:blip r:embed="rId5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Third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3" marL="1600200" indent="-228600">
              <a:spcBef>
                <a:spcPts val="700"/>
              </a:spcBef>
              <a:buSzPct val="100000"/>
              <a:buBlip>
                <a:blip r:embed="rId6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Fourth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4" marL="2057400" indent="-228600">
              <a:spcBef>
                <a:spcPts val="700"/>
              </a:spcBef>
              <a:buSzPct val="100000"/>
              <a:buBlip>
                <a:blip r:embed="rId7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Fifth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5" marL="2057400" indent="-228600">
              <a:spcBef>
                <a:spcPts val="700"/>
              </a:spcBef>
              <a:buSzPct val="100000"/>
              <a:buBlip>
                <a:blip r:embed="rId8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Sixth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6" marL="2057400" indent="-228600">
              <a:spcBef>
                <a:spcPts val="700"/>
              </a:spcBef>
              <a:buSzPct val="100000"/>
              <a:buBlip>
                <a:blip r:embed="rId9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Seventh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DA24C11-C863-4711-B4BB-F63BC9667221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0"/>
    <p:sldLayoutId id="2147483650" r:id="rId11"/>
    <p:sldLayoutId id="2147483651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package" Target="../embeddings/oleObject1.xlsx"/><Relationship Id="rId3" Type="http://schemas.openxmlformats.org/officeDocument/2006/relationships/image" Target="../media/image19.wmf"/><Relationship Id="rId4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package" Target="../embeddings/oleObject1.xlsx"/><Relationship Id="rId3" Type="http://schemas.openxmlformats.org/officeDocument/2006/relationships/image" Target="../media/image20.wmf"/><Relationship Id="rId4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package" Target="../embeddings/oleObject1.xlsx"/><Relationship Id="rId3" Type="http://schemas.openxmlformats.org/officeDocument/2006/relationships/image" Target="../media/image21.wmf"/><Relationship Id="rId4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8.wmf"/><Relationship Id="rId3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9.wmf"/><Relationship Id="rId3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image" Target="../media/image2.png"/><Relationship Id="rId6" Type="http://schemas.openxmlformats.org/officeDocument/2006/relationships/image" Target="../media/image2.png"/><Relationship Id="rId7" Type="http://schemas.openxmlformats.org/officeDocument/2006/relationships/image" Target="../media/image2.png"/><Relationship Id="rId8" Type="http://schemas.openxmlformats.org/officeDocument/2006/relationships/image" Target="../media/image2.png"/><Relationship Id="rId9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0.wmf"/><Relationship Id="rId3" Type="http://schemas.openxmlformats.org/officeDocument/2006/relationships/slideLayout" Target="../slideLayouts/slideLayout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1.wmf"/><Relationship Id="rId3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4.wmf"/><Relationship Id="rId3" Type="http://schemas.openxmlformats.org/officeDocument/2006/relationships/slideLayout" Target="../slideLayouts/slideLayout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5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5.png"/><Relationship Id="rId8" Type="http://schemas.openxmlformats.org/officeDocument/2006/relationships/image" Target="../media/image35.png"/><Relationship Id="rId9" Type="http://schemas.openxmlformats.org/officeDocument/2006/relationships/image" Target="../media/image35.png"/><Relationship Id="rId10" Type="http://schemas.openxmlformats.org/officeDocument/2006/relationships/image" Target="../media/image38.png"/><Relationship Id="rId1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package" Target="../embeddings/oleObject1.xlsx"/><Relationship Id="rId3" Type="http://schemas.openxmlformats.org/officeDocument/2006/relationships/image" Target="../media/image10.wmf"/><Relationship Id="rId4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package" Target="../embeddings/oleObject1.xlsx"/><Relationship Id="rId3" Type="http://schemas.openxmlformats.org/officeDocument/2006/relationships/image" Target="../media/image11.wmf"/><Relationship Id="rId4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package" Target="../embeddings/oleObject1.xlsx"/><Relationship Id="rId3" Type="http://schemas.openxmlformats.org/officeDocument/2006/relationships/image" Target="../media/image12.wmf"/><Relationship Id="rId4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"/>
          <p:cNvSpPr/>
          <p:nvPr/>
        </p:nvSpPr>
        <p:spPr>
          <a:xfrm>
            <a:off x="685800" y="838080"/>
            <a:ext cx="4300560" cy="838440"/>
          </a:xfrm>
          <a:custGeom>
            <a:avLst/>
            <a:gdLst/>
            <a:ahLst/>
            <a:rect l="l" t="t" r="r" b="b"/>
            <a:pathLst>
              <a:path w="5417" h="1012">
                <a:moveTo>
                  <a:pt x="5286" y="759"/>
                </a:moveTo>
                <a:lnTo>
                  <a:pt x="5288" y="739"/>
                </a:lnTo>
                <a:lnTo>
                  <a:pt x="5299" y="722"/>
                </a:lnTo>
                <a:lnTo>
                  <a:pt x="5312" y="709"/>
                </a:lnTo>
                <a:lnTo>
                  <a:pt x="5330" y="698"/>
                </a:lnTo>
                <a:lnTo>
                  <a:pt x="5351" y="695"/>
                </a:lnTo>
                <a:lnTo>
                  <a:pt x="5372" y="698"/>
                </a:lnTo>
                <a:lnTo>
                  <a:pt x="5389" y="709"/>
                </a:lnTo>
                <a:lnTo>
                  <a:pt x="5403" y="722"/>
                </a:lnTo>
                <a:lnTo>
                  <a:pt x="5413" y="739"/>
                </a:lnTo>
                <a:lnTo>
                  <a:pt x="5417" y="759"/>
                </a:lnTo>
                <a:lnTo>
                  <a:pt x="5413" y="779"/>
                </a:lnTo>
                <a:lnTo>
                  <a:pt x="5403" y="796"/>
                </a:lnTo>
                <a:lnTo>
                  <a:pt x="5389" y="810"/>
                </a:lnTo>
                <a:lnTo>
                  <a:pt x="5372" y="820"/>
                </a:lnTo>
                <a:lnTo>
                  <a:pt x="5351" y="822"/>
                </a:lnTo>
                <a:lnTo>
                  <a:pt x="5330" y="820"/>
                </a:lnTo>
                <a:lnTo>
                  <a:pt x="5312" y="810"/>
                </a:lnTo>
                <a:lnTo>
                  <a:pt x="5299" y="796"/>
                </a:lnTo>
                <a:lnTo>
                  <a:pt x="5288" y="779"/>
                </a:lnTo>
                <a:lnTo>
                  <a:pt x="5286" y="759"/>
                </a:lnTo>
                <a:close/>
                <a:moveTo>
                  <a:pt x="130" y="1012"/>
                </a:moveTo>
                <a:lnTo>
                  <a:pt x="5351" y="1012"/>
                </a:lnTo>
                <a:lnTo>
                  <a:pt x="5351" y="0"/>
                </a:lnTo>
                <a:lnTo>
                  <a:pt x="130" y="0"/>
                </a:lnTo>
                <a:lnTo>
                  <a:pt x="130" y="1012"/>
                </a:lnTo>
                <a:close/>
                <a:moveTo>
                  <a:pt x="0" y="253"/>
                </a:moveTo>
                <a:lnTo>
                  <a:pt x="3" y="224"/>
                </a:lnTo>
                <a:lnTo>
                  <a:pt x="12" y="197"/>
                </a:lnTo>
                <a:lnTo>
                  <a:pt x="28" y="174"/>
                </a:lnTo>
                <a:lnTo>
                  <a:pt x="48" y="153"/>
                </a:lnTo>
                <a:lnTo>
                  <a:pt x="73" y="138"/>
                </a:lnTo>
                <a:lnTo>
                  <a:pt x="101" y="130"/>
                </a:lnTo>
                <a:lnTo>
                  <a:pt x="130" y="126"/>
                </a:lnTo>
                <a:lnTo>
                  <a:pt x="160" y="130"/>
                </a:lnTo>
                <a:lnTo>
                  <a:pt x="186" y="138"/>
                </a:lnTo>
                <a:lnTo>
                  <a:pt x="212" y="153"/>
                </a:lnTo>
                <a:lnTo>
                  <a:pt x="233" y="174"/>
                </a:lnTo>
                <a:lnTo>
                  <a:pt x="247" y="197"/>
                </a:lnTo>
                <a:lnTo>
                  <a:pt x="257" y="224"/>
                </a:lnTo>
                <a:lnTo>
                  <a:pt x="261" y="253"/>
                </a:lnTo>
                <a:lnTo>
                  <a:pt x="257" y="282"/>
                </a:lnTo>
                <a:lnTo>
                  <a:pt x="247" y="307"/>
                </a:lnTo>
                <a:lnTo>
                  <a:pt x="233" y="332"/>
                </a:lnTo>
                <a:lnTo>
                  <a:pt x="212" y="353"/>
                </a:lnTo>
                <a:lnTo>
                  <a:pt x="186" y="368"/>
                </a:lnTo>
                <a:lnTo>
                  <a:pt x="160" y="376"/>
                </a:lnTo>
                <a:lnTo>
                  <a:pt x="130" y="380"/>
                </a:lnTo>
                <a:lnTo>
                  <a:pt x="101" y="376"/>
                </a:lnTo>
                <a:lnTo>
                  <a:pt x="73" y="368"/>
                </a:lnTo>
                <a:lnTo>
                  <a:pt x="48" y="353"/>
                </a:lnTo>
                <a:lnTo>
                  <a:pt x="28" y="332"/>
                </a:lnTo>
                <a:lnTo>
                  <a:pt x="12" y="307"/>
                </a:lnTo>
                <a:lnTo>
                  <a:pt x="3" y="282"/>
                </a:lnTo>
                <a:lnTo>
                  <a:pt x="0" y="253"/>
                </a:lnTo>
                <a:close/>
              </a:path>
            </a:pathLst>
          </a:custGeom>
          <a:solidFill>
            <a:srgbClr val="ff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830160" y="1214280"/>
            <a:ext cx="3768840" cy="1800"/>
          </a:xfrm>
          <a:prstGeom prst="line">
            <a:avLst/>
          </a:prstGeom>
          <a:ln w="79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3581640" y="1295280"/>
            <a:ext cx="7898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6/5/2001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933480" y="973080"/>
            <a:ext cx="38671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"/>
          <p:cNvSpPr/>
          <p:nvPr/>
        </p:nvSpPr>
        <p:spPr>
          <a:xfrm>
            <a:off x="1173240" y="1011240"/>
            <a:ext cx="3207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>
            <a:off x="1504800" y="973080"/>
            <a:ext cx="1922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1699560" y="1011240"/>
            <a:ext cx="5126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OWER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2221200" y="973080"/>
            <a:ext cx="1807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"/>
          <p:cNvSpPr/>
          <p:nvPr/>
        </p:nvSpPr>
        <p:spPr>
          <a:xfrm>
            <a:off x="2413080" y="1011240"/>
            <a:ext cx="12445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UNDAMENTALS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"/>
          <p:cNvSpPr/>
          <p:nvPr/>
        </p:nvSpPr>
        <p:spPr>
          <a:xfrm>
            <a:off x="3668400" y="973080"/>
            <a:ext cx="1922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B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"/>
          <p:cNvSpPr/>
          <p:nvPr/>
        </p:nvSpPr>
        <p:spPr>
          <a:xfrm>
            <a:off x="3862440" y="1011240"/>
            <a:ext cx="6681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RIEFING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now-abs-all" descr=""/>
          <p:cNvPicPr/>
          <p:nvPr/>
        </p:nvPicPr>
        <p:blipFill>
          <a:blip r:embed="rId2"/>
          <a:stretch/>
        </p:blipFill>
        <p:spPr>
          <a:xfrm>
            <a:off x="1143000" y="687240"/>
            <a:ext cx="7772400" cy="5994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avgt-all" descr=""/>
          <p:cNvPicPr/>
          <p:nvPr/>
        </p:nvPicPr>
        <p:blipFill>
          <a:blip r:embed="rId2"/>
          <a:stretch/>
        </p:blipFill>
        <p:spPr>
          <a:xfrm>
            <a:off x="1219320" y="685800"/>
            <a:ext cx="7619760" cy="5878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now-diff-all" descr=""/>
          <p:cNvPicPr/>
          <p:nvPr/>
        </p:nvPicPr>
        <p:blipFill>
          <a:blip r:embed="rId2"/>
          <a:stretch/>
        </p:blipFill>
        <p:spPr>
          <a:xfrm>
            <a:off x="1219320" y="762120"/>
            <a:ext cx="7619760" cy="5878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"/>
          <p:cNvGrpSpPr/>
          <p:nvPr/>
        </p:nvGrpSpPr>
        <p:grpSpPr>
          <a:xfrm>
            <a:off x="2743200" y="762120"/>
            <a:ext cx="5943600" cy="5946480"/>
            <a:chOff x="2743200" y="762120"/>
            <a:chExt cx="5943600" cy="5946480"/>
          </a:xfrm>
        </p:grpSpPr>
        <p:pic>
          <p:nvPicPr>
            <p:cNvPr id="42" name="" descr=""/>
            <p:cNvPicPr/>
            <p:nvPr/>
          </p:nvPicPr>
          <p:blipFill>
            <a:blip r:embed="rId2"/>
            <a:stretch/>
          </p:blipFill>
          <p:spPr>
            <a:xfrm>
              <a:off x="2743200" y="1066680"/>
              <a:ext cx="5943600" cy="56419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3" name="" descr=""/>
            <p:cNvPicPr/>
            <p:nvPr/>
          </p:nvPicPr>
          <p:blipFill>
            <a:blip r:embed="rId3"/>
            <a:stretch/>
          </p:blipFill>
          <p:spPr>
            <a:xfrm>
              <a:off x="4267080" y="762120"/>
              <a:ext cx="2791080" cy="2476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4" name=""/>
            <p:cNvSpPr/>
            <p:nvPr/>
          </p:nvSpPr>
          <p:spPr>
            <a:xfrm>
              <a:off x="4800600" y="1905120"/>
              <a:ext cx="457200" cy="457200"/>
            </a:xfrm>
            <a:prstGeom prst="ellipse">
              <a:avLst/>
            </a:prstGeom>
            <a:noFill/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7696080" y="1828800"/>
              <a:ext cx="457200" cy="457200"/>
            </a:xfrm>
            <a:prstGeom prst="ellipse">
              <a:avLst/>
            </a:prstGeom>
            <a:noFill/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4724280" y="3886200"/>
              <a:ext cx="457200" cy="457200"/>
            </a:xfrm>
            <a:prstGeom prst="ellipse">
              <a:avLst/>
            </a:prstGeom>
            <a:noFill/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7620120" y="3962520"/>
              <a:ext cx="457200" cy="457200"/>
            </a:xfrm>
            <a:prstGeom prst="ellipse">
              <a:avLst/>
            </a:prstGeom>
            <a:noFill/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 rot="16200000">
            <a:off x="-876240" y="3162240"/>
            <a:ext cx="563868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BC Courses bare by July 4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2"/>
          <a:stretch/>
        </p:blipFill>
        <p:spPr>
          <a:xfrm>
            <a:off x="1219320" y="990720"/>
            <a:ext cx="7619760" cy="5456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"/>
          <p:cNvGraphicFramePr/>
          <p:nvPr/>
        </p:nvGraphicFramePr>
        <p:xfrm>
          <a:off x="1143000" y="1371600"/>
          <a:ext cx="7791480" cy="426420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51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143000" y="1371600"/>
                    <a:ext cx="7791480" cy="4264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2" name=""/>
          <p:cNvSpPr/>
          <p:nvPr/>
        </p:nvSpPr>
        <p:spPr>
          <a:xfrm>
            <a:off x="6400800" y="4572000"/>
            <a:ext cx="152280" cy="304920"/>
          </a:xfrm>
          <a:prstGeom prst="upArrow">
            <a:avLst>
              <a:gd name="adj1" fmla="val 50000"/>
              <a:gd name="adj2" fmla="val 50059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You are here: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Short term hydro Jump?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54" name=""/>
          <p:cNvSpPr/>
          <p:nvPr/>
        </p:nvSpPr>
        <p:spPr>
          <a:xfrm>
            <a:off x="4815360" y="6019920"/>
            <a:ext cx="32900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Snake River recession complete…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"/>
          <p:cNvGrpSpPr/>
          <p:nvPr/>
        </p:nvGrpSpPr>
        <p:grpSpPr>
          <a:xfrm>
            <a:off x="1143000" y="1600200"/>
            <a:ext cx="7772400" cy="4255920"/>
            <a:chOff x="1143000" y="1600200"/>
            <a:chExt cx="7772400" cy="4255920"/>
          </a:xfrm>
        </p:grpSpPr>
        <p:grpSp>
          <p:nvGrpSpPr>
            <p:cNvPr id="56" name=""/>
            <p:cNvGrpSpPr/>
            <p:nvPr/>
          </p:nvGrpSpPr>
          <p:grpSpPr>
            <a:xfrm>
              <a:off x="1143000" y="1600200"/>
              <a:ext cx="7772400" cy="4255920"/>
              <a:chOff x="1143000" y="1600200"/>
              <a:chExt cx="7772400" cy="4255920"/>
            </a:xfrm>
          </p:grpSpPr>
          <p:graphicFrame>
            <p:nvGraphicFramePr>
              <p:cNvPr id="57" name=""/>
              <p:cNvGraphicFramePr/>
              <p:nvPr/>
            </p:nvGraphicFramePr>
            <p:xfrm>
              <a:off x="1143000" y="1600200"/>
              <a:ext cx="7772400" cy="4255920"/>
            </p:xfrm>
            <a:graphic>
              <a:graphicData uri="http://schemas.openxmlformats.org/presentationml/2006/ole">
                <p:oleObj progId="Excel.Sheet.12" r:id="rId2" spid="">
                  <p:embed/>
                  <p:pic>
                    <p:nvPicPr>
                      <p:cNvPr id="58" name="" descr=""/>
                      <p:cNvPicPr/>
                      <p:nvPr/>
                    </p:nvPicPr>
                    <p:blipFill>
                      <a:blip r:embed="rId3"/>
                      <a:stretch/>
                    </p:blipFill>
                    <p:spPr>
                      <a:xfrm>
                        <a:off x="1143000" y="1600200"/>
                        <a:ext cx="7772400" cy="425592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</p:spPr>
                  </p:pic>
                </p:oleObj>
              </a:graphicData>
            </a:graphic>
          </p:graphicFrame>
          <p:sp>
            <p:nvSpPr>
              <p:cNvPr id="59" name=""/>
              <p:cNvSpPr/>
              <p:nvPr/>
            </p:nvSpPr>
            <p:spPr>
              <a:xfrm>
                <a:off x="6324480" y="4114800"/>
                <a:ext cx="152640" cy="304920"/>
              </a:xfrm>
              <a:prstGeom prst="upArrow">
                <a:avLst>
                  <a:gd name="adj1" fmla="val 50000"/>
                  <a:gd name="adj2" fmla="val 49941"/>
                </a:avLst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You are here: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60" name=""/>
            <p:cNvSpPr/>
            <p:nvPr/>
          </p:nvSpPr>
          <p:spPr>
            <a:xfrm>
              <a:off x="6553080" y="3695760"/>
              <a:ext cx="254160" cy="558720"/>
            </a:xfrm>
            <a:custGeom>
              <a:avLst/>
              <a:gdLst/>
              <a:ahLst/>
              <a:rect l="l" t="t" r="r" b="b"/>
              <a:pathLst>
                <a:path w="160" h="352">
                  <a:moveTo>
                    <a:pt x="0" y="168"/>
                  </a:moveTo>
                  <a:cubicBezTo>
                    <a:pt x="12" y="84"/>
                    <a:pt x="24" y="0"/>
                    <a:pt x="48" y="24"/>
                  </a:cubicBezTo>
                  <a:cubicBezTo>
                    <a:pt x="72" y="48"/>
                    <a:pt x="128" y="272"/>
                    <a:pt x="144" y="312"/>
                  </a:cubicBezTo>
                  <a:cubicBezTo>
                    <a:pt x="160" y="352"/>
                    <a:pt x="152" y="308"/>
                    <a:pt x="144" y="264"/>
                  </a:cubicBezTo>
                </a:path>
              </a:pathLst>
            </a:custGeom>
            <a:noFill/>
            <a:ln w="38160">
              <a:solidFill>
                <a:srgbClr val="33996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294920" y="914400"/>
            <a:ext cx="6629400" cy="914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Upper mainstem recession at hand. Heat driven , short term rise possible but not forecast…</a:t>
            </a:r>
            <a:br>
              <a:rPr sz="1800"/>
            </a:br>
            <a:endParaRPr b="0" lang="en-US" sz="1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"/>
          <p:cNvGraphicFramePr/>
          <p:nvPr/>
        </p:nvGraphicFramePr>
        <p:xfrm>
          <a:off x="1057320" y="1504800"/>
          <a:ext cx="7858080" cy="430236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6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057320" y="1504800"/>
                    <a:ext cx="7858080" cy="4302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4" name=""/>
          <p:cNvSpPr/>
          <p:nvPr/>
        </p:nvSpPr>
        <p:spPr>
          <a:xfrm>
            <a:off x="6324480" y="4267080"/>
            <a:ext cx="152640" cy="304920"/>
          </a:xfrm>
          <a:prstGeom prst="upArrow">
            <a:avLst>
              <a:gd name="adj1" fmla="val 50000"/>
              <a:gd name="adj2" fmla="val 49941"/>
            </a:avLst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You are here: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Expect continued decline in lower Columbia natural flow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" descr=""/>
          <p:cNvPicPr/>
          <p:nvPr/>
        </p:nvPicPr>
        <p:blipFill>
          <a:blip r:embed="rId2"/>
          <a:stretch/>
        </p:blipFill>
        <p:spPr>
          <a:xfrm>
            <a:off x="1219320" y="990720"/>
            <a:ext cx="7634160" cy="5581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" descr=""/>
          <p:cNvPicPr/>
          <p:nvPr/>
        </p:nvPicPr>
        <p:blipFill>
          <a:blip r:embed="rId2"/>
          <a:stretch/>
        </p:blipFill>
        <p:spPr>
          <a:xfrm>
            <a:off x="1371600" y="762120"/>
            <a:ext cx="7324560" cy="5810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409720" y="685800"/>
            <a:ext cx="3429000" cy="1828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Federal spill extended “until further notice”; Mid Columbia decrease ok’d, but not implemented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69" name=""/>
          <p:cNvSpPr/>
          <p:nvPr/>
        </p:nvSpPr>
        <p:spPr>
          <a:xfrm>
            <a:off x="3571920" y="1828800"/>
            <a:ext cx="8445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40 MWa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3585600" y="2666880"/>
            <a:ext cx="9439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240 MWa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3585600" y="3505320"/>
            <a:ext cx="9439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290 MWa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 rot="16200000">
            <a:off x="4225680" y="4372200"/>
            <a:ext cx="8445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35 MWa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 rot="16200000">
            <a:off x="3261600" y="4308480"/>
            <a:ext cx="9439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135 MWa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 rot="16200000">
            <a:off x="2499480" y="4308480"/>
            <a:ext cx="9439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240 MWa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 rot="16200000">
            <a:off x="1661400" y="4308480"/>
            <a:ext cx="9439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220 MWa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1371600" y="990720"/>
            <a:ext cx="23018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Water over the dam(s)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/>
          </p:nvPr>
        </p:nvSpPr>
        <p:spPr>
          <a:xfrm>
            <a:off x="1218960" y="1599840"/>
            <a:ext cx="2971800" cy="487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SzPct val="119919"/>
              <a:buBlip>
                <a:blip r:embed="rId2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Minor hydro changes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marL="343080" indent="-343080">
              <a:spcBef>
                <a:spcPts val="601"/>
              </a:spcBef>
              <a:buSzPct val="119919"/>
              <a:buBlip>
                <a:blip r:embed="rId3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Offsetting regional load changes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marL="343080" indent="-343080">
              <a:spcBef>
                <a:spcPts val="601"/>
              </a:spcBef>
              <a:buSzPct val="119919"/>
              <a:buBlip>
                <a:blip r:embed="rId4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Scheduled maintenance season ends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marL="343080" indent="-343080">
              <a:spcBef>
                <a:spcPts val="601"/>
              </a:spcBef>
              <a:buSzPct val="119919"/>
              <a:buBlip>
                <a:blip r:embed="rId5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Net L/R gains after next week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  <p:pic>
        <p:nvPicPr>
          <p:cNvPr id="22" name="" descr=""/>
          <p:cNvPicPr/>
          <p:nvPr/>
        </p:nvPicPr>
        <p:blipFill>
          <a:blip r:embed="rId6"/>
          <a:stretch/>
        </p:blipFill>
        <p:spPr>
          <a:xfrm>
            <a:off x="4724280" y="762120"/>
            <a:ext cx="4087800" cy="5867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1219320" y="838080"/>
            <a:ext cx="7538760" cy="5515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1295280" y="1044720"/>
            <a:ext cx="7391520" cy="5379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cvpamo" descr=""/>
          <p:cNvPicPr/>
          <p:nvPr/>
        </p:nvPicPr>
        <p:blipFill>
          <a:blip r:embed="rId2"/>
          <a:stretch/>
        </p:blipFill>
        <p:spPr>
          <a:xfrm>
            <a:off x="1295280" y="838080"/>
            <a:ext cx="7467840" cy="5762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" descr=""/>
          <p:cNvPicPr/>
          <p:nvPr/>
        </p:nvPicPr>
        <p:blipFill>
          <a:blip r:embed="rId2"/>
          <a:stretch/>
        </p:blipFill>
        <p:spPr>
          <a:xfrm>
            <a:off x="1219320" y="990720"/>
            <a:ext cx="7619760" cy="5516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" descr=""/>
          <p:cNvPicPr/>
          <p:nvPr/>
        </p:nvPicPr>
        <p:blipFill>
          <a:blip r:embed="rId2"/>
          <a:stretch/>
        </p:blipFill>
        <p:spPr>
          <a:xfrm>
            <a:off x="1219320" y="1066680"/>
            <a:ext cx="7619760" cy="5270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" descr=""/>
          <p:cNvPicPr/>
          <p:nvPr/>
        </p:nvPicPr>
        <p:blipFill>
          <a:blip r:embed="rId2"/>
          <a:stretch/>
        </p:blipFill>
        <p:spPr>
          <a:xfrm>
            <a:off x="1219320" y="990720"/>
            <a:ext cx="7696080" cy="5322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371240" y="761760"/>
            <a:ext cx="7467480" cy="160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New Generation Added Over The Next 3 Months; now embedded in outage accounting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2666880" y="2590920"/>
            <a:ext cx="45720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00"/>
              </a:spcBef>
              <a:buSzPct val="102805"/>
              <a:buBlip>
                <a:blip r:embed="rId2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SP15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	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677 MW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marL="343080" indent="-343080">
              <a:spcBef>
                <a:spcPts val="700"/>
              </a:spcBef>
              <a:buSzPct val="102805"/>
              <a:buBlip>
                <a:blip r:embed="rId3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NP15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	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1,175 MW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marL="343080" indent="-343080">
              <a:spcBef>
                <a:spcPts val="700"/>
              </a:spcBef>
              <a:buSzPct val="102805"/>
              <a:buBlip>
                <a:blip r:embed="rId4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ZP26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	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320 MW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marL="343080" indent="-343080">
              <a:spcBef>
                <a:spcPts val="700"/>
              </a:spcBef>
              <a:buSzPct val="102805"/>
              <a:buBlip>
                <a:blip r:embed="rId5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RM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	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240 MW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marL="343080" indent="-343080">
              <a:spcBef>
                <a:spcPts val="700"/>
              </a:spcBef>
              <a:buSzPct val="102805"/>
              <a:buBlip>
                <a:blip r:embed="rId6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DSW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	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1,350 MW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marL="343080" indent="-343080">
              <a:spcBef>
                <a:spcPts val="700"/>
              </a:spcBef>
              <a:buSzPct val="102805"/>
              <a:buBlip>
                <a:blip r:embed="rId7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PNW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	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160 MW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marL="343080"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marL="343080" indent="-343080">
              <a:spcBef>
                <a:spcPts val="700"/>
              </a:spcBef>
              <a:buSzPct val="102805"/>
              <a:buBlip>
                <a:blip r:embed="rId8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TOTAL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	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3,922 MW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Last28DaysPriceSummary" descr=""/>
          <p:cNvPicPr/>
          <p:nvPr/>
        </p:nvPicPr>
        <p:blipFill>
          <a:blip r:embed="rId2"/>
          <a:stretch/>
        </p:blipFill>
        <p:spPr>
          <a:xfrm>
            <a:off x="1371600" y="838080"/>
            <a:ext cx="7467480" cy="5770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HR_SP" descr=""/>
          <p:cNvPicPr/>
          <p:nvPr/>
        </p:nvPicPr>
        <p:blipFill>
          <a:blip r:embed="rId2"/>
          <a:stretch/>
        </p:blipFill>
        <p:spPr>
          <a:xfrm>
            <a:off x="1295280" y="838080"/>
            <a:ext cx="7543800" cy="5829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" descr=""/>
          <p:cNvPicPr/>
          <p:nvPr/>
        </p:nvPicPr>
        <p:blipFill>
          <a:blip r:embed="rId2"/>
          <a:stretch/>
        </p:blipFill>
        <p:spPr>
          <a:xfrm>
            <a:off x="1219320" y="990720"/>
            <a:ext cx="7543800" cy="558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8" name=""/>
          <p:cNvSpPr/>
          <p:nvPr/>
        </p:nvSpPr>
        <p:spPr>
          <a:xfrm>
            <a:off x="6858000" y="990720"/>
            <a:ext cx="1539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3300"/>
                </a:solidFill>
                <a:effectLst/>
                <a:uFillTx/>
                <a:latin typeface="Arial Rounded MT Bold"/>
              </a:rPr>
              <a:t>Through week of May 13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 flipV="1">
            <a:off x="4572000" y="2209320"/>
            <a:ext cx="4038480" cy="228600"/>
          </a:xfrm>
          <a:prstGeom prst="line">
            <a:avLst/>
          </a:prstGeom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 flipV="1">
            <a:off x="4572000" y="5257440"/>
            <a:ext cx="4038480" cy="228600"/>
          </a:xfrm>
          <a:prstGeom prst="line">
            <a:avLst/>
          </a:prstGeom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 flipV="1">
            <a:off x="4648320" y="3809880"/>
            <a:ext cx="4038480" cy="152640"/>
          </a:xfrm>
          <a:prstGeom prst="line">
            <a:avLst/>
          </a:prstGeom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6city" descr=""/>
          <p:cNvPicPr/>
          <p:nvPr/>
        </p:nvPicPr>
        <p:blipFill>
          <a:blip r:embed="rId2"/>
          <a:stretch/>
        </p:blipFill>
        <p:spPr>
          <a:xfrm>
            <a:off x="3505320" y="533520"/>
            <a:ext cx="4917960" cy="6324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 rot="16200000">
            <a:off x="-190800" y="2628720"/>
            <a:ext cx="5105520" cy="198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West normal to above next week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" descr=""/>
          <p:cNvPicPr/>
          <p:nvPr/>
        </p:nvPicPr>
        <p:blipFill>
          <a:blip r:embed="rId2"/>
          <a:stretch/>
        </p:blipFill>
        <p:spPr>
          <a:xfrm>
            <a:off x="1219320" y="914400"/>
            <a:ext cx="7619760" cy="5619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" name=""/>
          <p:cNvSpPr/>
          <p:nvPr/>
        </p:nvSpPr>
        <p:spPr>
          <a:xfrm>
            <a:off x="6858000" y="990720"/>
            <a:ext cx="1539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3300"/>
                </a:solidFill>
                <a:effectLst/>
                <a:uFillTx/>
                <a:latin typeface="Arial Rounded MT Bold"/>
              </a:rPr>
              <a:t>Through week of May 13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 flipV="1">
            <a:off x="4495680" y="2514600"/>
            <a:ext cx="4343400" cy="457200"/>
          </a:xfrm>
          <a:prstGeom prst="line">
            <a:avLst/>
          </a:prstGeom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219320" y="0"/>
            <a:ext cx="777240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Temporary relief only?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bpatrans" descr=""/>
          <p:cNvPicPr/>
          <p:nvPr/>
        </p:nvPicPr>
        <p:blipFill>
          <a:blip r:embed="rId2"/>
          <a:stretch/>
        </p:blipFill>
        <p:spPr>
          <a:xfrm>
            <a:off x="1219320" y="762120"/>
            <a:ext cx="7619760" cy="5887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2"/>
          <a:stretch/>
        </p:blipFill>
        <p:spPr>
          <a:xfrm>
            <a:off x="4567320" y="3409920"/>
            <a:ext cx="9360" cy="38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8" name="" descr=""/>
          <p:cNvPicPr/>
          <p:nvPr/>
        </p:nvPicPr>
        <p:blipFill>
          <a:blip r:embed="rId3"/>
          <a:stretch/>
        </p:blipFill>
        <p:spPr>
          <a:xfrm>
            <a:off x="4567320" y="3409920"/>
            <a:ext cx="9360" cy="38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9" name="" descr=""/>
          <p:cNvPicPr/>
          <p:nvPr/>
        </p:nvPicPr>
        <p:blipFill>
          <a:blip r:embed="rId4"/>
          <a:stretch/>
        </p:blipFill>
        <p:spPr>
          <a:xfrm>
            <a:off x="4567320" y="3395520"/>
            <a:ext cx="9360" cy="66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0" name="" descr=""/>
          <p:cNvPicPr/>
          <p:nvPr/>
        </p:nvPicPr>
        <p:blipFill>
          <a:blip r:embed="rId5"/>
          <a:stretch/>
        </p:blipFill>
        <p:spPr>
          <a:xfrm>
            <a:off x="4567320" y="3395520"/>
            <a:ext cx="9360" cy="66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1" name="" descr=""/>
          <p:cNvPicPr/>
          <p:nvPr/>
        </p:nvPicPr>
        <p:blipFill>
          <a:blip r:embed="rId6"/>
          <a:stretch/>
        </p:blipFill>
        <p:spPr>
          <a:xfrm>
            <a:off x="4548240" y="3395520"/>
            <a:ext cx="47520" cy="66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2" name="" descr=""/>
          <p:cNvPicPr/>
          <p:nvPr/>
        </p:nvPicPr>
        <p:blipFill>
          <a:blip r:embed="rId7"/>
          <a:stretch/>
        </p:blipFill>
        <p:spPr>
          <a:xfrm>
            <a:off x="4567320" y="3409920"/>
            <a:ext cx="9360" cy="38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3" name="" descr=""/>
          <p:cNvPicPr/>
          <p:nvPr/>
        </p:nvPicPr>
        <p:blipFill>
          <a:blip r:embed="rId8"/>
          <a:stretch/>
        </p:blipFill>
        <p:spPr>
          <a:xfrm>
            <a:off x="4567320" y="3409920"/>
            <a:ext cx="9360" cy="38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4" name="" descr=""/>
          <p:cNvPicPr/>
          <p:nvPr/>
        </p:nvPicPr>
        <p:blipFill>
          <a:blip r:embed="rId9"/>
          <a:stretch/>
        </p:blipFill>
        <p:spPr>
          <a:xfrm>
            <a:off x="4567320" y="3409920"/>
            <a:ext cx="9360" cy="38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5" name="" descr=""/>
          <p:cNvPicPr/>
          <p:nvPr/>
        </p:nvPicPr>
        <p:blipFill>
          <a:blip r:embed="rId10"/>
          <a:stretch/>
        </p:blipFill>
        <p:spPr>
          <a:xfrm>
            <a:off x="1371600" y="1224000"/>
            <a:ext cx="7458120" cy="5105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" descr=""/>
          <p:cNvPicPr/>
          <p:nvPr/>
        </p:nvPicPr>
        <p:blipFill>
          <a:blip r:embed="rId2"/>
          <a:stretch/>
        </p:blipFill>
        <p:spPr>
          <a:xfrm>
            <a:off x="1219320" y="752400"/>
            <a:ext cx="7624800" cy="5938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" descr=""/>
          <p:cNvPicPr/>
          <p:nvPr/>
        </p:nvPicPr>
        <p:blipFill>
          <a:blip r:embed="rId2"/>
          <a:stretch/>
        </p:blipFill>
        <p:spPr>
          <a:xfrm>
            <a:off x="1676520" y="1523880"/>
            <a:ext cx="6683400" cy="4341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" descr=""/>
          <p:cNvPicPr/>
          <p:nvPr/>
        </p:nvPicPr>
        <p:blipFill>
          <a:blip r:embed="rId2"/>
          <a:stretch/>
        </p:blipFill>
        <p:spPr>
          <a:xfrm>
            <a:off x="1143000" y="693720"/>
            <a:ext cx="7696080" cy="5950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"/>
          <p:cNvGraphicFramePr/>
          <p:nvPr/>
        </p:nvGraphicFramePr>
        <p:xfrm>
          <a:off x="1143000" y="2057400"/>
          <a:ext cx="7848720" cy="424188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29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143000" y="2057400"/>
                    <a:ext cx="7848720" cy="4241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990720" y="8377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ISO Conservation Persists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"/>
          <p:cNvGraphicFramePr/>
          <p:nvPr/>
        </p:nvGraphicFramePr>
        <p:xfrm>
          <a:off x="1143000" y="1905120"/>
          <a:ext cx="7772400" cy="420048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3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143000" y="1905120"/>
                    <a:ext cx="7772400" cy="4200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990720" y="6854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Load reduction effects increasingly focused on peak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"/>
          <p:cNvGraphicFramePr/>
          <p:nvPr/>
        </p:nvGraphicFramePr>
        <p:xfrm>
          <a:off x="1143000" y="2133720"/>
          <a:ext cx="7696080" cy="415908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3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143000" y="2133720"/>
                    <a:ext cx="7696080" cy="4159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914400" y="7617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 Light load penetration decreasing; behavior shift occurring?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37" name=""/>
          <p:cNvSpPr/>
          <p:nvPr/>
        </p:nvSpPr>
        <p:spPr>
          <a:xfrm>
            <a:off x="3886200" y="3124080"/>
            <a:ext cx="4952880" cy="2057400"/>
          </a:xfrm>
          <a:prstGeom prst="line">
            <a:avLst/>
          </a:prstGeom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2001-05-25T19:30:42Z</dcterms:created>
  <dc:creator>theizen</dc:creator>
  <dc:description/>
  <dc:language>en-US</dc:language>
  <cp:lastModifiedBy>theizen</cp:lastModifiedBy>
  <dcterms:modified xsi:type="dcterms:W3CDTF">2001-06-05T16:06:04Z</dcterms:modified>
  <cp:revision>17</cp:revision>
  <dc:subject/>
  <dc:title>PowerPoint Presentation</dc:title>
</cp:coreProperties>
</file>